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1" r:id="rId7"/>
    <p:sldId id="262" r:id="rId8"/>
    <p:sldId id="260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8AD"/>
    <a:srgbClr val="D55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3" autoAdjust="0"/>
    <p:restoredTop sz="53179" autoAdjust="0"/>
  </p:normalViewPr>
  <p:slideViewPr>
    <p:cSldViewPr snapToGrid="0">
      <p:cViewPr varScale="1">
        <p:scale>
          <a:sx n="80" d="100"/>
          <a:sy n="80" d="100"/>
        </p:scale>
        <p:origin x="3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9829A-C801-414B-9062-70F3EA61D97A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A99D1-313B-447B-B1F7-051EC4AE5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7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90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70516"/>
            <a:ext cx="6858000" cy="2164383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49" y="6356351"/>
            <a:ext cx="3993287" cy="365125"/>
          </a:xfrm>
        </p:spPr>
        <p:txBody>
          <a:bodyPr/>
          <a:lstStyle/>
          <a:p>
            <a:r>
              <a:rPr lang="en-US" smtClean="0"/>
              <a:t>ML in NLP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1934" y="6356351"/>
            <a:ext cx="1253416" cy="365125"/>
          </a:xfrm>
        </p:spPr>
        <p:txBody>
          <a:bodyPr/>
          <a:lstStyle>
            <a:lvl1pPr>
              <a:defRPr sz="1400">
                <a:solidFill>
                  <a:srgbClr val="3C58A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25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8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96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70516"/>
            <a:ext cx="6858000" cy="2164383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49" y="6356351"/>
            <a:ext cx="3993287" cy="365125"/>
          </a:xfrm>
        </p:spPr>
        <p:txBody>
          <a:bodyPr/>
          <a:lstStyle/>
          <a:p>
            <a:r>
              <a:rPr lang="en-US" smtClean="0"/>
              <a:t>ML in NLP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1934" y="6356351"/>
            <a:ext cx="1253416" cy="365125"/>
          </a:xfrm>
        </p:spPr>
        <p:txBody>
          <a:bodyPr/>
          <a:lstStyle>
            <a:lvl1pPr>
              <a:defRPr sz="1400">
                <a:solidFill>
                  <a:srgbClr val="3C58A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3260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0861"/>
            <a:ext cx="7886700" cy="4906102"/>
          </a:xfrm>
        </p:spPr>
        <p:txBody>
          <a:bodyPr/>
          <a:lstStyle>
            <a:lvl1pPr marL="403225" indent="-403225">
              <a:lnSpc>
                <a:spcPct val="110000"/>
              </a:lnSpc>
              <a:buClr>
                <a:srgbClr val="3C58AD"/>
              </a:buClr>
              <a:buFont typeface="Wingdings" panose="05000000000000000000" pitchFamily="2" charset="2"/>
              <a:buChar char="v"/>
              <a:defRPr/>
            </a:lvl1pPr>
            <a:lvl2pPr marL="688975" indent="-346075">
              <a:lnSpc>
                <a:spcPct val="110000"/>
              </a:lnSpc>
              <a:buClr>
                <a:srgbClr val="3C58AD"/>
              </a:buClr>
              <a:buFont typeface="Wingdings" panose="05000000000000000000" pitchFamily="2" charset="2"/>
              <a:buChar char="v"/>
              <a:defRPr/>
            </a:lvl2pPr>
            <a:lvl3pPr marL="1030288" indent="-344488">
              <a:lnSpc>
                <a:spcPct val="110000"/>
              </a:lnSpc>
              <a:buClr>
                <a:srgbClr val="3C58AD"/>
              </a:buClr>
              <a:buFont typeface="Wingdings" panose="05000000000000000000" pitchFamily="2" charset="2"/>
              <a:buChar char="v"/>
              <a:defRPr/>
            </a:lvl3pPr>
            <a:lvl4pPr marL="1317625" indent="-288925">
              <a:lnSpc>
                <a:spcPct val="110000"/>
              </a:lnSpc>
              <a:buClr>
                <a:srgbClr val="3C58AD"/>
              </a:buClr>
              <a:buFont typeface="Wingdings" panose="05000000000000000000" pitchFamily="2" charset="2"/>
              <a:buChar char="v"/>
              <a:defRPr/>
            </a:lvl4pPr>
            <a:lvl5pPr marL="1658938" indent="-287338">
              <a:lnSpc>
                <a:spcPct val="110000"/>
              </a:lnSpc>
              <a:buClr>
                <a:srgbClr val="3C58AD"/>
              </a:buClr>
              <a:buFont typeface="Wingdings" panose="05000000000000000000" pitchFamily="2" charset="2"/>
              <a:buChar char="v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486150" cy="365125"/>
          </a:xfrm>
        </p:spPr>
        <p:txBody>
          <a:bodyPr/>
          <a:lstStyle>
            <a:lvl1pPr>
              <a:defRPr>
                <a:solidFill>
                  <a:srgbClr val="3C58AD"/>
                </a:solidFill>
              </a:defRPr>
            </a:lvl1pPr>
          </a:lstStyle>
          <a:p>
            <a:r>
              <a:rPr lang="en-US" smtClean="0"/>
              <a:t>ML in NLP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80118" y="6356351"/>
            <a:ext cx="1335232" cy="365125"/>
          </a:xfrm>
        </p:spPr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735532" cy="365125"/>
          </a:xfrm>
        </p:spPr>
        <p:txBody>
          <a:bodyPr/>
          <a:lstStyle/>
          <a:p>
            <a:r>
              <a:rPr lang="en-US" smtClean="0"/>
              <a:t>ML in NLP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5036" y="6356351"/>
            <a:ext cx="1470314" cy="365125"/>
          </a:xfrm>
        </p:spPr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3260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0861"/>
            <a:ext cx="7886700" cy="4906102"/>
          </a:xfrm>
        </p:spPr>
        <p:txBody>
          <a:bodyPr/>
          <a:lstStyle>
            <a:lvl1pPr marL="403225" indent="-403225">
              <a:lnSpc>
                <a:spcPct val="110000"/>
              </a:lnSpc>
              <a:buClr>
                <a:srgbClr val="3C58AD"/>
              </a:buClr>
              <a:buFont typeface="Wingdings" panose="05000000000000000000" pitchFamily="2" charset="2"/>
              <a:buChar char="v"/>
              <a:defRPr/>
            </a:lvl1pPr>
            <a:lvl2pPr marL="688975" indent="-346075">
              <a:lnSpc>
                <a:spcPct val="110000"/>
              </a:lnSpc>
              <a:buClr>
                <a:srgbClr val="3C58AD"/>
              </a:buClr>
              <a:buFont typeface="Wingdings" panose="05000000000000000000" pitchFamily="2" charset="2"/>
              <a:buChar char="v"/>
              <a:defRPr/>
            </a:lvl2pPr>
            <a:lvl3pPr marL="1030288" indent="-344488">
              <a:lnSpc>
                <a:spcPct val="110000"/>
              </a:lnSpc>
              <a:buClr>
                <a:srgbClr val="3C58AD"/>
              </a:buClr>
              <a:buFont typeface="Wingdings" panose="05000000000000000000" pitchFamily="2" charset="2"/>
              <a:buChar char="v"/>
              <a:defRPr/>
            </a:lvl3pPr>
            <a:lvl4pPr marL="1317625" indent="-288925">
              <a:lnSpc>
                <a:spcPct val="110000"/>
              </a:lnSpc>
              <a:buClr>
                <a:srgbClr val="3C58AD"/>
              </a:buClr>
              <a:buFont typeface="Wingdings" panose="05000000000000000000" pitchFamily="2" charset="2"/>
              <a:buChar char="v"/>
              <a:defRPr/>
            </a:lvl4pPr>
            <a:lvl5pPr marL="1658938" indent="-287338">
              <a:lnSpc>
                <a:spcPct val="110000"/>
              </a:lnSpc>
              <a:buClr>
                <a:srgbClr val="3C58AD"/>
              </a:buClr>
              <a:buFont typeface="Wingdings" panose="05000000000000000000" pitchFamily="2" charset="2"/>
              <a:buChar char="v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486150" cy="365125"/>
          </a:xfrm>
        </p:spPr>
        <p:txBody>
          <a:bodyPr/>
          <a:lstStyle/>
          <a:p>
            <a:r>
              <a:rPr lang="en-US" smtClean="0"/>
              <a:t>ML in NLP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80118" y="6356351"/>
            <a:ext cx="1335232" cy="365125"/>
          </a:xfrm>
        </p:spPr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649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004048" y="6553200"/>
            <a:ext cx="3048000" cy="228600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zh-TW" alt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5004048" y="6248400"/>
            <a:ext cx="4038600" cy="228600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TW" smtClean="0"/>
              <a:t>ML in NLP</a:t>
            </a:r>
            <a:endParaRPr lang="zh-TW" alt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128248" y="6553200"/>
            <a:ext cx="914400" cy="228600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F71DC22-0103-4060-B7D8-ECD9AE0F74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735532" cy="365125"/>
          </a:xfrm>
        </p:spPr>
        <p:txBody>
          <a:bodyPr/>
          <a:lstStyle/>
          <a:p>
            <a:r>
              <a:rPr lang="en-US" smtClean="0"/>
              <a:t>ML in NLP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5036" y="6356351"/>
            <a:ext cx="1470314" cy="365125"/>
          </a:xfrm>
        </p:spPr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8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26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75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9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4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0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3C58A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ML in NLP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3C58A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89210" cy="6858000"/>
          </a:xfrm>
          <a:prstGeom prst="rect">
            <a:avLst/>
          </a:prstGeom>
          <a:solidFill>
            <a:srgbClr val="3C58AD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78907" y="6311899"/>
            <a:ext cx="1440782" cy="43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1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3C58AD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3C58A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ML in NLP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3C58A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89210" cy="6858000"/>
          </a:xfrm>
          <a:prstGeom prst="rect">
            <a:avLst/>
          </a:prstGeom>
          <a:solidFill>
            <a:srgbClr val="3C58AD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78907" y="6311899"/>
            <a:ext cx="1440782" cy="43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7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3C58AD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w@kwchang.net" TargetMode="External"/><Relationship Id="rId4" Type="http://schemas.openxmlformats.org/officeDocument/2006/relationships/hyperlink" Target="https://uclanlp.github.io/CS269-17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o.gl/W9RuoZ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rxiv.org/pdf/1606.02858v2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" TargetMode="External"/><Relationship Id="rId4" Type="http://schemas.openxmlformats.org/officeDocument/2006/relationships/hyperlink" Target="http://pytorch.org/" TargetMode="External"/><Relationship Id="rId5" Type="http://schemas.openxmlformats.org/officeDocument/2006/relationships/hyperlink" Target="https://github.com/clab/dynet" TargetMode="External"/><Relationship Id="rId6" Type="http://schemas.openxmlformats.org/officeDocument/2006/relationships/hyperlink" Target="https://www.tensorflow.org/" TargetMode="External"/><Relationship Id="rId7" Type="http://schemas.openxmlformats.org/officeDocument/2006/relationships/hyperlink" Target="http://www.nltk.org/" TargetMode="External"/><Relationship Id="rId8" Type="http://schemas.openxmlformats.org/officeDocument/2006/relationships/hyperlink" Target="https://spacy.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uclanlp.github.io/CS269-17/resourc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googleblog.com/2017/08/transformer-novel-neural-network.html" TargetMode="External"/><Relationship Id="rId4" Type="http://schemas.openxmlformats.org/officeDocument/2006/relationships/hyperlink" Target="https://github.com/uclanlp/reducingbias/blob/master/src/fairCRF_gender_ratio.ipynb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alesforce.com/products/einstein/ai-research/tl-dr-reinforced-model-abstractive-summariza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7103076" cy="207383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Kai-Wei Chang</a:t>
            </a:r>
          </a:p>
          <a:p>
            <a:r>
              <a:rPr lang="en-US" dirty="0"/>
              <a:t>CS @ </a:t>
            </a:r>
            <a:r>
              <a:rPr lang="en-US" dirty="0" smtClean="0"/>
              <a:t>UCLA</a:t>
            </a:r>
            <a:endParaRPr lang="en-US" dirty="0"/>
          </a:p>
          <a:p>
            <a:r>
              <a:rPr lang="en-US" dirty="0">
                <a:hlinkClick r:id="rId3"/>
              </a:rPr>
              <a:t>kw@kwchang.net</a:t>
            </a:r>
            <a:endParaRPr lang="en-US" dirty="0"/>
          </a:p>
          <a:p>
            <a:endParaRPr lang="en-US" dirty="0"/>
          </a:p>
          <a:p>
            <a:r>
              <a:rPr lang="en-US" dirty="0"/>
              <a:t>Couse webpage: </a:t>
            </a:r>
            <a:r>
              <a:rPr lang="en-US" dirty="0">
                <a:hlinkClick r:id="rId4"/>
              </a:rPr>
              <a:t>https://uclanlp.github.io/CS269-17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6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#students: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≤</m:t>
                    </m:r>
                  </m:oMath>
                </a14:m>
                <a:r>
                  <a:rPr lang="en-US" dirty="0" smtClean="0"/>
                  <a:t> 4, group project</a:t>
                </a:r>
              </a:p>
              <a:p>
                <a:r>
                  <a:rPr lang="en-US" dirty="0"/>
                  <a:t>rubric</a:t>
                </a:r>
                <a:endParaRPr lang="en-US" dirty="0"/>
              </a:p>
              <a:p>
                <a:pPr lvl="1"/>
                <a:r>
                  <a:rPr lang="en-US" dirty="0" smtClean="0"/>
                  <a:t>5</a:t>
                </a:r>
                <a:r>
                  <a:rPr lang="en-US" dirty="0"/>
                  <a:t>% </a:t>
                </a:r>
                <a:r>
                  <a:rPr lang="en-US" dirty="0" smtClean="0"/>
                  <a:t>Proposal</a:t>
                </a:r>
              </a:p>
              <a:p>
                <a:pPr lvl="1"/>
                <a:r>
                  <a:rPr lang="en-US" dirty="0" smtClean="0"/>
                  <a:t>25</a:t>
                </a:r>
                <a:r>
                  <a:rPr lang="en-US" dirty="0"/>
                  <a:t>% Final </a:t>
                </a:r>
                <a:r>
                  <a:rPr lang="en-US" dirty="0" smtClean="0"/>
                  <a:t>report</a:t>
                </a:r>
              </a:p>
              <a:p>
                <a:pPr lvl="1"/>
                <a:r>
                  <a:rPr lang="en-US" dirty="0" smtClean="0"/>
                  <a:t>10</a:t>
                </a:r>
                <a:r>
                  <a:rPr lang="en-US" dirty="0"/>
                  <a:t>% presentation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98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in PDF format, a </a:t>
            </a:r>
            <a:r>
              <a:rPr lang="en-US" dirty="0" err="1" smtClean="0"/>
              <a:t>jupyter</a:t>
            </a:r>
            <a:r>
              <a:rPr lang="en-US" dirty="0" smtClean="0"/>
              <a:t> notebook, or a webpage. </a:t>
            </a:r>
          </a:p>
          <a:p>
            <a:r>
              <a:rPr lang="en-US" dirty="0" smtClean="0"/>
              <a:t>Less than 4 pages.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59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of potential ideas: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goo.gl/W9RuoZ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Shared task</a:t>
            </a:r>
          </a:p>
          <a:p>
            <a:r>
              <a:rPr lang="en-US" dirty="0"/>
              <a:t>Research </a:t>
            </a:r>
            <a:r>
              <a:rPr lang="en-US" dirty="0" smtClean="0"/>
              <a:t>project</a:t>
            </a:r>
          </a:p>
          <a:p>
            <a:r>
              <a:rPr lang="en-US" dirty="0"/>
              <a:t>NLP/ML </a:t>
            </a:r>
            <a:r>
              <a:rPr lang="en-US" dirty="0" smtClean="0"/>
              <a:t>applications</a:t>
            </a:r>
          </a:p>
          <a:p>
            <a:r>
              <a:rPr lang="en-US" dirty="0"/>
              <a:t>Literature </a:t>
            </a:r>
            <a:r>
              <a:rPr lang="en-US" dirty="0" smtClean="0"/>
              <a:t>survey / </a:t>
            </a:r>
            <a:r>
              <a:rPr lang="en-US" dirty="0" err="1" smtClean="0"/>
              <a:t>Reimplementing</a:t>
            </a:r>
            <a:endParaRPr lang="en-US" dirty="0" smtClean="0"/>
          </a:p>
          <a:p>
            <a:r>
              <a:rPr lang="en-US" dirty="0"/>
              <a:t>Building a </a:t>
            </a:r>
            <a:r>
              <a:rPr lang="en-US" dirty="0" smtClean="0"/>
              <a:t>library / Demo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05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758" y="1270861"/>
            <a:ext cx="8502316" cy="490610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your task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evaluate?</a:t>
            </a:r>
          </a:p>
          <a:p>
            <a:pPr marL="800100" lvl="1" indent="-514350"/>
            <a:r>
              <a:rPr lang="en-US" dirty="0" smtClean="0"/>
              <a:t>Where to get data/ how to split data (use pre-split data is possible) / Define your </a:t>
            </a:r>
            <a:r>
              <a:rPr lang="en-US" dirty="0"/>
              <a:t>evaluation </a:t>
            </a:r>
            <a:r>
              <a:rPr lang="en-US" dirty="0" smtClean="0"/>
              <a:t>metric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Understand your problem</a:t>
            </a:r>
          </a:p>
          <a:p>
            <a:pPr marL="800100" lvl="1" indent="-514350"/>
            <a:r>
              <a:rPr lang="en-US" dirty="0" smtClean="0"/>
              <a:t>Implement simple baseline and/or existing </a:t>
            </a:r>
            <a:r>
              <a:rPr lang="en-US" dirty="0"/>
              <a:t>approaches </a:t>
            </a:r>
            <a:endParaRPr lang="en-US" dirty="0" smtClean="0"/>
          </a:p>
          <a:p>
            <a:pPr marL="800100" lvl="1" indent="-514350"/>
            <a:r>
              <a:rPr lang="en-US" dirty="0" smtClean="0"/>
              <a:t>Error analysis (e.g.,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arxiv.org/pdf/1606.02858v2.pdf</a:t>
            </a:r>
            <a:r>
              <a:rPr lang="en-US" dirty="0" smtClean="0"/>
              <a:t>)</a:t>
            </a:r>
          </a:p>
          <a:p>
            <a:pPr marL="800100" lvl="1" indent="-514350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01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270861"/>
            <a:ext cx="8130339" cy="4906102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Implement a non-trivial </a:t>
            </a:r>
            <a:r>
              <a:rPr lang="en-US" dirty="0" smtClean="0"/>
              <a:t>approach</a:t>
            </a:r>
          </a:p>
          <a:p>
            <a:pPr marL="800100" lvl="1" indent="-514350"/>
            <a:r>
              <a:rPr lang="en-US" dirty="0" smtClean="0"/>
              <a:t>Sanity check / Unit testing / Parameter tuning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Analysis </a:t>
            </a:r>
          </a:p>
          <a:p>
            <a:pPr marL="800100" lvl="1" indent="-514350"/>
            <a:r>
              <a:rPr lang="en-US" dirty="0"/>
              <a:t>Error analysis </a:t>
            </a:r>
            <a:r>
              <a:rPr lang="en-US" dirty="0" smtClean="0"/>
              <a:t>/ Discussion/ Ablation study / Visualization</a:t>
            </a:r>
            <a:endParaRPr lang="en-US" dirty="0"/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Improve </a:t>
            </a:r>
            <a:r>
              <a:rPr lang="en-US" dirty="0"/>
              <a:t>your </a:t>
            </a:r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0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uclanlp.github.io/CS269-17/resource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Machine learning toolbox:</a:t>
            </a:r>
          </a:p>
          <a:p>
            <a:pPr lvl="1"/>
            <a:r>
              <a:rPr lang="en-US" u="sng" dirty="0">
                <a:hlinkClick r:id="rId3"/>
              </a:rPr>
              <a:t>Scikit </a:t>
            </a:r>
            <a:r>
              <a:rPr lang="en-US" u="sng" dirty="0" smtClean="0">
                <a:hlinkClick r:id="rId3"/>
              </a:rPr>
              <a:t>learn</a:t>
            </a:r>
            <a:r>
              <a:rPr lang="en-US" dirty="0" smtClean="0"/>
              <a:t>, </a:t>
            </a:r>
            <a:endParaRPr lang="en-US" dirty="0" smtClean="0">
              <a:hlinkClick r:id="rId4"/>
            </a:endParaRPr>
          </a:p>
          <a:p>
            <a:pPr lvl="1"/>
            <a:r>
              <a:rPr lang="en-US" dirty="0" smtClean="0">
                <a:hlinkClick r:id="rId4"/>
              </a:rPr>
              <a:t>Pytorch</a:t>
            </a:r>
            <a:r>
              <a:rPr lang="en-US" dirty="0" smtClean="0"/>
              <a:t>, </a:t>
            </a:r>
            <a:r>
              <a:rPr lang="en-US" dirty="0" smtClean="0">
                <a:hlinkClick r:id="rId5"/>
              </a:rPr>
              <a:t>DyNet</a:t>
            </a:r>
            <a:r>
              <a:rPr lang="en-US" dirty="0" smtClean="0"/>
              <a:t>, </a:t>
            </a:r>
            <a:r>
              <a:rPr lang="en-US" dirty="0">
                <a:hlinkClick r:id="rId6"/>
              </a:rPr>
              <a:t>Tensorflow</a:t>
            </a:r>
            <a:endParaRPr lang="en-US" dirty="0"/>
          </a:p>
          <a:p>
            <a:r>
              <a:rPr lang="en-US" dirty="0" smtClean="0"/>
              <a:t>NLP toolbox:</a:t>
            </a:r>
          </a:p>
          <a:p>
            <a:pPr lvl="1"/>
            <a:r>
              <a:rPr lang="en-US" dirty="0" smtClean="0">
                <a:hlinkClick r:id="rId7"/>
              </a:rPr>
              <a:t>NLTK</a:t>
            </a:r>
            <a:r>
              <a:rPr lang="en-US" dirty="0" smtClean="0"/>
              <a:t>, </a:t>
            </a:r>
            <a:r>
              <a:rPr lang="en-US" u="sng" dirty="0" smtClean="0">
                <a:hlinkClick r:id="rId8"/>
              </a:rPr>
              <a:t>SpyCy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89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Individual project</a:t>
            </a:r>
          </a:p>
          <a:p>
            <a:r>
              <a:rPr lang="en-US" dirty="0" smtClean="0"/>
              <a:t>Pick a paper from ACL, EMNLP, NIPS, ICML, UAI, AAAI, 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</a:p>
          <a:p>
            <a:r>
              <a:rPr lang="en-US" dirty="0"/>
              <a:t>Example: </a:t>
            </a:r>
            <a:r>
              <a:rPr lang="en-US" dirty="0">
                <a:hlinkClick r:id="rId2"/>
              </a:rPr>
              <a:t>https://www.salesforce.com/products/einstein/ai-research/tl-dr-reinforced-model-abstractive-summarization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research.googleblog.com/2017/08/transformer-novel-neural-network.html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github.com/uclanlp/reducingbias/blob/master/src/fairCRF_gender_ratio.ipynb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 in NLP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17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41040</TotalTime>
  <Words>245</Words>
  <Application>Microsoft Macintosh PowerPoint</Application>
  <PresentationFormat>On-screen Show (4:3)</PresentationFormat>
  <Paragraphs>68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Calibri</vt:lpstr>
      <vt:lpstr>Cambria Math</vt:lpstr>
      <vt:lpstr>Times New Roman</vt:lpstr>
      <vt:lpstr>Verdana</vt:lpstr>
      <vt:lpstr>Wingdings</vt:lpstr>
      <vt:lpstr>Arial</vt:lpstr>
      <vt:lpstr>Office Theme</vt:lpstr>
      <vt:lpstr>1_Office Theme</vt:lpstr>
      <vt:lpstr>Final Project</vt:lpstr>
      <vt:lpstr>Requirement</vt:lpstr>
      <vt:lpstr>Final Report</vt:lpstr>
      <vt:lpstr>Project types</vt:lpstr>
      <vt:lpstr>General Steps</vt:lpstr>
      <vt:lpstr>General Steps</vt:lpstr>
      <vt:lpstr>Useful tools</vt:lpstr>
      <vt:lpstr>Paper summary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Kai-Wei Chang</dc:creator>
  <cp:lastModifiedBy>Kai-Wei Chang</cp:lastModifiedBy>
  <cp:revision>125</cp:revision>
  <cp:lastPrinted>2017-10-24T20:47:49Z</cp:lastPrinted>
  <dcterms:created xsi:type="dcterms:W3CDTF">2015-09-15T19:03:29Z</dcterms:created>
  <dcterms:modified xsi:type="dcterms:W3CDTF">2017-10-31T21:22:24Z</dcterms:modified>
</cp:coreProperties>
</file>