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6F6FCC3-7140-439B-9B5A-FF0C0FB0C2C7}">
  <a:tblStyle styleId="{16F6FCC3-7140-439B-9B5A-FF0C0FB0C2C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0" y="3489722"/>
            <a:ext cx="9144000" cy="1653778"/>
          </a:xfrm>
          <a:prstGeom prst="rect">
            <a:avLst/>
          </a:prstGeom>
          <a:solidFill>
            <a:srgbClr val="94B0B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468313" y="3489722"/>
            <a:ext cx="8280400" cy="389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457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6553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0" y="0"/>
            <a:ext cx="9144000" cy="57388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NU_LOGO_WHITE" id="21" name="Google Shape;2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8313" y="86916"/>
            <a:ext cx="1133475" cy="39409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/>
          <p:nvPr>
            <p:ph type="ctrTitle"/>
          </p:nvPr>
        </p:nvSpPr>
        <p:spPr>
          <a:xfrm>
            <a:off x="468313" y="1439466"/>
            <a:ext cx="8207375" cy="481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468313" y="57388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2993231" y="-1098947"/>
            <a:ext cx="3157537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5724525" y="4948238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95288" y="4948238"/>
            <a:ext cx="5040312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101013" y="4948238"/>
            <a:ext cx="585787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5658049" y="1554758"/>
            <a:ext cx="4020741" cy="205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1461492" y="-430411"/>
            <a:ext cx="4020741" cy="6029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5724525" y="4948238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395288" y="4948238"/>
            <a:ext cx="5040312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101013" y="4948238"/>
            <a:ext cx="585787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468313" y="57388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457200" y="1437085"/>
            <a:ext cx="8229600" cy="3157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5724525" y="4948238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95288" y="4948238"/>
            <a:ext cx="5040312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101013" y="4948238"/>
            <a:ext cx="585787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5724525" y="4948238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95288" y="4948238"/>
            <a:ext cx="5040312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101013" y="4948238"/>
            <a:ext cx="585787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468313" y="57388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457200" y="1437085"/>
            <a:ext cx="4038600" cy="3157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8200" y="1437085"/>
            <a:ext cx="4038600" cy="3157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5724525" y="4948238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95288" y="4948238"/>
            <a:ext cx="5040312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101013" y="4948238"/>
            <a:ext cx="585787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630238" y="389446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630238" y="1413756"/>
            <a:ext cx="3868737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630238" y="2076561"/>
            <a:ext cx="3868737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4629150" y="1413756"/>
            <a:ext cx="3887788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4629150" y="2076561"/>
            <a:ext cx="3887788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5724525" y="4948238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95288" y="4948238"/>
            <a:ext cx="5040312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101013" y="4948238"/>
            <a:ext cx="585787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468313" y="57388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5724525" y="4948238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95288" y="4948238"/>
            <a:ext cx="5040312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101013" y="4948238"/>
            <a:ext cx="585787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5724525" y="4948238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95288" y="4948238"/>
            <a:ext cx="5040312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101013" y="4948238"/>
            <a:ext cx="585787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630238" y="507504"/>
            <a:ext cx="294957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887788" y="644723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630238" y="1711281"/>
            <a:ext cx="2949575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5724525" y="4948238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95288" y="4948238"/>
            <a:ext cx="5040312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101013" y="4948238"/>
            <a:ext cx="585787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630238" y="507504"/>
            <a:ext cx="294957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3887788" y="860747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630238" y="1711281"/>
            <a:ext cx="2949575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5724525" y="4948238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95288" y="4948238"/>
            <a:ext cx="5040312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101013" y="4948238"/>
            <a:ext cx="585787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4948238"/>
            <a:ext cx="9144000" cy="195263"/>
          </a:xfrm>
          <a:prstGeom prst="rect">
            <a:avLst/>
          </a:prstGeom>
          <a:solidFill>
            <a:srgbClr val="94B0B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68313" y="57388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437085"/>
            <a:ext cx="8229600" cy="3157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5724525" y="4948238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95288" y="4948238"/>
            <a:ext cx="5040312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101013" y="4948238"/>
            <a:ext cx="585787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0" y="0"/>
            <a:ext cx="9144000" cy="57388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NU_LOGO_WHITE"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68313" y="86916"/>
            <a:ext cx="1133475" cy="39409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386550" y="2179834"/>
            <a:ext cx="8370900" cy="15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b="1" i="0" lang="zh-CN" sz="3600" u="none" cap="none" strike="noStrike">
                <a:solidFill>
                  <a:srgbClr val="38708A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zh-C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zh-C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GuideXP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A simple way to create self-guided tours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sz="1200"/>
              <a:t>Liang Hong u6303287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200"/>
              <a:t>Rutai Sun   u6227336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200"/>
              <a:t>Danny Feng u6611178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200"/>
              <a:t>Yuanze Niu u6401780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200"/>
              <a:t>Yu Qiu u6063921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200"/>
              <a:t>Kelin Zhu u5746348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122550" y="1162551"/>
            <a:ext cx="8898900" cy="3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zh-CN" sz="2400"/>
              <a:t>What is GuideXP?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Cloud-based approach to audio guides - Cross-platform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zh-CN" sz="2400"/>
              <a:t>Key stakeholders 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Visitors, Artists, galleries and museums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zh-CN" sz="2400"/>
              <a:t>Vision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Cross-promotion between institutions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Data driven recommendation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Tailored experiences (AR/VR)</a:t>
            </a:r>
            <a:endParaRPr sz="2400"/>
          </a:p>
        </p:txBody>
      </p:sp>
      <p:sp>
        <p:nvSpPr>
          <p:cNvPr id="97" name="Google Shape;97;p14"/>
          <p:cNvSpPr txBox="1"/>
          <p:nvPr>
            <p:ph type="title"/>
          </p:nvPr>
        </p:nvSpPr>
        <p:spPr>
          <a:xfrm>
            <a:off x="151575" y="462951"/>
            <a:ext cx="8229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Introduction</a:t>
            </a:r>
            <a:endParaRPr/>
          </a:p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193113" y="4893638"/>
            <a:ext cx="5859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457200" y="747846"/>
            <a:ext cx="8229600" cy="40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600">
                <a:solidFill>
                  <a:srgbClr val="527688"/>
                </a:solidFill>
              </a:rPr>
              <a:t>Team Roles</a:t>
            </a:r>
            <a:endParaRPr sz="3600">
              <a:solidFill>
                <a:srgbClr val="52768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/>
              <a:t>Kelin Zhu     : project manager</a:t>
            </a:r>
            <a:endParaRPr sz="3600">
              <a:solidFill>
                <a:srgbClr val="52768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zh-CN" sz="2400"/>
              <a:t>Rutai Sun    : back-end(logic,algorithm)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zh-CN" sz="2400"/>
              <a:t>Liang Hong  : database(mongodb,test)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zh-CN" sz="2400"/>
              <a:t>Yuanze Niu  : front-end (HTML,CSS), Documentation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zh-CN" sz="2400"/>
              <a:t>Danny Feng : front-end (JavaScript), Cloud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/>
              <a:t>Yu Qiu          : back-end, API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800"/>
          </a:p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101013" y="4948238"/>
            <a:ext cx="5859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68313" y="573881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UX design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57200" y="1347100"/>
            <a:ext cx="82296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4975" y="1347100"/>
            <a:ext cx="5834049" cy="324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468313" y="57388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Schedule &amp; Roadmap</a:t>
            </a:r>
            <a:endParaRPr/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101013" y="4948238"/>
            <a:ext cx="5859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graphicFrame>
        <p:nvGraphicFramePr>
          <p:cNvPr id="120" name="Google Shape;120;p17"/>
          <p:cNvGraphicFramePr/>
          <p:nvPr/>
        </p:nvGraphicFramePr>
        <p:xfrm>
          <a:off x="589875" y="130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{16F6FCC3-7140-439B-9B5A-FF0C0FB0C2C7}</a:tableStyleId>
              </a:tblPr>
              <a:tblGrid>
                <a:gridCol w="1393300"/>
                <a:gridCol w="2730825"/>
              </a:tblGrid>
              <a:tr h="346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CN" sz="1000" u="none" cap="none" strike="noStrike"/>
                        <a:t>Week</a:t>
                      </a:r>
                      <a:endParaRPr sz="10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CN" sz="1000" u="none" cap="none" strike="noStrike"/>
                        <a:t>Schedule</a:t>
                      </a:r>
                      <a:endParaRPr sz="10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CN" sz="1000" u="none" cap="none" strike="noStrike"/>
                        <a:t>Week 2~3</a:t>
                      </a:r>
                      <a:endParaRPr sz="10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000" u="none" cap="none" strike="noStrike">
                          <a:solidFill>
                            <a:schemeClr val="dk1"/>
                          </a:solidFill>
                        </a:rPr>
                        <a:t>Discovery of requirements.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CN" sz="1000" u="none" cap="none" strike="noStrike"/>
                        <a:t>Week 4~5</a:t>
                      </a:r>
                      <a:endParaRPr sz="10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CN" sz="1000" u="none" cap="none" strike="noStrike"/>
                        <a:t>Bulid the database</a:t>
                      </a:r>
                      <a:endParaRPr sz="10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CN" sz="1000" u="none" cap="none" strike="noStrike"/>
                        <a:t>Week 6~9</a:t>
                      </a:r>
                      <a:endParaRPr sz="10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000" u="none" cap="none" strike="noStrike">
                          <a:solidFill>
                            <a:schemeClr val="dk1"/>
                          </a:solidFill>
                        </a:rPr>
                        <a:t>Design the website structure , logical function. Implement the User Interface(UI).</a:t>
                      </a:r>
                      <a:endParaRPr sz="10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0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CN" sz="1000" u="none" cap="none" strike="noStrike"/>
                        <a:t>Week 10~11</a:t>
                      </a:r>
                      <a:endParaRPr sz="10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100" u="none" cap="none" strike="noStrike">
                          <a:solidFill>
                            <a:schemeClr val="dk1"/>
                          </a:solidFill>
                        </a:rPr>
                        <a:t>Implement the Application Program Interface (API).</a:t>
                      </a:r>
                      <a:r>
                        <a:rPr lang="zh-CN" sz="11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3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CN" sz="1000" u="none" cap="none" strike="noStrike"/>
                        <a:t>Week 12</a:t>
                      </a:r>
                      <a:endParaRPr sz="10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000" u="none" cap="none" strike="noStrike">
                          <a:solidFill>
                            <a:schemeClr val="dk1"/>
                          </a:solidFill>
                        </a:rPr>
                        <a:t>Test, debug and gather feedback from clients. </a:t>
                      </a:r>
                      <a:endParaRPr sz="10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0200" y="1303781"/>
            <a:ext cx="3864696" cy="3212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468313" y="57388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Resources &amp; Risk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457200" y="1437085"/>
            <a:ext cx="8229600" cy="3157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zh-CN" sz="1800"/>
              <a:t>Resourse: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zh-CN" sz="1800"/>
              <a:t>Python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CN" sz="1800"/>
              <a:t>JavaScript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CN" sz="1800"/>
              <a:t>MongoDB(uncertain)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zh-CN" sz="1800"/>
              <a:t>Risk: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zh-CN" sz="1800"/>
              <a:t>Cost over budget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CN" sz="1800"/>
              <a:t>Project extension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CN" sz="1800"/>
              <a:t>Failure to meet customer requirements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CN" sz="1800"/>
              <a:t>Ineffective teamwork</a:t>
            </a:r>
            <a:endParaRPr sz="1800"/>
          </a:p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8101013" y="4948238"/>
            <a:ext cx="5859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468313" y="573881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457200" y="1437085"/>
            <a:ext cx="8229600" cy="31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zh-CN" sz="3600"/>
              <a:t>Thank you!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UPowerpointTemplate2010">
  <a:themeElements>
    <a:clrScheme name="ANU2018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55707D"/>
      </a:accent1>
      <a:accent2>
        <a:srgbClr val="6C4D23"/>
      </a:accent2>
      <a:accent3>
        <a:srgbClr val="AACCDC"/>
      </a:accent3>
      <a:accent4>
        <a:srgbClr val="B6A691"/>
      </a:accent4>
      <a:accent5>
        <a:srgbClr val="E3EEF3"/>
      </a:accent5>
      <a:accent6>
        <a:srgbClr val="DAD2C8"/>
      </a:accent6>
      <a:hlink>
        <a:srgbClr val="00549E"/>
      </a:hlink>
      <a:folHlink>
        <a:srgbClr val="00549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