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74" r:id="rId30"/>
    <p:sldId id="275" r:id="rId31"/>
    <p:sldId id="276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077E2-0530-4CDD-9797-99D24835DBD9}" v="1" dt="2019-01-29T15:00:58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4DB077E2-0530-4CDD-9797-99D24835DBD9}"/>
    <pc:docChg chg="custSel modSld">
      <pc:chgData name="Fabio Di Troia" userId="7de80edd88c2c9de" providerId="LiveId" clId="{4DB077E2-0530-4CDD-9797-99D24835DBD9}" dt="2019-01-29T15:04:45.317" v="87" actId="1076"/>
      <pc:docMkLst>
        <pc:docMk/>
      </pc:docMkLst>
      <pc:sldChg chg="modSp modNotesTx">
        <pc:chgData name="Fabio Di Troia" userId="7de80edd88c2c9de" providerId="LiveId" clId="{4DB077E2-0530-4CDD-9797-99D24835DBD9}" dt="2019-01-29T14:55:09.562" v="84" actId="20577"/>
        <pc:sldMkLst>
          <pc:docMk/>
          <pc:sldMk cId="2477497056" sldId="259"/>
        </pc:sldMkLst>
        <pc:spChg chg="mod">
          <ac:chgData name="Fabio Di Troia" userId="7de80edd88c2c9de" providerId="LiveId" clId="{4DB077E2-0530-4CDD-9797-99D24835DBD9}" dt="2019-01-29T14:54:25.569" v="7" actId="20577"/>
          <ac:spMkLst>
            <pc:docMk/>
            <pc:sldMk cId="2477497056" sldId="259"/>
            <ac:spMk id="5" creationId="{00000000-0000-0000-0000-000000000000}"/>
          </ac:spMkLst>
        </pc:spChg>
      </pc:sldChg>
      <pc:sldChg chg="modSp">
        <pc:chgData name="Fabio Di Troia" userId="7de80edd88c2c9de" providerId="LiveId" clId="{4DB077E2-0530-4CDD-9797-99D24835DBD9}" dt="2019-01-29T15:00:58.802" v="85" actId="20577"/>
        <pc:sldMkLst>
          <pc:docMk/>
          <pc:sldMk cId="2327433930" sldId="261"/>
        </pc:sldMkLst>
        <pc:spChg chg="mod">
          <ac:chgData name="Fabio Di Troia" userId="7de80edd88c2c9de" providerId="LiveId" clId="{4DB077E2-0530-4CDD-9797-99D24835DBD9}" dt="2019-01-29T15:00:58.802" v="85" actId="20577"/>
          <ac:spMkLst>
            <pc:docMk/>
            <pc:sldMk cId="2327433930" sldId="261"/>
            <ac:spMk id="5" creationId="{00000000-0000-0000-0000-000000000000}"/>
          </ac:spMkLst>
        </pc:spChg>
      </pc:sldChg>
      <pc:sldChg chg="modSp">
        <pc:chgData name="Fabio Di Troia" userId="7de80edd88c2c9de" providerId="LiveId" clId="{4DB077E2-0530-4CDD-9797-99D24835DBD9}" dt="2019-01-29T15:04:45.317" v="87" actId="1076"/>
        <pc:sldMkLst>
          <pc:docMk/>
          <pc:sldMk cId="1250864954" sldId="262"/>
        </pc:sldMkLst>
        <pc:picChg chg="mod">
          <ac:chgData name="Fabio Di Troia" userId="7de80edd88c2c9de" providerId="LiveId" clId="{4DB077E2-0530-4CDD-9797-99D24835DBD9}" dt="2019-01-29T15:04:45.317" v="87" actId="1076"/>
          <ac:picMkLst>
            <pc:docMk/>
            <pc:sldMk cId="1250864954" sldId="262"/>
            <ac:picMk id="2" creationId="{8E0EA078-F2A6-4804-BD79-BD65745E36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CE327-7D8E-4638-8E4E-0FC53848961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D3E8-3FD8-4389-B2CB-D7BE1E0E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interested in old software development, search about: overlaying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5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5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Layer of copper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08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Interconnection of various transistors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26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6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0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1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4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2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6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5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04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0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2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Altering conductive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81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Layers of Insulator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Photo Lithography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8B0-97F5-4FFA-9FB6-A242026AA0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8B0-97F5-4FFA-9FB6-A242026AA0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2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8B0-97F5-4FFA-9FB6-A242026AA0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8B0-97F5-4FFA-9FB6-A242026AA0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6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8B0-97F5-4FFA-9FB6-A242026AA0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8B0-97F5-4FFA-9FB6-A242026AA0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9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8B0-97F5-4FFA-9FB6-A242026AA0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8B0-97F5-4FFA-9FB6-A242026AA0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8B0-97F5-4FFA-9FB6-A242026AA0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9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8B0-97F5-4FFA-9FB6-A242026AA0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8B0-97F5-4FFA-9FB6-A242026AA0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88B0-97F5-4FFA-9FB6-A242026AA0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Computers Everywhere!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i="1"/>
              <a:t>Computers in automobiles</a:t>
            </a:r>
          </a:p>
          <a:p>
            <a:r>
              <a:rPr lang="en-US" sz="2400" i="1"/>
              <a:t>Cell phones</a:t>
            </a:r>
          </a:p>
          <a:p>
            <a:r>
              <a:rPr lang="en-US" sz="2400" i="1"/>
              <a:t>Human genome project</a:t>
            </a:r>
          </a:p>
          <a:p>
            <a:r>
              <a:rPr lang="en-US" sz="2400" i="1"/>
              <a:t>World Wide Web</a:t>
            </a:r>
          </a:p>
          <a:p>
            <a:r>
              <a:rPr lang="en-US" sz="2400" i="1"/>
              <a:t>Search engines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7161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Why High-level languages?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dirty="0"/>
              <a:t>There is one for every use!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Examples: Fortran was designed for scientific computation, Cobol for business data processing, Lisp for symbol manipulation, and so on.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GB" dirty="0"/>
              <a:t>Less lines for better ideas! (and less bugs)</a:t>
            </a:r>
          </a:p>
          <a:p>
            <a:endParaRPr lang="en-GB" dirty="0"/>
          </a:p>
          <a:p>
            <a:r>
              <a:rPr lang="en-GB" dirty="0"/>
              <a:t>Independence from the machine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000" dirty="0"/>
              <a:t>Compilers and assemblers will do the trick!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5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Great, but what about the hardware?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underlying hardware in any computer performs the same basic functions: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Inputting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Outputting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Processing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Storing data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Great, but what about the hardware?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key components: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Input devices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Output devices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Great, but what about the hardware?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 classic components: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Output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Datapath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Control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13</a:t>
            </a:fld>
            <a:endParaRPr lang="en-US"/>
          </a:p>
        </p:txBody>
      </p:sp>
      <p:sp>
        <p:nvSpPr>
          <p:cNvPr id="2" name="Right Brace 1"/>
          <p:cNvSpPr/>
          <p:nvPr/>
        </p:nvSpPr>
        <p:spPr>
          <a:xfrm>
            <a:off x="2757268" y="4642338"/>
            <a:ext cx="1055077" cy="8862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20308" y="4825222"/>
            <a:ext cx="258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Processor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15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52" r="3" b="500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464234" y="393895"/>
            <a:ext cx="422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Apple A5 (iPad 2)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5422" y="1252028"/>
            <a:ext cx="485335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ARM processors that operate with a clock rate of 1 GHz.  Also known as </a:t>
            </a:r>
            <a:r>
              <a:rPr lang="en-US" sz="2800" b="1" dirty="0"/>
              <a:t>CPU</a:t>
            </a:r>
            <a:r>
              <a:rPr lang="en-US" sz="2800" dirty="0"/>
              <a:t>, </a:t>
            </a:r>
            <a:r>
              <a:rPr lang="en-US" sz="2800" b="1" dirty="0"/>
              <a:t>central processor unit</a:t>
            </a:r>
            <a:r>
              <a:rPr lang="en-US" sz="2800" dirty="0"/>
              <a:t>.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Datapath</a:t>
            </a:r>
            <a:r>
              <a:rPr lang="en-GB" sz="2800" dirty="0"/>
              <a:t> and Control</a:t>
            </a:r>
          </a:p>
          <a:p>
            <a:r>
              <a:rPr lang="en-US" sz="2200" dirty="0"/>
              <a:t>The </a:t>
            </a:r>
            <a:r>
              <a:rPr lang="en-US" sz="2200" b="1" dirty="0" err="1"/>
              <a:t>datapath</a:t>
            </a:r>
            <a:r>
              <a:rPr lang="en-US" sz="2200" b="1" dirty="0"/>
              <a:t> </a:t>
            </a:r>
            <a:r>
              <a:rPr lang="en-US" sz="2200" dirty="0"/>
              <a:t>performs  the arithmetic operations, and </a:t>
            </a:r>
            <a:r>
              <a:rPr lang="en-US" sz="2200" b="1" dirty="0"/>
              <a:t>control </a:t>
            </a:r>
            <a:r>
              <a:rPr lang="en-US" sz="2200" dirty="0"/>
              <a:t>tells the </a:t>
            </a:r>
            <a:r>
              <a:rPr lang="en-US" sz="2200" dirty="0" err="1"/>
              <a:t>datapath</a:t>
            </a:r>
            <a:r>
              <a:rPr lang="en-US" sz="2200" dirty="0"/>
              <a:t>, memory, and I/O devices what to do according to the instructions of the program.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Technologies for Building Processors</a:t>
            </a:r>
            <a:br>
              <a:rPr lang="en-US" b="1" dirty="0"/>
            </a:br>
            <a:r>
              <a:rPr lang="en-US" b="1" dirty="0"/>
              <a:t>and Memory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5920251"/>
            <a:ext cx="2743200" cy="365125"/>
          </a:xfrm>
        </p:spPr>
        <p:txBody>
          <a:bodyPr/>
          <a:lstStyle/>
          <a:p>
            <a:fld id="{1D500B6C-CA5D-45B8-B2F3-9698BCD8A8A2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5630008" y="5036280"/>
            <a:ext cx="6105378" cy="1152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4414" y="51229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A </a:t>
            </a:r>
            <a:r>
              <a:rPr lang="en-US" b="1" dirty="0">
                <a:solidFill>
                  <a:srgbClr val="00FFFF"/>
                </a:solidFill>
                <a:latin typeface="MinionPro-Bold"/>
              </a:rPr>
              <a:t>transistor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is simply an on/off switch controlled by electricity. The 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integrated circuit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(IC) combined dozens to hundreds of transistors into a single chip.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DD15A-0834-44F4-A6B4-8C407D685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97" y="2230606"/>
            <a:ext cx="10929808" cy="24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2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Technologies for Building Processors</a:t>
            </a:r>
            <a:br>
              <a:rPr lang="en-US" b="1" dirty="0"/>
            </a:br>
            <a:r>
              <a:rPr lang="en-US" b="1" dirty="0"/>
              <a:t>and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understand how manufacture </a:t>
            </a:r>
            <a:r>
              <a:rPr lang="en-US" b="1" dirty="0"/>
              <a:t>integrated circuits</a:t>
            </a:r>
            <a:r>
              <a:rPr lang="en-US" dirty="0"/>
              <a:t>, we start at the beginning: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semiconductor</a:t>
            </a:r>
            <a:r>
              <a:rPr lang="en-US" dirty="0"/>
              <a:t>: </a:t>
            </a:r>
            <a:r>
              <a:rPr lang="en-US" b="1" dirty="0">
                <a:solidFill>
                  <a:srgbClr val="7030A0"/>
                </a:solidFill>
              </a:rPr>
              <a:t>silicon</a:t>
            </a:r>
          </a:p>
          <a:p>
            <a:pPr marL="457200" lvl="1" indent="0">
              <a:buNone/>
            </a:pPr>
            <a:r>
              <a:rPr lang="en-GB" dirty="0"/>
              <a:t>Special condition let it insulate or conduct electricity, </a:t>
            </a:r>
            <a:r>
              <a:rPr lang="en-GB" b="1" dirty="0"/>
              <a:t>a switch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27" y="667832"/>
            <a:ext cx="10111945" cy="55223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0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B4258B-30D7-48E1-B278-9198F095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5" y="308462"/>
            <a:ext cx="10336677" cy="62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2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09F13-74B1-4860-AF9B-40C8D35F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6" y="362407"/>
            <a:ext cx="9604204" cy="64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Classes of Computing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i="1" dirty="0"/>
              <a:t>Personal Computers</a:t>
            </a:r>
          </a:p>
          <a:p>
            <a:r>
              <a:rPr lang="it-IT" sz="2400" i="1" dirty="0"/>
              <a:t>Servers</a:t>
            </a:r>
          </a:p>
          <a:p>
            <a:r>
              <a:rPr lang="it-IT" sz="2400" i="1" dirty="0"/>
              <a:t>Embedded Computers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212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6C8D1F-A59B-4182-ACA0-93DDA524F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76" y="405837"/>
            <a:ext cx="9690018" cy="60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FB89B-0906-4543-A493-2F44A37B4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82" y="443718"/>
            <a:ext cx="9760341" cy="59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1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4B5A87-1623-4145-9B14-60DE53C5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85" y="574869"/>
            <a:ext cx="9490691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86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359787-C3C4-4D4F-8F11-B6EDB6B2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74" y="607503"/>
            <a:ext cx="10726155" cy="52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5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C42146-19C8-4B5E-97EC-F153ED5B3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69" y="413676"/>
            <a:ext cx="10289745" cy="58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75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9C752-8ADF-4475-931B-2F314C005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83" y="430749"/>
            <a:ext cx="9993850" cy="603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60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4AAA3-6449-4904-A90A-F40B225E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23" y="380340"/>
            <a:ext cx="10122700" cy="59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03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7C9B0-F8F8-490A-A9A6-DC3FA6A2F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98" y="318428"/>
            <a:ext cx="10151159" cy="61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68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C7FBF6-70A8-4378-A93A-5DB1D99D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52" y="385179"/>
            <a:ext cx="10593433" cy="623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12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Measuring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Wall clock time (aka, response time or elapsed time)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CPU Time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Making a fast program </a:t>
            </a:r>
            <a:r>
              <a:rPr lang="en-US" b="1" dirty="0">
                <a:solidFill>
                  <a:srgbClr val="7030A0"/>
                </a:solidFill>
              </a:rPr>
              <a:t>before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dirty="0"/>
              <a:t>Minimize memory space to make programs fast</a:t>
            </a:r>
          </a:p>
          <a:p>
            <a:pPr marL="0" indent="0">
              <a:buNone/>
            </a:pPr>
            <a:r>
              <a:rPr lang="it-IT" sz="2400" dirty="0"/>
              <a:t>								(</a:t>
            </a:r>
            <a:r>
              <a:rPr lang="it-IT" sz="2400" dirty="0" err="1"/>
              <a:t>not</a:t>
            </a:r>
            <a:r>
              <a:rPr lang="it-IT" sz="2400" dirty="0"/>
              <a:t> so simple!)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7497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Measuring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88" y="1957388"/>
            <a:ext cx="8314089" cy="10634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955" y="2987480"/>
            <a:ext cx="7925957" cy="12601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38955" y="4553171"/>
            <a:ext cx="86680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MinionPro-Regular"/>
              </a:rPr>
              <a:t>This formula makes it clear that the hardware designer can improve performance by </a:t>
            </a:r>
            <a:r>
              <a:rPr lang="en-US" sz="2400" u="sng" dirty="0">
                <a:latin typeface="MinionPro-Regular"/>
              </a:rPr>
              <a:t>reducing the number of clock cycles required for a program</a:t>
            </a:r>
            <a:r>
              <a:rPr lang="en-US" sz="2400" dirty="0">
                <a:latin typeface="MinionPro-Regular"/>
              </a:rPr>
              <a:t> or </a:t>
            </a:r>
            <a:r>
              <a:rPr lang="en-US" sz="2400" u="sng" dirty="0">
                <a:latin typeface="MinionPro-Regular"/>
              </a:rPr>
              <a:t>the length of the clock cycle</a:t>
            </a:r>
            <a:r>
              <a:rPr lang="en-US" sz="2400" dirty="0">
                <a:latin typeface="MinionPro-Regular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591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Measuring Performance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73192" y="4553171"/>
            <a:ext cx="9076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MinionPro-Regular"/>
              </a:rPr>
              <a:t>Formulas in term of Instruction count and Clock Cycles Per Instruction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81" y="2476977"/>
            <a:ext cx="8806838" cy="632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53" y="3109912"/>
            <a:ext cx="5921293" cy="118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58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54" y="426539"/>
            <a:ext cx="8679491" cy="60049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21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92" y="1675227"/>
            <a:ext cx="9986816" cy="43941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The Power Wall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2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MinionPro-Regular"/>
              </a:rPr>
              <a:t>Why has it been so hard for programmers to write parallel programs?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Performance in the first place.</a:t>
            </a:r>
          </a:p>
          <a:p>
            <a:r>
              <a:rPr lang="en-GB" dirty="0"/>
              <a:t>Split the load among the cores.</a:t>
            </a:r>
          </a:p>
          <a:p>
            <a:r>
              <a:rPr lang="en-GB" dirty="0"/>
              <a:t>Scheduling the splitting can make parallel programs slower than sequential ones!</a:t>
            </a:r>
          </a:p>
          <a:p>
            <a:r>
              <a:rPr lang="en-GB" dirty="0"/>
              <a:t>Reduce communication and synchronization overhead.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3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Making a fast program </a:t>
            </a:r>
            <a:r>
              <a:rPr lang="en-US" b="1" dirty="0">
                <a:solidFill>
                  <a:srgbClr val="FF0000"/>
                </a:solidFill>
              </a:rPr>
              <a:t>today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it-IT" dirty="0"/>
              <a:t>Understand </a:t>
            </a:r>
            <a:r>
              <a:rPr lang="en-US" dirty="0"/>
              <a:t>the </a:t>
            </a:r>
            <a:r>
              <a:rPr lang="en-US" b="1" dirty="0"/>
              <a:t>parallel nature of processors </a:t>
            </a:r>
            <a:r>
              <a:rPr lang="en-US" dirty="0"/>
              <a:t>and the </a:t>
            </a:r>
            <a:r>
              <a:rPr lang="en-US" b="1" dirty="0"/>
              <a:t>hierarchical nature of memories</a:t>
            </a:r>
          </a:p>
          <a:p>
            <a:endParaRPr lang="en-US" dirty="0"/>
          </a:p>
          <a:p>
            <a:r>
              <a:rPr lang="it-IT" dirty="0"/>
              <a:t>Don’t forget about </a:t>
            </a:r>
            <a:r>
              <a:rPr lang="en-US" b="1" dirty="0"/>
              <a:t>energy efficiency</a:t>
            </a:r>
            <a:r>
              <a:rPr lang="en-US" dirty="0"/>
              <a:t> of programs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020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Some 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dirty="0"/>
              <a:t>How are programs written in a high-level language translated into the language of the hardware?</a:t>
            </a:r>
          </a:p>
          <a:p>
            <a:r>
              <a:rPr lang="en-US" dirty="0"/>
              <a:t>What is the interface between the software and the hardware?</a:t>
            </a:r>
          </a:p>
          <a:p>
            <a:r>
              <a:rPr lang="en-US" dirty="0"/>
              <a:t>What determines the performance of a program, and how can a programmer improve the performance?</a:t>
            </a:r>
          </a:p>
          <a:p>
            <a:r>
              <a:rPr lang="en-US" dirty="0"/>
              <a:t>What are the reasons for and the consequences of the recent switch from sequential processing to parallel processing?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74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Understanding Program Performance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0EA078-F2A6-4804-BD79-BD65745E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14" y="2598411"/>
            <a:ext cx="7345662" cy="33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6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8 Great Ideas in Computer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2027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Design for Moore’s Law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Use Abstraction to Simplify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Make the Common Case Fast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Performance via Parallelism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Performance via Pipelining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Performance via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Hierarchy of Memories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Dependability via Redundancy</a:t>
            </a:r>
            <a:endParaRPr lang="it-IT" sz="24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513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From a High-Level Language to the Language of Hardware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184012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i="1" dirty="0"/>
              <a:t>Computer alphabet: ON and OFF</a:t>
            </a:r>
          </a:p>
          <a:p>
            <a:pPr marL="457200" lvl="1" indent="0">
              <a:buNone/>
            </a:pPr>
            <a:r>
              <a:rPr lang="en-GB" sz="2000" i="1" dirty="0"/>
              <a:t>A really long sequence of 1s and 0s – Binary digits (or bits)</a:t>
            </a:r>
          </a:p>
          <a:p>
            <a:endParaRPr lang="en-US" sz="2400" i="1" dirty="0"/>
          </a:p>
          <a:p>
            <a:endParaRPr lang="en-US" sz="24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Human language: 	“Computer, please add A to B!”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Assembly language: “add A B”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Machine language: 	“</a:t>
            </a:r>
            <a:r>
              <a:rPr lang="en-US" dirty="0"/>
              <a:t>1000110010100000”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8</a:t>
            </a:fld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1EC8BEB-96F8-465C-82A4-9ED856829EA6}"/>
              </a:ext>
            </a:extLst>
          </p:cNvPr>
          <p:cNvSpPr/>
          <p:nvPr/>
        </p:nvSpPr>
        <p:spPr>
          <a:xfrm>
            <a:off x="168812" y="4375052"/>
            <a:ext cx="562708" cy="30948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5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5" y="712250"/>
            <a:ext cx="5573514" cy="1861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8" y="2894939"/>
            <a:ext cx="5742327" cy="3728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562" y="4506190"/>
            <a:ext cx="2437447" cy="1783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852" y="2551999"/>
            <a:ext cx="5738125" cy="18008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10354</TotalTime>
  <Words>630</Words>
  <Application>Microsoft Office PowerPoint</Application>
  <PresentationFormat>Widescreen</PresentationFormat>
  <Paragraphs>142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MinionPro-Bold</vt:lpstr>
      <vt:lpstr>MinionPro-It</vt:lpstr>
      <vt:lpstr>MinionPro-Regular</vt:lpstr>
      <vt:lpstr>Wingdings</vt:lpstr>
      <vt:lpstr>Office Theme</vt:lpstr>
      <vt:lpstr>Computers Everywhere!</vt:lpstr>
      <vt:lpstr>Classes of Computing Applications</vt:lpstr>
      <vt:lpstr>Making a fast program before…</vt:lpstr>
      <vt:lpstr>Making a fast program today…</vt:lpstr>
      <vt:lpstr>Some questions</vt:lpstr>
      <vt:lpstr>Understanding Program Performance</vt:lpstr>
      <vt:lpstr>8 Great Ideas in Computer Architecture</vt:lpstr>
      <vt:lpstr>From a High-Level Language to the Language of Hardware</vt:lpstr>
      <vt:lpstr>PowerPoint Presentation</vt:lpstr>
      <vt:lpstr>Why High-level languages?</vt:lpstr>
      <vt:lpstr>Great, but what about the hardware?</vt:lpstr>
      <vt:lpstr>Great, but what about the hardware?</vt:lpstr>
      <vt:lpstr>Great, but what about the hardware?</vt:lpstr>
      <vt:lpstr>PowerPoint Presentation</vt:lpstr>
      <vt:lpstr>Technologies for Building Processors and Memory</vt:lpstr>
      <vt:lpstr>Technologies for Building Processors and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Measuring Performance</vt:lpstr>
      <vt:lpstr>Measuring Performance</vt:lpstr>
      <vt:lpstr>Measuring Performance</vt:lpstr>
      <vt:lpstr>PowerPoint Presentation</vt:lpstr>
      <vt:lpstr>The Power Wall</vt:lpstr>
      <vt:lpstr>Why has it been so hard for programmers to write parallel programs?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Everywhere!</dc:title>
  <dc:creator>Fabio Di Troia</dc:creator>
  <cp:lastModifiedBy>Fabio Di Troia</cp:lastModifiedBy>
  <cp:revision>5</cp:revision>
  <dcterms:created xsi:type="dcterms:W3CDTF">2016-08-23T22:17:44Z</dcterms:created>
  <dcterms:modified xsi:type="dcterms:W3CDTF">2019-01-29T15:04:47Z</dcterms:modified>
</cp:coreProperties>
</file>