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4" r:id="rId12"/>
    <p:sldId id="283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1" autoAdjust="0"/>
    <p:restoredTop sz="90221" autoAdjust="0"/>
  </p:normalViewPr>
  <p:slideViewPr>
    <p:cSldViewPr snapToGrid="0">
      <p:cViewPr varScale="1">
        <p:scale>
          <a:sx n="65" d="100"/>
          <a:sy n="65" d="100"/>
        </p:scale>
        <p:origin x="9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CE327-7D8E-4638-8E4E-0FC53848961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0D3E8-3FD8-4389-B2CB-D7BE1E0EF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37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Memory[2]</a:t>
            </a:r>
            <a:r>
              <a:rPr lang="en-US" baseline="0" dirty="0"/>
              <a:t> is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4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Registers are faster, because can operate and load in one instruction, but you load from mem in one and operate later in </a:t>
            </a:r>
            <a:r>
              <a:rPr lang="en-US" dirty="0" err="1"/>
              <a:t>reg</a:t>
            </a:r>
            <a:endParaRPr lang="en-US" dirty="0"/>
          </a:p>
          <a:p>
            <a:r>
              <a:rPr lang="en-US" dirty="0"/>
              <a:t>The also</a:t>
            </a:r>
            <a:r>
              <a:rPr lang="en-US" baseline="0" dirty="0"/>
              <a:t> consume less power than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38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 move!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21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24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only problem: Two’s complement does have one negative number, 2,147,483,648ten, that has no corresponding positive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54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5E97-97F8-43B2-AE89-E30AB48E6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EA55B-FD2C-4078-A632-1AB19CA9A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25A28-D0C8-4DA4-8C55-77E391A0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CEE3-5F76-43C5-9DC7-91902823CB3C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22A2C-D98F-4288-8E13-62AA2808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0C68F-B632-427A-8380-897FEBB3A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D442-85D0-4314-AA9E-CC7DB947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43F59-7415-4B86-B2AC-AD97FA7DA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98ECF-0407-4909-A013-73B9EF40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A4F8-AE77-46C5-B2A3-031CF0D05C6B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7278F-DE58-4AC8-B770-09D72423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C158A-5793-4553-9FC8-848BC584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5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F19E0-CE6E-42DF-8C4C-DB1FBA9F8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BD27E-E630-4865-A256-72EB36E8F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60BAA-EA4D-4DAD-8248-A9D491A7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0B1-A896-486C-AB48-4D909ECCA8B3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12307-3D61-43E5-BABD-D535C14C5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E2355-1D6D-4846-A020-6DAE0FA6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9C8C-292B-4D22-A64A-C8601121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DC59F-6F33-41B3-822E-9011FC2C1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A96B9-DF41-44FC-B661-9C30581C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ED97-97C1-47D9-AB24-C0DBB7A543BE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E1DDE-6915-4889-878A-75E2533E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C6653-95C5-4483-984F-F755C543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9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0617-7B0A-4255-B576-6FA4971D4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E3C20-22A3-4562-B86B-5A20A77CB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4518E-0193-4F34-826B-0AB86F6D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43CE2-5258-4AA3-9499-25EC5AFACB66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D4BEE-D6C0-49B8-8606-7177C6F5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395F-E4F8-4953-AE45-C35FF0AB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4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6B7B-A798-4D50-893E-8507F117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CEE49-7EED-40FA-B44F-299956E61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E25B4-8E59-491C-8C39-560011E5A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48EBE-397A-45BC-8428-23096C00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7841-20E3-4513-9957-B4B4C32BF64B}" type="datetime1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F69B2-9050-467A-B0F9-A566B0649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FA85A-7866-4A50-A2E2-E96E5E4D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3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97FC-94CC-4AF5-A7B6-E316BFE6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C8262-4165-47B7-A9DB-0AD93FB0C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F2AE8-131B-49B8-BA99-91C8B2A23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EAC97-B293-4B26-8091-41F555CBF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35AD05-AA19-44BE-A428-15C28040C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31C4BF-6F31-4409-BA24-0BDDE238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9C26-9999-4B65-93F9-FB4CF1BE27E3}" type="datetime1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1C8F8F-62C5-4565-BA9C-E04A2022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D0BA5D-A029-4F10-8D34-776FF6D1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5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B5ED-E195-4712-833C-F6153204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871F7-B290-4FDF-88F9-B8E66C9F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8025-98B1-4820-8015-97AF8C464BDF}" type="datetime1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B85B2-E02B-4ED6-9112-95266AB4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2C33A-B8D0-43C8-AF93-2FE51F8F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9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454878-9380-434C-96BD-F0063772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A2E9-CF08-4561-9B51-AD605ED06006}" type="datetime1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B7B17-3060-4560-AD20-AFAFA5F8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01C04-6A08-436F-AA97-599EA592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3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865F6-8E36-4C2C-B936-FE7AE165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F8CC4-3BF2-4E7A-A675-C735F16A4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8BE89-9B23-4330-93B3-28234057B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60BAF-B0CB-41D1-A38D-4A4EBBA82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AD60-E1E1-438D-B0C9-66598DEEC22B}" type="datetime1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23BEC-28BF-4696-B169-366FF364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8F02B-3DDB-42C6-9C2B-8FEA11CC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7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049F2-43BF-42CA-9A72-54F386D0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A5DC2-35ED-4EC3-9DE6-9A54A20F3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13F5B-0FAB-4392-ACDC-CBCABFE5B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594AE-105E-435A-95E9-F31116A2A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841B-BBC3-4C26-8EDF-D66A44989631}" type="datetime1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C51AD-7FD9-4D5E-A26A-FA733A44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053F2-7BF9-42BD-A955-6672A289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7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21919-D552-49D5-B365-FF5EA4F28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88B1F-66B4-49C7-8744-6E3C0BFF5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55EDD-E2C6-41F8-9AA4-84FFCB8E2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6AE17-E00D-4D74-BA02-349FA7753248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C4AA8-5B16-453E-B971-CC6ECCA71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7644B-79DA-4FDE-ACB3-F9486D7F1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5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Operations of the Computer Hardware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dirty="0"/>
              <a:t>The following sequence of instructions </a:t>
            </a:r>
            <a:r>
              <a:rPr lang="en-US" u="sng" dirty="0"/>
              <a:t>adds four variables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add a, b, c 	# The sum of b and c is placed in a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add a, a, d 	# The sum of b, c, and d is now in a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add a, a, e 	# The sum of b, c, d, and e is now in a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17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From Memory to Registers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14732"/>
            <a:ext cx="10515600" cy="411443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Computers divide into those that use </a:t>
            </a:r>
            <a:r>
              <a:rPr lang="en-US" u="sng" dirty="0"/>
              <a:t>the address of the left most</a:t>
            </a:r>
            <a:r>
              <a:rPr lang="en-US" dirty="0"/>
              <a:t> or “</a:t>
            </a:r>
            <a:r>
              <a:rPr lang="en-US" b="1" dirty="0"/>
              <a:t>big end</a:t>
            </a:r>
            <a:r>
              <a:rPr lang="en-US" dirty="0"/>
              <a:t>” byte </a:t>
            </a:r>
            <a:r>
              <a:rPr lang="en-US" u="sng" dirty="0"/>
              <a:t>as the word address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Versus those that use the rightmost or “</a:t>
            </a:r>
            <a:r>
              <a:rPr lang="en-US" b="1" dirty="0"/>
              <a:t>little end</a:t>
            </a:r>
            <a:r>
              <a:rPr lang="en-US" dirty="0"/>
              <a:t>” byte. </a:t>
            </a:r>
          </a:p>
          <a:p>
            <a:endParaRPr lang="en-US" dirty="0"/>
          </a:p>
          <a:p>
            <a:r>
              <a:rPr lang="en-US" dirty="0"/>
              <a:t>MIPS is in the </a:t>
            </a:r>
            <a:r>
              <a:rPr lang="en-US" b="1" i="1" dirty="0"/>
              <a:t>big-endian</a:t>
            </a:r>
            <a:r>
              <a:rPr lang="en-US" i="1" dirty="0"/>
              <a:t> </a:t>
            </a:r>
            <a:r>
              <a:rPr lang="en-US" dirty="0"/>
              <a:t>camp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57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From Memory to Registers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14732"/>
            <a:ext cx="10515600" cy="4114430"/>
          </a:xfrm>
        </p:spPr>
        <p:txBody>
          <a:bodyPr>
            <a:normAutofit/>
          </a:bodyPr>
          <a:lstStyle/>
          <a:p>
            <a:r>
              <a:rPr lang="en-US" dirty="0"/>
              <a:t>Since 8-bit </a:t>
            </a:r>
            <a:r>
              <a:rPr lang="en-US" i="1" dirty="0"/>
              <a:t>bytes </a:t>
            </a:r>
            <a:r>
              <a:rPr lang="en-US" dirty="0"/>
              <a:t>are useful in many programs, virtually all </a:t>
            </a:r>
            <a:r>
              <a:rPr lang="en-US" u="sng" dirty="0"/>
              <a:t>architectures today address individual bytes</a:t>
            </a:r>
          </a:p>
          <a:p>
            <a:endParaRPr lang="en-US" dirty="0"/>
          </a:p>
          <a:p>
            <a:r>
              <a:rPr lang="en-US" dirty="0"/>
              <a:t>Byte addressing also </a:t>
            </a:r>
            <a:r>
              <a:rPr lang="en-US" u="sng" dirty="0"/>
              <a:t>affects the array index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get the proper byte address in the code above, </a:t>
            </a:r>
            <a:r>
              <a:rPr lang="en-US" i="1" dirty="0"/>
              <a:t>the </a:t>
            </a:r>
            <a:r>
              <a:rPr lang="en-US" b="1" i="1" dirty="0"/>
              <a:t>offset</a:t>
            </a:r>
            <a:r>
              <a:rPr lang="en-US" i="1" dirty="0"/>
              <a:t> to be added to the base register </a:t>
            </a:r>
            <a:r>
              <a:rPr lang="en-US" dirty="0"/>
              <a:t>$s3 </a:t>
            </a:r>
            <a:r>
              <a:rPr lang="en-US" i="1" dirty="0"/>
              <a:t>must be 4 </a:t>
            </a:r>
            <a:r>
              <a:rPr lang="en-US" dirty="0"/>
              <a:t> </a:t>
            </a:r>
            <a:r>
              <a:rPr lang="en-US" i="1" dirty="0"/>
              <a:t>8, or 32, </a:t>
            </a:r>
            <a:r>
              <a:rPr lang="en-US" dirty="0"/>
              <a:t>so that the load address will select A[8] and not A[8/4]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38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From Registers to Memory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14732"/>
            <a:ext cx="10515600" cy="41144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A[12] = h + A[8];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lw</a:t>
            </a:r>
            <a:r>
              <a:rPr lang="en-US" dirty="0">
                <a:solidFill>
                  <a:srgbClr val="0070C0"/>
                </a:solidFill>
              </a:rPr>
              <a:t> $t0,32($s3) 	# Temporary </a:t>
            </a:r>
            <a:r>
              <a:rPr lang="en-US" dirty="0" err="1">
                <a:solidFill>
                  <a:srgbClr val="0070C0"/>
                </a:solidFill>
              </a:rPr>
              <a:t>reg</a:t>
            </a:r>
            <a:r>
              <a:rPr lang="en-US" dirty="0">
                <a:solidFill>
                  <a:srgbClr val="0070C0"/>
                </a:solidFill>
              </a:rPr>
              <a:t> $t0 gets A[8]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add $t0,$s2,$t0 	# Temporary </a:t>
            </a:r>
            <a:r>
              <a:rPr lang="en-US" dirty="0" err="1">
                <a:solidFill>
                  <a:srgbClr val="0070C0"/>
                </a:solidFill>
              </a:rPr>
              <a:t>reg</a:t>
            </a:r>
            <a:r>
              <a:rPr lang="en-US" dirty="0">
                <a:solidFill>
                  <a:srgbClr val="0070C0"/>
                </a:solidFill>
              </a:rPr>
              <a:t> $t0 gets h + A[8]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sw</a:t>
            </a:r>
            <a:r>
              <a:rPr lang="en-US" dirty="0">
                <a:solidFill>
                  <a:srgbClr val="0070C0"/>
                </a:solidFill>
              </a:rPr>
              <a:t> $t0,48($s3) 	# Stores h + A[8] back into A[12]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12</a:t>
            </a:fld>
            <a:endParaRPr lang="en-US"/>
          </a:p>
        </p:txBody>
      </p:sp>
      <p:sp>
        <p:nvSpPr>
          <p:cNvPr id="6" name="Arrow: Down 5"/>
          <p:cNvSpPr/>
          <p:nvPr/>
        </p:nvSpPr>
        <p:spPr>
          <a:xfrm>
            <a:off x="5737273" y="2493182"/>
            <a:ext cx="717453" cy="647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1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From Registers to Memory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14732"/>
            <a:ext cx="10515600" cy="4114430"/>
          </a:xfrm>
        </p:spPr>
        <p:txBody>
          <a:bodyPr>
            <a:normAutofit/>
          </a:bodyPr>
          <a:lstStyle/>
          <a:p>
            <a:r>
              <a:rPr lang="en-US" dirty="0"/>
              <a:t>Many programs have more variables than computers have registers. </a:t>
            </a:r>
          </a:p>
          <a:p>
            <a:endParaRPr lang="en-US" dirty="0"/>
          </a:p>
          <a:p>
            <a:r>
              <a:rPr lang="en-US" dirty="0"/>
              <a:t>The compiler tries </a:t>
            </a:r>
            <a:r>
              <a:rPr lang="en-US" u="sng" dirty="0"/>
              <a:t>to keep the most frequently used variables in registers</a:t>
            </a:r>
            <a:r>
              <a:rPr lang="en-US" dirty="0"/>
              <a:t> and places the rest in memory, using loads and stores to move variables between registers and memory. </a:t>
            </a:r>
          </a:p>
          <a:p>
            <a:endParaRPr lang="en-US" dirty="0"/>
          </a:p>
          <a:p>
            <a:r>
              <a:rPr lang="en-US" dirty="0"/>
              <a:t>The process of </a:t>
            </a:r>
            <a:r>
              <a:rPr lang="en-US" u="sng" dirty="0"/>
              <a:t>putting less commonly used variables into memory</a:t>
            </a:r>
            <a:r>
              <a:rPr lang="en-US" dirty="0"/>
              <a:t> is called </a:t>
            </a:r>
            <a:r>
              <a:rPr lang="en-US" b="1" i="1" dirty="0"/>
              <a:t>spilling </a:t>
            </a:r>
            <a:r>
              <a:rPr lang="en-US" b="1" dirty="0"/>
              <a:t>registers</a:t>
            </a:r>
            <a:r>
              <a:rPr lang="en-US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93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Constants and Immediate Operands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14732"/>
            <a:ext cx="10515600" cy="41144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add</a:t>
            </a:r>
            <a:r>
              <a:rPr lang="en-US" dirty="0"/>
              <a:t> instruction with one constant operand is called </a:t>
            </a:r>
            <a:r>
              <a:rPr lang="en-US" b="1" i="1" dirty="0"/>
              <a:t>add immediate</a:t>
            </a:r>
            <a:r>
              <a:rPr lang="en-US" i="1" dirty="0"/>
              <a:t> </a:t>
            </a:r>
            <a:r>
              <a:rPr lang="en-US" dirty="0"/>
              <a:t>or </a:t>
            </a:r>
            <a:r>
              <a:rPr lang="en-US" b="1" dirty="0" err="1"/>
              <a:t>addi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To add 4 to register $s3, we just write: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addi</a:t>
            </a:r>
            <a:r>
              <a:rPr lang="en-US" dirty="0">
                <a:solidFill>
                  <a:srgbClr val="0070C0"/>
                </a:solidFill>
              </a:rPr>
              <a:t> $s3,$s3,4 	# $s3 = $s3 + 4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constant is part of the instruction. They are much faster and use less energy in this way.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21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Constants and Immediate Operands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14732"/>
            <a:ext cx="10515600" cy="4114430"/>
          </a:xfrm>
        </p:spPr>
        <p:txBody>
          <a:bodyPr>
            <a:normAutofit/>
          </a:bodyPr>
          <a:lstStyle/>
          <a:p>
            <a:r>
              <a:rPr lang="en-US" dirty="0"/>
              <a:t>What does this instruction do?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add $s1, $s2, $zero</a:t>
            </a:r>
          </a:p>
          <a:p>
            <a:endParaRPr lang="en-US" dirty="0"/>
          </a:p>
          <a:p>
            <a:r>
              <a:rPr lang="en-US" dirty="0"/>
              <a:t>MIPS dedicates a register </a:t>
            </a:r>
            <a:r>
              <a:rPr lang="en-US" b="1" dirty="0">
                <a:solidFill>
                  <a:srgbClr val="0070C0"/>
                </a:solidFill>
              </a:rPr>
              <a:t>$zero </a:t>
            </a:r>
            <a:r>
              <a:rPr lang="en-US" dirty="0"/>
              <a:t>to be </a:t>
            </a:r>
            <a:r>
              <a:rPr lang="en-US" u="sng" dirty="0"/>
              <a:t>hard-wired to the value zero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Common case fast!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6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Signed and Unsigned Numbers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14732"/>
            <a:ext cx="10515600" cy="41144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123 </a:t>
            </a:r>
            <a:r>
              <a:rPr lang="it-IT" dirty="0"/>
              <a:t>base 10  	-&gt; 	1111011 base 2</a:t>
            </a:r>
          </a:p>
          <a:p>
            <a:endParaRPr lang="it-IT" dirty="0"/>
          </a:p>
          <a:p>
            <a:r>
              <a:rPr lang="en-US" dirty="0"/>
              <a:t>The drawing below shows the numbering of bits within a MIPS word and the placement of the number 1011 base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36514"/>
            <a:ext cx="10635887" cy="139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77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Signed and Unsigned Numbers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14732"/>
            <a:ext cx="10515600" cy="4114430"/>
          </a:xfrm>
        </p:spPr>
        <p:txBody>
          <a:bodyPr>
            <a:normAutofit/>
          </a:bodyPr>
          <a:lstStyle/>
          <a:p>
            <a:r>
              <a:rPr lang="en-US" dirty="0"/>
              <a:t>Computer programs calculate both </a:t>
            </a:r>
            <a:r>
              <a:rPr lang="en-US" b="1" dirty="0"/>
              <a:t>positive</a:t>
            </a:r>
            <a:r>
              <a:rPr lang="en-US" dirty="0"/>
              <a:t> and </a:t>
            </a:r>
            <a:r>
              <a:rPr lang="en-US" b="1" dirty="0"/>
              <a:t>negative</a:t>
            </a:r>
            <a:r>
              <a:rPr lang="en-US" dirty="0"/>
              <a:t> numbers</a:t>
            </a:r>
          </a:p>
          <a:p>
            <a:endParaRPr lang="en-US" dirty="0"/>
          </a:p>
          <a:p>
            <a:r>
              <a:rPr lang="en-US" dirty="0"/>
              <a:t>The most obvious solution to represent them is to </a:t>
            </a:r>
            <a:r>
              <a:rPr lang="en-US" u="sng" dirty="0"/>
              <a:t>add a separate sign (a single bit)</a:t>
            </a:r>
          </a:p>
          <a:p>
            <a:endParaRPr lang="en-US" dirty="0"/>
          </a:p>
          <a:p>
            <a:r>
              <a:rPr lang="en-US" dirty="0"/>
              <a:t>The name for this representation is </a:t>
            </a:r>
            <a:r>
              <a:rPr lang="en-US" b="1" i="1" dirty="0"/>
              <a:t>sign and magnitude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97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Signed and Unsigned Numbers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14732"/>
            <a:ext cx="10515600" cy="41144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problem:</a:t>
            </a:r>
          </a:p>
          <a:p>
            <a:pPr marL="0" indent="0">
              <a:buNone/>
            </a:pPr>
            <a:r>
              <a:rPr lang="en-US" dirty="0"/>
              <a:t>Where to put the sign bit. To the right? To the left ?</a:t>
            </a:r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problem:</a:t>
            </a:r>
          </a:p>
          <a:p>
            <a:pPr marL="0" indent="0">
              <a:buNone/>
            </a:pPr>
            <a:r>
              <a:rPr lang="en-US" dirty="0"/>
              <a:t>Adders for sign and magnitude may need an </a:t>
            </a:r>
            <a:r>
              <a:rPr lang="en-US" u="sng" dirty="0"/>
              <a:t>extra step to set the sign </a:t>
            </a:r>
            <a:r>
              <a:rPr lang="en-US" dirty="0"/>
              <a:t>because we can’t know in advance what the proper sign will be. </a:t>
            </a:r>
          </a:p>
          <a:p>
            <a:endParaRPr lang="en-US" dirty="0"/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problem: </a:t>
            </a:r>
          </a:p>
          <a:p>
            <a:pPr marL="0" indent="0">
              <a:buNone/>
            </a:pPr>
            <a:r>
              <a:rPr lang="it-IT" dirty="0"/>
              <a:t>A </a:t>
            </a:r>
            <a:r>
              <a:rPr lang="en-US" dirty="0"/>
              <a:t>separate sign bit means that sign and magnitude has both a </a:t>
            </a:r>
            <a:r>
              <a:rPr lang="en-US" u="sng" dirty="0"/>
              <a:t>positive and a negative zero</a:t>
            </a:r>
            <a:r>
              <a:rPr lang="en-US" dirty="0"/>
              <a:t>, which can lead to problems for inattentive programmers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9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Signed and Unsigned Numbers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14732"/>
            <a:ext cx="10515600" cy="4114430"/>
          </a:xfrm>
        </p:spPr>
        <p:txBody>
          <a:bodyPr>
            <a:normAutofit/>
          </a:bodyPr>
          <a:lstStyle/>
          <a:p>
            <a:r>
              <a:rPr lang="en-US" dirty="0"/>
              <a:t>The final solution was to pick the representation that made the hardware simple: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leading 0s mean positive</a:t>
            </a:r>
          </a:p>
          <a:p>
            <a:pPr marL="457200" lvl="1" indent="0">
              <a:buNone/>
            </a:pPr>
            <a:r>
              <a:rPr lang="en-US" dirty="0"/>
              <a:t>leading 1s mean negative</a:t>
            </a:r>
          </a:p>
          <a:p>
            <a:endParaRPr lang="en-US" dirty="0"/>
          </a:p>
          <a:p>
            <a:r>
              <a:rPr lang="en-US" dirty="0"/>
              <a:t>This convention for representing signed binary numbers is called </a:t>
            </a:r>
            <a:r>
              <a:rPr lang="en-US" b="1" i="1" dirty="0"/>
              <a:t>two’s complement</a:t>
            </a:r>
            <a:r>
              <a:rPr lang="en-US" i="1" dirty="0"/>
              <a:t> </a:t>
            </a:r>
            <a:r>
              <a:rPr lang="en-US" dirty="0"/>
              <a:t>representation.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0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Operations of the Computer Hardware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dirty="0"/>
              <a:t>The number of </a:t>
            </a:r>
            <a:r>
              <a:rPr lang="en-US" b="1" dirty="0"/>
              <a:t>operands</a:t>
            </a:r>
            <a:r>
              <a:rPr lang="en-US" dirty="0"/>
              <a:t> for an operation like addition is </a:t>
            </a:r>
            <a:r>
              <a:rPr lang="en-US" b="1" dirty="0">
                <a:solidFill>
                  <a:srgbClr val="C00000"/>
                </a:solidFill>
              </a:rPr>
              <a:t>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Requiring every instruction to have exactly three operands, no more and no less</a:t>
            </a:r>
          </a:p>
          <a:p>
            <a:endParaRPr lang="en-US" dirty="0"/>
          </a:p>
          <a:p>
            <a:r>
              <a:rPr lang="en-US" dirty="0"/>
              <a:t>This keeps the hardware simple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Hardware for a variable number of operands is more complicated than hardware for a fixed number. </a:t>
            </a:r>
          </a:p>
          <a:p>
            <a:endParaRPr lang="en-US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Design Principle 1: </a:t>
            </a:r>
            <a:r>
              <a:rPr lang="en-US" b="1" u="sng" dirty="0"/>
              <a:t>Simplicity favors regularity</a:t>
            </a:r>
            <a:endParaRPr lang="en-US" sz="2400" b="1" u="sn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03" y="590843"/>
            <a:ext cx="10317877" cy="556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44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Signed and Unsigned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4732"/>
                <a:ext cx="10515600" cy="411443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Two’s complement representation has the advantage that </a:t>
                </a:r>
                <a:r>
                  <a:rPr lang="en-US" u="sng" dirty="0"/>
                  <a:t>all negative numbers have a 1 in the most significant bit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Hardware needs to </a:t>
                </a:r>
                <a:r>
                  <a:rPr lang="en-US" u="sng" dirty="0"/>
                  <a:t>test only this bit</a:t>
                </a:r>
                <a:r>
                  <a:rPr lang="en-US" dirty="0"/>
                  <a:t> to see if a number is positive or negative (with the number 0 considered positive)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This bit is often called the </a:t>
                </a:r>
                <a:r>
                  <a:rPr lang="en-US" i="1" dirty="0"/>
                  <a:t>sign bit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sign bit is </a:t>
                </a:r>
                <a:r>
                  <a:rPr lang="en-US" u="sng" dirty="0"/>
                  <a:t>multiplied by </a:t>
                </a:r>
                <a14:m>
                  <m:oMath xmlns:m="http://schemas.openxmlformats.org/officeDocument/2006/math">
                    <m:r>
                      <a:rPr lang="en-US" i="1" u="sng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it-IT" i="1" u="sng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u="sng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u="sng" dirty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r>
                  <a:rPr lang="en-US" dirty="0"/>
                  <a:t>, and the rest of the bits are then multiplied by positive versions of their respective base values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4732"/>
                <a:ext cx="10515600" cy="4114430"/>
              </a:xfrm>
              <a:blipFill>
                <a:blip r:embed="rId2"/>
                <a:stretch>
                  <a:fillRect l="-1043" t="-3407" r="-12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23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Signed and Unsigned Numbers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14732"/>
            <a:ext cx="10515600" cy="41144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Let’s examine two useful shortcuts when working with two’s complement numbers. </a:t>
            </a:r>
          </a:p>
          <a:p>
            <a:endParaRPr lang="en-US" dirty="0"/>
          </a:p>
          <a:p>
            <a:r>
              <a:rPr lang="it-IT" dirty="0"/>
              <a:t>Negation shortcut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The first shortcut is a quick way to negate a two’s complement binary number. </a:t>
            </a:r>
            <a:r>
              <a:rPr lang="en-US" sz="2400" u="sng" dirty="0"/>
              <a:t>Simply invert every 0 to 1 and every 1 to 0</a:t>
            </a:r>
            <a:r>
              <a:rPr lang="en-US" sz="2400" dirty="0"/>
              <a:t>, then </a:t>
            </a:r>
            <a:r>
              <a:rPr lang="en-US" sz="2400" u="sng" dirty="0"/>
              <a:t>add one to the result</a:t>
            </a:r>
            <a:r>
              <a:rPr lang="en-US" sz="2400" dirty="0"/>
              <a:t>.</a:t>
            </a:r>
          </a:p>
          <a:p>
            <a:endParaRPr lang="en-US" dirty="0"/>
          </a:p>
          <a:p>
            <a:r>
              <a:rPr lang="it-IT" dirty="0"/>
              <a:t>Sign Extension</a:t>
            </a:r>
          </a:p>
          <a:p>
            <a:pPr marL="0" indent="0">
              <a:buNone/>
            </a:pPr>
            <a:r>
              <a:rPr lang="it-IT" sz="2400" dirty="0"/>
              <a:t>The second </a:t>
            </a:r>
            <a:r>
              <a:rPr lang="en-US" sz="2400" dirty="0"/>
              <a:t>is a way to raise the number of bits that represent a number. </a:t>
            </a:r>
            <a:r>
              <a:rPr lang="en-US" sz="2400" u="sng" dirty="0"/>
              <a:t>Take the sign bit and replicate it to fill the new bits of the larger quantity</a:t>
            </a:r>
            <a:r>
              <a:rPr lang="en-US" sz="2400" dirty="0"/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9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21" y="1858298"/>
            <a:ext cx="11969179" cy="346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6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Registers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operands of arithmetic instructions are restricted; they must be from a limited number of special locations built directly in hardware called </a:t>
            </a:r>
            <a:r>
              <a:rPr lang="en-US" b="1" i="1" dirty="0"/>
              <a:t>registers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size of a register in the MIPS architecture is </a:t>
            </a:r>
            <a:r>
              <a:rPr lang="en-US" b="1" dirty="0">
                <a:solidFill>
                  <a:srgbClr val="FF0000"/>
                </a:solidFill>
              </a:rPr>
              <a:t>32 bits </a:t>
            </a:r>
            <a:r>
              <a:rPr lang="en-US" dirty="0"/>
              <a:t>(</a:t>
            </a:r>
            <a:r>
              <a:rPr lang="en-US" b="1" dirty="0"/>
              <a:t>word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number of registers is limited, </a:t>
            </a:r>
            <a:r>
              <a:rPr lang="en-US" b="1" dirty="0">
                <a:solidFill>
                  <a:srgbClr val="FF0000"/>
                </a:solidFill>
              </a:rPr>
              <a:t>32</a:t>
            </a:r>
            <a:r>
              <a:rPr lang="en-US" dirty="0"/>
              <a:t> on MIPS.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Design Principle 2: </a:t>
            </a:r>
            <a:r>
              <a:rPr lang="en-US" b="1" u="sng" dirty="0"/>
              <a:t>Smaller is faster</a:t>
            </a:r>
            <a:endParaRPr lang="en-US" sz="2400" b="1" u="sn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1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Registers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very large number of registers </a:t>
            </a:r>
            <a:r>
              <a:rPr lang="en-US" u="sng" dirty="0"/>
              <a:t>may increase the clock cycle time</a:t>
            </a:r>
            <a:r>
              <a:rPr lang="en-US" dirty="0"/>
              <a:t> simply because it takes electronic signals longer when they must travel farther.</a:t>
            </a:r>
          </a:p>
          <a:p>
            <a:endParaRPr lang="en-US" sz="2400" b="1" u="sng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So, 31 registers are faster than 32?</a:t>
            </a:r>
          </a:p>
          <a:p>
            <a:endParaRPr lang="en-US" sz="2400" dirty="0"/>
          </a:p>
          <a:p>
            <a:r>
              <a:rPr lang="en-US" dirty="0">
                <a:highlight>
                  <a:srgbClr val="FFFF00"/>
                </a:highlight>
              </a:rPr>
              <a:t>Balance</a:t>
            </a:r>
            <a:r>
              <a:rPr lang="en-US" dirty="0"/>
              <a:t> between the craving of programs for more registers with the designer’s desire to keep the clock cycle fast.</a:t>
            </a:r>
          </a:p>
          <a:p>
            <a:endParaRPr lang="en-US" dirty="0"/>
          </a:p>
          <a:p>
            <a:r>
              <a:rPr lang="en-US" dirty="0"/>
              <a:t>More than 32 register </a:t>
            </a:r>
            <a:r>
              <a:rPr lang="en-US" u="sng" dirty="0"/>
              <a:t>increase the number of bits</a:t>
            </a:r>
            <a:r>
              <a:rPr lang="en-US" dirty="0"/>
              <a:t> it would take in the </a:t>
            </a:r>
            <a:r>
              <a:rPr lang="en-US" dirty="0">
                <a:highlight>
                  <a:srgbClr val="FFFF00"/>
                </a:highlight>
              </a:rPr>
              <a:t>instruction format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2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Registers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f = (g + h) – (i + j);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The variables f, g, h, </a:t>
            </a:r>
            <a:r>
              <a:rPr lang="en-US" sz="2400" dirty="0" err="1"/>
              <a:t>i</a:t>
            </a:r>
            <a:r>
              <a:rPr lang="en-US" sz="2400" dirty="0"/>
              <a:t>, and j are assigned to the registers $s0, $s1, $s2, $s3, and $s4, respectively.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add $t0,$s1,$s2 	# register $t0 contains g + h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add $t1,$s3,$s4 	# register $t1 contains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+ j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sub $s0,$t0,$t1 	# f gets $t0 – $t1, which is (g + h)–(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+ j)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5</a:t>
            </a:fld>
            <a:endParaRPr lang="en-US"/>
          </a:p>
        </p:txBody>
      </p:sp>
      <p:sp>
        <p:nvSpPr>
          <p:cNvPr id="3" name="Arrow: Down 2"/>
          <p:cNvSpPr/>
          <p:nvPr/>
        </p:nvSpPr>
        <p:spPr>
          <a:xfrm>
            <a:off x="1800665" y="3404382"/>
            <a:ext cx="717453" cy="647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7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Registers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Where do store </a:t>
            </a:r>
            <a:r>
              <a:rPr lang="en-US" b="1" dirty="0"/>
              <a:t>arrays</a:t>
            </a:r>
            <a:r>
              <a:rPr lang="en-US" dirty="0"/>
              <a:t> and </a:t>
            </a:r>
            <a:r>
              <a:rPr lang="en-US" b="1" dirty="0"/>
              <a:t>structures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Arithmetic operations occur </a:t>
            </a:r>
            <a:r>
              <a:rPr lang="en-US" u="sng" dirty="0"/>
              <a:t>only on registers</a:t>
            </a:r>
            <a:r>
              <a:rPr lang="en-US" dirty="0"/>
              <a:t> in MIPS instructions</a:t>
            </a:r>
          </a:p>
          <a:p>
            <a:endParaRPr lang="en-US" dirty="0"/>
          </a:p>
          <a:p>
            <a:r>
              <a:rPr lang="en-US" dirty="0"/>
              <a:t>Thus, MIPS must include instructions that </a:t>
            </a:r>
            <a:r>
              <a:rPr lang="en-US" u="sng" dirty="0"/>
              <a:t>transfer data between memory and registers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Such instructions are called </a:t>
            </a:r>
            <a:r>
              <a:rPr lang="en-US" b="1" dirty="0"/>
              <a:t>data transfer instructions</a:t>
            </a:r>
            <a:r>
              <a:rPr lang="en-US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6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2" y="1299334"/>
            <a:ext cx="5126736" cy="4103883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91903" y="1589649"/>
            <a:ext cx="5235490" cy="4305124"/>
          </a:xfrm>
        </p:spPr>
        <p:txBody>
          <a:bodyPr>
            <a:normAutofit/>
          </a:bodyPr>
          <a:lstStyle/>
          <a:p>
            <a:r>
              <a:rPr lang="en-US" dirty="0"/>
              <a:t>To access a word in memory, the instruction must supply the </a:t>
            </a:r>
            <a:r>
              <a:rPr lang="en-US" b="1" dirty="0"/>
              <a:t>memory</a:t>
            </a:r>
            <a:r>
              <a:rPr lang="en-US" dirty="0"/>
              <a:t> </a:t>
            </a:r>
            <a:r>
              <a:rPr lang="en-US" b="1" dirty="0"/>
              <a:t>address</a:t>
            </a:r>
          </a:p>
          <a:p>
            <a:endParaRPr lang="en-US" b="1" dirty="0"/>
          </a:p>
          <a:p>
            <a:r>
              <a:rPr lang="en-US" b="1" dirty="0"/>
              <a:t>Memory</a:t>
            </a:r>
            <a:r>
              <a:rPr lang="en-US" dirty="0"/>
              <a:t> is just a large, </a:t>
            </a:r>
            <a:r>
              <a:rPr lang="en-US" u="sng" dirty="0"/>
              <a:t>single-dimensional array</a:t>
            </a:r>
            <a:r>
              <a:rPr lang="en-US" dirty="0"/>
              <a:t>, with the address acting as the index to that array, </a:t>
            </a:r>
            <a:r>
              <a:rPr lang="en-US" u="sng" dirty="0"/>
              <a:t>starting at 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500B6C-CA5D-45B8-B2F3-9698BCD8A8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9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From Memory to Registers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14732"/>
            <a:ext cx="10515600" cy="411443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g = h + A[8];</a:t>
            </a:r>
          </a:p>
          <a:p>
            <a:r>
              <a:rPr lang="en-US" dirty="0"/>
              <a:t>Let’s also assume that the starting address, or </a:t>
            </a:r>
            <a:r>
              <a:rPr lang="en-US" b="1" i="1" dirty="0"/>
              <a:t>base address</a:t>
            </a:r>
            <a:r>
              <a:rPr lang="en-US" i="1" dirty="0"/>
              <a:t>, </a:t>
            </a:r>
            <a:r>
              <a:rPr lang="en-US" dirty="0"/>
              <a:t>of the array is in $s3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$s3 is the </a:t>
            </a:r>
            <a:r>
              <a:rPr lang="en-US" b="1" dirty="0"/>
              <a:t>base register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8 is the </a:t>
            </a:r>
            <a:r>
              <a:rPr lang="en-US" b="1" dirty="0"/>
              <a:t>offset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lw</a:t>
            </a:r>
            <a:r>
              <a:rPr lang="en-US" dirty="0">
                <a:solidFill>
                  <a:srgbClr val="0070C0"/>
                </a:solidFill>
              </a:rPr>
              <a:t> $t0,8($s3) 	# Temporary </a:t>
            </a:r>
            <a:r>
              <a:rPr lang="en-US" dirty="0" err="1">
                <a:solidFill>
                  <a:srgbClr val="0070C0"/>
                </a:solidFill>
              </a:rPr>
              <a:t>reg</a:t>
            </a:r>
            <a:r>
              <a:rPr lang="en-US" dirty="0">
                <a:solidFill>
                  <a:srgbClr val="0070C0"/>
                </a:solidFill>
              </a:rPr>
              <a:t> $t0 gets A[8]</a:t>
            </a:r>
          </a:p>
          <a:p>
            <a:pPr marL="0" indent="0">
              <a:buNone/>
            </a:pPr>
            <a:r>
              <a:rPr lang="pt-BR" dirty="0">
                <a:solidFill>
                  <a:srgbClr val="0070C0"/>
                </a:solidFill>
              </a:rPr>
              <a:t>add $s1,$s2,$t0 	# g = h + A[8]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8</a:t>
            </a:fld>
            <a:endParaRPr lang="en-US"/>
          </a:p>
        </p:txBody>
      </p:sp>
      <p:sp>
        <p:nvSpPr>
          <p:cNvPr id="6" name="Arrow: Down 5"/>
          <p:cNvSpPr/>
          <p:nvPr/>
        </p:nvSpPr>
        <p:spPr>
          <a:xfrm>
            <a:off x="1772530" y="4135899"/>
            <a:ext cx="717453" cy="647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19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From Memory to Registers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14732"/>
            <a:ext cx="10515600" cy="411443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 MIPS, words must start at </a:t>
            </a:r>
            <a:r>
              <a:rPr lang="en-US" u="sng" dirty="0"/>
              <a:t>addresses that are multiples of 4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requirement is called an </a:t>
            </a:r>
            <a:r>
              <a:rPr lang="en-US" b="1" dirty="0"/>
              <a:t>alignment restriction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35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6140</TotalTime>
  <Words>1106</Words>
  <Application>Microsoft Office PowerPoint</Application>
  <PresentationFormat>Widescreen</PresentationFormat>
  <Paragraphs>177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Operations of the Computer Hardware</vt:lpstr>
      <vt:lpstr>Operations of the Computer Hardware</vt:lpstr>
      <vt:lpstr>Registers</vt:lpstr>
      <vt:lpstr>Registers</vt:lpstr>
      <vt:lpstr>Registers</vt:lpstr>
      <vt:lpstr>Registers</vt:lpstr>
      <vt:lpstr>PowerPoint Presentation</vt:lpstr>
      <vt:lpstr>From Memory to Registers</vt:lpstr>
      <vt:lpstr>From Memory to Registers</vt:lpstr>
      <vt:lpstr>From Memory to Registers</vt:lpstr>
      <vt:lpstr>From Memory to Registers</vt:lpstr>
      <vt:lpstr>From Registers to Memory</vt:lpstr>
      <vt:lpstr>From Registers to Memory</vt:lpstr>
      <vt:lpstr>Constants and Immediate Operands</vt:lpstr>
      <vt:lpstr>Constants and Immediate Operands</vt:lpstr>
      <vt:lpstr>Signed and Unsigned Numbers</vt:lpstr>
      <vt:lpstr>Signed and Unsigned Numbers</vt:lpstr>
      <vt:lpstr>Signed and Unsigned Numbers</vt:lpstr>
      <vt:lpstr>Signed and Unsigned Numbers</vt:lpstr>
      <vt:lpstr>PowerPoint Presentation</vt:lpstr>
      <vt:lpstr>Signed and Unsigned Numbers</vt:lpstr>
      <vt:lpstr>Signed and Unsigned Numbers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Computers Everywhere!</dc:title>
  <dc:creator>Fabio Di Troia</dc:creator>
  <cp:lastModifiedBy>Fabio Di Troia</cp:lastModifiedBy>
  <cp:revision>26</cp:revision>
  <dcterms:created xsi:type="dcterms:W3CDTF">2016-08-23T22:17:44Z</dcterms:created>
  <dcterms:modified xsi:type="dcterms:W3CDTF">2018-08-28T15:58:16Z</dcterms:modified>
</cp:coreProperties>
</file>