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20" r:id="rId2"/>
    <p:sldId id="267" r:id="rId3"/>
    <p:sldId id="305" r:id="rId4"/>
    <p:sldId id="268" r:id="rId5"/>
    <p:sldId id="318" r:id="rId6"/>
    <p:sldId id="269" r:id="rId7"/>
    <p:sldId id="270" r:id="rId8"/>
    <p:sldId id="272" r:id="rId9"/>
    <p:sldId id="306" r:id="rId10"/>
    <p:sldId id="307" r:id="rId11"/>
    <p:sldId id="308" r:id="rId12"/>
    <p:sldId id="309" r:id="rId13"/>
    <p:sldId id="310" r:id="rId14"/>
    <p:sldId id="274" r:id="rId15"/>
    <p:sldId id="275" r:id="rId16"/>
    <p:sldId id="276" r:id="rId17"/>
    <p:sldId id="277" r:id="rId18"/>
    <p:sldId id="279" r:id="rId19"/>
    <p:sldId id="278" r:id="rId20"/>
    <p:sldId id="311" r:id="rId21"/>
    <p:sldId id="281" r:id="rId22"/>
    <p:sldId id="280" r:id="rId23"/>
    <p:sldId id="313" r:id="rId24"/>
    <p:sldId id="282" r:id="rId25"/>
    <p:sldId id="283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314" r:id="rId34"/>
    <p:sldId id="293" r:id="rId35"/>
    <p:sldId id="296" r:id="rId36"/>
    <p:sldId id="297" r:id="rId37"/>
    <p:sldId id="315" r:id="rId38"/>
    <p:sldId id="298" r:id="rId39"/>
    <p:sldId id="303" r:id="rId40"/>
    <p:sldId id="299" r:id="rId41"/>
    <p:sldId id="300" r:id="rId42"/>
    <p:sldId id="301" r:id="rId43"/>
    <p:sldId id="316" r:id="rId44"/>
    <p:sldId id="317" r:id="rId45"/>
    <p:sldId id="321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E8A5E-861F-4CE6-9E71-498C33465084}" v="47" dt="2019-03-05T16:36:04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5424" autoAdjust="0"/>
  </p:normalViewPr>
  <p:slideViewPr>
    <p:cSldViewPr snapToGrid="0">
      <p:cViewPr varScale="1">
        <p:scale>
          <a:sx n="73" d="100"/>
          <a:sy n="73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A05E8A5E-861F-4CE6-9E71-498C33465084}"/>
    <pc:docChg chg="undo custSel addSld delSld modSld sldOrd">
      <pc:chgData name="Fabio Di Troia" userId="7de80edd88c2c9de" providerId="LiveId" clId="{A05E8A5E-861F-4CE6-9E71-498C33465084}" dt="2019-03-05T16:36:04.033" v="297" actId="12"/>
      <pc:docMkLst>
        <pc:docMk/>
      </pc:docMkLst>
      <pc:sldChg chg="addSp delSp modSp modNotesTx">
        <pc:chgData name="Fabio Di Troia" userId="7de80edd88c2c9de" providerId="LiveId" clId="{A05E8A5E-861F-4CE6-9E71-498C33465084}" dt="2019-03-05T04:41:31.404" v="148" actId="20577"/>
        <pc:sldMkLst>
          <pc:docMk/>
          <pc:sldMk cId="1584016622" sldId="267"/>
        </pc:sldMkLst>
        <pc:spChg chg="mod">
          <ac:chgData name="Fabio Di Troia" userId="7de80edd88c2c9de" providerId="LiveId" clId="{A05E8A5E-861F-4CE6-9E71-498C33465084}" dt="2019-03-05T04:40:55.425" v="35" actId="115"/>
          <ac:spMkLst>
            <pc:docMk/>
            <pc:sldMk cId="1584016622" sldId="267"/>
            <ac:spMk id="3" creationId="{00000000-0000-0000-0000-000000000000}"/>
          </ac:spMkLst>
        </pc:spChg>
        <pc:picChg chg="del">
          <ac:chgData name="Fabio Di Troia" userId="7de80edd88c2c9de" providerId="LiveId" clId="{A05E8A5E-861F-4CE6-9E71-498C33465084}" dt="2019-03-05T04:37:36.603" v="5" actId="478"/>
          <ac:picMkLst>
            <pc:docMk/>
            <pc:sldMk cId="1584016622" sldId="267"/>
            <ac:picMk id="6" creationId="{8B69ECF4-D9D4-4737-9920-8AEE4C6B8E2F}"/>
          </ac:picMkLst>
        </pc:picChg>
        <pc:picChg chg="add del mod">
          <ac:chgData name="Fabio Di Troia" userId="7de80edd88c2c9de" providerId="LiveId" clId="{A05E8A5E-861F-4CE6-9E71-498C33465084}" dt="2019-03-05T04:37:23.278" v="1" actId="478"/>
          <ac:picMkLst>
            <pc:docMk/>
            <pc:sldMk cId="1584016622" sldId="267"/>
            <ac:picMk id="7" creationId="{CA90E7D4-E759-4A5F-B9D7-9CC311909D40}"/>
          </ac:picMkLst>
        </pc:picChg>
        <pc:picChg chg="add mod">
          <ac:chgData name="Fabio Di Troia" userId="7de80edd88c2c9de" providerId="LiveId" clId="{A05E8A5E-861F-4CE6-9E71-498C33465084}" dt="2019-03-05T04:37:41.290" v="8" actId="1076"/>
          <ac:picMkLst>
            <pc:docMk/>
            <pc:sldMk cId="1584016622" sldId="267"/>
            <ac:picMk id="9" creationId="{DEC10C81-17D0-4AE0-95EE-5CAFC344E8F4}"/>
          </ac:picMkLst>
        </pc:picChg>
      </pc:sldChg>
      <pc:sldChg chg="modSp">
        <pc:chgData name="Fabio Di Troia" userId="7de80edd88c2c9de" providerId="LiveId" clId="{A05E8A5E-861F-4CE6-9E71-498C33465084}" dt="2019-03-05T04:43:23.629" v="154" actId="20577"/>
        <pc:sldMkLst>
          <pc:docMk/>
          <pc:sldMk cId="679302043" sldId="269"/>
        </pc:sldMkLst>
        <pc:spChg chg="mod">
          <ac:chgData name="Fabio Di Troia" userId="7de80edd88c2c9de" providerId="LiveId" clId="{A05E8A5E-861F-4CE6-9E71-498C33465084}" dt="2019-03-05T04:43:23.629" v="154" actId="20577"/>
          <ac:spMkLst>
            <pc:docMk/>
            <pc:sldMk cId="679302043" sldId="269"/>
            <ac:spMk id="3" creationId="{00000000-0000-0000-0000-000000000000}"/>
          </ac:spMkLst>
        </pc:spChg>
      </pc:sldChg>
      <pc:sldChg chg="modSp">
        <pc:chgData name="Fabio Di Troia" userId="7de80edd88c2c9de" providerId="LiveId" clId="{A05E8A5E-861F-4CE6-9E71-498C33465084}" dt="2019-03-05T04:43:41.620" v="168" actId="1035"/>
        <pc:sldMkLst>
          <pc:docMk/>
          <pc:sldMk cId="3376240798" sldId="270"/>
        </pc:sldMkLst>
        <pc:spChg chg="mod">
          <ac:chgData name="Fabio Di Troia" userId="7de80edd88c2c9de" providerId="LiveId" clId="{A05E8A5E-861F-4CE6-9E71-498C33465084}" dt="2019-03-05T04:43:41.620" v="168" actId="1035"/>
          <ac:spMkLst>
            <pc:docMk/>
            <pc:sldMk cId="3376240798" sldId="270"/>
            <ac:spMk id="4" creationId="{657C4F2A-BEED-4A4B-BEC4-C4B8CE901030}"/>
          </ac:spMkLst>
        </pc:spChg>
        <pc:spChg chg="mod">
          <ac:chgData name="Fabio Di Troia" userId="7de80edd88c2c9de" providerId="LiveId" clId="{A05E8A5E-861F-4CE6-9E71-498C33465084}" dt="2019-03-05T04:43:41.620" v="168" actId="1035"/>
          <ac:spMkLst>
            <pc:docMk/>
            <pc:sldMk cId="3376240798" sldId="270"/>
            <ac:spMk id="6" creationId="{2C98414B-25BC-4BA0-B98F-2C6BC1CBD7F3}"/>
          </ac:spMkLst>
        </pc:spChg>
        <pc:picChg chg="mod">
          <ac:chgData name="Fabio Di Troia" userId="7de80edd88c2c9de" providerId="LiveId" clId="{A05E8A5E-861F-4CE6-9E71-498C33465084}" dt="2019-03-05T04:43:41.620" v="168" actId="1035"/>
          <ac:picMkLst>
            <pc:docMk/>
            <pc:sldMk cId="3376240798" sldId="270"/>
            <ac:picMk id="3" creationId="{00000000-0000-0000-0000-000000000000}"/>
          </ac:picMkLst>
        </pc:picChg>
      </pc:sldChg>
      <pc:sldChg chg="modSp">
        <pc:chgData name="Fabio Di Troia" userId="7de80edd88c2c9de" providerId="LiveId" clId="{A05E8A5E-861F-4CE6-9E71-498C33465084}" dt="2019-03-05T04:44:41.318" v="171" actId="14100"/>
        <pc:sldMkLst>
          <pc:docMk/>
          <pc:sldMk cId="2783426962" sldId="272"/>
        </pc:sldMkLst>
        <pc:spChg chg="mod">
          <ac:chgData name="Fabio Di Troia" userId="7de80edd88c2c9de" providerId="LiveId" clId="{A05E8A5E-861F-4CE6-9E71-498C33465084}" dt="2019-03-05T04:44:41.318" v="171" actId="14100"/>
          <ac:spMkLst>
            <pc:docMk/>
            <pc:sldMk cId="2783426962" sldId="272"/>
            <ac:spMk id="3" creationId="{00000000-0000-0000-0000-000000000000}"/>
          </ac:spMkLst>
        </pc:spChg>
      </pc:sldChg>
      <pc:sldChg chg="modAnim">
        <pc:chgData name="Fabio Di Troia" userId="7de80edd88c2c9de" providerId="LiveId" clId="{A05E8A5E-861F-4CE6-9E71-498C33465084}" dt="2019-03-05T04:49:53.097" v="176"/>
        <pc:sldMkLst>
          <pc:docMk/>
          <pc:sldMk cId="3707240264" sldId="275"/>
        </pc:sldMkLst>
      </pc:sldChg>
      <pc:sldChg chg="addSp delSp modSp">
        <pc:chgData name="Fabio Di Troia" userId="7de80edd88c2c9de" providerId="LiveId" clId="{A05E8A5E-861F-4CE6-9E71-498C33465084}" dt="2019-03-05T04:54:48.299" v="185" actId="1076"/>
        <pc:sldMkLst>
          <pc:docMk/>
          <pc:sldMk cId="3271486028" sldId="282"/>
        </pc:sldMkLst>
        <pc:picChg chg="del">
          <ac:chgData name="Fabio Di Troia" userId="7de80edd88c2c9de" providerId="LiveId" clId="{A05E8A5E-861F-4CE6-9E71-498C33465084}" dt="2019-03-05T04:54:06.587" v="179" actId="478"/>
          <ac:picMkLst>
            <pc:docMk/>
            <pc:sldMk cId="3271486028" sldId="282"/>
            <ac:picMk id="5" creationId="{BE206954-CFB2-4CC0-8967-515F1C7AF3E8}"/>
          </ac:picMkLst>
        </pc:picChg>
        <pc:picChg chg="add del mod">
          <ac:chgData name="Fabio Di Troia" userId="7de80edd88c2c9de" providerId="LiveId" clId="{A05E8A5E-861F-4CE6-9E71-498C33465084}" dt="2019-03-05T04:54:45.623" v="183" actId="478"/>
          <ac:picMkLst>
            <pc:docMk/>
            <pc:sldMk cId="3271486028" sldId="282"/>
            <ac:picMk id="7" creationId="{CD3FA4DF-0143-4DAD-B4C5-3D9D33E613B5}"/>
          </ac:picMkLst>
        </pc:picChg>
        <pc:picChg chg="add mod">
          <ac:chgData name="Fabio Di Troia" userId="7de80edd88c2c9de" providerId="LiveId" clId="{A05E8A5E-861F-4CE6-9E71-498C33465084}" dt="2019-03-05T04:54:48.299" v="185" actId="1076"/>
          <ac:picMkLst>
            <pc:docMk/>
            <pc:sldMk cId="3271486028" sldId="282"/>
            <ac:picMk id="8" creationId="{ED1344B2-339D-461E-B2A1-A30A272C5429}"/>
          </ac:picMkLst>
        </pc:picChg>
      </pc:sldChg>
      <pc:sldChg chg="addSp modSp modAnim">
        <pc:chgData name="Fabio Di Troia" userId="7de80edd88c2c9de" providerId="LiveId" clId="{A05E8A5E-861F-4CE6-9E71-498C33465084}" dt="2019-03-05T04:57:13.437" v="207"/>
        <pc:sldMkLst>
          <pc:docMk/>
          <pc:sldMk cId="2090185281" sldId="285"/>
        </pc:sldMkLst>
        <pc:spChg chg="add mod">
          <ac:chgData name="Fabio Di Troia" userId="7de80edd88c2c9de" providerId="LiveId" clId="{A05E8A5E-861F-4CE6-9E71-498C33465084}" dt="2019-03-05T04:56:17.371" v="189" actId="207"/>
          <ac:spMkLst>
            <pc:docMk/>
            <pc:sldMk cId="2090185281" sldId="285"/>
            <ac:spMk id="3" creationId="{8A172168-4F1A-452A-9E35-59939F8BF12D}"/>
          </ac:spMkLst>
        </pc:spChg>
        <pc:spChg chg="add mod">
          <ac:chgData name="Fabio Di Troia" userId="7de80edd88c2c9de" providerId="LiveId" clId="{A05E8A5E-861F-4CE6-9E71-498C33465084}" dt="2019-03-05T04:56:22.566" v="193" actId="20577"/>
          <ac:spMkLst>
            <pc:docMk/>
            <pc:sldMk cId="2090185281" sldId="285"/>
            <ac:spMk id="10" creationId="{ADF5B2D7-B34C-428F-AA01-77B66C84DF7F}"/>
          </ac:spMkLst>
        </pc:spChg>
        <pc:spChg chg="add mod">
          <ac:chgData name="Fabio Di Troia" userId="7de80edd88c2c9de" providerId="LiveId" clId="{A05E8A5E-861F-4CE6-9E71-498C33465084}" dt="2019-03-05T04:56:29.198" v="196" actId="20577"/>
          <ac:spMkLst>
            <pc:docMk/>
            <pc:sldMk cId="2090185281" sldId="285"/>
            <ac:spMk id="11" creationId="{658670D7-53A5-454E-9637-8F1965263A29}"/>
          </ac:spMkLst>
        </pc:spChg>
        <pc:spChg chg="add mod">
          <ac:chgData name="Fabio Di Troia" userId="7de80edd88c2c9de" providerId="LiveId" clId="{A05E8A5E-861F-4CE6-9E71-498C33465084}" dt="2019-03-05T04:56:35.662" v="200" actId="20577"/>
          <ac:spMkLst>
            <pc:docMk/>
            <pc:sldMk cId="2090185281" sldId="285"/>
            <ac:spMk id="12" creationId="{557B4AAC-B11A-4265-93ED-152D9B50AA73}"/>
          </ac:spMkLst>
        </pc:spChg>
        <pc:spChg chg="add mod">
          <ac:chgData name="Fabio Di Troia" userId="7de80edd88c2c9de" providerId="LiveId" clId="{A05E8A5E-861F-4CE6-9E71-498C33465084}" dt="2019-03-05T04:57:01.529" v="206" actId="1076"/>
          <ac:spMkLst>
            <pc:docMk/>
            <pc:sldMk cId="2090185281" sldId="285"/>
            <ac:spMk id="13" creationId="{5E336CDB-76F6-4B15-B775-4C684A5DE859}"/>
          </ac:spMkLst>
        </pc:spChg>
        <pc:spChg chg="add mod">
          <ac:chgData name="Fabio Di Troia" userId="7de80edd88c2c9de" providerId="LiveId" clId="{A05E8A5E-861F-4CE6-9E71-498C33465084}" dt="2019-03-05T04:56:57.326" v="205" actId="1076"/>
          <ac:spMkLst>
            <pc:docMk/>
            <pc:sldMk cId="2090185281" sldId="285"/>
            <ac:spMk id="14" creationId="{2833A313-221E-44DA-903F-C86F5031FD11}"/>
          </ac:spMkLst>
        </pc:spChg>
        <pc:spChg chg="add mod">
          <ac:chgData name="Fabio Di Troia" userId="7de80edd88c2c9de" providerId="LiveId" clId="{A05E8A5E-861F-4CE6-9E71-498C33465084}" dt="2019-03-05T04:56:52.797" v="204" actId="1076"/>
          <ac:spMkLst>
            <pc:docMk/>
            <pc:sldMk cId="2090185281" sldId="285"/>
            <ac:spMk id="15" creationId="{D4CA0C0A-6B00-4521-B7F8-D43CB38CB634}"/>
          </ac:spMkLst>
        </pc:spChg>
        <pc:spChg chg="add mod">
          <ac:chgData name="Fabio Di Troia" userId="7de80edd88c2c9de" providerId="LiveId" clId="{A05E8A5E-861F-4CE6-9E71-498C33465084}" dt="2019-03-05T04:56:49.361" v="203" actId="1076"/>
          <ac:spMkLst>
            <pc:docMk/>
            <pc:sldMk cId="2090185281" sldId="285"/>
            <ac:spMk id="16" creationId="{84B1E094-71AA-4405-BDBF-486D0774485A}"/>
          </ac:spMkLst>
        </pc:spChg>
      </pc:sldChg>
      <pc:sldChg chg="modAnim">
        <pc:chgData name="Fabio Di Troia" userId="7de80edd88c2c9de" providerId="LiveId" clId="{A05E8A5E-861F-4CE6-9E71-498C33465084}" dt="2019-03-05T05:00:31.593" v="208"/>
        <pc:sldMkLst>
          <pc:docMk/>
          <pc:sldMk cId="4173073306" sldId="297"/>
        </pc:sldMkLst>
      </pc:sldChg>
      <pc:sldChg chg="modSp">
        <pc:chgData name="Fabio Di Troia" userId="7de80edd88c2c9de" providerId="LiveId" clId="{A05E8A5E-861F-4CE6-9E71-498C33465084}" dt="2019-03-05T16:20:05.121" v="212" actId="20577"/>
        <pc:sldMkLst>
          <pc:docMk/>
          <pc:sldMk cId="2108439966" sldId="298"/>
        </pc:sldMkLst>
        <pc:spChg chg="mod">
          <ac:chgData name="Fabio Di Troia" userId="7de80edd88c2c9de" providerId="LiveId" clId="{A05E8A5E-861F-4CE6-9E71-498C33465084}" dt="2019-03-05T16:20:05.121" v="212" actId="20577"/>
          <ac:spMkLst>
            <pc:docMk/>
            <pc:sldMk cId="2108439966" sldId="298"/>
            <ac:spMk id="3" creationId="{00000000-0000-0000-0000-000000000000}"/>
          </ac:spMkLst>
        </pc:spChg>
      </pc:sldChg>
      <pc:sldChg chg="modSp modAnim">
        <pc:chgData name="Fabio Di Troia" userId="7de80edd88c2c9de" providerId="LiveId" clId="{A05E8A5E-861F-4CE6-9E71-498C33465084}" dt="2019-03-05T16:36:04.033" v="297" actId="12"/>
        <pc:sldMkLst>
          <pc:docMk/>
          <pc:sldMk cId="3324653788" sldId="299"/>
        </pc:sldMkLst>
        <pc:spChg chg="mod">
          <ac:chgData name="Fabio Di Troia" userId="7de80edd88c2c9de" providerId="LiveId" clId="{A05E8A5E-861F-4CE6-9E71-498C33465084}" dt="2019-03-05T16:36:04.033" v="297" actId="12"/>
          <ac:spMkLst>
            <pc:docMk/>
            <pc:sldMk cId="3324653788" sldId="299"/>
            <ac:spMk id="3" creationId="{00000000-0000-0000-0000-000000000000}"/>
          </ac:spMkLst>
        </pc:spChg>
      </pc:sldChg>
      <pc:sldChg chg="del modTransition">
        <pc:chgData name="Fabio Di Troia" userId="7de80edd88c2c9de" providerId="LiveId" clId="{A05E8A5E-861F-4CE6-9E71-498C33465084}" dt="2019-03-05T16:35:54.050" v="294" actId="2696"/>
        <pc:sldMkLst>
          <pc:docMk/>
          <pc:sldMk cId="1752052476" sldId="302"/>
        </pc:sldMkLst>
      </pc:sldChg>
      <pc:sldChg chg="modSp">
        <pc:chgData name="Fabio Di Troia" userId="7de80edd88c2c9de" providerId="LiveId" clId="{A05E8A5E-861F-4CE6-9E71-498C33465084}" dt="2019-03-05T16:20:30.503" v="213" actId="114"/>
        <pc:sldMkLst>
          <pc:docMk/>
          <pc:sldMk cId="2044116477" sldId="303"/>
        </pc:sldMkLst>
        <pc:spChg chg="mod">
          <ac:chgData name="Fabio Di Troia" userId="7de80edd88c2c9de" providerId="LiveId" clId="{A05E8A5E-861F-4CE6-9E71-498C33465084}" dt="2019-03-05T16:20:30.503" v="213" actId="114"/>
          <ac:spMkLst>
            <pc:docMk/>
            <pc:sldMk cId="2044116477" sldId="303"/>
            <ac:spMk id="3" creationId="{00000000-0000-0000-0000-000000000000}"/>
          </ac:spMkLst>
        </pc:spChg>
      </pc:sldChg>
      <pc:sldChg chg="addSp modSp">
        <pc:chgData name="Fabio Di Troia" userId="7de80edd88c2c9de" providerId="LiveId" clId="{A05E8A5E-861F-4CE6-9E71-498C33465084}" dt="2019-03-05T16:24:37.782" v="222" actId="14100"/>
        <pc:sldMkLst>
          <pc:docMk/>
          <pc:sldMk cId="682770875" sldId="304"/>
        </pc:sldMkLst>
        <pc:spChg chg="add mod">
          <ac:chgData name="Fabio Di Troia" userId="7de80edd88c2c9de" providerId="LiveId" clId="{A05E8A5E-861F-4CE6-9E71-498C33465084}" dt="2019-03-05T16:24:37.782" v="222" actId="14100"/>
          <ac:spMkLst>
            <pc:docMk/>
            <pc:sldMk cId="682770875" sldId="304"/>
            <ac:spMk id="3" creationId="{519A9D90-FAA2-4748-9C67-F309295000CE}"/>
          </ac:spMkLst>
        </pc:spChg>
      </pc:sldChg>
      <pc:sldChg chg="addSp delSp">
        <pc:chgData name="Fabio Di Troia" userId="7de80edd88c2c9de" providerId="LiveId" clId="{A05E8A5E-861F-4CE6-9E71-498C33465084}" dt="2019-03-05T04:41:39.864" v="150"/>
        <pc:sldMkLst>
          <pc:docMk/>
          <pc:sldMk cId="489856308" sldId="305"/>
        </pc:sldMkLst>
        <pc:picChg chg="del">
          <ac:chgData name="Fabio Di Troia" userId="7de80edd88c2c9de" providerId="LiveId" clId="{A05E8A5E-861F-4CE6-9E71-498C33465084}" dt="2019-03-05T04:41:39.608" v="149" actId="478"/>
          <ac:picMkLst>
            <pc:docMk/>
            <pc:sldMk cId="489856308" sldId="305"/>
            <ac:picMk id="6" creationId="{9CC3E2DB-EEF8-495E-AA25-301B3987004D}"/>
          </ac:picMkLst>
        </pc:picChg>
        <pc:picChg chg="add">
          <ac:chgData name="Fabio Di Troia" userId="7de80edd88c2c9de" providerId="LiveId" clId="{A05E8A5E-861F-4CE6-9E71-498C33465084}" dt="2019-03-05T04:41:39.864" v="150"/>
          <ac:picMkLst>
            <pc:docMk/>
            <pc:sldMk cId="489856308" sldId="305"/>
            <ac:picMk id="7" creationId="{79E9C2EA-512F-48B7-8AA5-ADC22BD8604A}"/>
          </ac:picMkLst>
        </pc:picChg>
      </pc:sldChg>
      <pc:sldChg chg="modSp">
        <pc:chgData name="Fabio Di Troia" userId="7de80edd88c2c9de" providerId="LiveId" clId="{A05E8A5E-861F-4CE6-9E71-498C33465084}" dt="2019-03-05T04:45:14.721" v="174" actId="113"/>
        <pc:sldMkLst>
          <pc:docMk/>
          <pc:sldMk cId="1544361323" sldId="306"/>
        </pc:sldMkLst>
        <pc:spChg chg="mod">
          <ac:chgData name="Fabio Di Troia" userId="7de80edd88c2c9de" providerId="LiveId" clId="{A05E8A5E-861F-4CE6-9E71-498C33465084}" dt="2019-03-05T04:45:14.721" v="174" actId="113"/>
          <ac:spMkLst>
            <pc:docMk/>
            <pc:sldMk cId="1544361323" sldId="306"/>
            <ac:spMk id="3" creationId="{00000000-0000-0000-0000-000000000000}"/>
          </ac:spMkLst>
        </pc:spChg>
      </pc:sldChg>
      <pc:sldChg chg="addSp delSp modSp addAnim delAnim modAnim">
        <pc:chgData name="Fabio Di Troia" userId="7de80edd88c2c9de" providerId="LiveId" clId="{A05E8A5E-861F-4CE6-9E71-498C33465084}" dt="2019-03-05T16:27:13.729" v="230" actId="478"/>
        <pc:sldMkLst>
          <pc:docMk/>
          <pc:sldMk cId="2219238594" sldId="317"/>
        </pc:sldMkLst>
        <pc:spChg chg="add del mod">
          <ac:chgData name="Fabio Di Troia" userId="7de80edd88c2c9de" providerId="LiveId" clId="{A05E8A5E-861F-4CE6-9E71-498C33465084}" dt="2019-03-05T16:27:13.729" v="230" actId="478"/>
          <ac:spMkLst>
            <pc:docMk/>
            <pc:sldMk cId="2219238594" sldId="317"/>
            <ac:spMk id="13" creationId="{81E861B5-06AE-4E6D-9647-FE2622B2BD55}"/>
          </ac:spMkLst>
        </pc:spChg>
        <pc:spChg chg="add mod">
          <ac:chgData name="Fabio Di Troia" userId="7de80edd88c2c9de" providerId="LiveId" clId="{A05E8A5E-861F-4CE6-9E71-498C33465084}" dt="2019-03-05T16:26:02.703" v="227" actId="14100"/>
          <ac:spMkLst>
            <pc:docMk/>
            <pc:sldMk cId="2219238594" sldId="317"/>
            <ac:spMk id="14" creationId="{17D5C2A9-2737-4565-B52A-D0B87708E9E6}"/>
          </ac:spMkLst>
        </pc:spChg>
      </pc:sldChg>
      <pc:sldChg chg="addSp delSp modSp">
        <pc:chgData name="Fabio Di Troia" userId="7de80edd88c2c9de" providerId="LiveId" clId="{A05E8A5E-861F-4CE6-9E71-498C33465084}" dt="2019-03-05T04:42:42.293" v="153" actId="478"/>
        <pc:sldMkLst>
          <pc:docMk/>
          <pc:sldMk cId="2445402680" sldId="318"/>
        </pc:sldMkLst>
        <pc:spChg chg="add del mod">
          <ac:chgData name="Fabio Di Troia" userId="7de80edd88c2c9de" providerId="LiveId" clId="{A05E8A5E-861F-4CE6-9E71-498C33465084}" dt="2019-03-05T04:42:42.293" v="153" actId="478"/>
          <ac:spMkLst>
            <pc:docMk/>
            <pc:sldMk cId="2445402680" sldId="318"/>
            <ac:spMk id="3" creationId="{96D7499C-7655-41BC-AB4F-B563D00163A2}"/>
          </ac:spMkLst>
        </pc:spChg>
        <pc:picChg chg="del">
          <ac:chgData name="Fabio Di Troia" userId="7de80edd88c2c9de" providerId="LiveId" clId="{A05E8A5E-861F-4CE6-9E71-498C33465084}" dt="2019-03-05T04:42:31.394" v="151" actId="478"/>
          <ac:picMkLst>
            <pc:docMk/>
            <pc:sldMk cId="2445402680" sldId="318"/>
            <ac:picMk id="5" creationId="{19967C30-7D12-4BBB-B8F2-2DB9DB6431AD}"/>
          </ac:picMkLst>
        </pc:picChg>
      </pc:sldChg>
      <pc:sldChg chg="add del ord">
        <pc:chgData name="Fabio Di Troia" userId="7de80edd88c2c9de" providerId="LiveId" clId="{A05E8A5E-861F-4CE6-9E71-498C33465084}" dt="2019-03-05T04:40:24.417" v="12" actId="2696"/>
        <pc:sldMkLst>
          <pc:docMk/>
          <pc:sldMk cId="3728877433" sldId="319"/>
        </pc:sldMkLst>
      </pc:sldChg>
      <pc:sldChg chg="modSp add">
        <pc:chgData name="Fabio Di Troia" userId="7de80edd88c2c9de" providerId="LiveId" clId="{A05E8A5E-861F-4CE6-9E71-498C33465084}" dt="2019-03-05T04:40:44.297" v="34" actId="255"/>
        <pc:sldMkLst>
          <pc:docMk/>
          <pc:sldMk cId="2797634349" sldId="320"/>
        </pc:sldMkLst>
        <pc:spChg chg="mod">
          <ac:chgData name="Fabio Di Troia" userId="7de80edd88c2c9de" providerId="LiveId" clId="{A05E8A5E-861F-4CE6-9E71-498C33465084}" dt="2019-03-05T04:40:30.283" v="14" actId="6549"/>
          <ac:spMkLst>
            <pc:docMk/>
            <pc:sldMk cId="2797634349" sldId="320"/>
            <ac:spMk id="2" creationId="{22B48545-A47C-48A2-8323-BE619DBF25B1}"/>
          </ac:spMkLst>
        </pc:spChg>
        <pc:spChg chg="mod">
          <ac:chgData name="Fabio Di Troia" userId="7de80edd88c2c9de" providerId="LiveId" clId="{A05E8A5E-861F-4CE6-9E71-498C33465084}" dt="2019-03-05T04:40:44.297" v="34" actId="255"/>
          <ac:spMkLst>
            <pc:docMk/>
            <pc:sldMk cId="2797634349" sldId="320"/>
            <ac:spMk id="3" creationId="{FC4780F2-8BAE-4507-9449-117176BAF3F3}"/>
          </ac:spMkLst>
        </pc:spChg>
      </pc:sldChg>
      <pc:sldChg chg="addSp delSp modSp add modTransition modAnim">
        <pc:chgData name="Fabio Di Troia" userId="7de80edd88c2c9de" providerId="LiveId" clId="{A05E8A5E-861F-4CE6-9E71-498C33465084}" dt="2019-03-05T16:34:58.160" v="293" actId="14100"/>
        <pc:sldMkLst>
          <pc:docMk/>
          <pc:sldMk cId="4076311675" sldId="321"/>
        </pc:sldMkLst>
        <pc:spChg chg="add del mod">
          <ac:chgData name="Fabio Di Troia" userId="7de80edd88c2c9de" providerId="LiveId" clId="{A05E8A5E-861F-4CE6-9E71-498C33465084}" dt="2019-03-05T16:33:52.935" v="288" actId="20577"/>
          <ac:spMkLst>
            <pc:docMk/>
            <pc:sldMk cId="4076311675" sldId="321"/>
            <ac:spMk id="6" creationId="{5673E619-C762-4404-B347-49C52D6441A4}"/>
          </ac:spMkLst>
        </pc:spChg>
        <pc:spChg chg="add mod">
          <ac:chgData name="Fabio Di Troia" userId="7de80edd88c2c9de" providerId="LiveId" clId="{A05E8A5E-861F-4CE6-9E71-498C33465084}" dt="2019-03-05T16:34:58.160" v="293" actId="14100"/>
          <ac:spMkLst>
            <pc:docMk/>
            <pc:sldMk cId="4076311675" sldId="321"/>
            <ac:spMk id="13" creationId="{6375561C-516A-42BC-8691-2B274AC94C51}"/>
          </ac:spMkLst>
        </pc:spChg>
        <pc:cxnChg chg="add mod">
          <ac:chgData name="Fabio Di Troia" userId="7de80edd88c2c9de" providerId="LiveId" clId="{A05E8A5E-861F-4CE6-9E71-498C33465084}" dt="2019-03-05T16:32:36.923" v="246" actId="1036"/>
          <ac:cxnSpMkLst>
            <pc:docMk/>
            <pc:sldMk cId="4076311675" sldId="321"/>
            <ac:cxnSpMk id="5" creationId="{34F5ECD5-B803-4ECA-BA8C-1B5B78D90396}"/>
          </ac:cxnSpMkLst>
        </pc:cxnChg>
        <pc:cxnChg chg="add mod">
          <ac:chgData name="Fabio Di Troia" userId="7de80edd88c2c9de" providerId="LiveId" clId="{A05E8A5E-861F-4CE6-9E71-498C33465084}" dt="2019-03-05T16:32:42.018" v="248" actId="1076"/>
          <ac:cxnSpMkLst>
            <pc:docMk/>
            <pc:sldMk cId="4076311675" sldId="321"/>
            <ac:cxnSpMk id="15" creationId="{8EF2A523-55B2-49E9-B46C-D2498FD70145}"/>
          </ac:cxnSpMkLst>
        </pc:cxnChg>
      </pc:sldChg>
    </pc:docChg>
  </pc:docChgLst>
  <pc:docChgLst>
    <pc:chgData name="Fabio Di Troia" userId="7de80edd88c2c9de" providerId="LiveId" clId="{1AB933AB-6A04-4651-AD8C-B280DC48154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fact that computers are digital is also a key reason they use binary numbers, since a binary system matches the underlying abstraction inherent in the electronics.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Also, using decimal value would have been much more costly (more logic to distinguish 10 different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 </a:t>
            </a:r>
            <a:r>
              <a:rPr lang="en-US" dirty="0"/>
              <a:t>is a little tricky. Think of it in two parts: what must be true for </a:t>
            </a:r>
            <a:r>
              <a:rPr lang="en-US" i="1" dirty="0"/>
              <a:t>E </a:t>
            </a:r>
            <a:r>
              <a:rPr lang="en-US" dirty="0"/>
              <a:t>to be true (two of the three inputs must be true), and what cannot be true (all three cannot be true). </a:t>
            </a:r>
            <a:endParaRPr lang="en-US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AND,</a:t>
            </a:r>
            <a:r>
              <a:rPr lang="it-IT" baseline="0" dirty="0"/>
              <a:t> OR, INVERTER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2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6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Any logical function can be constructed using AND gates, OR gates, and inversion.</a:t>
            </a:r>
          </a:p>
          <a:p>
            <a:pPr lvl="0">
              <a:buFont typeface="Courier New" panose="02070309020205020404" pitchFamily="49" charset="0"/>
              <a:buNone/>
            </a:pPr>
            <a:r>
              <a:rPr lang="en-US" dirty="0"/>
              <a:t>Actually, all logic functions can be constructed with only a single gate type, if that gate is inverting (NAND or NOR)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6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called PAL as you can see in the picture (a PAL from Monolithic Memories, that invented them in 1978)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5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fact that computers are digital is also a key reason they use binary numbers, since a binary system matches the underlying abstraction inherent in the electronics.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5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1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truth table entry for which the function is true corresponds to a product term.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product term consists of a logical product of all the inputs or the complements of the inputs, depending on whether the entry in the truth table has a 0 or 1 corresponding to this variable.</a:t>
            </a:r>
          </a:p>
          <a:p>
            <a:endParaRPr lang="en-US" dirty="0"/>
          </a:p>
          <a:p>
            <a:r>
              <a:rPr lang="en-US" dirty="0"/>
              <a:t> The logic function is the logical sum of the product terms where the function is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5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PLA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9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«not»s corresond</a:t>
            </a:r>
            <a:r>
              <a:rPr lang="it-IT" baseline="0" dirty="0"/>
              <a:t> to the 0 in the truth table</a:t>
            </a:r>
          </a:p>
          <a:p>
            <a:r>
              <a:rPr lang="it-IT" baseline="0" dirty="0"/>
              <a:t>The inputs in the OR are the 1 in the output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picture you see a ROM containing the “kickstart” (version 2.5) for a Commodore Amiga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8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2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This means that a ROM will always contain more entries.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8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0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Here’s the full truth table, without don’t cares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truth table written with output don’t cares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29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truth table written with output don’t cares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7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truth table written with output don’t cares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1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truth table written with output don’t cares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6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also use the input don’t cares, this truth table can be further simplified to yield the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/>
              <a:t>Note that: </a:t>
            </a:r>
          </a:p>
          <a:p>
            <a:pPr algn="l"/>
            <a:r>
              <a:rPr lang="it-IT" sz="1200" dirty="0"/>
              <a:t>D = A + B + C</a:t>
            </a:r>
          </a:p>
          <a:p>
            <a:pPr algn="l"/>
            <a:r>
              <a:rPr lang="it-IT" sz="1200" dirty="0"/>
              <a:t>F = A * B * C</a:t>
            </a:r>
          </a:p>
          <a:p>
            <a:endParaRPr lang="it-IT" sz="1200" dirty="0"/>
          </a:p>
          <a:p>
            <a:r>
              <a:rPr lang="it-IT" sz="1200" dirty="0"/>
              <a:t>What about E?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George Boole, if you want to know, was an English mathematician born in 1815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03CD-D421-4A6B-81BC-CCDD9ED4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EEAE1-0913-4BF3-A06E-2239E147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2579-368A-421D-93B7-E8476A9E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EE3-5F76-43C5-9DC7-91902823CB3C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64A4-4132-46C6-A8C4-11C756B1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3A21-9D6B-41A5-AF25-2F7E75B6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373-651E-45B5-80E4-3C06961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AFA4-C5CE-4D39-975E-4D9D2EE7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D4BF-CD51-417D-88FC-CC504F05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A4F8-AE77-46C5-B2A3-031CF0D05C6B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6F02-B2F2-42BA-95AD-527AF4CD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3AAB-8A7F-4046-B87B-D9E1B74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0987B-3A25-40FA-822D-94150C421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C3CEC-5299-462E-A324-0F1A9BBB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F8C5-D3DF-4532-B281-2CEE84EF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0B1-A896-486C-AB48-4D909ECCA8B3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B1C7-D6BB-49C0-89D0-7C51E12B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6DE1-FADF-4ADE-9A5C-F3394CE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811-E15E-4524-9EB8-FC1C57A8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659-313A-4040-81F2-F89D0D98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1AED-BBF5-46A7-97A0-B9415B8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ED97-97C1-47D9-AB24-C0DBB7A543BE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9220-6474-421F-BAF3-FCA8B00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1DDE-3B55-4E4A-BE5E-8E103FCF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68CE-8F51-4F5A-933A-7FB896ED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51C8-4AA3-4C3C-A2F7-4A20E1D1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338B-BFD7-4E6A-BED0-AEE41E0C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3CE2-5258-4AA3-9499-25EC5AFACB66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C83C-1A89-446A-9FF5-91B1B02E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4235-4775-47A9-8C46-A9F75439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6A45-738F-4059-A464-DE3C7295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9720-5A0D-4FE0-B856-A38AE853A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A7AE-DEFA-41E7-B844-8E2C0582A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95D71-F357-4791-B6AC-C03CE28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7841-20E3-4513-9957-B4B4C32BF64B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3235-D40C-47BA-B66D-9AE277A4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7114-C2AE-47C0-BFD9-DE8E4A36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2A7E-295D-4AC4-8743-9E26EE67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D9D6-E52C-4FD9-9C8B-C7C270D7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546A4-9C5C-4A0F-9532-4284804A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1DAE0-CD5E-4280-93EA-97FE1B95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63858-3A16-4B6A-99BD-F58CB482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97A23-D971-44B2-8FE6-D523E029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9C26-9999-4B65-93F9-FB4CF1BE27E3}" type="datetime1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3933D-0289-4F77-AB4B-67B3FA80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87877-236C-4E1B-90CB-DE9D247E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16E2-028F-4480-88F3-69842484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B4D6-1D74-42F1-98C0-1FA13AC9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025-98B1-4820-8015-97AF8C464BDF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B712C-30A7-43AF-9BFB-B5FBDA2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12BC9-8151-4735-AA95-EA13CE18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D86D1-4395-4335-90CF-AB28AB6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A2E9-CF08-4561-9B51-AD605ED06006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50BCE-5373-4F9D-BA2C-EF538000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91789-E9FF-43F3-B71F-15258A2D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D8C2-8AB7-411B-9566-B3E1383E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2B34-A289-4BED-9D22-14F2A06E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59438-585F-4090-A8C5-3D757463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E62E-AE36-476D-AC57-FD41CA1A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AD60-E1E1-438D-B0C9-66598DEEC22B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EB9E-9E4B-4BF7-B442-5963B56E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E5F8-9C87-493C-9681-6E2A56B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6E32-4A77-40CF-B860-1C793A14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99395-873A-4B66-BF5A-B9AA7545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E11D4-C1D0-40B9-A107-2A8451255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B02ED-E559-4323-BC72-F9B3EED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41B-BBC3-4C26-8EDF-D66A44989631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343B-F7D4-48BE-8D4E-81545996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732D-2A5F-43D9-96FA-1A4979F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63AED-9F91-4A8F-BFE3-872D2324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07E89-341A-425E-A407-DEF4B6A4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5C7F-C9E8-4313-B723-842F0B6A2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AE17-E00D-4D74-BA02-349FA7753248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C809-E53F-4822-9AED-C3BF3A34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14E1-FDE8-46A9-94FE-9FBD7F2D9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8545-A47C-48A2-8323-BE619DBF2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Logic Design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780F2-8BAE-4507-9449-117176BAF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100110100010011…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8BE55-2735-40B3-9C81-89AEEB3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5" y="1208868"/>
            <a:ext cx="11078096" cy="4250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98414B-25BC-4BA0-B98F-2C6BC1CBD7F3}"/>
              </a:ext>
            </a:extLst>
          </p:cNvPr>
          <p:cNvSpPr/>
          <p:nvPr/>
        </p:nvSpPr>
        <p:spPr>
          <a:xfrm>
            <a:off x="5463618" y="5829212"/>
            <a:ext cx="3300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D = A + B +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65E83-C8E2-4973-8EFC-683164AC6370}"/>
              </a:ext>
            </a:extLst>
          </p:cNvPr>
          <p:cNvSpPr/>
          <p:nvPr/>
        </p:nvSpPr>
        <p:spPr>
          <a:xfrm>
            <a:off x="588575" y="553633"/>
            <a:ext cx="10616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EXERCISE: Show the logic equations for the logic functions, </a:t>
            </a:r>
            <a:r>
              <a:rPr lang="en-US" sz="2800" i="1" dirty="0"/>
              <a:t>D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, and </a:t>
            </a:r>
            <a:r>
              <a:rPr lang="en-US" sz="2800" i="1" dirty="0"/>
              <a:t>F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42212E-854F-4A7A-A19E-20E993583CA2}"/>
              </a:ext>
            </a:extLst>
          </p:cNvPr>
          <p:cNvSpPr/>
          <p:nvPr/>
        </p:nvSpPr>
        <p:spPr>
          <a:xfrm>
            <a:off x="6400800" y="1720311"/>
            <a:ext cx="1425844" cy="3738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6" y="1208868"/>
            <a:ext cx="11078096" cy="4250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98414B-25BC-4BA0-B98F-2C6BC1CBD7F3}"/>
              </a:ext>
            </a:extLst>
          </p:cNvPr>
          <p:cNvSpPr/>
          <p:nvPr/>
        </p:nvSpPr>
        <p:spPr>
          <a:xfrm>
            <a:off x="9343360" y="5833130"/>
            <a:ext cx="260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F = A * B *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65E83-C8E2-4973-8EFC-683164AC6370}"/>
              </a:ext>
            </a:extLst>
          </p:cNvPr>
          <p:cNvSpPr/>
          <p:nvPr/>
        </p:nvSpPr>
        <p:spPr>
          <a:xfrm>
            <a:off x="588575" y="553633"/>
            <a:ext cx="10616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EXERCISE: Show the logic equations for the logic functions, </a:t>
            </a:r>
            <a:r>
              <a:rPr lang="en-US" sz="2800" i="1" dirty="0"/>
              <a:t>D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, and </a:t>
            </a:r>
            <a:r>
              <a:rPr lang="en-US" sz="2800" i="1" dirty="0"/>
              <a:t>F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42212E-854F-4A7A-A19E-20E993583CA2}"/>
              </a:ext>
            </a:extLst>
          </p:cNvPr>
          <p:cNvSpPr/>
          <p:nvPr/>
        </p:nvSpPr>
        <p:spPr>
          <a:xfrm>
            <a:off x="9934413" y="1728343"/>
            <a:ext cx="1425844" cy="373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2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6" y="1208868"/>
            <a:ext cx="11078096" cy="4250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8414B-25BC-4BA0-B98F-2C6BC1CBD7F3}"/>
                  </a:ext>
                </a:extLst>
              </p:cNvPr>
              <p:cNvSpPr/>
              <p:nvPr/>
            </p:nvSpPr>
            <p:spPr>
              <a:xfrm>
                <a:off x="4285745" y="5645593"/>
                <a:ext cx="7856711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dirty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it-IT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8414B-25BC-4BA0-B98F-2C6BC1CBD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45" y="5645593"/>
                <a:ext cx="7856711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D465E83-C8E2-4973-8EFC-683164AC6370}"/>
              </a:ext>
            </a:extLst>
          </p:cNvPr>
          <p:cNvSpPr/>
          <p:nvPr/>
        </p:nvSpPr>
        <p:spPr>
          <a:xfrm>
            <a:off x="588575" y="553633"/>
            <a:ext cx="10616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EXERCISE: Show the logic equations for the logic functions, </a:t>
            </a:r>
            <a:r>
              <a:rPr lang="en-US" sz="2800" i="1" dirty="0"/>
              <a:t>D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, and </a:t>
            </a:r>
            <a:r>
              <a:rPr lang="en-US" sz="2800" i="1" dirty="0"/>
              <a:t>F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42212E-854F-4A7A-A19E-20E993583CA2}"/>
              </a:ext>
            </a:extLst>
          </p:cNvPr>
          <p:cNvSpPr/>
          <p:nvPr/>
        </p:nvSpPr>
        <p:spPr>
          <a:xfrm>
            <a:off x="8214101" y="1728343"/>
            <a:ext cx="1425844" cy="373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F9E065-207E-4561-A034-678AF190F1BB}"/>
              </a:ext>
            </a:extLst>
          </p:cNvPr>
          <p:cNvSpPr/>
          <p:nvPr/>
        </p:nvSpPr>
        <p:spPr>
          <a:xfrm>
            <a:off x="1286359" y="4618495"/>
            <a:ext cx="4479010" cy="278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3B44DC-4E92-44DC-BEFE-8819AE3EC943}"/>
              </a:ext>
            </a:extLst>
          </p:cNvPr>
          <p:cNvSpPr/>
          <p:nvPr/>
        </p:nvSpPr>
        <p:spPr>
          <a:xfrm>
            <a:off x="5393410" y="5706175"/>
            <a:ext cx="1844298" cy="4015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830E3F-3B83-400C-AFF1-5CC724922A82}"/>
              </a:ext>
            </a:extLst>
          </p:cNvPr>
          <p:cNvSpPr/>
          <p:nvPr/>
        </p:nvSpPr>
        <p:spPr>
          <a:xfrm>
            <a:off x="1283779" y="4243949"/>
            <a:ext cx="4479010" cy="27896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6BA171-89E5-4843-AA97-2815A9E24588}"/>
              </a:ext>
            </a:extLst>
          </p:cNvPr>
          <p:cNvSpPr/>
          <p:nvPr/>
        </p:nvSpPr>
        <p:spPr>
          <a:xfrm>
            <a:off x="7576088" y="5706148"/>
            <a:ext cx="1844298" cy="40154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CFAE44-5385-4768-86F4-6638E3819802}"/>
              </a:ext>
            </a:extLst>
          </p:cNvPr>
          <p:cNvSpPr/>
          <p:nvPr/>
        </p:nvSpPr>
        <p:spPr>
          <a:xfrm>
            <a:off x="1296693" y="3497444"/>
            <a:ext cx="4479010" cy="2789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94A141-EBD4-4485-B8AE-8CBFEB7F610D}"/>
              </a:ext>
            </a:extLst>
          </p:cNvPr>
          <p:cNvSpPr/>
          <p:nvPr/>
        </p:nvSpPr>
        <p:spPr>
          <a:xfrm>
            <a:off x="9859272" y="5706880"/>
            <a:ext cx="1844298" cy="40154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C8DDE2-2DC7-43C2-A49A-A2AA8CBEE56F}"/>
              </a:ext>
            </a:extLst>
          </p:cNvPr>
          <p:cNvSpPr/>
          <p:nvPr/>
        </p:nvSpPr>
        <p:spPr>
          <a:xfrm>
            <a:off x="8710048" y="4634651"/>
            <a:ext cx="464949" cy="2628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36C327-B2C6-4793-8A6D-63DFF1E70AF3}"/>
              </a:ext>
            </a:extLst>
          </p:cNvPr>
          <p:cNvSpPr/>
          <p:nvPr/>
        </p:nvSpPr>
        <p:spPr>
          <a:xfrm>
            <a:off x="8707465" y="4260110"/>
            <a:ext cx="464949" cy="26281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D8F964-57F3-4C0B-85AA-06EF0F7D7311}"/>
              </a:ext>
            </a:extLst>
          </p:cNvPr>
          <p:cNvSpPr/>
          <p:nvPr/>
        </p:nvSpPr>
        <p:spPr>
          <a:xfrm>
            <a:off x="8720380" y="3513610"/>
            <a:ext cx="464949" cy="26281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70D0F8-833E-4FEE-82A9-5BE446DCA518}"/>
                  </a:ext>
                </a:extLst>
              </p:cNvPr>
              <p:cNvSpPr/>
              <p:nvPr/>
            </p:nvSpPr>
            <p:spPr>
              <a:xfrm>
                <a:off x="2068843" y="6308180"/>
                <a:ext cx="7656162" cy="493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6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6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6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t-BR" sz="2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70D0F8-833E-4FEE-82A9-5BE446DCA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843" y="6308180"/>
                <a:ext cx="7656162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750C52E-98E6-4E6C-8B73-B53973BD69D4}"/>
              </a:ext>
            </a:extLst>
          </p:cNvPr>
          <p:cNvSpPr txBox="1"/>
          <p:nvPr/>
        </p:nvSpPr>
        <p:spPr>
          <a:xfrm>
            <a:off x="588575" y="5812892"/>
            <a:ext cx="164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Another representation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E00619-521F-4D0A-883F-F10D579A3098}"/>
              </a:ext>
            </a:extLst>
          </p:cNvPr>
          <p:cNvSpPr/>
          <p:nvPr/>
        </p:nvSpPr>
        <p:spPr>
          <a:xfrm>
            <a:off x="675561" y="6478832"/>
            <a:ext cx="1216436" cy="15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0932-E873-42E0-93D8-3750D330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hnschrift Light" panose="020B0502040204020203" pitchFamily="34" charset="0"/>
              </a:rPr>
              <a:t>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11CAA-570C-48D3-BF03-80906E4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830EF-246F-4484-A144-BDF55CE7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3724275"/>
            <a:ext cx="4019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3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7"/>
            <a:ext cx="10515600" cy="2331414"/>
          </a:xfrm>
        </p:spPr>
        <p:txBody>
          <a:bodyPr>
            <a:normAutofit/>
          </a:bodyPr>
          <a:lstStyle/>
          <a:p>
            <a:r>
              <a:rPr lang="en-US" dirty="0"/>
              <a:t>Logic blocks are built from </a:t>
            </a:r>
            <a:r>
              <a:rPr lang="en-US" b="1" dirty="0"/>
              <a:t>gates </a:t>
            </a:r>
            <a:r>
              <a:rPr lang="en-US" dirty="0"/>
              <a:t>that implement basic logic functions.</a:t>
            </a:r>
          </a:p>
          <a:p>
            <a:pPr marL="0" indent="0">
              <a:buNone/>
            </a:pPr>
            <a:endParaRPr lang="en-US" sz="400" dirty="0"/>
          </a:p>
          <a:p>
            <a:pPr marL="457200" lvl="1" indent="0">
              <a:buNone/>
            </a:pPr>
            <a:r>
              <a:rPr lang="en-US" dirty="0"/>
              <a:t>Since both AND </a:t>
            </a:r>
            <a:r>
              <a:rPr lang="en-US" dirty="0" err="1"/>
              <a:t>and</a:t>
            </a:r>
            <a:r>
              <a:rPr lang="en-US" dirty="0"/>
              <a:t> OR are commutative and associative, an AND or an OR gate </a:t>
            </a:r>
            <a:r>
              <a:rPr lang="en-US" u="sng" dirty="0"/>
              <a:t>can have multiple inputs</a:t>
            </a:r>
            <a:r>
              <a:rPr lang="en-US" dirty="0"/>
              <a:t>, with the output equal to the AND or </a:t>
            </a:r>
            <a:r>
              <a:rPr lang="en-US" dirty="0" err="1"/>
              <a:t>OR</a:t>
            </a:r>
            <a:r>
              <a:rPr lang="en-US" dirty="0"/>
              <a:t> of all the inputs.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39" y="3529767"/>
            <a:ext cx="8693095" cy="1608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DCB174-00F7-4C68-B4D7-5C56F488E459}"/>
              </a:ext>
            </a:extLst>
          </p:cNvPr>
          <p:cNvSpPr/>
          <p:nvPr/>
        </p:nvSpPr>
        <p:spPr>
          <a:xfrm>
            <a:off x="838200" y="5525353"/>
            <a:ext cx="9939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The logical function NOT is implemented with an inverter that always has a single input.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4661E-EE0C-4DF8-8A04-7C46F00E2D35}"/>
              </a:ext>
            </a:extLst>
          </p:cNvPr>
          <p:cNvSpPr/>
          <p:nvPr/>
        </p:nvSpPr>
        <p:spPr>
          <a:xfrm>
            <a:off x="3017073" y="4196065"/>
            <a:ext cx="656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AND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0EAB5-2C53-4372-B6BC-D5EFD3FED968}"/>
              </a:ext>
            </a:extLst>
          </p:cNvPr>
          <p:cNvSpPr/>
          <p:nvPr/>
        </p:nvSpPr>
        <p:spPr>
          <a:xfrm>
            <a:off x="6157994" y="418056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OR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F954C-3A59-400F-8ED1-F44922467196}"/>
              </a:ext>
            </a:extLst>
          </p:cNvPr>
          <p:cNvSpPr/>
          <p:nvPr/>
        </p:nvSpPr>
        <p:spPr>
          <a:xfrm>
            <a:off x="8824362" y="4180567"/>
            <a:ext cx="59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83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logic function is represented here?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using explicit inverters on the left and bubbled inputs and outputs on the right.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528" y="4130691"/>
            <a:ext cx="9681275" cy="2042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9498D-1723-4315-87D3-7B019655D464}"/>
              </a:ext>
            </a:extLst>
          </p:cNvPr>
          <p:cNvSpPr/>
          <p:nvPr/>
        </p:nvSpPr>
        <p:spPr>
          <a:xfrm>
            <a:off x="5802851" y="3140477"/>
            <a:ext cx="59436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/>
              <a:t>Rather than draw inverters explicitly, a common practice is to add “</a:t>
            </a:r>
            <a:r>
              <a:rPr lang="en-US" b="1" dirty="0"/>
              <a:t>bubbles</a:t>
            </a:r>
            <a:r>
              <a:rPr lang="en-US" dirty="0"/>
              <a:t>” to the inputs or outputs of a gate to cause the logic value on that input line or output line to be inverted.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564096-8197-4F8C-BE01-7000E31118A6}"/>
              </a:ext>
            </a:extLst>
          </p:cNvPr>
          <p:cNvCxnSpPr>
            <a:cxnSpLocks/>
          </p:cNvCxnSpPr>
          <p:nvPr/>
        </p:nvCxnSpPr>
        <p:spPr>
          <a:xfrm>
            <a:off x="9887918" y="4063807"/>
            <a:ext cx="0" cy="92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FC6CA33-0E44-4A27-9A54-50A08DF2F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518" y="4649492"/>
            <a:ext cx="3997272" cy="12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There are also two common inverting gates called </a:t>
            </a:r>
            <a:r>
              <a:rPr lang="en-US" b="1" dirty="0"/>
              <a:t>NOR </a:t>
            </a:r>
            <a:r>
              <a:rPr lang="en-US" dirty="0"/>
              <a:t>and </a:t>
            </a:r>
            <a:r>
              <a:rPr lang="en-US" b="1" dirty="0"/>
              <a:t>NAND </a:t>
            </a:r>
            <a:r>
              <a:rPr lang="en-US" dirty="0"/>
              <a:t>and correspond to inverted OR and </a:t>
            </a:r>
            <a:r>
              <a:rPr lang="en-US" dirty="0" err="1"/>
              <a:t>AND</a:t>
            </a:r>
            <a:r>
              <a:rPr lang="en-US" dirty="0"/>
              <a:t> gates,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 and NAND gates are called </a:t>
            </a:r>
            <a:r>
              <a:rPr lang="en-US" b="1" i="1" dirty="0"/>
              <a:t>universal</a:t>
            </a:r>
            <a:r>
              <a:rPr lang="en-US" dirty="0"/>
              <a:t>, since any logic function can be built using this one gate type.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CF025-41AC-4542-A879-3737DE8D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11" y="3702739"/>
            <a:ext cx="4629148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Combinational 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One logic block that we will use in building larger components is a </a:t>
                </a:r>
                <a:r>
                  <a:rPr lang="en-US" b="1" dirty="0"/>
                  <a:t>decoder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The most common type of decoder has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input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outputs, where only one output is asserted for each input combination.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93657F-280E-45E6-A4EA-5883ECE7BAFB}"/>
                  </a:ext>
                </a:extLst>
              </p:cNvPr>
              <p:cNvSpPr/>
              <p:nvPr/>
            </p:nvSpPr>
            <p:spPr>
              <a:xfrm>
                <a:off x="6568736" y="5289738"/>
                <a:ext cx="5132484" cy="1015663"/>
              </a:xfrm>
              <a:prstGeom prst="rect">
                <a:avLst/>
              </a:prstGeom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000" dirty="0"/>
                  <a:t>There is also a logic element called an </a:t>
                </a:r>
                <a:r>
                  <a:rPr lang="en-US" sz="2000" b="1" dirty="0"/>
                  <a:t>encoder</a:t>
                </a:r>
                <a:r>
                  <a:rPr lang="en-US" sz="2000" dirty="0"/>
                  <a:t> that performs the inverse function of a decoder, taking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inputs and producing 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-bit output.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93657F-280E-45E6-A4EA-5883ECE7B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36" y="5289738"/>
                <a:ext cx="5132484" cy="1015663"/>
              </a:xfrm>
              <a:prstGeom prst="rect">
                <a:avLst/>
              </a:prstGeom>
              <a:blipFill>
                <a:blip r:embed="rId4"/>
                <a:stretch>
                  <a:fillRect l="-1186" t="-2976" r="-2135" b="-95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00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7" y="2859959"/>
            <a:ext cx="10906793" cy="3585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7905" y="517618"/>
                <a:ext cx="10275376" cy="1969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‒"/>
                </a:pPr>
                <a:r>
                  <a:rPr lang="en-US" sz="2600" dirty="0"/>
                  <a:t>This figure shows a 3-bit decoder and the truth table.</a:t>
                </a:r>
              </a:p>
              <a:p>
                <a:pPr marL="457200" indent="-457200">
                  <a:buFontTx/>
                  <a:buChar char="‒"/>
                </a:pPr>
                <a:r>
                  <a:rPr lang="en-US" sz="2600" dirty="0"/>
                  <a:t>This decoder is called a </a:t>
                </a:r>
                <a:r>
                  <a:rPr lang="en-US" sz="2600" b="1" dirty="0"/>
                  <a:t>3-to-8 decoder </a:t>
                </a:r>
                <a:r>
                  <a:rPr lang="en-US" sz="2600" dirty="0"/>
                  <a:t>since there are 3 inputs and 8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600" dirty="0"/>
                  <a:t>) outputs.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05" y="517618"/>
                <a:ext cx="10275376" cy="1969770"/>
              </a:xfrm>
              <a:prstGeom prst="rect">
                <a:avLst/>
              </a:prstGeom>
              <a:blipFill>
                <a:blip r:embed="rId3"/>
                <a:stretch>
                  <a:fillRect l="-1068" t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61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Multiplexor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</a:t>
            </a:r>
            <a:r>
              <a:rPr lang="en-US" b="1" dirty="0"/>
              <a:t>multiplexor</a:t>
            </a:r>
            <a:r>
              <a:rPr lang="en-US" dirty="0"/>
              <a:t> might more properly be called a </a:t>
            </a:r>
            <a:r>
              <a:rPr lang="en-US" i="1" u="sng" dirty="0"/>
              <a:t>selector</a:t>
            </a:r>
            <a:r>
              <a:rPr lang="en-US" dirty="0"/>
              <a:t>, since its output is one of the inputs that is selected by a control.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A2668-BF00-4394-A35F-9EE58639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10" y="3062514"/>
            <a:ext cx="3738979" cy="2924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5A21BD-926E-460C-BF88-F814C1B9EB2D}"/>
                  </a:ext>
                </a:extLst>
              </p:cNvPr>
              <p:cNvSpPr/>
              <p:nvPr/>
            </p:nvSpPr>
            <p:spPr>
              <a:xfrm>
                <a:off x="5149636" y="2699662"/>
                <a:ext cx="6096000" cy="35394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Multiplexors can be created with an arbitrary number of data inputs.</a:t>
                </a:r>
              </a:p>
              <a:p>
                <a:endParaRPr lang="en-US" sz="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When there are only two inputs, the selector is a single signal that selects one of the inputs if it is true (1) and the other if it is false (0).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In the picture we have two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capable to select one of the 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input signals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5A21BD-926E-460C-BF88-F814C1B9E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36" y="2699662"/>
                <a:ext cx="6096000" cy="3539430"/>
              </a:xfrm>
              <a:prstGeom prst="rect">
                <a:avLst/>
              </a:prstGeom>
              <a:blipFill>
                <a:blip r:embed="rId4"/>
                <a:stretch>
                  <a:fillRect l="-1600" t="-1379" r="-1300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Basics of Logic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The electronics inside a modern computer are digital.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Digital electronics operate with </a:t>
            </a:r>
            <a:r>
              <a:rPr lang="en-US" u="sng" dirty="0"/>
              <a:t>only two voltage levels</a:t>
            </a:r>
            <a:r>
              <a:rPr lang="en-US" dirty="0"/>
              <a:t> of interest: a high voltage and a low voltage.</a:t>
            </a:r>
          </a:p>
          <a:p>
            <a:pPr marL="457200" lvl="1" indent="0">
              <a:buNone/>
            </a:pPr>
            <a:r>
              <a:rPr lang="en-US" dirty="0"/>
              <a:t> All other voltage values are temporary and occur while transitioning between he values.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10C81-17D0-4AE0-95EE-5CAFC344E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41" y="3822971"/>
            <a:ext cx="6392917" cy="27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Multiplexor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</a:t>
            </a:r>
            <a:r>
              <a:rPr lang="en-US" b="1" dirty="0"/>
              <a:t>multiplexor</a:t>
            </a:r>
            <a:r>
              <a:rPr lang="en-US" dirty="0"/>
              <a:t> might more properly be called a </a:t>
            </a:r>
            <a:r>
              <a:rPr lang="en-US" i="1" u="sng" dirty="0"/>
              <a:t>selector</a:t>
            </a:r>
            <a:r>
              <a:rPr lang="en-US" dirty="0"/>
              <a:t>, since its output is one of the inputs that is selected by a control.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A2668-BF00-4394-A35F-9EE58639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10" y="3062514"/>
            <a:ext cx="3738979" cy="2924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5A21BD-926E-460C-BF88-F814C1B9EB2D}"/>
                  </a:ext>
                </a:extLst>
              </p:cNvPr>
              <p:cNvSpPr/>
              <p:nvPr/>
            </p:nvSpPr>
            <p:spPr>
              <a:xfrm>
                <a:off x="5149636" y="3056121"/>
                <a:ext cx="6096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In general, if there are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data inputs, there will need to be: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 ⎡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⎤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  selector inputs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5A21BD-926E-460C-BF88-F814C1B9E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636" y="3056121"/>
                <a:ext cx="6096000" cy="2308324"/>
              </a:xfrm>
              <a:prstGeom prst="rect">
                <a:avLst/>
              </a:prstGeom>
              <a:blipFill>
                <a:blip r:embed="rId4"/>
                <a:stretch>
                  <a:fillRect l="-1600" t="-2111" b="-5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Multiplexor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multiplexor basically consists of 3 parts: 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decoder</a:t>
                </a:r>
                <a:r>
                  <a:rPr lang="en-US" dirty="0"/>
                  <a:t> that generates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signals, each indicating a different input value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 </a:t>
                </a:r>
                <a:r>
                  <a:rPr lang="en-US" b="1" dirty="0"/>
                  <a:t>array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AND gates</a:t>
                </a:r>
                <a:r>
                  <a:rPr lang="en-US" dirty="0"/>
                  <a:t>, each combining one of the inputs with a signal from the decoder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single large OR gate</a:t>
                </a:r>
                <a:r>
                  <a:rPr lang="en-US" dirty="0"/>
                  <a:t> that incorporates the outputs of the AND gates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217" t="-2096" r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3" y="2729854"/>
            <a:ext cx="9862792" cy="3991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986" y="421530"/>
                <a:ext cx="11902699" cy="230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Calibri" panose="020F0502020204030204" pitchFamily="34" charset="0"/>
                  <a:buChar char="‒"/>
                </a:pPr>
                <a:r>
                  <a:rPr lang="en-US" sz="2400" dirty="0"/>
                  <a:t>The left side shows this multiplexor that has three inputs: two data values and a selector (or control) value.</a:t>
                </a:r>
              </a:p>
              <a:p>
                <a:pPr marL="342900" indent="-342900">
                  <a:buFont typeface="Calibri" panose="020F0502020204030204" pitchFamily="34" charset="0"/>
                  <a:buChar char="‒"/>
                </a:pPr>
                <a:r>
                  <a:rPr lang="en-US" sz="2400" dirty="0"/>
                  <a:t>The selector value determines which of the inputs becomes the output.</a:t>
                </a:r>
              </a:p>
              <a:p>
                <a:pPr marL="342900" indent="-342900">
                  <a:buFont typeface="Calibri" panose="020F0502020204030204" pitchFamily="34" charset="0"/>
                  <a:buChar char="‒"/>
                </a:pPr>
                <a:r>
                  <a:rPr lang="en-US" sz="2400" dirty="0"/>
                  <a:t>We can represent the logic function computed by a two-input multiplexor, shown in gate form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6" y="421530"/>
                <a:ext cx="11902699" cy="2309094"/>
              </a:xfrm>
              <a:prstGeom prst="rect">
                <a:avLst/>
              </a:prstGeom>
              <a:blipFill>
                <a:blip r:embed="rId3"/>
                <a:stretch>
                  <a:fillRect l="-819" t="-2375" r="-922" b="-2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8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861E-00F2-4D30-8285-FA787B3FE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Two-level Logic and Programmable Logic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BE611-5264-42FA-BAC0-85B0C68C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9B763-FA24-4259-B07A-4A85BE8B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75" y="4054098"/>
            <a:ext cx="3400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49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Two-level logic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664"/>
            <a:ext cx="10515600" cy="49483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Any logic function can be written in a canonical form, where every input is either a true or complemented variable and there are only two levels of gates: one being AND  </a:t>
            </a:r>
            <a:r>
              <a:rPr lang="en-US" dirty="0" err="1"/>
              <a:t>and</a:t>
            </a:r>
            <a:r>
              <a:rPr lang="en-US" dirty="0"/>
              <a:t> the other 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DFF1F-A308-43F5-B751-F7822CF41286}"/>
              </a:ext>
            </a:extLst>
          </p:cNvPr>
          <p:cNvSpPr/>
          <p:nvPr/>
        </p:nvSpPr>
        <p:spPr>
          <a:xfrm>
            <a:off x="1021597" y="3659237"/>
            <a:ext cx="4125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Such a representation is called a </a:t>
            </a:r>
            <a:r>
              <a:rPr lang="en-US" sz="2400" u="sng" dirty="0"/>
              <a:t>two-level representation</a:t>
            </a:r>
            <a:r>
              <a:rPr lang="en-US" sz="2400" dirty="0"/>
              <a:t>, and there are two forms, called </a:t>
            </a:r>
            <a:r>
              <a:rPr lang="en-US" sz="2400" b="1" dirty="0"/>
              <a:t>sum of products </a:t>
            </a:r>
            <a:r>
              <a:rPr lang="en-US" sz="2400" dirty="0"/>
              <a:t>and </a:t>
            </a:r>
            <a:r>
              <a:rPr lang="en-US" sz="2400" b="1" dirty="0"/>
              <a:t>product of sums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344B2-339D-461E-B2A1-A30A272C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759" y="2514600"/>
            <a:ext cx="66389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6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A76C5D-7E49-4A20-945F-919345C5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952" y="4802597"/>
                <a:ext cx="10515600" cy="1857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952" y="4802597"/>
                <a:ext cx="10515600" cy="18574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584FF-590A-4188-8190-E6FF08B1B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" y="441567"/>
            <a:ext cx="11078096" cy="4250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B92784-6F74-428F-AF87-E30149B24771}"/>
              </a:ext>
            </a:extLst>
          </p:cNvPr>
          <p:cNvSpPr/>
          <p:nvPr/>
        </p:nvSpPr>
        <p:spPr>
          <a:xfrm>
            <a:off x="556952" y="5446050"/>
            <a:ext cx="10796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This equation is in a </a:t>
            </a:r>
            <a:r>
              <a:rPr lang="en-US" sz="2400" b="1" dirty="0"/>
              <a:t>sum-of-products</a:t>
            </a:r>
            <a:r>
              <a:rPr lang="en-US" sz="2400" dirty="0"/>
              <a:t> form: it has two levels of logic and the only inversions are on individual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143030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28" y="4598228"/>
            <a:ext cx="1477898" cy="23199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79728" y="5339594"/>
            <a:ext cx="3874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57950035-88B2-428C-AED2-18EFB42FA8D9}"/>
              </a:ext>
            </a:extLst>
          </p:cNvPr>
          <p:cNvSpPr txBox="1">
            <a:spLocks/>
          </p:cNvSpPr>
          <p:nvPr/>
        </p:nvSpPr>
        <p:spPr>
          <a:xfrm>
            <a:off x="2093563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From truth table to sum of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2287F9-5A18-44FD-943B-D2FF2E14B633}"/>
                  </a:ext>
                </a:extLst>
              </p:cNvPr>
              <p:cNvSpPr/>
              <p:nvPr/>
            </p:nvSpPr>
            <p:spPr>
              <a:xfrm>
                <a:off x="3237530" y="5511567"/>
                <a:ext cx="8954470" cy="493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2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t-BR" sz="2600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acc>
                            <m:accPr>
                              <m:chr m:val="̅"/>
                              <m:ctrlPr>
                                <a:rPr lang="pt-BR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it-IT" sz="2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t-BR" sz="2600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GB" sz="2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2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6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2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pt-BR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it-IT" sz="2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2287F9-5A18-44FD-943B-D2FF2E14B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30" y="5511567"/>
                <a:ext cx="8954470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CE089C0-9F31-4373-A12A-326AD5E1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" y="558167"/>
            <a:ext cx="11268075" cy="413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72168-4F1A-452A-9E35-59939F8BF12D}"/>
              </a:ext>
            </a:extLst>
          </p:cNvPr>
          <p:cNvSpPr txBox="1"/>
          <p:nvPr/>
        </p:nvSpPr>
        <p:spPr>
          <a:xfrm>
            <a:off x="84083" y="1965434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5B2D7-B34C-428F-AA01-77B66C84DF7F}"/>
              </a:ext>
            </a:extLst>
          </p:cNvPr>
          <p:cNvSpPr txBox="1"/>
          <p:nvPr/>
        </p:nvSpPr>
        <p:spPr>
          <a:xfrm>
            <a:off x="84082" y="2375209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670D7-53A5-454E-9637-8F1965263A29}"/>
              </a:ext>
            </a:extLst>
          </p:cNvPr>
          <p:cNvSpPr txBox="1"/>
          <p:nvPr/>
        </p:nvSpPr>
        <p:spPr>
          <a:xfrm>
            <a:off x="84081" y="3144059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B4AAC-B11A-4265-93ED-152D9B50AA73}"/>
              </a:ext>
            </a:extLst>
          </p:cNvPr>
          <p:cNvSpPr txBox="1"/>
          <p:nvPr/>
        </p:nvSpPr>
        <p:spPr>
          <a:xfrm>
            <a:off x="84080" y="4228896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36CDB-76F6-4B15-B775-4C684A5DE859}"/>
              </a:ext>
            </a:extLst>
          </p:cNvPr>
          <p:cNvSpPr txBox="1"/>
          <p:nvPr/>
        </p:nvSpPr>
        <p:spPr>
          <a:xfrm>
            <a:off x="1122176" y="4783502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3A313-221E-44DA-903F-C86F5031FD11}"/>
              </a:ext>
            </a:extLst>
          </p:cNvPr>
          <p:cNvSpPr txBox="1"/>
          <p:nvPr/>
        </p:nvSpPr>
        <p:spPr>
          <a:xfrm>
            <a:off x="1104903" y="5360026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A0C0A-6B00-4521-B7F8-D43CB38CB634}"/>
              </a:ext>
            </a:extLst>
          </p:cNvPr>
          <p:cNvSpPr txBox="1"/>
          <p:nvPr/>
        </p:nvSpPr>
        <p:spPr>
          <a:xfrm>
            <a:off x="1107925" y="5930501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1E094-71AA-4405-BDBF-486D0774485A}"/>
              </a:ext>
            </a:extLst>
          </p:cNvPr>
          <p:cNvSpPr txBox="1"/>
          <p:nvPr/>
        </p:nvSpPr>
        <p:spPr>
          <a:xfrm>
            <a:off x="1104904" y="6391318"/>
            <a:ext cx="3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4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PLAs (programmable sum-of-products)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sum-of-products representation corresponds to a common structured-logic implementation called a </a:t>
            </a:r>
            <a:r>
              <a:rPr lang="en-US" b="1" dirty="0"/>
              <a:t>programmable logic array </a:t>
            </a:r>
            <a:r>
              <a:rPr lang="en-US" dirty="0"/>
              <a:t>(</a:t>
            </a:r>
            <a:r>
              <a:rPr lang="en-US" b="1" dirty="0"/>
              <a:t>PLA</a:t>
            </a:r>
            <a:r>
              <a:rPr lang="en-US" dirty="0"/>
              <a:t>).</a:t>
            </a:r>
          </a:p>
          <a:p>
            <a:r>
              <a:rPr lang="en-US" dirty="0"/>
              <a:t> A PLA has </a:t>
            </a:r>
            <a:r>
              <a:rPr lang="en-US" b="1" dirty="0"/>
              <a:t>a set of inputs </a:t>
            </a:r>
            <a:r>
              <a:rPr lang="en-US" dirty="0"/>
              <a:t>and corresponding input complements (which can be implemented with a set of inverters), and </a:t>
            </a:r>
            <a:r>
              <a:rPr lang="en-US" b="1" dirty="0"/>
              <a:t>two stages of logic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first stage is an </a:t>
            </a:r>
            <a:r>
              <a:rPr lang="en-US" b="1" dirty="0"/>
              <a:t>array of AND gates </a:t>
            </a:r>
            <a:r>
              <a:rPr lang="en-US" dirty="0"/>
              <a:t>that form a set of product terms (sometimes called </a:t>
            </a:r>
            <a:r>
              <a:rPr lang="en-US" dirty="0" err="1"/>
              <a:t>minterms</a:t>
            </a:r>
            <a:r>
              <a:rPr lang="en-US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Each product term can consist of any of the inputs or their complements.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00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second stage is an </a:t>
            </a:r>
            <a:r>
              <a:rPr lang="en-US" b="1" dirty="0"/>
              <a:t>array of OR gates</a:t>
            </a:r>
            <a:r>
              <a:rPr lang="en-US" dirty="0"/>
              <a:t>, each of which forms a logical sum of any number of the product terms.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47" y="447718"/>
            <a:ext cx="7749153" cy="60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PLAs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PLA can directly implement the truth table of a set of logic functions with multiple inputs and outputs.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The number of AND gates is due to the rows in the truth table where </a:t>
            </a:r>
            <a:r>
              <a:rPr lang="en-US" u="sng" dirty="0"/>
              <a:t>AT LEAST ONE</a:t>
            </a:r>
            <a:r>
              <a:rPr lang="en-US" dirty="0"/>
              <a:t> of the output is 1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Each output corresponds to a potential row of OR gates in the second stage.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Basics of Logic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Rather than refer to the voltage levels, we talk about signals that are:</a:t>
            </a:r>
          </a:p>
          <a:p>
            <a:endParaRPr lang="en-US" sz="5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 (logically)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, or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, or are </a:t>
            </a:r>
            <a:r>
              <a:rPr lang="en-US" b="1" dirty="0">
                <a:solidFill>
                  <a:srgbClr val="00B050"/>
                </a:solidFill>
              </a:rPr>
              <a:t>asserted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 (logically) 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or are </a:t>
            </a:r>
            <a:r>
              <a:rPr lang="en-US" b="1" dirty="0" err="1">
                <a:solidFill>
                  <a:srgbClr val="C00000"/>
                </a:solidFill>
              </a:rPr>
              <a:t>deasserted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9C2EA-512F-48B7-8AA5-ADC22BD8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41" y="3822971"/>
            <a:ext cx="6392917" cy="27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5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3" y="0"/>
            <a:ext cx="11226253" cy="41702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257" y="4170254"/>
            <a:ext cx="108384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MinionPro-Regular"/>
              </a:rPr>
              <a:t>Since there are 7 unique product terms with at least one true value in the output section, there will be </a:t>
            </a:r>
            <a:r>
              <a:rPr lang="en-US" sz="2600" u="sng" dirty="0">
                <a:latin typeface="MinionPro-Regular"/>
              </a:rPr>
              <a:t>7 columns in the AND plane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600" dirty="0">
              <a:latin typeface="MinionPro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MinionPro-Regular"/>
              </a:rPr>
              <a:t>The number of rows in the AND plane is 3 (since there are 3 inputs), and there are also 3 rows in the OR plane (since there are 3 outputs).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4466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84" y="418454"/>
            <a:ext cx="10166516" cy="5470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EEC9F8-1916-4DEA-B9B8-33D2914BC95D}"/>
              </a:ext>
            </a:extLst>
          </p:cNvPr>
          <p:cNvSpPr/>
          <p:nvPr/>
        </p:nvSpPr>
        <p:spPr>
          <a:xfrm>
            <a:off x="-61992" y="5131788"/>
            <a:ext cx="3300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D = A + B +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946250-748A-4D44-84C2-7F2D526F68EF}"/>
                  </a:ext>
                </a:extLst>
              </p:cNvPr>
              <p:cNvSpPr/>
              <p:nvPr/>
            </p:nvSpPr>
            <p:spPr>
              <a:xfrm>
                <a:off x="178696" y="5608509"/>
                <a:ext cx="7856711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dirty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it-IT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946250-748A-4D44-84C2-7F2D526F6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6" y="5608509"/>
                <a:ext cx="7856711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F348F25-E0B7-40DA-A81E-D8FDB6ABEB1F}"/>
              </a:ext>
            </a:extLst>
          </p:cNvPr>
          <p:cNvSpPr/>
          <p:nvPr/>
        </p:nvSpPr>
        <p:spPr>
          <a:xfrm>
            <a:off x="240688" y="6111566"/>
            <a:ext cx="260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F = A * B * C</a:t>
            </a:r>
          </a:p>
        </p:txBody>
      </p:sp>
    </p:spTree>
    <p:extLst>
      <p:ext uri="{BB962C8B-B14F-4D97-AF65-F5344CB8AC3E}">
        <p14:creationId xmlns:p14="http://schemas.microsoft.com/office/powerpoint/2010/main" val="26277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44" y="297740"/>
            <a:ext cx="7822931" cy="60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1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21E-D396-4C3A-AD0D-54FB3B7FF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pperplate Gothic Bold" panose="020E0705020206020404" pitchFamily="34" charset="0"/>
              </a:rPr>
              <a:t>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E0CC-B427-4EBC-A844-751BD118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876D7-F54E-44D7-ACE4-03EB9C7A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3300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2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ROMs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Another form of structured logic that can be used to implement a set of logic functions is a </a:t>
            </a:r>
            <a:r>
              <a:rPr lang="en-US" b="1" dirty="0"/>
              <a:t>read-only memory </a:t>
            </a:r>
            <a:r>
              <a:rPr lang="en-US" dirty="0"/>
              <a:t>(</a:t>
            </a:r>
            <a:r>
              <a:rPr lang="en-US" b="1" dirty="0"/>
              <a:t>ROM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r>
              <a:rPr lang="en-US" dirty="0"/>
              <a:t> A ROM is called a memory because it has a set of locations that can be read; however, the contents of these locations are fixed, usually at the time the ROM is manufactured.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r>
              <a:rPr lang="en-US" dirty="0"/>
              <a:t>There are also </a:t>
            </a:r>
            <a:r>
              <a:rPr lang="en-US" b="1" dirty="0"/>
              <a:t>programmable ROM</a:t>
            </a:r>
            <a:r>
              <a:rPr lang="en-US" dirty="0"/>
              <a:t>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PROM</a:t>
            </a:r>
            <a:r>
              <a:rPr lang="en-US" dirty="0"/>
              <a:t>) that can be programmed electronically, when a designer knows their contents.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There are also </a:t>
            </a:r>
            <a:r>
              <a:rPr lang="en-US" b="1" dirty="0"/>
              <a:t>erasable PROM</a:t>
            </a:r>
            <a:r>
              <a:rPr lang="en-US" dirty="0"/>
              <a:t>s (</a:t>
            </a:r>
            <a:r>
              <a:rPr lang="en-US" b="1" dirty="0"/>
              <a:t>EPROM</a:t>
            </a:r>
            <a:r>
              <a:rPr lang="en-US" dirty="0"/>
              <a:t>); these devices require a slow erasure process using ultraviolet light, and thus are used as read-only memories, except during the design and debugging process.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6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0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ROMs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ROMs and PLAs are closely related.</a:t>
            </a:r>
          </a:p>
          <a:p>
            <a:pPr marL="0" indent="0">
              <a:buNone/>
            </a:pPr>
            <a:endParaRPr lang="en-US" sz="500" dirty="0"/>
          </a:p>
          <a:p>
            <a:r>
              <a:rPr lang="en-US" dirty="0"/>
              <a:t> A ROM is </a:t>
            </a:r>
            <a:r>
              <a:rPr lang="en-US" b="1" dirty="0"/>
              <a:t>fully decoded</a:t>
            </a:r>
            <a:r>
              <a:rPr lang="en-US" dirty="0"/>
              <a:t>: it contains a full output word for every possible input combination.</a:t>
            </a:r>
          </a:p>
          <a:p>
            <a:endParaRPr lang="en-US" dirty="0"/>
          </a:p>
          <a:p>
            <a:r>
              <a:rPr lang="en-US" dirty="0"/>
              <a:t>A PLA is only </a:t>
            </a:r>
            <a:r>
              <a:rPr lang="en-US" b="1" dirty="0"/>
              <a:t>partially decoded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the earlier truth table, the ROM contains entries for all 8 possible inputs, whereas the PLA contains only the seven active product terms.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2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ROMs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the number of inputs grows, the number of entries in </a:t>
            </a:r>
            <a:r>
              <a:rPr lang="en-US" u="sng" dirty="0"/>
              <a:t>the ROM grows exponentially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difference makes </a:t>
            </a:r>
            <a:r>
              <a:rPr lang="en-US" u="sng" dirty="0"/>
              <a:t>PLAs generally more efficient</a:t>
            </a:r>
            <a:r>
              <a:rPr lang="en-US" dirty="0"/>
              <a:t> for implementing combinational logic functions.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why ROM?</a:t>
            </a:r>
          </a:p>
          <a:p>
            <a:r>
              <a:rPr lang="en-US" dirty="0"/>
              <a:t>ROMs have the advantage of being able to implement any logic function with the matching number of inputs and outputs.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advantage makes it </a:t>
            </a:r>
            <a:r>
              <a:rPr lang="en-US" u="sng" dirty="0"/>
              <a:t>easier to change the ROM contents</a:t>
            </a:r>
            <a:r>
              <a:rPr lang="en-US" dirty="0"/>
              <a:t> if the logic function changes, since the size of the ROM need not change.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CAC9-D2E0-452D-8E47-4A12425C5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Don’t cares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F261F-295C-4354-ADAC-A753FDC8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09A76-641D-4AB7-BCFF-CE72CA57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107051"/>
            <a:ext cx="3487542" cy="27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6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Don’t cares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Often in implementing some combinational logic, there are situations where we do not care what the value of some output 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Either because another output is true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Or because a subset of the input combinations determines the values of the outputs</a:t>
            </a:r>
          </a:p>
          <a:p>
            <a:endParaRPr lang="en-US" dirty="0"/>
          </a:p>
          <a:p>
            <a:r>
              <a:rPr lang="en-US" dirty="0"/>
              <a:t>Such situations are referred to as </a:t>
            </a:r>
            <a:r>
              <a:rPr lang="en-US" b="1" dirty="0"/>
              <a:t>don’t cares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Don’t cares are important because they make it easier to </a:t>
            </a:r>
            <a:r>
              <a:rPr lang="en-US" u="sng" dirty="0"/>
              <a:t>optimize the implementation of a logic 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21BB4-EC09-4B61-81C4-46A96B3B3F41}"/>
              </a:ext>
            </a:extLst>
          </p:cNvPr>
          <p:cNvSpPr txBox="1"/>
          <p:nvPr/>
        </p:nvSpPr>
        <p:spPr>
          <a:xfrm>
            <a:off x="6230319" y="5641383"/>
            <a:ext cx="463399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dirty="0"/>
              <a:t>They are useful to simplify the logic for a PLAs, but not useful for ROMs (in fact, you have all the lines anyway…)</a:t>
            </a:r>
          </a:p>
        </p:txBody>
      </p:sp>
    </p:spTree>
    <p:extLst>
      <p:ext uri="{BB962C8B-B14F-4D97-AF65-F5344CB8AC3E}">
        <p14:creationId xmlns:p14="http://schemas.microsoft.com/office/powerpoint/2010/main" val="2108439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Don’t cares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don’t cares: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b="1" dirty="0"/>
              <a:t>Output don’t cares </a:t>
            </a:r>
            <a:r>
              <a:rPr lang="en-US" dirty="0"/>
              <a:t>and </a:t>
            </a:r>
            <a:r>
              <a:rPr lang="en-US" b="1" dirty="0"/>
              <a:t>input don’t cares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b="1" dirty="0"/>
              <a:t>Output don’t cares </a:t>
            </a:r>
            <a:r>
              <a:rPr lang="en-US" dirty="0"/>
              <a:t>arise when </a:t>
            </a:r>
            <a:r>
              <a:rPr lang="en-US" u="sng" dirty="0"/>
              <a:t>we don’t care about the value of an output for some input combination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They appear as </a:t>
            </a:r>
            <a:r>
              <a:rPr lang="en-US" i="1" dirty="0" err="1"/>
              <a:t>X</a:t>
            </a:r>
            <a:r>
              <a:rPr lang="en-US" dirty="0" err="1"/>
              <a:t>s</a:t>
            </a:r>
            <a:r>
              <a:rPr lang="en-US" dirty="0"/>
              <a:t> in the output portion of a truth table.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b="1" dirty="0"/>
              <a:t>Input don’t cares </a:t>
            </a:r>
            <a:r>
              <a:rPr lang="en-US" dirty="0"/>
              <a:t>arise when </a:t>
            </a:r>
            <a:r>
              <a:rPr lang="en-US" u="sng" dirty="0"/>
              <a:t>an output depends on only some of the inputs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They are also shown as </a:t>
            </a:r>
            <a:r>
              <a:rPr lang="en-US" dirty="0" err="1"/>
              <a:t>Xs</a:t>
            </a:r>
            <a:r>
              <a:rPr lang="en-US" dirty="0"/>
              <a:t>, though in the input portion of the truth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Basics of Logic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 blocks are categorized as one of two types, depending on whether they contain memory.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/>
              <a:t>Blocks without memory</a:t>
            </a:r>
            <a:r>
              <a:rPr lang="en-US" dirty="0"/>
              <a:t> (called </a:t>
            </a:r>
            <a:r>
              <a:rPr lang="en-US" b="1" dirty="0"/>
              <a:t>combinational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The output of a combinational block depends only on the current input.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/>
              <a:t>Blocks with memory</a:t>
            </a:r>
          </a:p>
          <a:p>
            <a:pPr marL="457200" lvl="1" indent="0">
              <a:buNone/>
            </a:pPr>
            <a:r>
              <a:rPr lang="en-US" dirty="0"/>
              <a:t>The outputs can depend on both the inputs and the value stored in memory, which is called the state of the logic block.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343E3-AB38-47BF-B5A1-B551B632C4C2}"/>
              </a:ext>
            </a:extLst>
          </p:cNvPr>
          <p:cNvSpPr/>
          <p:nvPr/>
        </p:nvSpPr>
        <p:spPr>
          <a:xfrm>
            <a:off x="7496632" y="5803503"/>
            <a:ext cx="4115486" cy="36933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We will focus only on combinational logic.</a:t>
            </a:r>
          </a:p>
        </p:txBody>
      </p:sp>
    </p:spTree>
    <p:extLst>
      <p:ext uri="{BB962C8B-B14F-4D97-AF65-F5344CB8AC3E}">
        <p14:creationId xmlns:p14="http://schemas.microsoft.com/office/powerpoint/2010/main" val="1244715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Don’t cares -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logic function with inputs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 </a:t>
            </a:r>
            <a:r>
              <a:rPr lang="en-US" dirty="0"/>
              <a:t>defined as follows: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C </a:t>
            </a:r>
            <a:r>
              <a:rPr lang="en-US" dirty="0"/>
              <a:t>is true, then output </a:t>
            </a:r>
            <a:r>
              <a:rPr lang="en-US" i="1" dirty="0"/>
              <a:t>D </a:t>
            </a:r>
            <a:r>
              <a:rPr lang="en-US" dirty="0"/>
              <a:t>is true, whatever the value of </a:t>
            </a:r>
            <a:r>
              <a:rPr lang="en-US" i="1" dirty="0"/>
              <a:t>B</a:t>
            </a:r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 </a:t>
            </a:r>
            <a:r>
              <a:rPr lang="en-US" dirty="0"/>
              <a:t>is true, then output </a:t>
            </a:r>
            <a:r>
              <a:rPr lang="en-US" i="1" dirty="0"/>
              <a:t>E </a:t>
            </a:r>
            <a:r>
              <a:rPr lang="en-US" dirty="0"/>
              <a:t>is true, whatever the value of </a:t>
            </a:r>
            <a:r>
              <a:rPr lang="en-US" i="1" dirty="0"/>
              <a:t>C</a:t>
            </a:r>
            <a:endParaRPr lang="en-US" dirty="0"/>
          </a:p>
          <a:p>
            <a:r>
              <a:rPr lang="en-US" dirty="0"/>
              <a:t>Output </a:t>
            </a:r>
            <a:r>
              <a:rPr lang="en-US" i="1" dirty="0"/>
              <a:t>F </a:t>
            </a:r>
            <a:r>
              <a:rPr lang="en-US" dirty="0"/>
              <a:t>is true if exactly one of the inputs is true, although we don’t care about the value of </a:t>
            </a:r>
            <a:r>
              <a:rPr lang="en-US" i="1" dirty="0"/>
              <a:t>F</a:t>
            </a:r>
            <a:r>
              <a:rPr lang="en-US" dirty="0"/>
              <a:t>, whenever </a:t>
            </a:r>
            <a:r>
              <a:rPr lang="en-US" i="1" dirty="0"/>
              <a:t>D </a:t>
            </a:r>
            <a:r>
              <a:rPr lang="en-US" dirty="0"/>
              <a:t>and </a:t>
            </a:r>
            <a:r>
              <a:rPr lang="en-US" i="1" dirty="0"/>
              <a:t>E </a:t>
            </a:r>
            <a:r>
              <a:rPr lang="en-US" dirty="0"/>
              <a:t>are both true.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 the full truth table for this function and the truth table using don’t cares.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8" y="1007390"/>
            <a:ext cx="11488640" cy="43219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52898" y="247647"/>
            <a:ext cx="83487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MinionPro-Regular"/>
              </a:rPr>
              <a:t>This requires seven product terms without optimization.</a:t>
            </a: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B54B7-D189-4CE3-BEEC-B4372D357B63}"/>
              </a:ext>
            </a:extLst>
          </p:cNvPr>
          <p:cNvSpPr/>
          <p:nvPr/>
        </p:nvSpPr>
        <p:spPr>
          <a:xfrm>
            <a:off x="397790" y="5271770"/>
            <a:ext cx="109560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en-US" sz="2800" i="1" dirty="0">
                <a:solidFill>
                  <a:prstClr val="black"/>
                </a:solidFill>
              </a:rPr>
              <a:t>F </a:t>
            </a:r>
            <a:r>
              <a:rPr lang="en-US" sz="2800" dirty="0">
                <a:solidFill>
                  <a:prstClr val="black"/>
                </a:solidFill>
              </a:rPr>
              <a:t>is true if exactly one of the inputs is true, although we don’t care about the value of </a:t>
            </a:r>
            <a:r>
              <a:rPr lang="en-US" sz="2800" i="1" dirty="0">
                <a:solidFill>
                  <a:prstClr val="black"/>
                </a:solidFill>
              </a:rPr>
              <a:t>F</a:t>
            </a:r>
            <a:r>
              <a:rPr lang="en-US" sz="2800" dirty="0">
                <a:solidFill>
                  <a:prstClr val="black"/>
                </a:solidFill>
              </a:rPr>
              <a:t>, whenever </a:t>
            </a:r>
            <a:r>
              <a:rPr lang="en-US" sz="2800" i="1" dirty="0">
                <a:solidFill>
                  <a:prstClr val="black"/>
                </a:solidFill>
              </a:rPr>
              <a:t>D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i="1" dirty="0">
                <a:solidFill>
                  <a:prstClr val="black"/>
                </a:solidFill>
              </a:rPr>
              <a:t>E </a:t>
            </a:r>
            <a:r>
              <a:rPr lang="en-US" sz="2800" dirty="0">
                <a:solidFill>
                  <a:prstClr val="black"/>
                </a:solidFill>
              </a:rPr>
              <a:t>are both true.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D0CC0A-3913-4B37-9C2B-1012574C981C}"/>
              </a:ext>
            </a:extLst>
          </p:cNvPr>
          <p:cNvSpPr/>
          <p:nvPr/>
        </p:nvSpPr>
        <p:spPr>
          <a:xfrm>
            <a:off x="10027403" y="3254643"/>
            <a:ext cx="1310899" cy="18597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9" y="836910"/>
            <a:ext cx="11721256" cy="44635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7C8794-5D22-40EF-814D-0949D27D5487}"/>
              </a:ext>
            </a:extLst>
          </p:cNvPr>
          <p:cNvSpPr/>
          <p:nvPr/>
        </p:nvSpPr>
        <p:spPr>
          <a:xfrm>
            <a:off x="9380311" y="5783204"/>
            <a:ext cx="257676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output don’t cares</a:t>
            </a:r>
            <a:endParaRPr lang="en-GB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803044-A254-4B70-B580-756988FCFF29}"/>
              </a:ext>
            </a:extLst>
          </p:cNvPr>
          <p:cNvSpPr/>
          <p:nvPr/>
        </p:nvSpPr>
        <p:spPr>
          <a:xfrm rot="16200000">
            <a:off x="10678335" y="5317743"/>
            <a:ext cx="404247" cy="31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91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9" y="836910"/>
            <a:ext cx="11721256" cy="4463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E619-C762-4404-B347-49C52D6441A4}"/>
              </a:ext>
            </a:extLst>
          </p:cNvPr>
          <p:cNvSpPr/>
          <p:nvPr/>
        </p:nvSpPr>
        <p:spPr>
          <a:xfrm>
            <a:off x="490780" y="5473894"/>
            <a:ext cx="10079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If </a:t>
            </a:r>
            <a:r>
              <a:rPr lang="en-US" sz="2800" i="1" dirty="0">
                <a:solidFill>
                  <a:prstClr val="black"/>
                </a:solidFill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or </a:t>
            </a:r>
            <a:r>
              <a:rPr lang="en-US" sz="2800" i="1" dirty="0">
                <a:solidFill>
                  <a:prstClr val="black"/>
                </a:solidFill>
              </a:rPr>
              <a:t>C </a:t>
            </a:r>
            <a:r>
              <a:rPr lang="en-US" sz="2800" dirty="0">
                <a:solidFill>
                  <a:prstClr val="black"/>
                </a:solidFill>
              </a:rPr>
              <a:t>is true, then output </a:t>
            </a:r>
            <a:r>
              <a:rPr lang="en-US" sz="2800" i="1" dirty="0">
                <a:solidFill>
                  <a:prstClr val="black"/>
                </a:solidFill>
              </a:rPr>
              <a:t>D </a:t>
            </a:r>
            <a:r>
              <a:rPr lang="en-US" sz="2800" dirty="0">
                <a:solidFill>
                  <a:prstClr val="black"/>
                </a:solidFill>
              </a:rPr>
              <a:t>is true, whatever the value of </a:t>
            </a:r>
            <a:r>
              <a:rPr lang="en-US" sz="2800" i="1" dirty="0">
                <a:solidFill>
                  <a:prstClr val="black"/>
                </a:solidFill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C277C-D790-4926-B87F-F94F2CDA5B5A}"/>
              </a:ext>
            </a:extLst>
          </p:cNvPr>
          <p:cNvSpPr/>
          <p:nvPr/>
        </p:nvSpPr>
        <p:spPr>
          <a:xfrm>
            <a:off x="1053886" y="3208149"/>
            <a:ext cx="4587498" cy="18597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8C2112-AB88-4711-BE80-D648900FA2B8}"/>
              </a:ext>
            </a:extLst>
          </p:cNvPr>
          <p:cNvSpPr/>
          <p:nvPr/>
        </p:nvSpPr>
        <p:spPr>
          <a:xfrm>
            <a:off x="1053886" y="2417734"/>
            <a:ext cx="4587498" cy="307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AC16B-706A-49C8-8903-DD532D042DC8}"/>
              </a:ext>
            </a:extLst>
          </p:cNvPr>
          <p:cNvSpPr/>
          <p:nvPr/>
        </p:nvSpPr>
        <p:spPr>
          <a:xfrm>
            <a:off x="6597112" y="2433232"/>
            <a:ext cx="1105545" cy="307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B8363F-2636-4CD9-9D53-82AE532F48A0}"/>
              </a:ext>
            </a:extLst>
          </p:cNvPr>
          <p:cNvSpPr/>
          <p:nvPr/>
        </p:nvSpPr>
        <p:spPr>
          <a:xfrm>
            <a:off x="6581614" y="3193307"/>
            <a:ext cx="1105545" cy="18591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EE0077-D58D-4B77-B332-9B73AA312890}"/>
              </a:ext>
            </a:extLst>
          </p:cNvPr>
          <p:cNvSpPr/>
          <p:nvPr/>
        </p:nvSpPr>
        <p:spPr>
          <a:xfrm>
            <a:off x="2681207" y="2030278"/>
            <a:ext cx="1286359" cy="30221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9" y="836910"/>
            <a:ext cx="11721256" cy="4463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E619-C762-4404-B347-49C52D6441A4}"/>
              </a:ext>
            </a:extLst>
          </p:cNvPr>
          <p:cNvSpPr/>
          <p:nvPr/>
        </p:nvSpPr>
        <p:spPr>
          <a:xfrm>
            <a:off x="490780" y="5473894"/>
            <a:ext cx="10079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</a:t>
            </a:r>
            <a:r>
              <a:rPr lang="en-US" sz="2800" i="1" dirty="0"/>
              <a:t>A </a:t>
            </a:r>
            <a:r>
              <a:rPr lang="en-US" sz="2800" dirty="0"/>
              <a:t>or </a:t>
            </a:r>
            <a:r>
              <a:rPr lang="en-US" sz="2800" i="1" dirty="0"/>
              <a:t>B </a:t>
            </a:r>
            <a:r>
              <a:rPr lang="en-US" sz="2800" dirty="0"/>
              <a:t>is true, then output </a:t>
            </a:r>
            <a:r>
              <a:rPr lang="en-US" sz="2800" i="1" dirty="0"/>
              <a:t>E </a:t>
            </a:r>
            <a:r>
              <a:rPr lang="en-US" sz="2800" dirty="0"/>
              <a:t>is true, whatever the value of </a:t>
            </a:r>
            <a:r>
              <a:rPr lang="en-US" sz="2800" i="1" dirty="0"/>
              <a:t>C</a:t>
            </a:r>
            <a:r>
              <a:rPr lang="en-US" sz="2800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C277C-D790-4926-B87F-F94F2CDA5B5A}"/>
              </a:ext>
            </a:extLst>
          </p:cNvPr>
          <p:cNvSpPr/>
          <p:nvPr/>
        </p:nvSpPr>
        <p:spPr>
          <a:xfrm>
            <a:off x="1053886" y="3208149"/>
            <a:ext cx="4587498" cy="18597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8C2112-AB88-4711-BE80-D648900FA2B8}"/>
              </a:ext>
            </a:extLst>
          </p:cNvPr>
          <p:cNvSpPr/>
          <p:nvPr/>
        </p:nvSpPr>
        <p:spPr>
          <a:xfrm>
            <a:off x="1053886" y="2417734"/>
            <a:ext cx="4587498" cy="307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A85AE-4446-4156-9A23-6660435E7E69}"/>
              </a:ext>
            </a:extLst>
          </p:cNvPr>
          <p:cNvSpPr/>
          <p:nvPr/>
        </p:nvSpPr>
        <p:spPr>
          <a:xfrm>
            <a:off x="883403" y="2852346"/>
            <a:ext cx="4910381" cy="219752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334D02-ED20-4A8A-B398-0BDA5E065A7B}"/>
              </a:ext>
            </a:extLst>
          </p:cNvPr>
          <p:cNvSpPr/>
          <p:nvPr/>
        </p:nvSpPr>
        <p:spPr>
          <a:xfrm>
            <a:off x="8474988" y="3190071"/>
            <a:ext cx="2789695" cy="185979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BD26DA-5E07-436E-860E-E7D2B5CED666}"/>
              </a:ext>
            </a:extLst>
          </p:cNvPr>
          <p:cNvSpPr/>
          <p:nvPr/>
        </p:nvSpPr>
        <p:spPr>
          <a:xfrm>
            <a:off x="6597112" y="2433232"/>
            <a:ext cx="1105545" cy="307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E0ACBC-4994-45F2-8737-842FA6ABA372}"/>
              </a:ext>
            </a:extLst>
          </p:cNvPr>
          <p:cNvSpPr/>
          <p:nvPr/>
        </p:nvSpPr>
        <p:spPr>
          <a:xfrm>
            <a:off x="6581614" y="3193307"/>
            <a:ext cx="1105545" cy="18591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D5C2A9-2737-4565-B52A-D0B87708E9E6}"/>
              </a:ext>
            </a:extLst>
          </p:cNvPr>
          <p:cNvSpPr/>
          <p:nvPr/>
        </p:nvSpPr>
        <p:spPr>
          <a:xfrm>
            <a:off x="8235390" y="2830835"/>
            <a:ext cx="1486680" cy="219752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2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9" y="836910"/>
            <a:ext cx="11721256" cy="4463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E619-C762-4404-B347-49C52D6441A4}"/>
              </a:ext>
            </a:extLst>
          </p:cNvPr>
          <p:cNvSpPr/>
          <p:nvPr/>
        </p:nvSpPr>
        <p:spPr>
          <a:xfrm>
            <a:off x="490780" y="5473894"/>
            <a:ext cx="10079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	X 		1 		1</a:t>
            </a:r>
          </a:p>
          <a:p>
            <a:r>
              <a:rPr lang="en-US" sz="2800" dirty="0"/>
              <a:t>	1		X		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C277C-D790-4926-B87F-F94F2CDA5B5A}"/>
              </a:ext>
            </a:extLst>
          </p:cNvPr>
          <p:cNvSpPr/>
          <p:nvPr/>
        </p:nvSpPr>
        <p:spPr>
          <a:xfrm>
            <a:off x="1053886" y="3208149"/>
            <a:ext cx="4587498" cy="18597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8C2112-AB88-4711-BE80-D648900FA2B8}"/>
              </a:ext>
            </a:extLst>
          </p:cNvPr>
          <p:cNvSpPr/>
          <p:nvPr/>
        </p:nvSpPr>
        <p:spPr>
          <a:xfrm>
            <a:off x="1053886" y="2417734"/>
            <a:ext cx="4587498" cy="307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A85AE-4446-4156-9A23-6660435E7E69}"/>
              </a:ext>
            </a:extLst>
          </p:cNvPr>
          <p:cNvSpPr/>
          <p:nvPr/>
        </p:nvSpPr>
        <p:spPr>
          <a:xfrm>
            <a:off x="883403" y="2852346"/>
            <a:ext cx="4910381" cy="219752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334D02-ED20-4A8A-B398-0BDA5E065A7B}"/>
              </a:ext>
            </a:extLst>
          </p:cNvPr>
          <p:cNvSpPr/>
          <p:nvPr/>
        </p:nvSpPr>
        <p:spPr>
          <a:xfrm>
            <a:off x="8474988" y="3190071"/>
            <a:ext cx="2789695" cy="185979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BD26DA-5E07-436E-860E-E7D2B5CED666}"/>
              </a:ext>
            </a:extLst>
          </p:cNvPr>
          <p:cNvSpPr/>
          <p:nvPr/>
        </p:nvSpPr>
        <p:spPr>
          <a:xfrm>
            <a:off x="6597112" y="2433232"/>
            <a:ext cx="1105545" cy="307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E0ACBC-4994-45F2-8737-842FA6ABA372}"/>
              </a:ext>
            </a:extLst>
          </p:cNvPr>
          <p:cNvSpPr/>
          <p:nvPr/>
        </p:nvSpPr>
        <p:spPr>
          <a:xfrm>
            <a:off x="6581614" y="3193307"/>
            <a:ext cx="1105545" cy="18591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D5C2A9-2737-4565-B52A-D0B87708E9E6}"/>
              </a:ext>
            </a:extLst>
          </p:cNvPr>
          <p:cNvSpPr/>
          <p:nvPr/>
        </p:nvSpPr>
        <p:spPr>
          <a:xfrm>
            <a:off x="8235390" y="2830835"/>
            <a:ext cx="1486680" cy="219752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F5ECD5-B803-4ECA-BA8C-1B5B78D90396}"/>
              </a:ext>
            </a:extLst>
          </p:cNvPr>
          <p:cNvCxnSpPr/>
          <p:nvPr/>
        </p:nvCxnSpPr>
        <p:spPr>
          <a:xfrm>
            <a:off x="130716" y="3365801"/>
            <a:ext cx="5419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2A523-55B2-49E9-B46C-D2498FD70145}"/>
              </a:ext>
            </a:extLst>
          </p:cNvPr>
          <p:cNvCxnSpPr/>
          <p:nvPr/>
        </p:nvCxnSpPr>
        <p:spPr>
          <a:xfrm>
            <a:off x="130716" y="4916076"/>
            <a:ext cx="5419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6375561C-516A-42BC-8691-2B274AC94C51}"/>
              </a:ext>
            </a:extLst>
          </p:cNvPr>
          <p:cNvSpPr/>
          <p:nvPr/>
        </p:nvSpPr>
        <p:spPr>
          <a:xfrm>
            <a:off x="2311699" y="3215717"/>
            <a:ext cx="3877916" cy="2197522"/>
          </a:xfrm>
          <a:prstGeom prst="mathMultiply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5" y="1019161"/>
            <a:ext cx="11835776" cy="32753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9A9D90-FAA2-4748-9C67-F309295000CE}"/>
              </a:ext>
            </a:extLst>
          </p:cNvPr>
          <p:cNvSpPr/>
          <p:nvPr/>
        </p:nvSpPr>
        <p:spPr>
          <a:xfrm>
            <a:off x="966951" y="4676790"/>
            <a:ext cx="10510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i="1" dirty="0"/>
              <a:t>A </a:t>
            </a:r>
            <a:r>
              <a:rPr lang="en-US" sz="2400" dirty="0"/>
              <a:t>or </a:t>
            </a:r>
            <a:r>
              <a:rPr lang="en-US" sz="2400" i="1" dirty="0"/>
              <a:t>C </a:t>
            </a:r>
            <a:r>
              <a:rPr lang="en-US" sz="2400" dirty="0"/>
              <a:t>is true, then output </a:t>
            </a:r>
            <a:r>
              <a:rPr lang="en-US" sz="2400" i="1" dirty="0"/>
              <a:t>D </a:t>
            </a:r>
            <a:r>
              <a:rPr lang="en-US" sz="2400" dirty="0"/>
              <a:t>is true, whatever the value of </a:t>
            </a:r>
            <a:r>
              <a:rPr lang="en-US" sz="2400" i="1" dirty="0"/>
              <a:t>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i="1" dirty="0"/>
              <a:t>A </a:t>
            </a:r>
            <a:r>
              <a:rPr lang="en-US" sz="2400" dirty="0"/>
              <a:t>or </a:t>
            </a:r>
            <a:r>
              <a:rPr lang="en-US" sz="2400" i="1" dirty="0"/>
              <a:t>B </a:t>
            </a:r>
            <a:r>
              <a:rPr lang="en-US" sz="2400" dirty="0"/>
              <a:t>is true, then output </a:t>
            </a:r>
            <a:r>
              <a:rPr lang="en-US" sz="2400" i="1" dirty="0"/>
              <a:t>E </a:t>
            </a:r>
            <a:r>
              <a:rPr lang="en-US" sz="2400" dirty="0"/>
              <a:t>is true, whatever the value of </a:t>
            </a:r>
            <a:r>
              <a:rPr lang="en-US" sz="2400" i="1" dirty="0"/>
              <a:t>C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</a:t>
            </a:r>
            <a:r>
              <a:rPr lang="en-US" sz="2400" i="1" dirty="0"/>
              <a:t>F </a:t>
            </a:r>
            <a:r>
              <a:rPr lang="en-US" sz="2400" dirty="0"/>
              <a:t>is true if exactly one of the inputs is true, although we don’t care about the value of </a:t>
            </a:r>
            <a:r>
              <a:rPr lang="en-US" sz="2400" i="1" dirty="0"/>
              <a:t>F</a:t>
            </a:r>
            <a:r>
              <a:rPr lang="en-US" sz="2400" dirty="0"/>
              <a:t>, whenever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E </a:t>
            </a:r>
            <a:r>
              <a:rPr lang="en-US" sz="2400" dirty="0"/>
              <a:t>are both true.</a:t>
            </a:r>
          </a:p>
        </p:txBody>
      </p:sp>
    </p:spTree>
    <p:extLst>
      <p:ext uri="{BB962C8B-B14F-4D97-AF65-F5344CB8AC3E}">
        <p14:creationId xmlns:p14="http://schemas.microsoft.com/office/powerpoint/2010/main" val="68277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19DB-7133-4E8B-8ED4-40CBA0DD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Truth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595E-5F7B-470A-AB94-75E3B6B7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Truth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a combinational logic block contains no memory, it can be completely specified by </a:t>
                </a:r>
                <a:r>
                  <a:rPr lang="en-US" u="sng" dirty="0"/>
                  <a:t>defining the values of the outputs for each possible set of input values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Such a description is normally given as a </a:t>
                </a:r>
                <a:r>
                  <a:rPr lang="en-US" b="1" dirty="0"/>
                  <a:t>truth table</a:t>
                </a:r>
              </a:p>
              <a:p>
                <a:endParaRPr lang="en-US" sz="5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For a logic block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entries in the truth table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Each entry specifies the value of all the outputs for that particular input combination.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6" y="904070"/>
            <a:ext cx="11078096" cy="42500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7C4F2A-BEED-4A4B-BEC4-C4B8CE901030}"/>
                  </a:ext>
                </a:extLst>
              </p:cNvPr>
              <p:cNvSpPr/>
              <p:nvPr/>
            </p:nvSpPr>
            <p:spPr>
              <a:xfrm>
                <a:off x="759057" y="5418188"/>
                <a:ext cx="48203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truth table will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8 </m:t>
                    </m:r>
                  </m:oMath>
                </a14:m>
                <a:r>
                  <a:rPr lang="en-US" dirty="0"/>
                  <a:t>entries</a:t>
                </a:r>
              </a:p>
              <a:p>
                <a:r>
                  <a:rPr lang="en-US" dirty="0"/>
                  <a:t>The exponent 3 is the number of inputs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7C4F2A-BEED-4A4B-BEC4-C4B8CE901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7" y="5418188"/>
                <a:ext cx="4820333" cy="646331"/>
              </a:xfrm>
              <a:prstGeom prst="rect">
                <a:avLst/>
              </a:prstGeom>
              <a:blipFill>
                <a:blip r:embed="rId4"/>
                <a:stretch>
                  <a:fillRect l="-1139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C98414B-25BC-4BA0-B98F-2C6BC1CBD7F3}"/>
              </a:ext>
            </a:extLst>
          </p:cNvPr>
          <p:cNvSpPr/>
          <p:nvPr/>
        </p:nvSpPr>
        <p:spPr>
          <a:xfrm>
            <a:off x="6533467" y="5418188"/>
            <a:ext cx="4820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three different, and independent, output based on these 3 three inputs.</a:t>
            </a:r>
          </a:p>
        </p:txBody>
      </p:sp>
    </p:spTree>
    <p:extLst>
      <p:ext uri="{BB962C8B-B14F-4D97-AF65-F5344CB8AC3E}">
        <p14:creationId xmlns:p14="http://schemas.microsoft.com/office/powerpoint/2010/main" val="337624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79" y="4603530"/>
            <a:ext cx="10515600" cy="1787277"/>
          </a:xfrm>
        </p:spPr>
        <p:txBody>
          <a:bodyPr>
            <a:normAutofit/>
          </a:bodyPr>
          <a:lstStyle/>
          <a:p>
            <a:r>
              <a:rPr lang="en-US" dirty="0"/>
              <a:t>Another approach is to express the logic function with logic equations.  This is done with the use of </a:t>
            </a:r>
            <a:r>
              <a:rPr lang="en-US" b="1" dirty="0"/>
              <a:t>Boolean algebra </a:t>
            </a:r>
          </a:p>
          <a:p>
            <a:pPr marL="457200" lvl="1" indent="0">
              <a:buNone/>
            </a:pPr>
            <a:r>
              <a:rPr lang="en-US" dirty="0"/>
              <a:t>In Boolean algebra, all the variables have the values 0 or 1 and, in typical formulations, there are three operators</a:t>
            </a:r>
          </a:p>
          <a:p>
            <a:endParaRPr lang="en-US" sz="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922D5-DCF8-4F34-B9E0-541D4DD3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81" y="377147"/>
            <a:ext cx="5320438" cy="38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Boolean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7"/>
                <a:ext cx="10320580" cy="4361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■ The </a:t>
                </a:r>
                <a:r>
                  <a:rPr lang="en-US" b="1" dirty="0"/>
                  <a:t>OR</a:t>
                </a:r>
                <a:r>
                  <a:rPr lang="en-US" dirty="0"/>
                  <a:t> operator is written as </a:t>
                </a:r>
                <a:r>
                  <a:rPr lang="en-US" b="1" dirty="0">
                    <a:solidFill>
                      <a:srgbClr val="0070C0"/>
                    </a:solidFill>
                  </a:rPr>
                  <a:t>+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, as in A + B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OR operation is also called a </a:t>
                </a:r>
                <a:r>
                  <a:rPr lang="en-US" u="sng" dirty="0"/>
                  <a:t>logical sum</a:t>
                </a:r>
                <a:r>
                  <a:rPr lang="en-US" dirty="0"/>
                  <a:t>, since its result is 1 if either operand is 1</a:t>
                </a:r>
              </a:p>
              <a:p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■ The </a:t>
                </a:r>
                <a:r>
                  <a:rPr lang="en-US" b="1" dirty="0"/>
                  <a:t>AND</a:t>
                </a:r>
                <a:r>
                  <a:rPr lang="en-US" dirty="0"/>
                  <a:t> operator is written as </a:t>
                </a:r>
                <a:r>
                  <a:rPr lang="en-US" b="1" dirty="0">
                    <a:solidFill>
                      <a:srgbClr val="0070C0"/>
                    </a:solidFill>
                  </a:rPr>
                  <a:t>*</a:t>
                </a:r>
                <a:r>
                  <a:rPr lang="en-US" dirty="0"/>
                  <a:t> , as in A * B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AND operator is also called </a:t>
                </a:r>
                <a:r>
                  <a:rPr lang="en-US" u="sng" dirty="0"/>
                  <a:t>logical product</a:t>
                </a:r>
                <a:r>
                  <a:rPr lang="en-US" dirty="0"/>
                  <a:t>, since its result is 1 only if both operands are 1.</a:t>
                </a:r>
              </a:p>
              <a:p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■ The unary operator </a:t>
                </a:r>
                <a:r>
                  <a:rPr lang="en-US" b="1" dirty="0"/>
                  <a:t>NOT</a:t>
                </a:r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Applying the operator NOT to a logical value results in an inversion or negation of the value (i.e. , if the input is 0 the output is 1, and vice versa)</a:t>
                </a:r>
              </a:p>
              <a:p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7"/>
                <a:ext cx="10320580" cy="4361692"/>
              </a:xfrm>
              <a:blipFill>
                <a:blip r:embed="rId3"/>
                <a:stretch>
                  <a:fillRect l="-1240" t="-2797" r="-8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41951</TotalTime>
  <Words>2691</Words>
  <Application>Microsoft Office PowerPoint</Application>
  <PresentationFormat>Widescreen</PresentationFormat>
  <Paragraphs>321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Bahnschrift Light</vt:lpstr>
      <vt:lpstr>Calibri</vt:lpstr>
      <vt:lpstr>Calibri Light</vt:lpstr>
      <vt:lpstr>Cambria Math</vt:lpstr>
      <vt:lpstr>Copperplate Gothic Bold</vt:lpstr>
      <vt:lpstr>Courier New</vt:lpstr>
      <vt:lpstr>MinionPro-Regular</vt:lpstr>
      <vt:lpstr>Wingdings</vt:lpstr>
      <vt:lpstr>Office Theme</vt:lpstr>
      <vt:lpstr>Logic Design</vt:lpstr>
      <vt:lpstr>The Basics of Logic Design</vt:lpstr>
      <vt:lpstr>The Basics of Logic Design</vt:lpstr>
      <vt:lpstr>The Basics of Logic Design</vt:lpstr>
      <vt:lpstr>The Truth Table</vt:lpstr>
      <vt:lpstr>The Truth Table</vt:lpstr>
      <vt:lpstr>PowerPoint Presentation</vt:lpstr>
      <vt:lpstr>PowerPoint Presentation</vt:lpstr>
      <vt:lpstr>Boolean Algebra</vt:lpstr>
      <vt:lpstr>PowerPoint Presentation</vt:lpstr>
      <vt:lpstr>PowerPoint Presentation</vt:lpstr>
      <vt:lpstr>PowerPoint Presentation</vt:lpstr>
      <vt:lpstr>Gates</vt:lpstr>
      <vt:lpstr>Gates</vt:lpstr>
      <vt:lpstr>Gates</vt:lpstr>
      <vt:lpstr>Gates</vt:lpstr>
      <vt:lpstr>Combinational Logic </vt:lpstr>
      <vt:lpstr>PowerPoint Presentation</vt:lpstr>
      <vt:lpstr>Multiplexor</vt:lpstr>
      <vt:lpstr>Multiplexor</vt:lpstr>
      <vt:lpstr>Multiplexor</vt:lpstr>
      <vt:lpstr>PowerPoint Presentation</vt:lpstr>
      <vt:lpstr>Two-level Logic and Programmable Logic Arrays</vt:lpstr>
      <vt:lpstr>Two-level logic</vt:lpstr>
      <vt:lpstr>PowerPoint Presentation</vt:lpstr>
      <vt:lpstr>PowerPoint Presentation</vt:lpstr>
      <vt:lpstr>PLAs (programmable sum-of-products)</vt:lpstr>
      <vt:lpstr>PowerPoint Presentation</vt:lpstr>
      <vt:lpstr>PLAs</vt:lpstr>
      <vt:lpstr>PowerPoint Presentation</vt:lpstr>
      <vt:lpstr>PowerPoint Presentation</vt:lpstr>
      <vt:lpstr>PowerPoint Presentation</vt:lpstr>
      <vt:lpstr>ROM</vt:lpstr>
      <vt:lpstr>ROMs</vt:lpstr>
      <vt:lpstr>ROMs</vt:lpstr>
      <vt:lpstr>ROMs</vt:lpstr>
      <vt:lpstr>Don’t cares</vt:lpstr>
      <vt:lpstr>Don’t cares</vt:lpstr>
      <vt:lpstr>Don’t cares</vt:lpstr>
      <vt:lpstr>Don’t cares -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167</cp:revision>
  <dcterms:created xsi:type="dcterms:W3CDTF">2016-08-23T22:17:44Z</dcterms:created>
  <dcterms:modified xsi:type="dcterms:W3CDTF">2019-03-05T16:36:07Z</dcterms:modified>
</cp:coreProperties>
</file>