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8" r:id="rId2"/>
    <p:sldId id="267" r:id="rId3"/>
    <p:sldId id="268" r:id="rId4"/>
    <p:sldId id="269" r:id="rId5"/>
    <p:sldId id="270" r:id="rId6"/>
    <p:sldId id="272" r:id="rId7"/>
    <p:sldId id="273" r:id="rId8"/>
    <p:sldId id="274" r:id="rId9"/>
    <p:sldId id="275" r:id="rId10"/>
    <p:sldId id="299" r:id="rId11"/>
    <p:sldId id="277" r:id="rId12"/>
    <p:sldId id="279" r:id="rId13"/>
    <p:sldId id="300" r:id="rId14"/>
    <p:sldId id="280" r:id="rId15"/>
    <p:sldId id="283" r:id="rId16"/>
    <p:sldId id="284" r:id="rId17"/>
    <p:sldId id="281" r:id="rId18"/>
    <p:sldId id="292" r:id="rId19"/>
    <p:sldId id="282" r:id="rId20"/>
    <p:sldId id="285" r:id="rId21"/>
    <p:sldId id="286" r:id="rId22"/>
    <p:sldId id="301" r:id="rId23"/>
    <p:sldId id="287" r:id="rId24"/>
    <p:sldId id="288" r:id="rId25"/>
    <p:sldId id="289" r:id="rId26"/>
    <p:sldId id="304" r:id="rId27"/>
    <p:sldId id="302" r:id="rId28"/>
    <p:sldId id="303" r:id="rId29"/>
    <p:sldId id="293" r:id="rId30"/>
    <p:sldId id="290" r:id="rId31"/>
    <p:sldId id="294" r:id="rId32"/>
    <p:sldId id="295" r:id="rId33"/>
    <p:sldId id="296" r:id="rId34"/>
    <p:sldId id="297"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85424" autoAdjust="0"/>
  </p:normalViewPr>
  <p:slideViewPr>
    <p:cSldViewPr snapToGrid="0">
      <p:cViewPr varScale="1">
        <p:scale>
          <a:sx n="62" d="100"/>
          <a:sy n="62" d="100"/>
        </p:scale>
        <p:origin x="10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9CB39F41-D4EC-450E-B98B-71E252D1C3AE}"/>
    <pc:docChg chg="modSld">
      <pc:chgData name="Fabio Di Troia" userId="7de80edd88c2c9de" providerId="LiveId" clId="{9CB39F41-D4EC-450E-B98B-71E252D1C3AE}" dt="2018-10-11T15:29:58.953" v="43"/>
      <pc:docMkLst>
        <pc:docMk/>
      </pc:docMkLst>
      <pc:sldChg chg="delSp delDesignElem">
        <pc:chgData name="Fabio Di Troia" userId="7de80edd88c2c9de" providerId="LiveId" clId="{9CB39F41-D4EC-450E-B98B-71E252D1C3AE}" dt="2018-10-09T14:55:34.209" v="13" actId="20577"/>
        <pc:sldMkLst>
          <pc:docMk/>
          <pc:sldMk cId="1584016622" sldId="267"/>
        </pc:sldMkLst>
        <pc:spChg chg="del">
          <ac:chgData name="Fabio Di Troia" userId="7de80edd88c2c9de" providerId="LiveId" clId="{9CB39F41-D4EC-450E-B98B-71E252D1C3AE}" dt="2018-10-09T14:55:34.209" v="13" actId="20577"/>
          <ac:spMkLst>
            <pc:docMk/>
            <pc:sldMk cId="1584016622" sldId="267"/>
            <ac:spMk id="9" creationId="{00000000-0000-0000-0000-000000000000}"/>
          </ac:spMkLst>
        </pc:spChg>
      </pc:sldChg>
      <pc:sldChg chg="delSp modSp delDesignElem">
        <pc:chgData name="Fabio Di Troia" userId="7de80edd88c2c9de" providerId="LiveId" clId="{9CB39F41-D4EC-450E-B98B-71E252D1C3AE}" dt="2018-10-09T15:24:41.725" v="15" actId="20577"/>
        <pc:sldMkLst>
          <pc:docMk/>
          <pc:sldMk cId="3163938895" sldId="268"/>
        </pc:sldMkLst>
        <pc:spChg chg="mod">
          <ac:chgData name="Fabio Di Troia" userId="7de80edd88c2c9de" providerId="LiveId" clId="{9CB39F41-D4EC-450E-B98B-71E252D1C3AE}" dt="2018-10-09T15:24:41.725" v="15" actId="20577"/>
          <ac:spMkLst>
            <pc:docMk/>
            <pc:sldMk cId="3163938895" sldId="268"/>
            <ac:spMk id="3" creationId="{00000000-0000-0000-0000-000000000000}"/>
          </ac:spMkLst>
        </pc:spChg>
        <pc:spChg chg="del">
          <ac:chgData name="Fabio Di Troia" userId="7de80edd88c2c9de" providerId="LiveId" clId="{9CB39F41-D4EC-450E-B98B-71E252D1C3AE}" dt="2018-10-09T14:55:34.209" v="13" actId="20577"/>
          <ac:spMkLst>
            <pc:docMk/>
            <pc:sldMk cId="3163938895" sldId="268"/>
            <ac:spMk id="9" creationId="{00000000-0000-0000-0000-000000000000}"/>
          </ac:spMkLst>
        </pc:spChg>
      </pc:sldChg>
      <pc:sldChg chg="delSp delDesignElem">
        <pc:chgData name="Fabio Di Troia" userId="7de80edd88c2c9de" providerId="LiveId" clId="{9CB39F41-D4EC-450E-B98B-71E252D1C3AE}" dt="2018-10-09T14:55:34.209" v="13" actId="20577"/>
        <pc:sldMkLst>
          <pc:docMk/>
          <pc:sldMk cId="1681049502" sldId="269"/>
        </pc:sldMkLst>
        <pc:spChg chg="del">
          <ac:chgData name="Fabio Di Troia" userId="7de80edd88c2c9de" providerId="LiveId" clId="{9CB39F41-D4EC-450E-B98B-71E252D1C3AE}" dt="2018-10-09T14:55:34.209" v="13" actId="20577"/>
          <ac:spMkLst>
            <pc:docMk/>
            <pc:sldMk cId="1681049502" sldId="269"/>
            <ac:spMk id="9" creationId="{00000000-0000-0000-0000-000000000000}"/>
          </ac:spMkLst>
        </pc:spChg>
      </pc:sldChg>
      <pc:sldChg chg="delSp delDesignElem">
        <pc:chgData name="Fabio Di Troia" userId="7de80edd88c2c9de" providerId="LiveId" clId="{9CB39F41-D4EC-450E-B98B-71E252D1C3AE}" dt="2018-10-09T14:55:34.209" v="13" actId="20577"/>
        <pc:sldMkLst>
          <pc:docMk/>
          <pc:sldMk cId="3235782856" sldId="270"/>
        </pc:sldMkLst>
        <pc:spChg chg="del">
          <ac:chgData name="Fabio Di Troia" userId="7de80edd88c2c9de" providerId="LiveId" clId="{9CB39F41-D4EC-450E-B98B-71E252D1C3AE}" dt="2018-10-09T14:55:34.209" v="13" actId="20577"/>
          <ac:spMkLst>
            <pc:docMk/>
            <pc:sldMk cId="3235782856" sldId="270"/>
            <ac:spMk id="9" creationId="{00000000-0000-0000-0000-000000000000}"/>
          </ac:spMkLst>
        </pc:spChg>
      </pc:sldChg>
      <pc:sldChg chg="delSp modSp delDesignElem">
        <pc:chgData name="Fabio Di Troia" userId="7de80edd88c2c9de" providerId="LiveId" clId="{9CB39F41-D4EC-450E-B98B-71E252D1C3AE}" dt="2018-10-09T15:26:55.468" v="20" actId="20577"/>
        <pc:sldMkLst>
          <pc:docMk/>
          <pc:sldMk cId="1903414312" sldId="275"/>
        </pc:sldMkLst>
        <pc:spChg chg="mod">
          <ac:chgData name="Fabio Di Troia" userId="7de80edd88c2c9de" providerId="LiveId" clId="{9CB39F41-D4EC-450E-B98B-71E252D1C3AE}" dt="2018-10-09T15:26:55.468" v="20" actId="20577"/>
          <ac:spMkLst>
            <pc:docMk/>
            <pc:sldMk cId="1903414312" sldId="275"/>
            <ac:spMk id="3" creationId="{00000000-0000-0000-0000-000000000000}"/>
          </ac:spMkLst>
        </pc:spChg>
        <pc:spChg chg="del">
          <ac:chgData name="Fabio Di Troia" userId="7de80edd88c2c9de" providerId="LiveId" clId="{9CB39F41-D4EC-450E-B98B-71E252D1C3AE}" dt="2018-10-09T14:55:34.209" v="13" actId="20577"/>
          <ac:spMkLst>
            <pc:docMk/>
            <pc:sldMk cId="1903414312" sldId="275"/>
            <ac:spMk id="9" creationId="{00000000-0000-0000-0000-000000000000}"/>
          </ac:spMkLst>
        </pc:spChg>
      </pc:sldChg>
      <pc:sldChg chg="delSp modSp delDesignElem">
        <pc:chgData name="Fabio Di Troia" userId="7de80edd88c2c9de" providerId="LiveId" clId="{9CB39F41-D4EC-450E-B98B-71E252D1C3AE}" dt="2018-10-09T15:27:32.786" v="22" actId="6549"/>
        <pc:sldMkLst>
          <pc:docMk/>
          <pc:sldMk cId="651840197" sldId="277"/>
        </pc:sldMkLst>
        <pc:spChg chg="mod">
          <ac:chgData name="Fabio Di Troia" userId="7de80edd88c2c9de" providerId="LiveId" clId="{9CB39F41-D4EC-450E-B98B-71E252D1C3AE}" dt="2018-10-09T15:27:32.786" v="22" actId="6549"/>
          <ac:spMkLst>
            <pc:docMk/>
            <pc:sldMk cId="651840197" sldId="277"/>
            <ac:spMk id="3" creationId="{00000000-0000-0000-0000-000000000000}"/>
          </ac:spMkLst>
        </pc:spChg>
        <pc:spChg chg="del">
          <ac:chgData name="Fabio Di Troia" userId="7de80edd88c2c9de" providerId="LiveId" clId="{9CB39F41-D4EC-450E-B98B-71E252D1C3AE}" dt="2018-10-09T14:55:34.209" v="13" actId="6549"/>
          <ac:spMkLst>
            <pc:docMk/>
            <pc:sldMk cId="651840197" sldId="277"/>
            <ac:spMk id="9" creationId="{00000000-0000-0000-0000-000000000000}"/>
          </ac:spMkLst>
        </pc:spChg>
      </pc:sldChg>
      <pc:sldChg chg="delSp delDesignElem">
        <pc:chgData name="Fabio Di Troia" userId="7de80edd88c2c9de" providerId="LiveId" clId="{9CB39F41-D4EC-450E-B98B-71E252D1C3AE}" dt="2018-10-09T14:55:34.209" v="13" actId="20577"/>
        <pc:sldMkLst>
          <pc:docMk/>
          <pc:sldMk cId="1376907952" sldId="279"/>
        </pc:sldMkLst>
        <pc:spChg chg="del">
          <ac:chgData name="Fabio Di Troia" userId="7de80edd88c2c9de" providerId="LiveId" clId="{9CB39F41-D4EC-450E-B98B-71E252D1C3AE}" dt="2018-10-09T14:55:34.209" v="13" actId="20577"/>
          <ac:spMkLst>
            <pc:docMk/>
            <pc:sldMk cId="1376907952" sldId="279"/>
            <ac:spMk id="9" creationId="{00000000-0000-0000-0000-000000000000}"/>
          </ac:spMkLst>
        </pc:spChg>
      </pc:sldChg>
      <pc:sldChg chg="modAnim">
        <pc:chgData name="Fabio Di Troia" userId="7de80edd88c2c9de" providerId="LiveId" clId="{9CB39F41-D4EC-450E-B98B-71E252D1C3AE}" dt="2018-10-09T15:31:02.557" v="24" actId="20577"/>
        <pc:sldMkLst>
          <pc:docMk/>
          <pc:sldMk cId="272618898" sldId="281"/>
        </pc:sldMkLst>
      </pc:sldChg>
      <pc:sldChg chg="addSp delSp modSp delDesignElem">
        <pc:chgData name="Fabio Di Troia" userId="7de80edd88c2c9de" providerId="LiveId" clId="{9CB39F41-D4EC-450E-B98B-71E252D1C3AE}" dt="2018-10-09T15:33:26.634" v="28" actId="1076"/>
        <pc:sldMkLst>
          <pc:docMk/>
          <pc:sldMk cId="4056939407" sldId="285"/>
        </pc:sldMkLst>
        <pc:spChg chg="del">
          <ac:chgData name="Fabio Di Troia" userId="7de80edd88c2c9de" providerId="LiveId" clId="{9CB39F41-D4EC-450E-B98B-71E252D1C3AE}" dt="2018-10-09T14:55:34.209" v="13" actId="1076"/>
          <ac:spMkLst>
            <pc:docMk/>
            <pc:sldMk cId="4056939407" sldId="285"/>
            <ac:spMk id="9" creationId="{00000000-0000-0000-0000-000000000000}"/>
          </ac:spMkLst>
        </pc:spChg>
        <pc:picChg chg="add mod">
          <ac:chgData name="Fabio Di Troia" userId="7de80edd88c2c9de" providerId="LiveId" clId="{9CB39F41-D4EC-450E-B98B-71E252D1C3AE}" dt="2018-10-09T15:33:26.634" v="28" actId="1076"/>
          <ac:picMkLst>
            <pc:docMk/>
            <pc:sldMk cId="4056939407" sldId="285"/>
            <ac:picMk id="6" creationId="{2D7B397D-482C-4B07-8DCF-4DC20708A8ED}"/>
          </ac:picMkLst>
        </pc:picChg>
      </pc:sldChg>
      <pc:sldChg chg="delSp modSp delDesignElem">
        <pc:chgData name="Fabio Di Troia" userId="7de80edd88c2c9de" providerId="LiveId" clId="{9CB39F41-D4EC-450E-B98B-71E252D1C3AE}" dt="2018-10-09T15:34:05.856" v="35" actId="20577"/>
        <pc:sldMkLst>
          <pc:docMk/>
          <pc:sldMk cId="2001350530" sldId="286"/>
        </pc:sldMkLst>
        <pc:spChg chg="mod">
          <ac:chgData name="Fabio Di Troia" userId="7de80edd88c2c9de" providerId="LiveId" clId="{9CB39F41-D4EC-450E-B98B-71E252D1C3AE}" dt="2018-10-09T15:34:05.856" v="35" actId="20577"/>
          <ac:spMkLst>
            <pc:docMk/>
            <pc:sldMk cId="2001350530" sldId="286"/>
            <ac:spMk id="3" creationId="{00000000-0000-0000-0000-000000000000}"/>
          </ac:spMkLst>
        </pc:spChg>
        <pc:spChg chg="del">
          <ac:chgData name="Fabio Di Troia" userId="7de80edd88c2c9de" providerId="LiveId" clId="{9CB39F41-D4EC-450E-B98B-71E252D1C3AE}" dt="2018-10-09T14:55:34.209" v="13" actId="20577"/>
          <ac:spMkLst>
            <pc:docMk/>
            <pc:sldMk cId="2001350530" sldId="286"/>
            <ac:spMk id="9" creationId="{00000000-0000-0000-0000-000000000000}"/>
          </ac:spMkLst>
        </pc:spChg>
      </pc:sldChg>
      <pc:sldChg chg="delSp delDesignElem">
        <pc:chgData name="Fabio Di Troia" userId="7de80edd88c2c9de" providerId="LiveId" clId="{9CB39F41-D4EC-450E-B98B-71E252D1C3AE}" dt="2018-10-09T14:55:34.209" v="13" actId="20577"/>
        <pc:sldMkLst>
          <pc:docMk/>
          <pc:sldMk cId="2701963902" sldId="287"/>
        </pc:sldMkLst>
        <pc:spChg chg="del">
          <ac:chgData name="Fabio Di Troia" userId="7de80edd88c2c9de" providerId="LiveId" clId="{9CB39F41-D4EC-450E-B98B-71E252D1C3AE}" dt="2018-10-09T14:55:34.209" v="13" actId="20577"/>
          <ac:spMkLst>
            <pc:docMk/>
            <pc:sldMk cId="2701963902" sldId="287"/>
            <ac:spMk id="9" creationId="{00000000-0000-0000-0000-000000000000}"/>
          </ac:spMkLst>
        </pc:spChg>
      </pc:sldChg>
      <pc:sldChg chg="delSp modSp delDesignElem">
        <pc:chgData name="Fabio Di Troia" userId="7de80edd88c2c9de" providerId="LiveId" clId="{9CB39F41-D4EC-450E-B98B-71E252D1C3AE}" dt="2018-10-11T15:28:36.751" v="41" actId="115"/>
        <pc:sldMkLst>
          <pc:docMk/>
          <pc:sldMk cId="168909607" sldId="288"/>
        </pc:sldMkLst>
        <pc:spChg chg="mod">
          <ac:chgData name="Fabio Di Troia" userId="7de80edd88c2c9de" providerId="LiveId" clId="{9CB39F41-D4EC-450E-B98B-71E252D1C3AE}" dt="2018-10-11T15:28:36.751" v="41" actId="115"/>
          <ac:spMkLst>
            <pc:docMk/>
            <pc:sldMk cId="168909607" sldId="288"/>
            <ac:spMk id="3" creationId="{00000000-0000-0000-0000-000000000000}"/>
          </ac:spMkLst>
        </pc:spChg>
        <pc:spChg chg="del">
          <ac:chgData name="Fabio Di Troia" userId="7de80edd88c2c9de" providerId="LiveId" clId="{9CB39F41-D4EC-450E-B98B-71E252D1C3AE}" dt="2018-10-09T14:55:34.209" v="13" actId="20577"/>
          <ac:spMkLst>
            <pc:docMk/>
            <pc:sldMk cId="168909607" sldId="288"/>
            <ac:spMk id="9" creationId="{00000000-0000-0000-0000-000000000000}"/>
          </ac:spMkLst>
        </pc:spChg>
      </pc:sldChg>
      <pc:sldChg chg="modAnim">
        <pc:chgData name="Fabio Di Troia" userId="7de80edd88c2c9de" providerId="LiveId" clId="{9CB39F41-D4EC-450E-B98B-71E252D1C3AE}" dt="2018-10-09T15:31:08.698" v="26" actId="20577"/>
        <pc:sldMkLst>
          <pc:docMk/>
          <pc:sldMk cId="2578814563" sldId="292"/>
        </pc:sldMkLst>
      </pc:sldChg>
      <pc:sldChg chg="delSp modTransition delDesignElem">
        <pc:chgData name="Fabio Di Troia" userId="7de80edd88c2c9de" providerId="LiveId" clId="{9CB39F41-D4EC-450E-B98B-71E252D1C3AE}" dt="2018-10-09T15:27:22.033" v="21" actId="20577"/>
        <pc:sldMkLst>
          <pc:docMk/>
          <pc:sldMk cId="1614626211" sldId="299"/>
        </pc:sldMkLst>
        <pc:spChg chg="del">
          <ac:chgData name="Fabio Di Troia" userId="7de80edd88c2c9de" providerId="LiveId" clId="{9CB39F41-D4EC-450E-B98B-71E252D1C3AE}" dt="2018-10-09T14:55:34.209" v="13" actId="20577"/>
          <ac:spMkLst>
            <pc:docMk/>
            <pc:sldMk cId="1614626211" sldId="299"/>
            <ac:spMk id="9" creationId="{00000000-0000-0000-0000-000000000000}"/>
          </ac:spMkLst>
        </pc:spChg>
      </pc:sldChg>
      <pc:sldChg chg="delSp delDesignElem">
        <pc:chgData name="Fabio Di Troia" userId="7de80edd88c2c9de" providerId="LiveId" clId="{9CB39F41-D4EC-450E-B98B-71E252D1C3AE}" dt="2018-10-09T14:55:34.209" v="13" actId="20577"/>
        <pc:sldMkLst>
          <pc:docMk/>
          <pc:sldMk cId="3724459500" sldId="301"/>
        </pc:sldMkLst>
        <pc:spChg chg="del">
          <ac:chgData name="Fabio Di Troia" userId="7de80edd88c2c9de" providerId="LiveId" clId="{9CB39F41-D4EC-450E-B98B-71E252D1C3AE}" dt="2018-10-09T14:55:34.209" v="13" actId="20577"/>
          <ac:spMkLst>
            <pc:docMk/>
            <pc:sldMk cId="3724459500" sldId="301"/>
            <ac:spMk id="9" creationId="{00000000-0000-0000-0000-000000000000}"/>
          </ac:spMkLst>
        </pc:spChg>
      </pc:sldChg>
      <pc:sldChg chg="modAnim">
        <pc:chgData name="Fabio Di Troia" userId="7de80edd88c2c9de" providerId="LiveId" clId="{9CB39F41-D4EC-450E-B98B-71E252D1C3AE}" dt="2018-10-11T15:29:58.953" v="43"/>
        <pc:sldMkLst>
          <pc:docMk/>
          <pc:sldMk cId="685858487"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CE327-7D8E-4638-8E4E-0FC538489610}"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0D3E8-3FD8-4389-B2CB-D7BE1E0EF85F}" type="slidenum">
              <a:rPr lang="en-US" smtClean="0"/>
              <a:t>‹#›</a:t>
            </a:fld>
            <a:endParaRPr lang="en-US"/>
          </a:p>
        </p:txBody>
      </p:sp>
    </p:spTree>
    <p:extLst>
      <p:ext uri="{BB962C8B-B14F-4D97-AF65-F5344CB8AC3E}">
        <p14:creationId xmlns:p14="http://schemas.microsoft.com/office/powerpoint/2010/main" val="425653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a:t>
            </a:fld>
            <a:endParaRPr lang="en-US"/>
          </a:p>
        </p:txBody>
      </p:sp>
    </p:spTree>
    <p:extLst>
      <p:ext uri="{BB962C8B-B14F-4D97-AF65-F5344CB8AC3E}">
        <p14:creationId xmlns:p14="http://schemas.microsoft.com/office/powerpoint/2010/main" val="10374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12</a:t>
            </a:fld>
            <a:endParaRPr lang="en-US"/>
          </a:p>
        </p:txBody>
      </p:sp>
    </p:spTree>
    <p:extLst>
      <p:ext uri="{BB962C8B-B14F-4D97-AF65-F5344CB8AC3E}">
        <p14:creationId xmlns:p14="http://schemas.microsoft.com/office/powerpoint/2010/main" val="270163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14</a:t>
            </a:fld>
            <a:endParaRPr lang="en-US"/>
          </a:p>
        </p:txBody>
      </p:sp>
    </p:spTree>
    <p:extLst>
      <p:ext uri="{BB962C8B-B14F-4D97-AF65-F5344CB8AC3E}">
        <p14:creationId xmlns:p14="http://schemas.microsoft.com/office/powerpoint/2010/main" val="312590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cross-coupled structure is the basis for more complex memory elements that allow us to store data signals.</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15</a:t>
            </a:fld>
            <a:endParaRPr lang="en-US"/>
          </a:p>
        </p:txBody>
      </p:sp>
    </p:spTree>
    <p:extLst>
      <p:ext uri="{BB962C8B-B14F-4D97-AF65-F5344CB8AC3E}">
        <p14:creationId xmlns:p14="http://schemas.microsoft.com/office/powerpoint/2010/main" val="1212825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cross-coupled structure is the basis for more complex memory elements that allow us to store data signals.</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16</a:t>
            </a:fld>
            <a:endParaRPr lang="en-US"/>
          </a:p>
        </p:txBody>
      </p:sp>
    </p:spTree>
    <p:extLst>
      <p:ext uri="{BB962C8B-B14F-4D97-AF65-F5344CB8AC3E}">
        <p14:creationId xmlns:p14="http://schemas.microsoft.com/office/powerpoint/2010/main" val="159755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cross-coupled structure is the basis for more complex memory elements that allow us to store data signals.</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17</a:t>
            </a:fld>
            <a:endParaRPr lang="en-US"/>
          </a:p>
        </p:txBody>
      </p:sp>
    </p:spTree>
    <p:extLst>
      <p:ext uri="{BB962C8B-B14F-4D97-AF65-F5344CB8AC3E}">
        <p14:creationId xmlns:p14="http://schemas.microsoft.com/office/powerpoint/2010/main" val="411851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cross-coupled structure is the basis for more complex memory elements that allow us to store data signals.</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18</a:t>
            </a:fld>
            <a:endParaRPr lang="en-US"/>
          </a:p>
        </p:txBody>
      </p:sp>
    </p:spTree>
    <p:extLst>
      <p:ext uri="{BB962C8B-B14F-4D97-AF65-F5344CB8AC3E}">
        <p14:creationId xmlns:p14="http://schemas.microsoft.com/office/powerpoint/2010/main" val="256639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cross-coupled structure is the basis for more complex memory elements that allow us to store data signals.</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19</a:t>
            </a:fld>
            <a:endParaRPr lang="en-US"/>
          </a:p>
        </p:txBody>
      </p:sp>
    </p:spTree>
    <p:extLst>
      <p:ext uri="{BB962C8B-B14F-4D97-AF65-F5344CB8AC3E}">
        <p14:creationId xmlns:p14="http://schemas.microsoft.com/office/powerpoint/2010/main" val="190567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20</a:t>
            </a:fld>
            <a:endParaRPr lang="en-US"/>
          </a:p>
        </p:txBody>
      </p:sp>
    </p:spTree>
    <p:extLst>
      <p:ext uri="{BB962C8B-B14F-4D97-AF65-F5344CB8AC3E}">
        <p14:creationId xmlns:p14="http://schemas.microsoft.com/office/powerpoint/2010/main" val="986358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21</a:t>
            </a:fld>
            <a:endParaRPr lang="en-US"/>
          </a:p>
        </p:txBody>
      </p:sp>
    </p:spTree>
    <p:extLst>
      <p:ext uri="{BB962C8B-B14F-4D97-AF65-F5344CB8AC3E}">
        <p14:creationId xmlns:p14="http://schemas.microsoft.com/office/powerpoint/2010/main" val="204163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22</a:t>
            </a:fld>
            <a:endParaRPr lang="en-US"/>
          </a:p>
        </p:txBody>
      </p:sp>
    </p:spTree>
    <p:extLst>
      <p:ext uri="{BB962C8B-B14F-4D97-AF65-F5344CB8AC3E}">
        <p14:creationId xmlns:p14="http://schemas.microsoft.com/office/powerpoint/2010/main" val="418575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a:t>
            </a:fld>
            <a:endParaRPr lang="en-US"/>
          </a:p>
        </p:txBody>
      </p:sp>
    </p:spTree>
    <p:extLst>
      <p:ext uri="{BB962C8B-B14F-4D97-AF65-F5344CB8AC3E}">
        <p14:creationId xmlns:p14="http://schemas.microsoft.com/office/powerpoint/2010/main" val="873788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23</a:t>
            </a:fld>
            <a:endParaRPr lang="en-US"/>
          </a:p>
        </p:txBody>
      </p:sp>
    </p:spTree>
    <p:extLst>
      <p:ext uri="{BB962C8B-B14F-4D97-AF65-F5344CB8AC3E}">
        <p14:creationId xmlns:p14="http://schemas.microsoft.com/office/powerpoint/2010/main" val="222979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24</a:t>
            </a:fld>
            <a:endParaRPr lang="en-US"/>
          </a:p>
        </p:txBody>
      </p:sp>
    </p:spTree>
    <p:extLst>
      <p:ext uri="{BB962C8B-B14F-4D97-AF65-F5344CB8AC3E}">
        <p14:creationId xmlns:p14="http://schemas.microsoft.com/office/powerpoint/2010/main" val="446666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two gates to the latch that we saw before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inionPro-Regular"/>
              </a:rPr>
              <a:t>Since when the latch is open the value of </a:t>
            </a:r>
            <a:r>
              <a:rPr lang="en-US" sz="1200" i="1" dirty="0">
                <a:solidFill>
                  <a:srgbClr val="000000"/>
                </a:solidFill>
                <a:latin typeface="MinionPro-It"/>
              </a:rPr>
              <a:t>Q </a:t>
            </a:r>
            <a:r>
              <a:rPr lang="en-US" sz="1200" dirty="0">
                <a:solidFill>
                  <a:srgbClr val="000000"/>
                </a:solidFill>
                <a:latin typeface="MinionPro-Regular"/>
              </a:rPr>
              <a:t>changes as </a:t>
            </a:r>
            <a:r>
              <a:rPr lang="en-US" sz="1200" i="1" dirty="0">
                <a:solidFill>
                  <a:srgbClr val="000000"/>
                </a:solidFill>
                <a:latin typeface="MinionPro-It"/>
              </a:rPr>
              <a:t>D </a:t>
            </a:r>
            <a:r>
              <a:rPr lang="en-US" sz="1200" dirty="0">
                <a:solidFill>
                  <a:srgbClr val="000000"/>
                </a:solidFill>
                <a:latin typeface="MinionPro-Regular"/>
              </a:rPr>
              <a:t>changes, this structure is sometimes called a </a:t>
            </a:r>
            <a:r>
              <a:rPr lang="en-US" sz="1200" i="1" dirty="0">
                <a:solidFill>
                  <a:srgbClr val="000000"/>
                </a:solidFill>
                <a:latin typeface="MinionPro-It"/>
              </a:rPr>
              <a:t>transparent latch</a:t>
            </a:r>
            <a:r>
              <a:rPr lang="en-US" sz="1200" dirty="0">
                <a:solidFill>
                  <a:srgbClr val="000000"/>
                </a:solidFill>
                <a:latin typeface="MinionPro-Regular"/>
              </a:rPr>
              <a:t>. </a:t>
            </a:r>
          </a:p>
        </p:txBody>
      </p:sp>
      <p:sp>
        <p:nvSpPr>
          <p:cNvPr id="4" name="Slide Number Placeholder 3"/>
          <p:cNvSpPr>
            <a:spLocks noGrp="1"/>
          </p:cNvSpPr>
          <p:nvPr>
            <p:ph type="sldNum" sz="quarter" idx="10"/>
          </p:nvPr>
        </p:nvSpPr>
        <p:spPr/>
        <p:txBody>
          <a:bodyPr/>
          <a:lstStyle/>
          <a:p>
            <a:fld id="{5E20D3E8-3FD8-4389-B2CB-D7BE1E0EF85F}" type="slidenum">
              <a:rPr lang="en-US" smtClean="0"/>
              <a:t>25</a:t>
            </a:fld>
            <a:endParaRPr lang="en-US"/>
          </a:p>
        </p:txBody>
      </p:sp>
    </p:spTree>
    <p:extLst>
      <p:ext uri="{BB962C8B-B14F-4D97-AF65-F5344CB8AC3E}">
        <p14:creationId xmlns:p14="http://schemas.microsoft.com/office/powerpoint/2010/main" val="3755427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two gates to the latch that we saw before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inionPro-Regular"/>
              </a:rPr>
              <a:t>Since when the latch is open the value of </a:t>
            </a:r>
            <a:r>
              <a:rPr lang="en-US" sz="1200" i="1" dirty="0">
                <a:solidFill>
                  <a:srgbClr val="000000"/>
                </a:solidFill>
                <a:latin typeface="MinionPro-It"/>
              </a:rPr>
              <a:t>Q </a:t>
            </a:r>
            <a:r>
              <a:rPr lang="en-US" sz="1200" dirty="0">
                <a:solidFill>
                  <a:srgbClr val="000000"/>
                </a:solidFill>
                <a:latin typeface="MinionPro-Regular"/>
              </a:rPr>
              <a:t>changes as </a:t>
            </a:r>
            <a:r>
              <a:rPr lang="en-US" sz="1200" i="1" dirty="0">
                <a:solidFill>
                  <a:srgbClr val="000000"/>
                </a:solidFill>
                <a:latin typeface="MinionPro-It"/>
              </a:rPr>
              <a:t>D </a:t>
            </a:r>
            <a:r>
              <a:rPr lang="en-US" sz="1200" dirty="0">
                <a:solidFill>
                  <a:srgbClr val="000000"/>
                </a:solidFill>
                <a:latin typeface="MinionPro-Regular"/>
              </a:rPr>
              <a:t>changes, this structure is sometimes called a </a:t>
            </a:r>
            <a:r>
              <a:rPr lang="en-US" sz="1200" i="1" dirty="0">
                <a:solidFill>
                  <a:srgbClr val="000000"/>
                </a:solidFill>
                <a:latin typeface="MinionPro-It"/>
              </a:rPr>
              <a:t>transparent latch</a:t>
            </a:r>
            <a:r>
              <a:rPr lang="en-US" sz="1200" dirty="0">
                <a:solidFill>
                  <a:srgbClr val="000000"/>
                </a:solidFill>
                <a:latin typeface="MinionPro-Regular"/>
              </a:rPr>
              <a:t>. </a:t>
            </a:r>
          </a:p>
        </p:txBody>
      </p:sp>
      <p:sp>
        <p:nvSpPr>
          <p:cNvPr id="4" name="Slide Number Placeholder 3"/>
          <p:cNvSpPr>
            <a:spLocks noGrp="1"/>
          </p:cNvSpPr>
          <p:nvPr>
            <p:ph type="sldNum" sz="quarter" idx="10"/>
          </p:nvPr>
        </p:nvSpPr>
        <p:spPr/>
        <p:txBody>
          <a:bodyPr/>
          <a:lstStyle/>
          <a:p>
            <a:fld id="{5E20D3E8-3FD8-4389-B2CB-D7BE1E0EF85F}" type="slidenum">
              <a:rPr lang="en-US" smtClean="0"/>
              <a:t>26</a:t>
            </a:fld>
            <a:endParaRPr lang="en-US"/>
          </a:p>
        </p:txBody>
      </p:sp>
    </p:spTree>
    <p:extLst>
      <p:ext uri="{BB962C8B-B14F-4D97-AF65-F5344CB8AC3E}">
        <p14:creationId xmlns:p14="http://schemas.microsoft.com/office/powerpoint/2010/main" val="1314037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two gates to the latch that we saw before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inionPro-Regular"/>
              </a:rPr>
              <a:t>Since when the latch is open the value of </a:t>
            </a:r>
            <a:r>
              <a:rPr lang="en-US" sz="1200" i="1" dirty="0">
                <a:solidFill>
                  <a:srgbClr val="000000"/>
                </a:solidFill>
                <a:latin typeface="MinionPro-It"/>
              </a:rPr>
              <a:t>Q </a:t>
            </a:r>
            <a:r>
              <a:rPr lang="en-US" sz="1200" dirty="0">
                <a:solidFill>
                  <a:srgbClr val="000000"/>
                </a:solidFill>
                <a:latin typeface="MinionPro-Regular"/>
              </a:rPr>
              <a:t>changes as </a:t>
            </a:r>
            <a:r>
              <a:rPr lang="en-US" sz="1200" i="1" dirty="0">
                <a:solidFill>
                  <a:srgbClr val="000000"/>
                </a:solidFill>
                <a:latin typeface="MinionPro-It"/>
              </a:rPr>
              <a:t>D </a:t>
            </a:r>
            <a:r>
              <a:rPr lang="en-US" sz="1200" dirty="0">
                <a:solidFill>
                  <a:srgbClr val="000000"/>
                </a:solidFill>
                <a:latin typeface="MinionPro-Regular"/>
              </a:rPr>
              <a:t>changes, this structure is sometimes called a </a:t>
            </a:r>
            <a:r>
              <a:rPr lang="en-US" sz="1200" i="1" dirty="0">
                <a:solidFill>
                  <a:srgbClr val="000000"/>
                </a:solidFill>
                <a:latin typeface="MinionPro-It"/>
              </a:rPr>
              <a:t>transparent latch</a:t>
            </a:r>
            <a:r>
              <a:rPr lang="en-US" sz="1200" dirty="0">
                <a:solidFill>
                  <a:srgbClr val="000000"/>
                </a:solidFill>
                <a:latin typeface="MinionPro-Regular"/>
              </a:rPr>
              <a:t>. </a:t>
            </a:r>
          </a:p>
        </p:txBody>
      </p:sp>
      <p:sp>
        <p:nvSpPr>
          <p:cNvPr id="4" name="Slide Number Placeholder 3"/>
          <p:cNvSpPr>
            <a:spLocks noGrp="1"/>
          </p:cNvSpPr>
          <p:nvPr>
            <p:ph type="sldNum" sz="quarter" idx="10"/>
          </p:nvPr>
        </p:nvSpPr>
        <p:spPr/>
        <p:txBody>
          <a:bodyPr/>
          <a:lstStyle/>
          <a:p>
            <a:fld id="{5E20D3E8-3FD8-4389-B2CB-D7BE1E0EF85F}" type="slidenum">
              <a:rPr lang="en-US" smtClean="0"/>
              <a:t>27</a:t>
            </a:fld>
            <a:endParaRPr lang="en-US"/>
          </a:p>
        </p:txBody>
      </p:sp>
    </p:spTree>
    <p:extLst>
      <p:ext uri="{BB962C8B-B14F-4D97-AF65-F5344CB8AC3E}">
        <p14:creationId xmlns:p14="http://schemas.microsoft.com/office/powerpoint/2010/main" val="3858071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two gates to the latch that we saw before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inionPro-Regular"/>
              </a:rPr>
              <a:t>Since when the latch is open the value of </a:t>
            </a:r>
            <a:r>
              <a:rPr lang="en-US" sz="1200" i="1" dirty="0">
                <a:solidFill>
                  <a:srgbClr val="000000"/>
                </a:solidFill>
                <a:latin typeface="MinionPro-It"/>
              </a:rPr>
              <a:t>Q </a:t>
            </a:r>
            <a:r>
              <a:rPr lang="en-US" sz="1200" dirty="0">
                <a:solidFill>
                  <a:srgbClr val="000000"/>
                </a:solidFill>
                <a:latin typeface="MinionPro-Regular"/>
              </a:rPr>
              <a:t>changes as </a:t>
            </a:r>
            <a:r>
              <a:rPr lang="en-US" sz="1200" i="1" dirty="0">
                <a:solidFill>
                  <a:srgbClr val="000000"/>
                </a:solidFill>
                <a:latin typeface="MinionPro-It"/>
              </a:rPr>
              <a:t>D </a:t>
            </a:r>
            <a:r>
              <a:rPr lang="en-US" sz="1200" dirty="0">
                <a:solidFill>
                  <a:srgbClr val="000000"/>
                </a:solidFill>
                <a:latin typeface="MinionPro-Regular"/>
              </a:rPr>
              <a:t>changes, this structure is sometimes called a </a:t>
            </a:r>
            <a:r>
              <a:rPr lang="en-US" sz="1200" i="1" dirty="0">
                <a:solidFill>
                  <a:srgbClr val="000000"/>
                </a:solidFill>
                <a:latin typeface="MinionPro-It"/>
              </a:rPr>
              <a:t>transparent latch</a:t>
            </a:r>
            <a:r>
              <a:rPr lang="en-US" sz="1200" dirty="0">
                <a:solidFill>
                  <a:srgbClr val="000000"/>
                </a:solidFill>
                <a:latin typeface="MinionPro-Regular"/>
              </a:rPr>
              <a:t>. </a:t>
            </a:r>
          </a:p>
        </p:txBody>
      </p:sp>
      <p:sp>
        <p:nvSpPr>
          <p:cNvPr id="4" name="Slide Number Placeholder 3"/>
          <p:cNvSpPr>
            <a:spLocks noGrp="1"/>
          </p:cNvSpPr>
          <p:nvPr>
            <p:ph type="sldNum" sz="quarter" idx="10"/>
          </p:nvPr>
        </p:nvSpPr>
        <p:spPr/>
        <p:txBody>
          <a:bodyPr/>
          <a:lstStyle/>
          <a:p>
            <a:fld id="{5E20D3E8-3FD8-4389-B2CB-D7BE1E0EF85F}" type="slidenum">
              <a:rPr lang="en-US" smtClean="0"/>
              <a:t>28</a:t>
            </a:fld>
            <a:endParaRPr lang="en-US"/>
          </a:p>
        </p:txBody>
      </p:sp>
    </p:spTree>
    <p:extLst>
      <p:ext uri="{BB962C8B-B14F-4D97-AF65-F5344CB8AC3E}">
        <p14:creationId xmlns:p14="http://schemas.microsoft.com/office/powerpoint/2010/main" val="3542701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29</a:t>
            </a:fld>
            <a:endParaRPr lang="en-US"/>
          </a:p>
        </p:txBody>
      </p:sp>
    </p:spTree>
    <p:extLst>
      <p:ext uri="{BB962C8B-B14F-4D97-AF65-F5344CB8AC3E}">
        <p14:creationId xmlns:p14="http://schemas.microsoft.com/office/powerpoint/2010/main" val="1699372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30</a:t>
            </a:fld>
            <a:endParaRPr lang="en-US"/>
          </a:p>
        </p:txBody>
      </p:sp>
    </p:spTree>
    <p:extLst>
      <p:ext uri="{BB962C8B-B14F-4D97-AF65-F5344CB8AC3E}">
        <p14:creationId xmlns:p14="http://schemas.microsoft.com/office/powerpoint/2010/main" val="1019663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31</a:t>
            </a:fld>
            <a:endParaRPr lang="en-US"/>
          </a:p>
        </p:txBody>
      </p:sp>
    </p:spTree>
    <p:extLst>
      <p:ext uri="{BB962C8B-B14F-4D97-AF65-F5344CB8AC3E}">
        <p14:creationId xmlns:p14="http://schemas.microsoft.com/office/powerpoint/2010/main" val="4279308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32</a:t>
            </a:fld>
            <a:endParaRPr lang="en-US"/>
          </a:p>
        </p:txBody>
      </p:sp>
    </p:spTree>
    <p:extLst>
      <p:ext uri="{BB962C8B-B14F-4D97-AF65-F5344CB8AC3E}">
        <p14:creationId xmlns:p14="http://schemas.microsoft.com/office/powerpoint/2010/main" val="148445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4</a:t>
            </a:fld>
            <a:endParaRPr lang="en-US"/>
          </a:p>
        </p:txBody>
      </p:sp>
    </p:spTree>
    <p:extLst>
      <p:ext uri="{BB962C8B-B14F-4D97-AF65-F5344CB8AC3E}">
        <p14:creationId xmlns:p14="http://schemas.microsoft.com/office/powerpoint/2010/main" val="664860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33</a:t>
            </a:fld>
            <a:endParaRPr lang="en-US"/>
          </a:p>
        </p:txBody>
      </p:sp>
    </p:spTree>
    <p:extLst>
      <p:ext uri="{BB962C8B-B14F-4D97-AF65-F5344CB8AC3E}">
        <p14:creationId xmlns:p14="http://schemas.microsoft.com/office/powerpoint/2010/main" val="642207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34</a:t>
            </a:fld>
            <a:endParaRPr lang="en-US"/>
          </a:p>
        </p:txBody>
      </p:sp>
    </p:spTree>
    <p:extLst>
      <p:ext uri="{BB962C8B-B14F-4D97-AF65-F5344CB8AC3E}">
        <p14:creationId xmlns:p14="http://schemas.microsoft.com/office/powerpoint/2010/main" val="1476776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35</a:t>
            </a:fld>
            <a:endParaRPr lang="en-US"/>
          </a:p>
        </p:txBody>
      </p:sp>
    </p:spTree>
    <p:extLst>
      <p:ext uri="{BB962C8B-B14F-4D97-AF65-F5344CB8AC3E}">
        <p14:creationId xmlns:p14="http://schemas.microsoft.com/office/powerpoint/2010/main" val="237071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5</a:t>
            </a:fld>
            <a:endParaRPr lang="en-US"/>
          </a:p>
        </p:txBody>
      </p:sp>
    </p:spTree>
    <p:extLst>
      <p:ext uri="{BB962C8B-B14F-4D97-AF65-F5344CB8AC3E}">
        <p14:creationId xmlns:p14="http://schemas.microsoft.com/office/powerpoint/2010/main" val="92735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multiplexors, control lines that are set on the basis of various fields in the instruction direct these operations.</a:t>
            </a:r>
            <a:endParaRPr lang="en-US" sz="1600" dirty="0"/>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7</a:t>
            </a:fld>
            <a:endParaRPr lang="en-US"/>
          </a:p>
        </p:txBody>
      </p:sp>
    </p:spTree>
    <p:extLst>
      <p:ext uri="{BB962C8B-B14F-4D97-AF65-F5344CB8AC3E}">
        <p14:creationId xmlns:p14="http://schemas.microsoft.com/office/powerpoint/2010/main" val="405382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We need Control unit and MUX</a:t>
            </a:r>
          </a:p>
          <a:p>
            <a:r>
              <a:rPr lang="en-US" sz="1200" b="0" i="0" u="none" strike="noStrike" kern="1200" baseline="0" dirty="0">
                <a:solidFill>
                  <a:schemeClr val="tx1"/>
                </a:solidFill>
                <a:latin typeface="+mn-lt"/>
                <a:ea typeface="+mn-ea"/>
                <a:cs typeface="+mn-cs"/>
              </a:rPr>
              <a:t>* The top multiplexor (“Mux”) controls what value replaces the PC (PC + 4 or the branch destination address); the multiplexor is controlled by the gate that “ANDs” together the Zero output of the ALU and a control signal that indicates that the instruction is a branch. </a:t>
            </a:r>
          </a:p>
          <a:p>
            <a:r>
              <a:rPr lang="en-US" sz="1200" b="0" i="0" u="none" strike="noStrike" kern="1200" baseline="0" dirty="0">
                <a:solidFill>
                  <a:schemeClr val="tx1"/>
                </a:solidFill>
                <a:latin typeface="+mn-lt"/>
                <a:ea typeface="+mn-ea"/>
                <a:cs typeface="+mn-cs"/>
              </a:rPr>
              <a:t>* The middle multiplexor, whose output returns to the register file, is used to steer the output of the ALU (in the case of an arithmetic-logical instruction) or the output of the data memory (in the case of a load) for writing into the register file. </a:t>
            </a:r>
          </a:p>
          <a:p>
            <a:r>
              <a:rPr lang="en-US" sz="1200" b="0" i="0" u="none" strike="noStrike" kern="1200" baseline="0" dirty="0">
                <a:solidFill>
                  <a:schemeClr val="tx1"/>
                </a:solidFill>
                <a:latin typeface="+mn-lt"/>
                <a:ea typeface="+mn-ea"/>
                <a:cs typeface="+mn-cs"/>
              </a:rPr>
              <a:t>* Finally, the bottommost multiplexor is used to determine whether the second ALU input is from the registers (for an arithmetic-logical instruction or a branch) or from the off set field of the instruction (for a load or store). </a:t>
            </a:r>
          </a:p>
          <a:p>
            <a:r>
              <a:rPr lang="en-US" sz="1200" b="0" i="0" u="none" strike="noStrike" kern="1200" baseline="0" dirty="0">
                <a:solidFill>
                  <a:schemeClr val="tx1"/>
                </a:solidFill>
                <a:latin typeface="+mn-lt"/>
                <a:ea typeface="+mn-ea"/>
                <a:cs typeface="+mn-cs"/>
              </a:rPr>
              <a:t>* The added control lines are straightforward and determine the operation performed at the ALU, whether the data memory should read or write, and whether the registers should perform a write operation. </a:t>
            </a:r>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8</a:t>
            </a:fld>
            <a:endParaRPr lang="en-US"/>
          </a:p>
        </p:txBody>
      </p:sp>
    </p:spTree>
    <p:extLst>
      <p:ext uri="{BB962C8B-B14F-4D97-AF65-F5344CB8AC3E}">
        <p14:creationId xmlns:p14="http://schemas.microsoft.com/office/powerpoint/2010/main" val="202374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9</a:t>
            </a:fld>
            <a:endParaRPr lang="en-US"/>
          </a:p>
        </p:txBody>
      </p:sp>
    </p:spTree>
    <p:extLst>
      <p:ext uri="{BB962C8B-B14F-4D97-AF65-F5344CB8AC3E}">
        <p14:creationId xmlns:p14="http://schemas.microsoft.com/office/powerpoint/2010/main" val="256171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Logic components that contain state are also called </a:t>
            </a:r>
            <a:r>
              <a:rPr lang="en-US" b="1" dirty="0"/>
              <a:t>sequential</a:t>
            </a:r>
            <a:r>
              <a:rPr lang="en-US" dirty="0"/>
              <a:t>, because their outputs depend on both their inputs and the contents of the internal state.</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10</a:t>
            </a:fld>
            <a:endParaRPr lang="en-US"/>
          </a:p>
        </p:txBody>
      </p:sp>
    </p:spTree>
    <p:extLst>
      <p:ext uri="{BB962C8B-B14F-4D97-AF65-F5344CB8AC3E}">
        <p14:creationId xmlns:p14="http://schemas.microsoft.com/office/powerpoint/2010/main" val="223186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one of the logically simplest state elements is a </a:t>
            </a:r>
            <a:r>
              <a:rPr lang="en-US" b="1" dirty="0"/>
              <a:t>D-type flip-flop</a:t>
            </a:r>
            <a:r>
              <a:rPr lang="en-US" dirty="0"/>
              <a:t>, which has exactly these two inputs (a value and a clock) and one output.</a:t>
            </a:r>
          </a:p>
          <a:p>
            <a:endParaRPr lang="en-US" dirty="0"/>
          </a:p>
        </p:txBody>
      </p:sp>
      <p:sp>
        <p:nvSpPr>
          <p:cNvPr id="4" name="Slide Number Placeholder 3"/>
          <p:cNvSpPr>
            <a:spLocks noGrp="1"/>
          </p:cNvSpPr>
          <p:nvPr>
            <p:ph type="sldNum" sz="quarter" idx="10"/>
          </p:nvPr>
        </p:nvSpPr>
        <p:spPr/>
        <p:txBody>
          <a:bodyPr/>
          <a:lstStyle/>
          <a:p>
            <a:fld id="{5E20D3E8-3FD8-4389-B2CB-D7BE1E0EF85F}" type="slidenum">
              <a:rPr lang="en-US" smtClean="0"/>
              <a:t>11</a:t>
            </a:fld>
            <a:endParaRPr lang="en-US"/>
          </a:p>
        </p:txBody>
      </p:sp>
    </p:spTree>
    <p:extLst>
      <p:ext uri="{BB962C8B-B14F-4D97-AF65-F5344CB8AC3E}">
        <p14:creationId xmlns:p14="http://schemas.microsoft.com/office/powerpoint/2010/main" val="29456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3596-3DC5-4E1B-8351-41DD01045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87BF2C-2613-4CD1-8D11-5D35AF5A9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2EC240-3E52-4D31-B0AE-53F6FBE4CA16}"/>
              </a:ext>
            </a:extLst>
          </p:cNvPr>
          <p:cNvSpPr>
            <a:spLocks noGrp="1"/>
          </p:cNvSpPr>
          <p:nvPr>
            <p:ph type="dt" sz="half" idx="10"/>
          </p:nvPr>
        </p:nvSpPr>
        <p:spPr/>
        <p:txBody>
          <a:bodyPr/>
          <a:lstStyle/>
          <a:p>
            <a:fld id="{0AC6CEE3-5F76-43C5-9DC7-91902823CB3C}" type="datetime1">
              <a:rPr lang="en-US" smtClean="0"/>
              <a:t>10/11/2018</a:t>
            </a:fld>
            <a:endParaRPr lang="en-US"/>
          </a:p>
        </p:txBody>
      </p:sp>
      <p:sp>
        <p:nvSpPr>
          <p:cNvPr id="5" name="Footer Placeholder 4">
            <a:extLst>
              <a:ext uri="{FF2B5EF4-FFF2-40B4-BE49-F238E27FC236}">
                <a16:creationId xmlns:a16="http://schemas.microsoft.com/office/drawing/2014/main" id="{2A05FA2C-CE70-49D1-BC9D-92FD064E7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2552D-5387-4601-8FC1-7F4D05FD2E51}"/>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303719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0407-9A7F-4DD7-9D42-9293E320EB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256468-E754-47B0-A22A-90E48FD12B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A2758E-5BFA-4E9E-BDA9-E38D20FDFA0A}"/>
              </a:ext>
            </a:extLst>
          </p:cNvPr>
          <p:cNvSpPr>
            <a:spLocks noGrp="1"/>
          </p:cNvSpPr>
          <p:nvPr>
            <p:ph type="dt" sz="half" idx="10"/>
          </p:nvPr>
        </p:nvSpPr>
        <p:spPr/>
        <p:txBody>
          <a:bodyPr/>
          <a:lstStyle/>
          <a:p>
            <a:fld id="{7B7EA4F8-AE77-46C5-B2A3-031CF0D05C6B}" type="datetime1">
              <a:rPr lang="en-US" smtClean="0"/>
              <a:t>10/11/2018</a:t>
            </a:fld>
            <a:endParaRPr lang="en-US"/>
          </a:p>
        </p:txBody>
      </p:sp>
      <p:sp>
        <p:nvSpPr>
          <p:cNvPr id="5" name="Footer Placeholder 4">
            <a:extLst>
              <a:ext uri="{FF2B5EF4-FFF2-40B4-BE49-F238E27FC236}">
                <a16:creationId xmlns:a16="http://schemas.microsoft.com/office/drawing/2014/main" id="{FD51AC6D-EC92-4A05-A629-0E52EFB61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067C4-292F-4797-98DE-20F12DFC7A30}"/>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5435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6E199-37F2-43B3-BC0C-DA3F6297ED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CA29F7-1D6C-449F-9DF0-EC6BE5178B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2E7DD8-2131-4A8D-94A0-96B727F35956}"/>
              </a:ext>
            </a:extLst>
          </p:cNvPr>
          <p:cNvSpPr>
            <a:spLocks noGrp="1"/>
          </p:cNvSpPr>
          <p:nvPr>
            <p:ph type="dt" sz="half" idx="10"/>
          </p:nvPr>
        </p:nvSpPr>
        <p:spPr/>
        <p:txBody>
          <a:bodyPr/>
          <a:lstStyle/>
          <a:p>
            <a:fld id="{8BD570B1-A896-486C-AB48-4D909ECCA8B3}" type="datetime1">
              <a:rPr lang="en-US" smtClean="0"/>
              <a:t>10/11/2018</a:t>
            </a:fld>
            <a:endParaRPr lang="en-US"/>
          </a:p>
        </p:txBody>
      </p:sp>
      <p:sp>
        <p:nvSpPr>
          <p:cNvPr id="5" name="Footer Placeholder 4">
            <a:extLst>
              <a:ext uri="{FF2B5EF4-FFF2-40B4-BE49-F238E27FC236}">
                <a16:creationId xmlns:a16="http://schemas.microsoft.com/office/drawing/2014/main" id="{30EE4686-8F64-443A-9ED0-E3C2FD78E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81EE4-7BB1-44D1-920D-DC65CBE9365C}"/>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123923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1EBB-A4ED-4781-AEF3-4ACFB359AD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65E88C-9807-4988-A42E-A5D04B9F4E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D00744-D691-4C2E-808F-92C41A813750}"/>
              </a:ext>
            </a:extLst>
          </p:cNvPr>
          <p:cNvSpPr>
            <a:spLocks noGrp="1"/>
          </p:cNvSpPr>
          <p:nvPr>
            <p:ph type="dt" sz="half" idx="10"/>
          </p:nvPr>
        </p:nvSpPr>
        <p:spPr/>
        <p:txBody>
          <a:bodyPr/>
          <a:lstStyle/>
          <a:p>
            <a:fld id="{5336ED97-97C1-47D9-AB24-C0DBB7A543BE}" type="datetime1">
              <a:rPr lang="en-US" smtClean="0"/>
              <a:t>10/11/2018</a:t>
            </a:fld>
            <a:endParaRPr lang="en-US"/>
          </a:p>
        </p:txBody>
      </p:sp>
      <p:sp>
        <p:nvSpPr>
          <p:cNvPr id="5" name="Footer Placeholder 4">
            <a:extLst>
              <a:ext uri="{FF2B5EF4-FFF2-40B4-BE49-F238E27FC236}">
                <a16:creationId xmlns:a16="http://schemas.microsoft.com/office/drawing/2014/main" id="{6E32365A-9463-4F17-84F5-087C19F43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97C17-044E-4196-A4DD-4799A0041958}"/>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40708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2164-76E2-477E-A177-725AA42FE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E00AC2-9C8A-48B4-9123-5D188B66F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DBD3AC-20FF-4639-B7D5-49B0BF0EA58B}"/>
              </a:ext>
            </a:extLst>
          </p:cNvPr>
          <p:cNvSpPr>
            <a:spLocks noGrp="1"/>
          </p:cNvSpPr>
          <p:nvPr>
            <p:ph type="dt" sz="half" idx="10"/>
          </p:nvPr>
        </p:nvSpPr>
        <p:spPr/>
        <p:txBody>
          <a:bodyPr/>
          <a:lstStyle/>
          <a:p>
            <a:fld id="{4D543CE2-5258-4AA3-9499-25EC5AFACB66}" type="datetime1">
              <a:rPr lang="en-US" smtClean="0"/>
              <a:t>10/11/2018</a:t>
            </a:fld>
            <a:endParaRPr lang="en-US"/>
          </a:p>
        </p:txBody>
      </p:sp>
      <p:sp>
        <p:nvSpPr>
          <p:cNvPr id="5" name="Footer Placeholder 4">
            <a:extLst>
              <a:ext uri="{FF2B5EF4-FFF2-40B4-BE49-F238E27FC236}">
                <a16:creationId xmlns:a16="http://schemas.microsoft.com/office/drawing/2014/main" id="{57AEB535-53BD-4E58-87F9-555956C42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297BB-45A8-48C3-A525-780A3F85DF5B}"/>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202539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6CA2-FEBD-49E2-A3D4-079CF3BCE3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7749AD-B4C3-4194-9340-CE675FE782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57D8B4-9CCE-4EDB-983C-E23DABBCEE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E581E32-5227-467D-BF22-A9EC5BF2298A}"/>
              </a:ext>
            </a:extLst>
          </p:cNvPr>
          <p:cNvSpPr>
            <a:spLocks noGrp="1"/>
          </p:cNvSpPr>
          <p:nvPr>
            <p:ph type="dt" sz="half" idx="10"/>
          </p:nvPr>
        </p:nvSpPr>
        <p:spPr/>
        <p:txBody>
          <a:bodyPr/>
          <a:lstStyle/>
          <a:p>
            <a:fld id="{A8EB7841-20E3-4513-9957-B4B4C32BF64B}" type="datetime1">
              <a:rPr lang="en-US" smtClean="0"/>
              <a:t>10/11/2018</a:t>
            </a:fld>
            <a:endParaRPr lang="en-US"/>
          </a:p>
        </p:txBody>
      </p:sp>
      <p:sp>
        <p:nvSpPr>
          <p:cNvPr id="6" name="Footer Placeholder 5">
            <a:extLst>
              <a:ext uri="{FF2B5EF4-FFF2-40B4-BE49-F238E27FC236}">
                <a16:creationId xmlns:a16="http://schemas.microsoft.com/office/drawing/2014/main" id="{B0D4615E-F21A-4E4E-A3C5-D35983DA0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C51D5-9813-47A9-AD43-857E3926A566}"/>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264546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2CB8-7025-46CC-A621-E4970F0350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271728-DF4D-4C18-955E-0EE566C3F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37F382-BE59-403D-8920-462D54DC4D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F1AAD8-4416-4C57-A047-915A6EE4D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557433-7305-4261-BCA5-BF34C50C82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42E1C4-A3E4-42C3-9514-B5ABFFEB2898}"/>
              </a:ext>
            </a:extLst>
          </p:cNvPr>
          <p:cNvSpPr>
            <a:spLocks noGrp="1"/>
          </p:cNvSpPr>
          <p:nvPr>
            <p:ph type="dt" sz="half" idx="10"/>
          </p:nvPr>
        </p:nvSpPr>
        <p:spPr/>
        <p:txBody>
          <a:bodyPr/>
          <a:lstStyle/>
          <a:p>
            <a:fld id="{CF1C9C26-9999-4B65-93F9-FB4CF1BE27E3}" type="datetime1">
              <a:rPr lang="en-US" smtClean="0"/>
              <a:t>10/11/2018</a:t>
            </a:fld>
            <a:endParaRPr lang="en-US"/>
          </a:p>
        </p:txBody>
      </p:sp>
      <p:sp>
        <p:nvSpPr>
          <p:cNvPr id="8" name="Footer Placeholder 7">
            <a:extLst>
              <a:ext uri="{FF2B5EF4-FFF2-40B4-BE49-F238E27FC236}">
                <a16:creationId xmlns:a16="http://schemas.microsoft.com/office/drawing/2014/main" id="{B0A211A9-0AEE-41F6-AE21-F2799E0FC8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224A8-BCC9-4A84-974D-B079879DE7B0}"/>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272099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EBF0-8286-4C92-B5FF-0716BCFCA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E1EDC2-8CBC-49DD-AC4E-1084A3541DA7}"/>
              </a:ext>
            </a:extLst>
          </p:cNvPr>
          <p:cNvSpPr>
            <a:spLocks noGrp="1"/>
          </p:cNvSpPr>
          <p:nvPr>
            <p:ph type="dt" sz="half" idx="10"/>
          </p:nvPr>
        </p:nvSpPr>
        <p:spPr/>
        <p:txBody>
          <a:bodyPr/>
          <a:lstStyle/>
          <a:p>
            <a:fld id="{127D8025-98B1-4820-8015-97AF8C464BDF}" type="datetime1">
              <a:rPr lang="en-US" smtClean="0"/>
              <a:t>10/11/2018</a:t>
            </a:fld>
            <a:endParaRPr lang="en-US"/>
          </a:p>
        </p:txBody>
      </p:sp>
      <p:sp>
        <p:nvSpPr>
          <p:cNvPr id="4" name="Footer Placeholder 3">
            <a:extLst>
              <a:ext uri="{FF2B5EF4-FFF2-40B4-BE49-F238E27FC236}">
                <a16:creationId xmlns:a16="http://schemas.microsoft.com/office/drawing/2014/main" id="{6CF0E6C4-A3F5-4085-808E-F87190BCBD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96F6A-3262-4E0F-A450-628F190DA934}"/>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166882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6C369-917B-4C00-9F06-355187AFCB23}"/>
              </a:ext>
            </a:extLst>
          </p:cNvPr>
          <p:cNvSpPr>
            <a:spLocks noGrp="1"/>
          </p:cNvSpPr>
          <p:nvPr>
            <p:ph type="dt" sz="half" idx="10"/>
          </p:nvPr>
        </p:nvSpPr>
        <p:spPr/>
        <p:txBody>
          <a:bodyPr/>
          <a:lstStyle/>
          <a:p>
            <a:fld id="{A151A2E9-CF08-4561-9B51-AD605ED06006}" type="datetime1">
              <a:rPr lang="en-US" smtClean="0"/>
              <a:t>10/11/2018</a:t>
            </a:fld>
            <a:endParaRPr lang="en-US"/>
          </a:p>
        </p:txBody>
      </p:sp>
      <p:sp>
        <p:nvSpPr>
          <p:cNvPr id="3" name="Footer Placeholder 2">
            <a:extLst>
              <a:ext uri="{FF2B5EF4-FFF2-40B4-BE49-F238E27FC236}">
                <a16:creationId xmlns:a16="http://schemas.microsoft.com/office/drawing/2014/main" id="{A441FBC4-A5F1-450D-97E3-D8D241090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81D53-E207-473C-86AE-7E986295843E}"/>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96899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54B1-5C12-4340-A584-B32CA5A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2079-62C2-4336-94A3-4BAE04996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C1368D-918A-4ECB-81A1-2A14C8C9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202FD0-919A-4CD3-8F54-C7BA3CE0F9C0}"/>
              </a:ext>
            </a:extLst>
          </p:cNvPr>
          <p:cNvSpPr>
            <a:spLocks noGrp="1"/>
          </p:cNvSpPr>
          <p:nvPr>
            <p:ph type="dt" sz="half" idx="10"/>
          </p:nvPr>
        </p:nvSpPr>
        <p:spPr/>
        <p:txBody>
          <a:bodyPr/>
          <a:lstStyle/>
          <a:p>
            <a:fld id="{49F5AD60-E1E1-438D-B0C9-66598DEEC22B}" type="datetime1">
              <a:rPr lang="en-US" smtClean="0"/>
              <a:t>10/11/2018</a:t>
            </a:fld>
            <a:endParaRPr lang="en-US"/>
          </a:p>
        </p:txBody>
      </p:sp>
      <p:sp>
        <p:nvSpPr>
          <p:cNvPr id="6" name="Footer Placeholder 5">
            <a:extLst>
              <a:ext uri="{FF2B5EF4-FFF2-40B4-BE49-F238E27FC236}">
                <a16:creationId xmlns:a16="http://schemas.microsoft.com/office/drawing/2014/main" id="{45BE0FAB-21D7-415A-92D5-48770C323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43C9-549A-4E8A-B437-13FE400A350B}"/>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317834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51A2-A335-441F-AFF1-261BB5EA0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F08087-5AFC-438D-A6C8-FC8758A8D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B5630B-AC33-4ECD-989B-8A983BC8C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8EBC5A-5A08-44BA-AD1C-2FD0F285AC47}"/>
              </a:ext>
            </a:extLst>
          </p:cNvPr>
          <p:cNvSpPr>
            <a:spLocks noGrp="1"/>
          </p:cNvSpPr>
          <p:nvPr>
            <p:ph type="dt" sz="half" idx="10"/>
          </p:nvPr>
        </p:nvSpPr>
        <p:spPr/>
        <p:txBody>
          <a:bodyPr/>
          <a:lstStyle/>
          <a:p>
            <a:fld id="{96B5841B-BBC3-4C26-8EDF-D66A44989631}" type="datetime1">
              <a:rPr lang="en-US" smtClean="0"/>
              <a:t>10/11/2018</a:t>
            </a:fld>
            <a:endParaRPr lang="en-US"/>
          </a:p>
        </p:txBody>
      </p:sp>
      <p:sp>
        <p:nvSpPr>
          <p:cNvPr id="6" name="Footer Placeholder 5">
            <a:extLst>
              <a:ext uri="{FF2B5EF4-FFF2-40B4-BE49-F238E27FC236}">
                <a16:creationId xmlns:a16="http://schemas.microsoft.com/office/drawing/2014/main" id="{7CEE9545-B741-45CA-A224-2F2B8D591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BA30D-B502-454D-876E-3CBEA559E50C}"/>
              </a:ext>
            </a:extLst>
          </p:cNvPr>
          <p:cNvSpPr>
            <a:spLocks noGrp="1"/>
          </p:cNvSpPr>
          <p:nvPr>
            <p:ph type="sldNum" sz="quarter" idx="12"/>
          </p:nvPr>
        </p:nvSpPr>
        <p:spPr/>
        <p:txBody>
          <a:bodyPr/>
          <a:lstStyle/>
          <a:p>
            <a:fld id="{1D500B6C-CA5D-45B8-B2F3-9698BCD8A8A2}" type="slidenum">
              <a:rPr lang="en-US" smtClean="0"/>
              <a:t>‹#›</a:t>
            </a:fld>
            <a:endParaRPr lang="en-US"/>
          </a:p>
        </p:txBody>
      </p:sp>
    </p:spTree>
    <p:extLst>
      <p:ext uri="{BB962C8B-B14F-4D97-AF65-F5344CB8AC3E}">
        <p14:creationId xmlns:p14="http://schemas.microsoft.com/office/powerpoint/2010/main" val="31800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4FD80-2D85-47F7-B0B4-0B74E293A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157DC9-3F18-4F75-8594-490F273E2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46B1C7-2F84-4F96-BD96-E26CB2779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6AE17-E00D-4D74-BA02-349FA7753248}" type="datetime1">
              <a:rPr lang="en-US" smtClean="0"/>
              <a:t>10/11/2018</a:t>
            </a:fld>
            <a:endParaRPr lang="en-US"/>
          </a:p>
        </p:txBody>
      </p:sp>
      <p:sp>
        <p:nvSpPr>
          <p:cNvPr id="5" name="Footer Placeholder 4">
            <a:extLst>
              <a:ext uri="{FF2B5EF4-FFF2-40B4-BE49-F238E27FC236}">
                <a16:creationId xmlns:a16="http://schemas.microsoft.com/office/drawing/2014/main" id="{46798B67-8AE5-4A57-BC32-26166FF49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B891A5-5602-43B8-901E-61D78F900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00B6C-CA5D-45B8-B2F3-9698BCD8A8A2}" type="slidenum">
              <a:rPr lang="en-US" smtClean="0"/>
              <a:t>‹#›</a:t>
            </a:fld>
            <a:endParaRPr lang="en-US"/>
          </a:p>
        </p:txBody>
      </p:sp>
    </p:spTree>
    <p:extLst>
      <p:ext uri="{BB962C8B-B14F-4D97-AF65-F5344CB8AC3E}">
        <p14:creationId xmlns:p14="http://schemas.microsoft.com/office/powerpoint/2010/main" val="3337445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CEF7-4707-479B-A559-08A27E565E7D}"/>
              </a:ext>
            </a:extLst>
          </p:cNvPr>
          <p:cNvSpPr>
            <a:spLocks noGrp="1"/>
          </p:cNvSpPr>
          <p:nvPr>
            <p:ph type="ctrTitle"/>
          </p:nvPr>
        </p:nvSpPr>
        <p:spPr>
          <a:xfrm>
            <a:off x="1524000" y="-179496"/>
            <a:ext cx="9144000" cy="2387600"/>
          </a:xfrm>
        </p:spPr>
        <p:txBody>
          <a:bodyPr/>
          <a:lstStyle/>
          <a:p>
            <a:r>
              <a:rPr lang="en-GB" dirty="0">
                <a:latin typeface="Consolas" panose="020B0609020204030204" pitchFamily="49" charset="0"/>
              </a:rPr>
              <a:t>The Processor</a:t>
            </a:r>
          </a:p>
        </p:txBody>
      </p:sp>
      <p:sp>
        <p:nvSpPr>
          <p:cNvPr id="3" name="Subtitle 2">
            <a:extLst>
              <a:ext uri="{FF2B5EF4-FFF2-40B4-BE49-F238E27FC236}">
                <a16:creationId xmlns:a16="http://schemas.microsoft.com/office/drawing/2014/main" id="{D333EC44-1DCF-4E82-8265-E529407BD2FA}"/>
              </a:ext>
            </a:extLst>
          </p:cNvPr>
          <p:cNvSpPr>
            <a:spLocks noGrp="1"/>
          </p:cNvSpPr>
          <p:nvPr>
            <p:ph type="subTitle" idx="1"/>
          </p:nvPr>
        </p:nvSpPr>
        <p:spPr>
          <a:xfrm>
            <a:off x="1524000" y="2160695"/>
            <a:ext cx="9144000" cy="1655762"/>
          </a:xfrm>
        </p:spPr>
        <p:txBody>
          <a:bodyPr/>
          <a:lstStyle/>
          <a:p>
            <a:r>
              <a:rPr lang="en-GB" dirty="0"/>
              <a:t>Introduction</a:t>
            </a:r>
          </a:p>
        </p:txBody>
      </p:sp>
      <p:sp>
        <p:nvSpPr>
          <p:cNvPr id="4" name="Slide Number Placeholder 3">
            <a:extLst>
              <a:ext uri="{FF2B5EF4-FFF2-40B4-BE49-F238E27FC236}">
                <a16:creationId xmlns:a16="http://schemas.microsoft.com/office/drawing/2014/main" id="{8411DDFE-DF7F-4037-8343-492632F9B114}"/>
              </a:ext>
            </a:extLst>
          </p:cNvPr>
          <p:cNvSpPr>
            <a:spLocks noGrp="1"/>
          </p:cNvSpPr>
          <p:nvPr>
            <p:ph type="sldNum" sz="quarter" idx="12"/>
          </p:nvPr>
        </p:nvSpPr>
        <p:spPr/>
        <p:txBody>
          <a:bodyPr/>
          <a:lstStyle/>
          <a:p>
            <a:fld id="{1D500B6C-CA5D-45B8-B2F3-9698BCD8A8A2}" type="slidenum">
              <a:rPr lang="en-US" smtClean="0"/>
              <a:t>1</a:t>
            </a:fld>
            <a:endParaRPr lang="en-US"/>
          </a:p>
        </p:txBody>
      </p:sp>
      <p:pic>
        <p:nvPicPr>
          <p:cNvPr id="6" name="Picture 5">
            <a:extLst>
              <a:ext uri="{FF2B5EF4-FFF2-40B4-BE49-F238E27FC236}">
                <a16:creationId xmlns:a16="http://schemas.microsoft.com/office/drawing/2014/main" id="{2C51D22C-1D42-4D9A-B5C0-235AC3781B33}"/>
              </a:ext>
            </a:extLst>
          </p:cNvPr>
          <p:cNvPicPr>
            <a:picLocks noChangeAspect="1"/>
          </p:cNvPicPr>
          <p:nvPr/>
        </p:nvPicPr>
        <p:blipFill>
          <a:blip r:embed="rId2"/>
          <a:stretch>
            <a:fillRect/>
          </a:stretch>
        </p:blipFill>
        <p:spPr>
          <a:xfrm>
            <a:off x="0" y="3553956"/>
            <a:ext cx="5905500" cy="3314700"/>
          </a:xfrm>
          <a:prstGeom prst="rect">
            <a:avLst/>
          </a:prstGeom>
        </p:spPr>
      </p:pic>
    </p:spTree>
    <p:extLst>
      <p:ext uri="{BB962C8B-B14F-4D97-AF65-F5344CB8AC3E}">
        <p14:creationId xmlns:p14="http://schemas.microsoft.com/office/powerpoint/2010/main" val="89179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Logic Design</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pPr marL="0" indent="0">
              <a:buNone/>
            </a:pPr>
            <a:r>
              <a:rPr lang="en-US" dirty="0"/>
              <a:t>The </a:t>
            </a:r>
            <a:r>
              <a:rPr lang="en-US" b="1" dirty="0" err="1"/>
              <a:t>datapath</a:t>
            </a:r>
            <a:r>
              <a:rPr lang="en-US" dirty="0"/>
              <a:t> elements in the MIPS implementation consist of two different types of logic elements: </a:t>
            </a:r>
          </a:p>
          <a:p>
            <a:pPr marL="514350" indent="-514350">
              <a:buFont typeface="+mj-lt"/>
              <a:buAutoNum type="arabicPeriod"/>
            </a:pPr>
            <a:r>
              <a:rPr lang="en-US" dirty="0"/>
              <a:t>Elements that operate on data values </a:t>
            </a:r>
          </a:p>
          <a:p>
            <a:pPr marL="514350" indent="-514350">
              <a:buFont typeface="+mj-lt"/>
              <a:buAutoNum type="arabicPeriod"/>
            </a:pPr>
            <a:r>
              <a:rPr lang="en-US" dirty="0"/>
              <a:t>Elements that contain state</a:t>
            </a:r>
          </a:p>
          <a:p>
            <a:pPr marL="0" indent="0">
              <a:buNone/>
            </a:pPr>
            <a:endParaRPr lang="en-US" dirty="0"/>
          </a:p>
          <a:p>
            <a:r>
              <a:rPr lang="en-US" dirty="0"/>
              <a:t> Other elements in the design are not combinational, but </a:t>
            </a:r>
            <a:r>
              <a:rPr lang="en-US" b="1" dirty="0"/>
              <a:t>sequential</a:t>
            </a:r>
            <a:r>
              <a:rPr lang="en-US" dirty="0"/>
              <a:t>, in fact they contain state.</a:t>
            </a:r>
          </a:p>
          <a:p>
            <a:pPr lvl="1">
              <a:buFont typeface="Courier New" panose="02070309020205020404" pitchFamily="49" charset="0"/>
              <a:buChar char="o"/>
            </a:pPr>
            <a:r>
              <a:rPr lang="en-US" dirty="0"/>
              <a:t> An element contains state if it has some internal storage</a:t>
            </a:r>
          </a:p>
          <a:p>
            <a:pPr lvl="1">
              <a:buFont typeface="Courier New" panose="02070309020205020404" pitchFamily="49" charset="0"/>
              <a:buChar char="o"/>
            </a:pPr>
            <a:r>
              <a:rPr lang="en-US" dirty="0"/>
              <a:t> We call these elements </a:t>
            </a:r>
            <a:r>
              <a:rPr lang="en-US" b="1" dirty="0"/>
              <a:t>state elements (or sequential)</a:t>
            </a:r>
            <a:endParaRPr lang="en-US" dirty="0"/>
          </a:p>
          <a:p>
            <a:pPr lvl="1"/>
            <a:r>
              <a:rPr lang="en-US" dirty="0"/>
              <a:t>The instruction and data </a:t>
            </a:r>
            <a:r>
              <a:rPr lang="en-US" u="sng" dirty="0"/>
              <a:t>memories</a:t>
            </a:r>
            <a:r>
              <a:rPr lang="en-US" dirty="0"/>
              <a:t>, as well as the </a:t>
            </a:r>
            <a:r>
              <a:rPr lang="en-US" u="sng" dirty="0"/>
              <a:t>registers</a:t>
            </a:r>
            <a:r>
              <a:rPr lang="en-US" dirty="0"/>
              <a:t>, are all examples of state elements.</a:t>
            </a:r>
          </a:p>
        </p:txBody>
      </p:sp>
      <p:sp>
        <p:nvSpPr>
          <p:cNvPr id="2" name="Slide Number Placeholder 1"/>
          <p:cNvSpPr>
            <a:spLocks noGrp="1"/>
          </p:cNvSpPr>
          <p:nvPr>
            <p:ph type="sldNum" sz="quarter" idx="12"/>
          </p:nvPr>
        </p:nvSpPr>
        <p:spPr/>
        <p:txBody>
          <a:bodyPr/>
          <a:lstStyle/>
          <a:p>
            <a:fld id="{1D500B6C-CA5D-45B8-B2F3-9698BCD8A8A2}" type="slidenum">
              <a:rPr lang="en-US" smtClean="0"/>
              <a:t>10</a:t>
            </a:fld>
            <a:endParaRPr lang="en-US"/>
          </a:p>
        </p:txBody>
      </p:sp>
      <p:cxnSp>
        <p:nvCxnSpPr>
          <p:cNvPr id="6" name="Straight Arrow Connector 5">
            <a:extLst>
              <a:ext uri="{FF2B5EF4-FFF2-40B4-BE49-F238E27FC236}">
                <a16:creationId xmlns:a16="http://schemas.microsoft.com/office/drawing/2014/main" id="{22554074-1895-4109-A204-B2E702CD06EA}"/>
              </a:ext>
            </a:extLst>
          </p:cNvPr>
          <p:cNvCxnSpPr>
            <a:cxnSpLocks/>
          </p:cNvCxnSpPr>
          <p:nvPr/>
        </p:nvCxnSpPr>
        <p:spPr>
          <a:xfrm>
            <a:off x="10120392" y="3223650"/>
            <a:ext cx="0" cy="681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E050ABD-8B70-42A3-985E-FF1F16FC23D5}"/>
              </a:ext>
            </a:extLst>
          </p:cNvPr>
          <p:cNvCxnSpPr>
            <a:cxnSpLocks/>
          </p:cNvCxnSpPr>
          <p:nvPr/>
        </p:nvCxnSpPr>
        <p:spPr>
          <a:xfrm>
            <a:off x="5641383" y="3223647"/>
            <a:ext cx="4479009" cy="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4626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Logic Design</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pPr marL="0" indent="0">
              <a:buNone/>
            </a:pPr>
            <a:r>
              <a:rPr lang="en-US" dirty="0"/>
              <a:t>A </a:t>
            </a:r>
            <a:r>
              <a:rPr lang="en-US" b="1" dirty="0"/>
              <a:t>state element </a:t>
            </a:r>
            <a:r>
              <a:rPr lang="en-US" dirty="0"/>
              <a:t>has at least 2 inputs and 1 output</a:t>
            </a:r>
          </a:p>
          <a:p>
            <a:r>
              <a:rPr lang="en-US" dirty="0"/>
              <a:t> The required inputs are:</a:t>
            </a:r>
          </a:p>
          <a:p>
            <a:endParaRPr lang="en-US" sz="400" dirty="0"/>
          </a:p>
          <a:p>
            <a:pPr lvl="1">
              <a:buFont typeface="Calibri" panose="020F0502020204030204" pitchFamily="34" charset="0"/>
              <a:buChar char="‒"/>
            </a:pPr>
            <a:r>
              <a:rPr lang="en-US" dirty="0"/>
              <a:t>The </a:t>
            </a:r>
            <a:r>
              <a:rPr lang="en-US" u="sng" dirty="0"/>
              <a:t>data value</a:t>
            </a:r>
            <a:r>
              <a:rPr lang="en-US" dirty="0"/>
              <a:t> to be written into the element </a:t>
            </a:r>
          </a:p>
          <a:p>
            <a:pPr lvl="1">
              <a:buFont typeface="Calibri" panose="020F0502020204030204" pitchFamily="34" charset="0"/>
              <a:buChar char="‒"/>
            </a:pPr>
            <a:r>
              <a:rPr lang="en-US" dirty="0"/>
              <a:t>The </a:t>
            </a:r>
            <a:r>
              <a:rPr lang="en-US" u="sng" dirty="0"/>
              <a:t>clock</a:t>
            </a:r>
            <a:r>
              <a:rPr lang="en-US" dirty="0"/>
              <a:t> which determines when the data value is written</a:t>
            </a:r>
          </a:p>
          <a:p>
            <a:pPr lvl="1">
              <a:buFont typeface="Calibri" panose="020F0502020204030204" pitchFamily="34" charset="0"/>
              <a:buChar char="‒"/>
            </a:pPr>
            <a:endParaRPr lang="en-US" dirty="0"/>
          </a:p>
          <a:p>
            <a:r>
              <a:rPr lang="en-US" dirty="0"/>
              <a:t> The output from a state element provides the </a:t>
            </a:r>
            <a:r>
              <a:rPr lang="en-US" u="sng" dirty="0"/>
              <a:t>value that was written in an earlier clock cycle</a:t>
            </a: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11</a:t>
            </a:fld>
            <a:endParaRPr lang="en-US"/>
          </a:p>
        </p:txBody>
      </p:sp>
      <p:pic>
        <p:nvPicPr>
          <p:cNvPr id="5" name="Picture 4">
            <a:extLst>
              <a:ext uri="{FF2B5EF4-FFF2-40B4-BE49-F238E27FC236}">
                <a16:creationId xmlns:a16="http://schemas.microsoft.com/office/drawing/2014/main" id="{F24F91F3-9D3C-41E9-B8FA-682AD196D9FD}"/>
              </a:ext>
            </a:extLst>
          </p:cNvPr>
          <p:cNvPicPr>
            <a:picLocks noChangeAspect="1"/>
          </p:cNvPicPr>
          <p:nvPr/>
        </p:nvPicPr>
        <p:blipFill>
          <a:blip r:embed="rId3"/>
          <a:stretch>
            <a:fillRect/>
          </a:stretch>
        </p:blipFill>
        <p:spPr>
          <a:xfrm>
            <a:off x="9087860" y="758066"/>
            <a:ext cx="2265940" cy="1663178"/>
          </a:xfrm>
          <a:prstGeom prst="rect">
            <a:avLst/>
          </a:prstGeom>
        </p:spPr>
      </p:pic>
      <p:sp>
        <p:nvSpPr>
          <p:cNvPr id="6" name="Rectangle 5">
            <a:extLst>
              <a:ext uri="{FF2B5EF4-FFF2-40B4-BE49-F238E27FC236}">
                <a16:creationId xmlns:a16="http://schemas.microsoft.com/office/drawing/2014/main" id="{56284CC3-449D-42CA-B3EF-E3D12938DB17}"/>
              </a:ext>
            </a:extLst>
          </p:cNvPr>
          <p:cNvSpPr/>
          <p:nvPr/>
        </p:nvSpPr>
        <p:spPr>
          <a:xfrm>
            <a:off x="5516118" y="5159286"/>
            <a:ext cx="6096000" cy="1200329"/>
          </a:xfrm>
          <a:prstGeom prst="rect">
            <a:avLst/>
          </a:prstGeom>
          <a:ln>
            <a:solidFill>
              <a:schemeClr val="tx1"/>
            </a:solidFill>
          </a:ln>
        </p:spPr>
        <p:txBody>
          <a:bodyPr wrap="square">
            <a:spAutoFit/>
          </a:bodyPr>
          <a:lstStyle/>
          <a:p>
            <a:r>
              <a:rPr lang="en-US" sz="2400" dirty="0"/>
              <a:t> The clock is used to determine when the state element should be written; a state element can be read at any time.</a:t>
            </a:r>
          </a:p>
        </p:txBody>
      </p:sp>
    </p:spTree>
    <p:extLst>
      <p:ext uri="{BB962C8B-B14F-4D97-AF65-F5344CB8AC3E}">
        <p14:creationId xmlns:p14="http://schemas.microsoft.com/office/powerpoint/2010/main" val="65184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Memory Elements</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r>
              <a:rPr lang="en-US" dirty="0"/>
              <a:t>Let’s discuss the basic principles behind memory elements, starting with </a:t>
            </a:r>
            <a:r>
              <a:rPr lang="en-US" b="1" dirty="0"/>
              <a:t>flip-flops</a:t>
            </a:r>
            <a:r>
              <a:rPr lang="en-US" dirty="0"/>
              <a:t> and </a:t>
            </a:r>
            <a:r>
              <a:rPr lang="en-US" b="1" dirty="0"/>
              <a:t>latches</a:t>
            </a:r>
            <a:r>
              <a:rPr lang="en-US" dirty="0"/>
              <a:t>, moving on to </a:t>
            </a:r>
            <a:r>
              <a:rPr lang="en-US" b="1" dirty="0"/>
              <a:t>register files</a:t>
            </a:r>
            <a:r>
              <a:rPr lang="en-US" dirty="0"/>
              <a:t>, and finishing with </a:t>
            </a:r>
            <a:r>
              <a:rPr lang="en-US" b="1" dirty="0"/>
              <a:t>memories</a:t>
            </a:r>
            <a:r>
              <a:rPr lang="en-US" dirty="0"/>
              <a:t>.</a:t>
            </a:r>
          </a:p>
          <a:p>
            <a:endParaRPr lang="en-US" dirty="0"/>
          </a:p>
          <a:p>
            <a:pPr marL="0" indent="0">
              <a:buNone/>
            </a:pPr>
            <a:r>
              <a:rPr lang="en-US" dirty="0"/>
              <a:t>The output from any memory element depends both on:</a:t>
            </a:r>
          </a:p>
          <a:p>
            <a:pPr marL="514350" indent="-514350">
              <a:buFont typeface="+mj-lt"/>
              <a:buAutoNum type="arabicPeriod"/>
            </a:pPr>
            <a:r>
              <a:rPr lang="en-US" dirty="0"/>
              <a:t>The inputs </a:t>
            </a:r>
          </a:p>
          <a:p>
            <a:pPr marL="514350" indent="-514350">
              <a:buFont typeface="+mj-lt"/>
              <a:buAutoNum type="arabicPeriod"/>
            </a:pPr>
            <a:r>
              <a:rPr lang="en-US" dirty="0"/>
              <a:t>The value that has been stored inside the memory element (the state)</a:t>
            </a:r>
          </a:p>
          <a:p>
            <a:pPr marL="0" indent="0">
              <a:buNone/>
            </a:pP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12</a:t>
            </a:fld>
            <a:endParaRPr lang="en-US"/>
          </a:p>
        </p:txBody>
      </p:sp>
      <p:sp>
        <p:nvSpPr>
          <p:cNvPr id="5" name="TextBox 4">
            <a:extLst>
              <a:ext uri="{FF2B5EF4-FFF2-40B4-BE49-F238E27FC236}">
                <a16:creationId xmlns:a16="http://schemas.microsoft.com/office/drawing/2014/main" id="{37623057-82C3-4ECC-9926-BADE90D23A9F}"/>
              </a:ext>
            </a:extLst>
          </p:cNvPr>
          <p:cNvSpPr txBox="1"/>
          <p:nvPr/>
        </p:nvSpPr>
        <p:spPr>
          <a:xfrm>
            <a:off x="4437681" y="5610387"/>
            <a:ext cx="3316637" cy="492443"/>
          </a:xfrm>
          <a:prstGeom prst="rect">
            <a:avLst/>
          </a:prstGeom>
          <a:noFill/>
          <a:ln>
            <a:solidFill>
              <a:schemeClr val="dk1"/>
            </a:solidFill>
          </a:ln>
        </p:spPr>
        <p:txBody>
          <a:bodyPr wrap="square" rtlCol="0">
            <a:spAutoFit/>
          </a:bodyPr>
          <a:lstStyle/>
          <a:p>
            <a:r>
              <a:rPr lang="en-GB" sz="2600" dirty="0"/>
              <a:t>Inputs + State = Output</a:t>
            </a:r>
          </a:p>
        </p:txBody>
      </p:sp>
    </p:spTree>
    <p:extLst>
      <p:ext uri="{BB962C8B-B14F-4D97-AF65-F5344CB8AC3E}">
        <p14:creationId xmlns:p14="http://schemas.microsoft.com/office/powerpoint/2010/main" val="137690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7523-3C1E-4156-A2D8-CA3330842B6C}"/>
              </a:ext>
            </a:extLst>
          </p:cNvPr>
          <p:cNvSpPr>
            <a:spLocks noGrp="1"/>
          </p:cNvSpPr>
          <p:nvPr>
            <p:ph type="ctrTitle"/>
          </p:nvPr>
        </p:nvSpPr>
        <p:spPr/>
        <p:txBody>
          <a:bodyPr/>
          <a:lstStyle/>
          <a:p>
            <a:r>
              <a:rPr lang="en-GB" dirty="0">
                <a:latin typeface="Bookman Old Style" panose="02050604050505020204" pitchFamily="18" charset="0"/>
              </a:rPr>
              <a:t>Latches</a:t>
            </a:r>
          </a:p>
        </p:txBody>
      </p:sp>
      <p:sp>
        <p:nvSpPr>
          <p:cNvPr id="4" name="Slide Number Placeholder 3">
            <a:extLst>
              <a:ext uri="{FF2B5EF4-FFF2-40B4-BE49-F238E27FC236}">
                <a16:creationId xmlns:a16="http://schemas.microsoft.com/office/drawing/2014/main" id="{00F0EA4C-C849-4960-B884-9A3A4F52D495}"/>
              </a:ext>
            </a:extLst>
          </p:cNvPr>
          <p:cNvSpPr>
            <a:spLocks noGrp="1"/>
          </p:cNvSpPr>
          <p:nvPr>
            <p:ph type="sldNum" sz="quarter" idx="12"/>
          </p:nvPr>
        </p:nvSpPr>
        <p:spPr/>
        <p:txBody>
          <a:bodyPr/>
          <a:lstStyle/>
          <a:p>
            <a:fld id="{1D500B6C-CA5D-45B8-B2F3-9698BCD8A8A2}" type="slidenum">
              <a:rPr lang="en-US" smtClean="0"/>
              <a:t>13</a:t>
            </a:fld>
            <a:endParaRPr lang="en-US"/>
          </a:p>
        </p:txBody>
      </p:sp>
      <p:pic>
        <p:nvPicPr>
          <p:cNvPr id="5" name="Picture 4">
            <a:extLst>
              <a:ext uri="{FF2B5EF4-FFF2-40B4-BE49-F238E27FC236}">
                <a16:creationId xmlns:a16="http://schemas.microsoft.com/office/drawing/2014/main" id="{16FBE423-A44C-4ED4-B91B-9CC24EB3BC6C}"/>
              </a:ext>
            </a:extLst>
          </p:cNvPr>
          <p:cNvPicPr>
            <a:picLocks noChangeAspect="1"/>
          </p:cNvPicPr>
          <p:nvPr/>
        </p:nvPicPr>
        <p:blipFill>
          <a:blip r:embed="rId2"/>
          <a:stretch>
            <a:fillRect/>
          </a:stretch>
        </p:blipFill>
        <p:spPr>
          <a:xfrm>
            <a:off x="241515" y="4315090"/>
            <a:ext cx="2873644" cy="2406385"/>
          </a:xfrm>
          <a:prstGeom prst="rect">
            <a:avLst/>
          </a:prstGeom>
        </p:spPr>
      </p:pic>
    </p:spTree>
    <p:extLst>
      <p:ext uri="{BB962C8B-B14F-4D97-AF65-F5344CB8AC3E}">
        <p14:creationId xmlns:p14="http://schemas.microsoft.com/office/powerpoint/2010/main" val="184880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14</a:t>
            </a:fld>
            <a:endParaRPr lang="en-US"/>
          </a:p>
        </p:txBody>
      </p:sp>
      <p:pic>
        <p:nvPicPr>
          <p:cNvPr id="3" name="Picture 2"/>
          <p:cNvPicPr>
            <a:picLocks noChangeAspect="1"/>
          </p:cNvPicPr>
          <p:nvPr/>
        </p:nvPicPr>
        <p:blipFill>
          <a:blip r:embed="rId3"/>
          <a:stretch>
            <a:fillRect/>
          </a:stretch>
        </p:blipFill>
        <p:spPr>
          <a:xfrm>
            <a:off x="6757260" y="1263437"/>
            <a:ext cx="4684524" cy="391235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65314" y="1180640"/>
                <a:ext cx="6096000" cy="4494372"/>
              </a:xfrm>
              <a:prstGeom prst="rect">
                <a:avLst/>
              </a:prstGeom>
            </p:spPr>
            <p:txBody>
              <a:bodyPr>
                <a:spAutoFit/>
              </a:bodyPr>
              <a:lstStyle/>
              <a:p>
                <a:pPr marL="457200" indent="-457200" algn="just">
                  <a:buFont typeface="Arial" panose="020B0604020202020204" pitchFamily="34" charset="0"/>
                  <a:buChar char="•"/>
                </a:pPr>
                <a:r>
                  <a:rPr lang="en-US" sz="2600" dirty="0"/>
                  <a:t>The simplest type of memory elements are </a:t>
                </a:r>
                <a:r>
                  <a:rPr lang="en-US" sz="2600" u="sng" dirty="0" err="1"/>
                  <a:t>unclocked</a:t>
                </a:r>
                <a:r>
                  <a:rPr lang="en-US" sz="2600" dirty="0"/>
                  <a:t>; that is, they do not have any clock input.</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This is a</a:t>
                </a:r>
                <a:r>
                  <a:rPr lang="en-US" sz="2600" b="1" dirty="0"/>
                  <a:t> S-R latch </a:t>
                </a:r>
                <a:r>
                  <a:rPr lang="en-US" sz="2600" dirty="0"/>
                  <a:t>(set-reset latch), built from a pair of </a:t>
                </a:r>
                <a:r>
                  <a:rPr lang="en-US" sz="2600" b="1" dirty="0"/>
                  <a:t>NOR</a:t>
                </a:r>
                <a:r>
                  <a:rPr lang="en-US" sz="2600" dirty="0"/>
                  <a:t> gates (OR gates with inverted outputs).</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The outputs </a:t>
                </a:r>
                <a14:m>
                  <m:oMath xmlns:m="http://schemas.openxmlformats.org/officeDocument/2006/math">
                    <m:r>
                      <a:rPr lang="it-IT" sz="2600" b="0" i="1" smtClean="0">
                        <a:latin typeface="Cambria Math" panose="02040503050406030204" pitchFamily="18" charset="0"/>
                      </a:rPr>
                      <m:t>𝑄</m:t>
                    </m:r>
                  </m:oMath>
                </a14:m>
                <a:r>
                  <a:rPr lang="en-US" sz="2600" dirty="0"/>
                  <a:t> and </a:t>
                </a:r>
                <a14:m>
                  <m:oMath xmlns:m="http://schemas.openxmlformats.org/officeDocument/2006/math">
                    <m:acc>
                      <m:accPr>
                        <m:chr m:val="̅"/>
                        <m:ctrlPr>
                          <a:rPr lang="en-US" sz="2600" i="1">
                            <a:latin typeface="Cambria Math" panose="02040503050406030204" pitchFamily="18" charset="0"/>
                          </a:rPr>
                        </m:ctrlPr>
                      </m:accPr>
                      <m:e>
                        <m:r>
                          <a:rPr lang="it-IT" sz="2600" b="0" i="1" smtClean="0">
                            <a:latin typeface="Cambria Math" panose="02040503050406030204" pitchFamily="18" charset="0"/>
                          </a:rPr>
                          <m:t>𝑄</m:t>
                        </m:r>
                      </m:e>
                    </m:acc>
                  </m:oMath>
                </a14:m>
                <a:r>
                  <a:rPr lang="en-US" sz="2600" dirty="0"/>
                  <a:t> represent the value of the stored state and its complement.</a:t>
                </a:r>
              </a:p>
            </p:txBody>
          </p:sp>
        </mc:Choice>
        <mc:Fallback xmlns="">
          <p:sp>
            <p:nvSpPr>
              <p:cNvPr id="4" name="Rectangle 3"/>
              <p:cNvSpPr>
                <a:spLocks noRot="1" noChangeAspect="1" noMove="1" noResize="1" noEditPoints="1" noAdjustHandles="1" noChangeArrowheads="1" noChangeShapeType="1" noTextEdit="1"/>
              </p:cNvSpPr>
              <p:nvPr/>
            </p:nvSpPr>
            <p:spPr>
              <a:xfrm>
                <a:off x="165314" y="1180640"/>
                <a:ext cx="6096000" cy="4494372"/>
              </a:xfrm>
              <a:prstGeom prst="rect">
                <a:avLst/>
              </a:prstGeom>
              <a:blipFill>
                <a:blip r:embed="rId4"/>
                <a:stretch>
                  <a:fillRect l="-1500" t="-1221" r="-1800" b="-2578"/>
                </a:stretch>
              </a:blipFill>
            </p:spPr>
            <p:txBody>
              <a:bodyPr/>
              <a:lstStyle/>
              <a:p>
                <a:r>
                  <a:rPr lang="en-GB">
                    <a:noFill/>
                  </a:rPr>
                  <a:t> </a:t>
                </a:r>
              </a:p>
            </p:txBody>
          </p:sp>
        </mc:Fallback>
      </mc:AlternateContent>
    </p:spTree>
    <p:extLst>
      <p:ext uri="{BB962C8B-B14F-4D97-AF65-F5344CB8AC3E}">
        <p14:creationId xmlns:p14="http://schemas.microsoft.com/office/powerpoint/2010/main" val="80422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15</a:t>
            </a:fld>
            <a:endParaRPr lang="en-US"/>
          </a:p>
        </p:txBody>
      </p:sp>
      <p:pic>
        <p:nvPicPr>
          <p:cNvPr id="3" name="Picture 2"/>
          <p:cNvPicPr>
            <a:picLocks noChangeAspect="1"/>
          </p:cNvPicPr>
          <p:nvPr/>
        </p:nvPicPr>
        <p:blipFill>
          <a:blip r:embed="rId3"/>
          <a:stretch>
            <a:fillRect/>
          </a:stretch>
        </p:blipFill>
        <p:spPr>
          <a:xfrm>
            <a:off x="6524786" y="1185947"/>
            <a:ext cx="4684524" cy="391235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65314" y="142250"/>
                <a:ext cx="6096000" cy="1970604"/>
              </a:xfrm>
              <a:prstGeom prst="rect">
                <a:avLst/>
              </a:prstGeom>
            </p:spPr>
            <p:txBody>
              <a:bodyPr>
                <a:spAutoFit/>
              </a:bodyPr>
              <a:lstStyle/>
              <a:p>
                <a:pPr marL="457200" indent="-457200" algn="just">
                  <a:buFont typeface="Arial" panose="020B0604020202020204" pitchFamily="34" charset="0"/>
                  <a:buChar char="•"/>
                </a:pPr>
                <a:r>
                  <a:rPr lang="en-US" sz="2600" dirty="0"/>
                  <a:t>If </a:t>
                </a:r>
                <a:r>
                  <a:rPr lang="en-US" sz="2600" b="1" dirty="0">
                    <a:solidFill>
                      <a:srgbClr val="00B050"/>
                    </a:solidFill>
                  </a:rPr>
                  <a:t>S</a:t>
                </a:r>
                <a:r>
                  <a:rPr lang="en-US" sz="2600" dirty="0"/>
                  <a:t> is asserted and </a:t>
                </a:r>
                <a:r>
                  <a:rPr lang="en-US" sz="2600" b="1" dirty="0">
                    <a:solidFill>
                      <a:srgbClr val="FF0000"/>
                    </a:solidFill>
                  </a:rPr>
                  <a:t>R</a:t>
                </a:r>
                <a:r>
                  <a:rPr lang="en-US" sz="2600" dirty="0"/>
                  <a:t> is not, then the output </a:t>
                </a:r>
                <a14:m>
                  <m:oMath xmlns:m="http://schemas.openxmlformats.org/officeDocument/2006/math">
                    <m:r>
                      <a:rPr lang="it-IT" sz="2600" i="1">
                        <a:latin typeface="Cambria Math" panose="02040503050406030204" pitchFamily="18" charset="0"/>
                      </a:rPr>
                      <m:t>𝑄</m:t>
                    </m:r>
                  </m:oMath>
                </a14:m>
                <a:r>
                  <a:rPr lang="en-US" sz="2600" dirty="0"/>
                  <a:t> will be asserted and </a:t>
                </a:r>
                <a14:m>
                  <m:oMath xmlns:m="http://schemas.openxmlformats.org/officeDocument/2006/math">
                    <m:acc>
                      <m:accPr>
                        <m:chr m:val="̅"/>
                        <m:ctrlPr>
                          <a:rPr lang="en-US" sz="2600" i="1">
                            <a:latin typeface="Cambria Math" panose="02040503050406030204" pitchFamily="18" charset="0"/>
                          </a:rPr>
                        </m:ctrlPr>
                      </m:accPr>
                      <m:e>
                        <m:r>
                          <a:rPr lang="it-IT" sz="2600" i="1">
                            <a:latin typeface="Cambria Math" panose="02040503050406030204" pitchFamily="18" charset="0"/>
                          </a:rPr>
                          <m:t>𝑄</m:t>
                        </m:r>
                      </m:e>
                    </m:acc>
                  </m:oMath>
                </a14:m>
                <a:r>
                  <a:rPr lang="en-US" sz="2600" dirty="0"/>
                  <a:t> will be </a:t>
                </a:r>
                <a:r>
                  <a:rPr lang="en-US" sz="2600" dirty="0" err="1"/>
                  <a:t>deasserted</a:t>
                </a:r>
                <a:endParaRPr lang="en-US" sz="2600" dirty="0"/>
              </a:p>
              <a:p>
                <a:pPr marL="457200" indent="-457200" algn="just">
                  <a:buFont typeface="Arial" panose="020B0604020202020204" pitchFamily="34" charset="0"/>
                  <a:buChar char="•"/>
                </a:pPr>
                <a:endParaRPr lang="en-US" sz="260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5314" y="142250"/>
                <a:ext cx="6096000" cy="1970604"/>
              </a:xfrm>
              <a:prstGeom prst="rect">
                <a:avLst/>
              </a:prstGeom>
              <a:blipFill>
                <a:blip r:embed="rId4"/>
                <a:stretch>
                  <a:fillRect l="-1500" t="-2469" r="-1800"/>
                </a:stretch>
              </a:blipFill>
            </p:spPr>
            <p:txBody>
              <a:bodyPr/>
              <a:lstStyle/>
              <a:p>
                <a:r>
                  <a:rPr lang="en-GB">
                    <a:noFill/>
                  </a:rPr>
                  <a:t> </a:t>
                </a:r>
              </a:p>
            </p:txBody>
          </p:sp>
        </mc:Fallback>
      </mc:AlternateContent>
      <p:sp>
        <p:nvSpPr>
          <p:cNvPr id="5" name="Rectangle 4"/>
          <p:cNvSpPr/>
          <p:nvPr/>
        </p:nvSpPr>
        <p:spPr>
          <a:xfrm>
            <a:off x="10579150" y="2236944"/>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6" name="Rectangle 5"/>
          <p:cNvSpPr/>
          <p:nvPr/>
        </p:nvSpPr>
        <p:spPr>
          <a:xfrm>
            <a:off x="6701991" y="3861683"/>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7" name="Rectangle 6"/>
          <p:cNvSpPr/>
          <p:nvPr/>
        </p:nvSpPr>
        <p:spPr>
          <a:xfrm>
            <a:off x="10579150" y="4543608"/>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8" name="Rectangle 7"/>
          <p:cNvSpPr/>
          <p:nvPr/>
        </p:nvSpPr>
        <p:spPr>
          <a:xfrm>
            <a:off x="6701991" y="2067885"/>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9" name="Rectangle 8"/>
          <p:cNvSpPr/>
          <p:nvPr/>
        </p:nvSpPr>
        <p:spPr>
          <a:xfrm>
            <a:off x="6387481" y="1426861"/>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10" name="Rectangle 9"/>
          <p:cNvSpPr/>
          <p:nvPr/>
        </p:nvSpPr>
        <p:spPr>
          <a:xfrm>
            <a:off x="6412469" y="4543608"/>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Tree>
    <p:extLst>
      <p:ext uri="{BB962C8B-B14F-4D97-AF65-F5344CB8AC3E}">
        <p14:creationId xmlns:p14="http://schemas.microsoft.com/office/powerpoint/2010/main" val="37755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16</a:t>
            </a:fld>
            <a:endParaRPr lang="en-US"/>
          </a:p>
        </p:txBody>
      </p:sp>
      <p:pic>
        <p:nvPicPr>
          <p:cNvPr id="3" name="Picture 2"/>
          <p:cNvPicPr>
            <a:picLocks noChangeAspect="1"/>
          </p:cNvPicPr>
          <p:nvPr/>
        </p:nvPicPr>
        <p:blipFill>
          <a:blip r:embed="rId3"/>
          <a:stretch>
            <a:fillRect/>
          </a:stretch>
        </p:blipFill>
        <p:spPr>
          <a:xfrm>
            <a:off x="6524786" y="1185947"/>
            <a:ext cx="4684524" cy="391235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65314" y="142250"/>
                <a:ext cx="6096000" cy="2370714"/>
              </a:xfrm>
              <a:prstGeom prst="rect">
                <a:avLst/>
              </a:prstGeom>
            </p:spPr>
            <p:txBody>
              <a:bodyPr>
                <a:spAutoFit/>
              </a:bodyPr>
              <a:lstStyle/>
              <a:p>
                <a:pPr marL="457200" indent="-457200" algn="just">
                  <a:buFont typeface="Arial" panose="020B0604020202020204" pitchFamily="34" charset="0"/>
                  <a:buChar char="•"/>
                </a:pPr>
                <a:r>
                  <a:rPr lang="en-US" sz="2600" dirty="0"/>
                  <a:t>While if </a:t>
                </a:r>
                <a:r>
                  <a:rPr lang="en-US" sz="2600" b="1" dirty="0">
                    <a:solidFill>
                      <a:srgbClr val="00B050"/>
                    </a:solidFill>
                  </a:rPr>
                  <a:t>R</a:t>
                </a:r>
                <a:r>
                  <a:rPr lang="en-US" sz="2600" dirty="0"/>
                  <a:t> is asserted and </a:t>
                </a:r>
                <a:r>
                  <a:rPr lang="en-US" sz="2600" b="1" dirty="0">
                    <a:solidFill>
                      <a:srgbClr val="FF0000"/>
                    </a:solidFill>
                  </a:rPr>
                  <a:t>S</a:t>
                </a:r>
                <a:r>
                  <a:rPr lang="en-US" sz="2600" dirty="0"/>
                  <a:t> is not, then the output </a:t>
                </a:r>
                <a14:m>
                  <m:oMath xmlns:m="http://schemas.openxmlformats.org/officeDocument/2006/math">
                    <m:acc>
                      <m:accPr>
                        <m:chr m:val="̅"/>
                        <m:ctrlPr>
                          <a:rPr lang="en-US" sz="2600" i="1">
                            <a:latin typeface="Cambria Math" panose="02040503050406030204" pitchFamily="18" charset="0"/>
                          </a:rPr>
                        </m:ctrlPr>
                      </m:accPr>
                      <m:e>
                        <m:r>
                          <a:rPr lang="it-IT" sz="2600" i="1">
                            <a:latin typeface="Cambria Math" panose="02040503050406030204" pitchFamily="18" charset="0"/>
                          </a:rPr>
                          <m:t>𝑄</m:t>
                        </m:r>
                      </m:e>
                    </m:acc>
                  </m:oMath>
                </a14:m>
                <a:r>
                  <a:rPr lang="en-US" sz="2600" dirty="0"/>
                  <a:t>will be asserted and </a:t>
                </a:r>
                <a14:m>
                  <m:oMath xmlns:m="http://schemas.openxmlformats.org/officeDocument/2006/math">
                    <m:r>
                      <a:rPr lang="it-IT" sz="2600" i="1">
                        <a:latin typeface="Cambria Math" panose="02040503050406030204" pitchFamily="18" charset="0"/>
                      </a:rPr>
                      <m:t>𝑄</m:t>
                    </m:r>
                  </m:oMath>
                </a14:m>
                <a:r>
                  <a:rPr lang="en-US" sz="2600" dirty="0"/>
                  <a:t> will be </a:t>
                </a:r>
                <a:r>
                  <a:rPr lang="en-US" sz="2600" dirty="0" err="1"/>
                  <a:t>deasserted</a:t>
                </a:r>
                <a:r>
                  <a:rPr lang="en-US" sz="2600" dirty="0"/>
                  <a:t>.</a:t>
                </a:r>
              </a:p>
              <a:p>
                <a:pPr algn="just"/>
                <a:endParaRPr lang="en-US" sz="2600" dirty="0"/>
              </a:p>
              <a:p>
                <a:pPr marL="457200" indent="-457200" algn="just">
                  <a:buFont typeface="Arial" panose="020B0604020202020204" pitchFamily="34" charset="0"/>
                  <a:buChar char="•"/>
                </a:pPr>
                <a:endParaRPr lang="en-US" sz="260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5314" y="142250"/>
                <a:ext cx="6096000" cy="2370714"/>
              </a:xfrm>
              <a:prstGeom prst="rect">
                <a:avLst/>
              </a:prstGeom>
              <a:blipFill>
                <a:blip r:embed="rId4"/>
                <a:stretch>
                  <a:fillRect l="-1500" t="-2057" r="-1800"/>
                </a:stretch>
              </a:blipFill>
            </p:spPr>
            <p:txBody>
              <a:bodyPr/>
              <a:lstStyle/>
              <a:p>
                <a:r>
                  <a:rPr lang="en-GB">
                    <a:noFill/>
                  </a:rPr>
                  <a:t> </a:t>
                </a:r>
              </a:p>
            </p:txBody>
          </p:sp>
        </mc:Fallback>
      </mc:AlternateContent>
      <p:sp>
        <p:nvSpPr>
          <p:cNvPr id="5" name="Rectangle 4"/>
          <p:cNvSpPr/>
          <p:nvPr/>
        </p:nvSpPr>
        <p:spPr>
          <a:xfrm>
            <a:off x="10579150" y="2236944"/>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6" name="Rectangle 5"/>
          <p:cNvSpPr/>
          <p:nvPr/>
        </p:nvSpPr>
        <p:spPr>
          <a:xfrm>
            <a:off x="6701991" y="3861683"/>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7" name="Rectangle 6"/>
          <p:cNvSpPr/>
          <p:nvPr/>
        </p:nvSpPr>
        <p:spPr>
          <a:xfrm>
            <a:off x="10579150" y="4543608"/>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8" name="Rectangle 7"/>
          <p:cNvSpPr/>
          <p:nvPr/>
        </p:nvSpPr>
        <p:spPr>
          <a:xfrm>
            <a:off x="6701991" y="2067885"/>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9" name="Rectangle 8"/>
          <p:cNvSpPr/>
          <p:nvPr/>
        </p:nvSpPr>
        <p:spPr>
          <a:xfrm>
            <a:off x="6387481" y="1426861"/>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10" name="Rectangle 9"/>
          <p:cNvSpPr/>
          <p:nvPr/>
        </p:nvSpPr>
        <p:spPr>
          <a:xfrm>
            <a:off x="6412469" y="4543608"/>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Tree>
    <p:extLst>
      <p:ext uri="{BB962C8B-B14F-4D97-AF65-F5344CB8AC3E}">
        <p14:creationId xmlns:p14="http://schemas.microsoft.com/office/powerpoint/2010/main" val="341233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17</a:t>
            </a:fld>
            <a:endParaRPr lang="en-US"/>
          </a:p>
        </p:txBody>
      </p:sp>
      <p:pic>
        <p:nvPicPr>
          <p:cNvPr id="3" name="Picture 2"/>
          <p:cNvPicPr>
            <a:picLocks noChangeAspect="1"/>
          </p:cNvPicPr>
          <p:nvPr/>
        </p:nvPicPr>
        <p:blipFill>
          <a:blip r:embed="rId3"/>
          <a:stretch>
            <a:fillRect/>
          </a:stretch>
        </p:blipFill>
        <p:spPr>
          <a:xfrm>
            <a:off x="6524786" y="1185947"/>
            <a:ext cx="4684524" cy="391235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65314" y="142250"/>
                <a:ext cx="5646550" cy="5972532"/>
              </a:xfrm>
              <a:prstGeom prst="rect">
                <a:avLst/>
              </a:prstGeom>
            </p:spPr>
            <p:txBody>
              <a:bodyPr wrap="square">
                <a:spAutoFit/>
              </a:bodyPr>
              <a:lstStyle/>
              <a:p>
                <a:pPr marL="457200" indent="-457200" algn="just">
                  <a:buFont typeface="Arial" panose="020B0604020202020204" pitchFamily="34" charset="0"/>
                  <a:buChar char="•"/>
                </a:pPr>
                <a:r>
                  <a:rPr lang="en-US" sz="2600" dirty="0"/>
                  <a:t>When neither </a:t>
                </a:r>
                <a:r>
                  <a:rPr lang="en-US" sz="2600" b="1" dirty="0">
                    <a:solidFill>
                      <a:srgbClr val="FF0000"/>
                    </a:solidFill>
                  </a:rPr>
                  <a:t>S</a:t>
                </a:r>
                <a:r>
                  <a:rPr lang="en-US" sz="2600" dirty="0"/>
                  <a:t> nor </a:t>
                </a:r>
                <a:r>
                  <a:rPr lang="en-US" sz="2600" b="1" dirty="0">
                    <a:solidFill>
                      <a:srgbClr val="FF0000"/>
                    </a:solidFill>
                  </a:rPr>
                  <a:t>R</a:t>
                </a:r>
                <a:r>
                  <a:rPr lang="en-US" sz="2600" dirty="0"/>
                  <a:t> are asserted, the cross-coupled NOR gates act as inverters and </a:t>
                </a:r>
                <a:r>
                  <a:rPr lang="en-US" sz="2600" b="1" dirty="0"/>
                  <a:t>store the previous values </a:t>
                </a:r>
                <a:r>
                  <a:rPr lang="en-US" sz="2600" dirty="0"/>
                  <a:t>of </a:t>
                </a:r>
                <a14:m>
                  <m:oMath xmlns:m="http://schemas.openxmlformats.org/officeDocument/2006/math">
                    <m:r>
                      <a:rPr lang="it-IT" sz="2600" i="1">
                        <a:latin typeface="Cambria Math" panose="02040503050406030204" pitchFamily="18" charset="0"/>
                      </a:rPr>
                      <m:t>𝑄</m:t>
                    </m:r>
                  </m:oMath>
                </a14:m>
                <a:r>
                  <a:rPr lang="en-US" sz="2600" dirty="0"/>
                  <a:t> and </a:t>
                </a:r>
                <a14:m>
                  <m:oMath xmlns:m="http://schemas.openxmlformats.org/officeDocument/2006/math">
                    <m:acc>
                      <m:accPr>
                        <m:chr m:val="̅"/>
                        <m:ctrlPr>
                          <a:rPr lang="en-US" sz="2600" i="1">
                            <a:latin typeface="Cambria Math" panose="02040503050406030204" pitchFamily="18" charset="0"/>
                          </a:rPr>
                        </m:ctrlPr>
                      </m:accPr>
                      <m:e>
                        <m:r>
                          <a:rPr lang="it-IT" sz="2600" i="1">
                            <a:latin typeface="Cambria Math" panose="02040503050406030204" pitchFamily="18" charset="0"/>
                          </a:rPr>
                          <m:t>𝑄</m:t>
                        </m:r>
                      </m:e>
                    </m:acc>
                  </m:oMath>
                </a14:m>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If the output </a:t>
                </a:r>
                <a14:m>
                  <m:oMath xmlns:m="http://schemas.openxmlformats.org/officeDocument/2006/math">
                    <m:r>
                      <a:rPr lang="it-IT" sz="2600" b="1" i="1" smtClean="0">
                        <a:solidFill>
                          <a:srgbClr val="00B050"/>
                        </a:solidFill>
                        <a:latin typeface="Cambria Math" panose="02040503050406030204" pitchFamily="18" charset="0"/>
                      </a:rPr>
                      <m:t>𝑸</m:t>
                    </m:r>
                  </m:oMath>
                </a14:m>
                <a:r>
                  <a:rPr lang="en-US" sz="2600" dirty="0"/>
                  <a:t> is true, then the bottom inverter produces a false output (which is </a:t>
                </a:r>
                <a14:m>
                  <m:oMath xmlns:m="http://schemas.openxmlformats.org/officeDocument/2006/math">
                    <m:acc>
                      <m:accPr>
                        <m:chr m:val="̅"/>
                        <m:ctrlPr>
                          <a:rPr lang="en-US" sz="2600" b="1" i="1" smtClean="0">
                            <a:solidFill>
                              <a:srgbClr val="FF0000"/>
                            </a:solidFill>
                            <a:latin typeface="Cambria Math" panose="02040503050406030204" pitchFamily="18" charset="0"/>
                          </a:rPr>
                        </m:ctrlPr>
                      </m:accPr>
                      <m:e>
                        <m:r>
                          <a:rPr lang="it-IT" sz="2600" b="1" i="1">
                            <a:solidFill>
                              <a:srgbClr val="FF0000"/>
                            </a:solidFill>
                            <a:latin typeface="Cambria Math" panose="02040503050406030204" pitchFamily="18" charset="0"/>
                          </a:rPr>
                          <m:t>𝑸</m:t>
                        </m:r>
                      </m:e>
                    </m:acc>
                  </m:oMath>
                </a14:m>
                <a:r>
                  <a:rPr lang="en-US" sz="2600" dirty="0"/>
                  <a:t>), which becomes the input to the top inverter, which produces a true output, which is </a:t>
                </a:r>
                <a14:m>
                  <m:oMath xmlns:m="http://schemas.openxmlformats.org/officeDocument/2006/math">
                    <m:r>
                      <a:rPr lang="it-IT" sz="2600" i="1">
                        <a:latin typeface="Cambria Math" panose="02040503050406030204" pitchFamily="18" charset="0"/>
                      </a:rPr>
                      <m:t>𝑄</m:t>
                    </m:r>
                  </m:oMath>
                </a14:m>
                <a:r>
                  <a:rPr lang="en-US" sz="2600" dirty="0"/>
                  <a:t>, and so on.</a:t>
                </a:r>
              </a:p>
              <a:p>
                <a:pPr algn="just"/>
                <a:endParaRPr lang="en-US" sz="2600" dirty="0"/>
              </a:p>
              <a:p>
                <a:pPr marL="457200" indent="-457200" algn="just">
                  <a:buFont typeface="Arial" panose="020B0604020202020204" pitchFamily="34" charset="0"/>
                  <a:buChar char="•"/>
                </a:pPr>
                <a:endParaRPr lang="en-US" sz="260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5314" y="142250"/>
                <a:ext cx="5646550" cy="5972532"/>
              </a:xfrm>
              <a:prstGeom prst="rect">
                <a:avLst/>
              </a:prstGeom>
              <a:blipFill>
                <a:blip r:embed="rId4"/>
                <a:stretch>
                  <a:fillRect l="-1620" t="-816" r="-1944"/>
                </a:stretch>
              </a:blipFill>
            </p:spPr>
            <p:txBody>
              <a:bodyPr/>
              <a:lstStyle/>
              <a:p>
                <a:r>
                  <a:rPr lang="en-GB">
                    <a:noFill/>
                  </a:rPr>
                  <a:t> </a:t>
                </a:r>
              </a:p>
            </p:txBody>
          </p:sp>
        </mc:Fallback>
      </mc:AlternateContent>
      <p:sp>
        <p:nvSpPr>
          <p:cNvPr id="5" name="Rectangle 4"/>
          <p:cNvSpPr/>
          <p:nvPr/>
        </p:nvSpPr>
        <p:spPr>
          <a:xfrm>
            <a:off x="10579150" y="2236944"/>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6" name="Rectangle 5"/>
          <p:cNvSpPr/>
          <p:nvPr/>
        </p:nvSpPr>
        <p:spPr>
          <a:xfrm>
            <a:off x="6701991" y="3861683"/>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7" name="Rectangle 6"/>
          <p:cNvSpPr/>
          <p:nvPr/>
        </p:nvSpPr>
        <p:spPr>
          <a:xfrm>
            <a:off x="10579150" y="4543608"/>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8" name="Rectangle 7"/>
          <p:cNvSpPr/>
          <p:nvPr/>
        </p:nvSpPr>
        <p:spPr>
          <a:xfrm>
            <a:off x="6701991" y="2067885"/>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9" name="Rectangle 8"/>
          <p:cNvSpPr/>
          <p:nvPr/>
        </p:nvSpPr>
        <p:spPr>
          <a:xfrm>
            <a:off x="6387481" y="1426861"/>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10" name="Rectangle 9"/>
          <p:cNvSpPr/>
          <p:nvPr/>
        </p:nvSpPr>
        <p:spPr>
          <a:xfrm>
            <a:off x="6412469" y="4543608"/>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Tree>
    <p:extLst>
      <p:ext uri="{BB962C8B-B14F-4D97-AF65-F5344CB8AC3E}">
        <p14:creationId xmlns:p14="http://schemas.microsoft.com/office/powerpoint/2010/main" val="27261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18</a:t>
            </a:fld>
            <a:endParaRPr lang="en-US"/>
          </a:p>
        </p:txBody>
      </p:sp>
      <p:pic>
        <p:nvPicPr>
          <p:cNvPr id="3" name="Picture 2"/>
          <p:cNvPicPr>
            <a:picLocks noChangeAspect="1"/>
          </p:cNvPicPr>
          <p:nvPr/>
        </p:nvPicPr>
        <p:blipFill>
          <a:blip r:embed="rId3"/>
          <a:stretch>
            <a:fillRect/>
          </a:stretch>
        </p:blipFill>
        <p:spPr>
          <a:xfrm>
            <a:off x="6524786" y="1185947"/>
            <a:ext cx="4684524" cy="391235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65313" y="142250"/>
                <a:ext cx="5584557" cy="5971699"/>
              </a:xfrm>
              <a:prstGeom prst="rect">
                <a:avLst/>
              </a:prstGeom>
            </p:spPr>
            <p:txBody>
              <a:bodyPr wrap="square">
                <a:spAutoFit/>
              </a:bodyPr>
              <a:lstStyle/>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If the output </a:t>
                </a:r>
                <a14:m>
                  <m:oMath xmlns:m="http://schemas.openxmlformats.org/officeDocument/2006/math">
                    <m:r>
                      <a:rPr lang="it-IT" sz="2600" b="1" i="1" smtClean="0">
                        <a:solidFill>
                          <a:srgbClr val="FF0000"/>
                        </a:solidFill>
                        <a:latin typeface="Cambria Math" panose="02040503050406030204" pitchFamily="18" charset="0"/>
                      </a:rPr>
                      <m:t>𝑸</m:t>
                    </m:r>
                  </m:oMath>
                </a14:m>
                <a:r>
                  <a:rPr lang="en-US" sz="2600" dirty="0"/>
                  <a:t> is false, then the bottom inverter produces a true output (which is </a:t>
                </a:r>
                <a14:m>
                  <m:oMath xmlns:m="http://schemas.openxmlformats.org/officeDocument/2006/math">
                    <m:acc>
                      <m:accPr>
                        <m:chr m:val="̅"/>
                        <m:ctrlPr>
                          <a:rPr lang="en-US" sz="2600" b="1" i="1" smtClean="0">
                            <a:solidFill>
                              <a:srgbClr val="00B050"/>
                            </a:solidFill>
                            <a:latin typeface="Cambria Math" panose="02040503050406030204" pitchFamily="18" charset="0"/>
                          </a:rPr>
                        </m:ctrlPr>
                      </m:accPr>
                      <m:e>
                        <m:r>
                          <a:rPr lang="it-IT" sz="2600" b="1" i="1">
                            <a:solidFill>
                              <a:srgbClr val="00B050"/>
                            </a:solidFill>
                            <a:latin typeface="Cambria Math" panose="02040503050406030204" pitchFamily="18" charset="0"/>
                          </a:rPr>
                          <m:t>𝑸</m:t>
                        </m:r>
                      </m:e>
                    </m:acc>
                  </m:oMath>
                </a14:m>
                <a:r>
                  <a:rPr lang="en-US" sz="2600" dirty="0"/>
                  <a:t>), which becomes the input to the top inverter, which produces a false output, which is </a:t>
                </a:r>
                <a14:m>
                  <m:oMath xmlns:m="http://schemas.openxmlformats.org/officeDocument/2006/math">
                    <m:r>
                      <a:rPr lang="it-IT" sz="2600" i="1">
                        <a:latin typeface="Cambria Math" panose="02040503050406030204" pitchFamily="18" charset="0"/>
                      </a:rPr>
                      <m:t>𝑄</m:t>
                    </m:r>
                  </m:oMath>
                </a14:m>
                <a:r>
                  <a:rPr lang="en-US" sz="2600" dirty="0"/>
                  <a:t>, and so on.</a:t>
                </a:r>
              </a:p>
              <a:p>
                <a:pPr algn="just"/>
                <a:endParaRPr lang="en-US" sz="2600" dirty="0"/>
              </a:p>
              <a:p>
                <a:pPr marL="457200" indent="-457200" algn="just">
                  <a:buFont typeface="Arial" panose="020B0604020202020204" pitchFamily="34" charset="0"/>
                  <a:buChar char="•"/>
                </a:pPr>
                <a:endParaRPr lang="en-US" sz="260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5313" y="142250"/>
                <a:ext cx="5584557" cy="5971699"/>
              </a:xfrm>
              <a:prstGeom prst="rect">
                <a:avLst/>
              </a:prstGeom>
              <a:blipFill>
                <a:blip r:embed="rId4"/>
                <a:stretch>
                  <a:fillRect l="-1638" r="-1965"/>
                </a:stretch>
              </a:blipFill>
            </p:spPr>
            <p:txBody>
              <a:bodyPr/>
              <a:lstStyle/>
              <a:p>
                <a:r>
                  <a:rPr lang="en-GB">
                    <a:noFill/>
                  </a:rPr>
                  <a:t> </a:t>
                </a:r>
              </a:p>
            </p:txBody>
          </p:sp>
        </mc:Fallback>
      </mc:AlternateContent>
      <p:sp>
        <p:nvSpPr>
          <p:cNvPr id="5" name="Rectangle 4"/>
          <p:cNvSpPr/>
          <p:nvPr/>
        </p:nvSpPr>
        <p:spPr>
          <a:xfrm>
            <a:off x="10579150" y="2236944"/>
            <a:ext cx="314510" cy="400110"/>
          </a:xfrm>
          <a:prstGeom prst="rect">
            <a:avLst/>
          </a:prstGeom>
        </p:spPr>
        <p:txBody>
          <a:bodyPr wrap="none">
            <a:spAutoFit/>
          </a:bodyPr>
          <a:lstStyle/>
          <a:p>
            <a:r>
              <a:rPr lang="en-GB" sz="2000" dirty="0">
                <a:solidFill>
                  <a:srgbClr val="FF0000"/>
                </a:solidFill>
              </a:rPr>
              <a:t>0</a:t>
            </a:r>
            <a:endParaRPr lang="en-US" sz="2000" dirty="0">
              <a:solidFill>
                <a:srgbClr val="FF0000"/>
              </a:solidFill>
            </a:endParaRPr>
          </a:p>
        </p:txBody>
      </p:sp>
      <p:sp>
        <p:nvSpPr>
          <p:cNvPr id="6" name="Rectangle 5"/>
          <p:cNvSpPr/>
          <p:nvPr/>
        </p:nvSpPr>
        <p:spPr>
          <a:xfrm>
            <a:off x="6701991" y="3861683"/>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7" name="Rectangle 6"/>
          <p:cNvSpPr/>
          <p:nvPr/>
        </p:nvSpPr>
        <p:spPr>
          <a:xfrm>
            <a:off x="10579150" y="4543608"/>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8" name="Rectangle 7"/>
          <p:cNvSpPr/>
          <p:nvPr/>
        </p:nvSpPr>
        <p:spPr>
          <a:xfrm>
            <a:off x="6701991" y="2067885"/>
            <a:ext cx="314510" cy="400110"/>
          </a:xfrm>
          <a:prstGeom prst="rect">
            <a:avLst/>
          </a:prstGeom>
        </p:spPr>
        <p:txBody>
          <a:bodyPr wrap="none">
            <a:spAutoFit/>
          </a:bodyPr>
          <a:lstStyle/>
          <a:p>
            <a:r>
              <a:rPr lang="it-IT" sz="2000" dirty="0">
                <a:solidFill>
                  <a:srgbClr val="FF0000"/>
                </a:solidFill>
              </a:rPr>
              <a:t>1</a:t>
            </a:r>
            <a:endParaRPr lang="en-US" sz="2000" dirty="0">
              <a:solidFill>
                <a:srgbClr val="FF0000"/>
              </a:solidFill>
            </a:endParaRPr>
          </a:p>
        </p:txBody>
      </p:sp>
      <p:sp>
        <p:nvSpPr>
          <p:cNvPr id="9" name="Rectangle 8"/>
          <p:cNvSpPr/>
          <p:nvPr/>
        </p:nvSpPr>
        <p:spPr>
          <a:xfrm>
            <a:off x="6387481" y="1426861"/>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
        <p:nvSpPr>
          <p:cNvPr id="10" name="Rectangle 9"/>
          <p:cNvSpPr/>
          <p:nvPr/>
        </p:nvSpPr>
        <p:spPr>
          <a:xfrm>
            <a:off x="6412469" y="4543608"/>
            <a:ext cx="314510" cy="400110"/>
          </a:xfrm>
          <a:prstGeom prst="rect">
            <a:avLst/>
          </a:prstGeom>
        </p:spPr>
        <p:txBody>
          <a:bodyPr wrap="none">
            <a:spAutoFit/>
          </a:bodyPr>
          <a:lstStyle/>
          <a:p>
            <a:r>
              <a:rPr lang="it-IT" sz="2000" dirty="0">
                <a:solidFill>
                  <a:srgbClr val="FF0000"/>
                </a:solidFill>
              </a:rPr>
              <a:t>0</a:t>
            </a:r>
            <a:endParaRPr lang="en-US" sz="2000" dirty="0">
              <a:solidFill>
                <a:srgbClr val="FF0000"/>
              </a:solidFill>
            </a:endParaRPr>
          </a:p>
        </p:txBody>
      </p:sp>
    </p:spTree>
    <p:extLst>
      <p:ext uri="{BB962C8B-B14F-4D97-AF65-F5344CB8AC3E}">
        <p14:creationId xmlns:p14="http://schemas.microsoft.com/office/powerpoint/2010/main" val="257881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19</a:t>
            </a:fld>
            <a:endParaRPr lang="en-US"/>
          </a:p>
        </p:txBody>
      </p:sp>
      <p:pic>
        <p:nvPicPr>
          <p:cNvPr id="3" name="Picture 2"/>
          <p:cNvPicPr>
            <a:picLocks noChangeAspect="1"/>
          </p:cNvPicPr>
          <p:nvPr/>
        </p:nvPicPr>
        <p:blipFill>
          <a:blip r:embed="rId3"/>
          <a:stretch>
            <a:fillRect/>
          </a:stretch>
        </p:blipFill>
        <p:spPr>
          <a:xfrm>
            <a:off x="6524786" y="1185947"/>
            <a:ext cx="4684524" cy="3912350"/>
          </a:xfrm>
          <a:prstGeom prst="rect">
            <a:avLst/>
          </a:prstGeom>
        </p:spPr>
      </p:pic>
      <p:sp>
        <p:nvSpPr>
          <p:cNvPr id="4" name="Rectangle 3"/>
          <p:cNvSpPr/>
          <p:nvPr/>
        </p:nvSpPr>
        <p:spPr>
          <a:xfrm>
            <a:off x="165314" y="142250"/>
            <a:ext cx="6096000" cy="3600986"/>
          </a:xfrm>
          <a:prstGeom prst="rect">
            <a:avLst/>
          </a:prstGeom>
        </p:spPr>
        <p:txBody>
          <a:bodyPr>
            <a:spAutoFit/>
          </a:bodyPr>
          <a:lstStyle/>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 Asserting </a:t>
            </a:r>
            <a:r>
              <a:rPr lang="en-US" sz="2600" b="1" dirty="0">
                <a:solidFill>
                  <a:srgbClr val="00B050"/>
                </a:solidFill>
              </a:rPr>
              <a:t>S</a:t>
            </a:r>
            <a:r>
              <a:rPr lang="en-US" sz="2600" dirty="0"/>
              <a:t> and </a:t>
            </a:r>
            <a:r>
              <a:rPr lang="en-US" sz="2600" b="1" dirty="0">
                <a:solidFill>
                  <a:srgbClr val="00B050"/>
                </a:solidFill>
              </a:rPr>
              <a:t>R</a:t>
            </a:r>
            <a:r>
              <a:rPr lang="en-US" sz="2600" dirty="0"/>
              <a:t> simultaneously can lead to incorrect operation: depending on how S and R are </a:t>
            </a:r>
            <a:r>
              <a:rPr lang="en-US" sz="2600" dirty="0" err="1"/>
              <a:t>deasserted</a:t>
            </a:r>
            <a:r>
              <a:rPr lang="en-US" sz="2600" dirty="0"/>
              <a:t>, the latch may </a:t>
            </a:r>
            <a:r>
              <a:rPr lang="en-US" sz="2600" u="sng" dirty="0"/>
              <a:t>oscillate</a:t>
            </a:r>
            <a:r>
              <a:rPr lang="en-US" sz="2600" dirty="0"/>
              <a:t> or become </a:t>
            </a:r>
            <a:r>
              <a:rPr lang="en-US" sz="2600" u="sng" dirty="0"/>
              <a:t>metastable</a:t>
            </a:r>
            <a:r>
              <a:rPr lang="en-US" sz="2600" dirty="0"/>
              <a:t> </a:t>
            </a:r>
          </a:p>
          <a:p>
            <a:endParaRPr lang="en-US" sz="2800" dirty="0"/>
          </a:p>
          <a:p>
            <a:pPr marL="457200" indent="-457200" algn="just">
              <a:buFont typeface="Arial" panose="020B0604020202020204" pitchFamily="34" charset="0"/>
              <a:buChar char="•"/>
            </a:pPr>
            <a:endParaRPr lang="en-US" sz="2600" dirty="0"/>
          </a:p>
          <a:p>
            <a:endParaRPr lang="en-US" dirty="0"/>
          </a:p>
        </p:txBody>
      </p:sp>
    </p:spTree>
    <p:extLst>
      <p:ext uri="{BB962C8B-B14F-4D97-AF65-F5344CB8AC3E}">
        <p14:creationId xmlns:p14="http://schemas.microsoft.com/office/powerpoint/2010/main" val="361562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en-US" b="1" dirty="0"/>
              <a:t>The Processor</a:t>
            </a:r>
          </a:p>
        </p:txBody>
      </p:sp>
      <p:sp>
        <p:nvSpPr>
          <p:cNvPr id="3" name="Content Placeholder 2"/>
          <p:cNvSpPr>
            <a:spLocks noGrp="1"/>
          </p:cNvSpPr>
          <p:nvPr>
            <p:ph idx="1"/>
          </p:nvPr>
        </p:nvSpPr>
        <p:spPr>
          <a:xfrm>
            <a:off x="838200" y="1589656"/>
            <a:ext cx="10515600" cy="4948303"/>
          </a:xfrm>
        </p:spPr>
        <p:txBody>
          <a:bodyPr>
            <a:normAutofit/>
          </a:bodyPr>
          <a:lstStyle/>
          <a:p>
            <a:r>
              <a:rPr lang="en-US" dirty="0"/>
              <a:t>We will construct the </a:t>
            </a:r>
            <a:r>
              <a:rPr lang="en-US" b="1" dirty="0" err="1"/>
              <a:t>datapath</a:t>
            </a:r>
            <a:r>
              <a:rPr lang="en-US" dirty="0"/>
              <a:t> and </a:t>
            </a:r>
            <a:r>
              <a:rPr lang="en-US" b="1" dirty="0"/>
              <a:t>control unit </a:t>
            </a:r>
            <a:r>
              <a:rPr lang="en-US" dirty="0"/>
              <a:t>for two different implementations of the MIPS instruction set.</a:t>
            </a:r>
          </a:p>
          <a:p>
            <a:endParaRPr lang="en-US" dirty="0"/>
          </a:p>
          <a:p>
            <a:r>
              <a:rPr lang="en-US" dirty="0"/>
              <a:t>We will be examining an implementation that includes a subset of the core MIPS instruction set:</a:t>
            </a:r>
          </a:p>
          <a:p>
            <a:endParaRPr lang="en-US" dirty="0"/>
          </a:p>
          <a:p>
            <a:pPr marL="457200" lvl="1" indent="0">
              <a:buNone/>
            </a:pPr>
            <a:r>
              <a:rPr lang="en-US" dirty="0"/>
              <a:t>■ The memory-reference instructions </a:t>
            </a:r>
            <a:r>
              <a:rPr lang="en-US" i="1" dirty="0"/>
              <a:t>load word </a:t>
            </a:r>
            <a:r>
              <a:rPr lang="en-US" dirty="0"/>
              <a:t>(</a:t>
            </a:r>
            <a:r>
              <a:rPr lang="en-US" dirty="0" err="1"/>
              <a:t>lw</a:t>
            </a:r>
            <a:r>
              <a:rPr lang="en-US" dirty="0"/>
              <a:t>) and </a:t>
            </a:r>
            <a:r>
              <a:rPr lang="en-US" i="1" dirty="0"/>
              <a:t>store word </a:t>
            </a:r>
            <a:r>
              <a:rPr lang="en-US" dirty="0"/>
              <a:t>(</a:t>
            </a:r>
            <a:r>
              <a:rPr lang="en-US" dirty="0" err="1"/>
              <a:t>sw</a:t>
            </a:r>
            <a:r>
              <a:rPr lang="en-US" dirty="0"/>
              <a:t>)</a:t>
            </a:r>
          </a:p>
          <a:p>
            <a:pPr marL="457200" lvl="1" indent="0">
              <a:buNone/>
            </a:pPr>
            <a:r>
              <a:rPr lang="en-US" dirty="0"/>
              <a:t>■ The arithmetic-logical instructions add, sub, AND, OR, and </a:t>
            </a:r>
            <a:r>
              <a:rPr lang="en-US" dirty="0" err="1"/>
              <a:t>slt</a:t>
            </a:r>
            <a:endParaRPr lang="en-US" dirty="0"/>
          </a:p>
          <a:p>
            <a:pPr marL="457200" lvl="1" indent="0">
              <a:buNone/>
            </a:pPr>
            <a:r>
              <a:rPr lang="en-US" dirty="0"/>
              <a:t>■ The instructions </a:t>
            </a:r>
            <a:r>
              <a:rPr lang="en-US" i="1" dirty="0"/>
              <a:t>branch equal </a:t>
            </a:r>
            <a:r>
              <a:rPr lang="en-US" dirty="0"/>
              <a:t>(</a:t>
            </a:r>
            <a:r>
              <a:rPr lang="en-US" dirty="0" err="1"/>
              <a:t>beq</a:t>
            </a:r>
            <a:r>
              <a:rPr lang="en-US" dirty="0"/>
              <a:t>) and </a:t>
            </a:r>
            <a:r>
              <a:rPr lang="en-US" i="1" dirty="0"/>
              <a:t>jump </a:t>
            </a:r>
            <a:r>
              <a:rPr lang="en-US" dirty="0"/>
              <a:t>(j)</a:t>
            </a:r>
          </a:p>
        </p:txBody>
      </p:sp>
      <p:sp>
        <p:nvSpPr>
          <p:cNvPr id="2" name="Slide Number Placeholder 1"/>
          <p:cNvSpPr>
            <a:spLocks noGrp="1"/>
          </p:cNvSpPr>
          <p:nvPr>
            <p:ph type="sldNum" sz="quarter" idx="12"/>
          </p:nvPr>
        </p:nvSpPr>
        <p:spPr/>
        <p:txBody>
          <a:bodyPr/>
          <a:lstStyle/>
          <a:p>
            <a:fld id="{1D500B6C-CA5D-45B8-B2F3-9698BCD8A8A2}" type="slidenum">
              <a:rPr lang="en-US" smtClean="0"/>
              <a:t>2</a:t>
            </a:fld>
            <a:endParaRPr lang="en-US"/>
          </a:p>
        </p:txBody>
      </p:sp>
    </p:spTree>
    <p:extLst>
      <p:ext uri="{BB962C8B-B14F-4D97-AF65-F5344CB8AC3E}">
        <p14:creationId xmlns:p14="http://schemas.microsoft.com/office/powerpoint/2010/main" val="158401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Flip-flop and Latches</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endParaRPr lang="en-US" dirty="0"/>
          </a:p>
          <a:p>
            <a:r>
              <a:rPr lang="en-US" dirty="0"/>
              <a:t>Unlike the S-R latch described before, all the latches and flip-flops we will use from this point on are </a:t>
            </a:r>
            <a:r>
              <a:rPr lang="en-US" u="sng" dirty="0"/>
              <a:t>clocked</a:t>
            </a:r>
            <a:r>
              <a:rPr lang="en-US" dirty="0"/>
              <a:t>, which means that they have a clock input and the change of state is triggered by that clock.</a:t>
            </a:r>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20</a:t>
            </a:fld>
            <a:endParaRPr lang="en-US"/>
          </a:p>
        </p:txBody>
      </p:sp>
      <p:pic>
        <p:nvPicPr>
          <p:cNvPr id="6" name="Picture 5">
            <a:extLst>
              <a:ext uri="{FF2B5EF4-FFF2-40B4-BE49-F238E27FC236}">
                <a16:creationId xmlns:a16="http://schemas.microsoft.com/office/drawing/2014/main" id="{2D7B397D-482C-4B07-8DCF-4DC20708A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4160671"/>
            <a:ext cx="3810000" cy="2447925"/>
          </a:xfrm>
          <a:prstGeom prst="rect">
            <a:avLst/>
          </a:prstGeom>
        </p:spPr>
      </p:pic>
    </p:spTree>
    <p:extLst>
      <p:ext uri="{BB962C8B-B14F-4D97-AF65-F5344CB8AC3E}">
        <p14:creationId xmlns:p14="http://schemas.microsoft.com/office/powerpoint/2010/main" val="405693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Flip-flop and Latches</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pPr marL="0" indent="0">
              <a:buNone/>
            </a:pPr>
            <a:r>
              <a:rPr lang="en-US" dirty="0"/>
              <a:t> The difference between a </a:t>
            </a:r>
            <a:r>
              <a:rPr lang="en-US" b="1" dirty="0"/>
              <a:t>flip-flop</a:t>
            </a:r>
            <a:r>
              <a:rPr lang="en-US" dirty="0"/>
              <a:t> and a </a:t>
            </a:r>
            <a:r>
              <a:rPr lang="en-US" b="1" dirty="0"/>
              <a:t>latch</a:t>
            </a:r>
            <a:r>
              <a:rPr lang="en-US" dirty="0"/>
              <a:t> is the point at which the clock causes the state to actually change.</a:t>
            </a:r>
          </a:p>
          <a:p>
            <a:endParaRPr lang="en-US" dirty="0"/>
          </a:p>
          <a:p>
            <a:pPr lvl="1"/>
            <a:r>
              <a:rPr lang="en-US" dirty="0"/>
              <a:t>In a clocked latch, the state is changed </a:t>
            </a:r>
            <a:r>
              <a:rPr lang="en-US" u="sng" dirty="0"/>
              <a:t>whenever the appropriate inputs change</a:t>
            </a:r>
            <a:r>
              <a:rPr lang="en-US" dirty="0"/>
              <a:t> </a:t>
            </a:r>
            <a:r>
              <a:rPr lang="en-US" b="1" dirty="0">
                <a:solidFill>
                  <a:srgbClr val="FF0000"/>
                </a:solidFill>
              </a:rPr>
              <a:t>and</a:t>
            </a:r>
            <a:r>
              <a:rPr lang="en-US" dirty="0"/>
              <a:t> </a:t>
            </a:r>
            <a:r>
              <a:rPr lang="en-US" u="sng" dirty="0"/>
              <a:t>the clock is asserted</a:t>
            </a:r>
          </a:p>
          <a:p>
            <a:pPr lvl="1"/>
            <a:endParaRPr lang="en-US" dirty="0"/>
          </a:p>
          <a:p>
            <a:pPr lvl="1"/>
            <a:r>
              <a:rPr lang="en-US" dirty="0"/>
              <a:t>Whereas in a flip-flop, the state is changed </a:t>
            </a:r>
            <a:r>
              <a:rPr lang="en-US" u="sng" dirty="0"/>
              <a:t>only on a clock edge</a:t>
            </a:r>
            <a:endParaRPr lang="en-US" dirty="0"/>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21</a:t>
            </a:fld>
            <a:endParaRPr lang="en-US"/>
          </a:p>
        </p:txBody>
      </p:sp>
    </p:spTree>
    <p:extLst>
      <p:ext uri="{BB962C8B-B14F-4D97-AF65-F5344CB8AC3E}">
        <p14:creationId xmlns:p14="http://schemas.microsoft.com/office/powerpoint/2010/main" val="200135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Flip-flop and Latches</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pPr marL="0" indent="0">
              <a:buNone/>
            </a:pPr>
            <a:r>
              <a:rPr lang="en-US" dirty="0"/>
              <a:t> Because we use an </a:t>
            </a:r>
            <a:r>
              <a:rPr lang="en-US" u="sng" dirty="0"/>
              <a:t>edge-triggered timing methodology</a:t>
            </a:r>
            <a:r>
              <a:rPr lang="en-US" dirty="0"/>
              <a:t> where state is only updated on clock edges, </a:t>
            </a:r>
            <a:r>
              <a:rPr lang="en-US" u="sng" dirty="0"/>
              <a:t>we need only use flip-flops</a:t>
            </a:r>
            <a:endParaRPr lang="en-US" dirty="0"/>
          </a:p>
          <a:p>
            <a:endParaRPr lang="en-US" dirty="0"/>
          </a:p>
          <a:p>
            <a:endParaRPr lang="en-US" dirty="0"/>
          </a:p>
          <a:p>
            <a:r>
              <a:rPr lang="en-US" dirty="0"/>
              <a:t> Flip-flops are </a:t>
            </a:r>
            <a:r>
              <a:rPr lang="en-US" u="sng" dirty="0"/>
              <a:t>often built from latches</a:t>
            </a:r>
            <a:r>
              <a:rPr lang="en-US" dirty="0"/>
              <a:t>, so we start by describing the operation of a simple clocked latch and then discuss the operation of a flip-flop constructed from that latch.</a:t>
            </a:r>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22</a:t>
            </a:fld>
            <a:endParaRPr lang="en-US"/>
          </a:p>
        </p:txBody>
      </p:sp>
    </p:spTree>
    <p:extLst>
      <p:ext uri="{BB962C8B-B14F-4D97-AF65-F5344CB8AC3E}">
        <p14:creationId xmlns:p14="http://schemas.microsoft.com/office/powerpoint/2010/main" val="372445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Flip-flop and Latches</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r>
              <a:rPr lang="en-US" dirty="0"/>
              <a:t>A </a:t>
            </a:r>
            <a:r>
              <a:rPr lang="en-US" b="1" dirty="0"/>
              <a:t>D latch </a:t>
            </a:r>
            <a:r>
              <a:rPr lang="en-US" dirty="0"/>
              <a:t>or </a:t>
            </a:r>
            <a:r>
              <a:rPr lang="en-US" b="1" dirty="0"/>
              <a:t>D flip-flop </a:t>
            </a:r>
            <a:r>
              <a:rPr lang="en-US" dirty="0"/>
              <a:t>stores the value of its data input signal in the internal memory</a:t>
            </a:r>
          </a:p>
          <a:p>
            <a:endParaRPr lang="en-US" dirty="0"/>
          </a:p>
          <a:p>
            <a:r>
              <a:rPr lang="en-US" dirty="0"/>
              <a:t> Although there are many other types of latch and flip-flop, the D type is the only basic building block that we will need.</a:t>
            </a:r>
          </a:p>
          <a:p>
            <a:pPr>
              <a:buFont typeface="Courier New" panose="02070309020205020404" pitchFamily="49" charset="0"/>
              <a:buChar char="o"/>
            </a:pPr>
            <a:r>
              <a:rPr lang="en-US" dirty="0"/>
              <a:t> A D latch has 2 inputs and 2 outputs.</a:t>
            </a:r>
          </a:p>
        </p:txBody>
      </p:sp>
      <p:sp>
        <p:nvSpPr>
          <p:cNvPr id="2" name="Slide Number Placeholder 1"/>
          <p:cNvSpPr>
            <a:spLocks noGrp="1"/>
          </p:cNvSpPr>
          <p:nvPr>
            <p:ph type="sldNum" sz="quarter" idx="12"/>
          </p:nvPr>
        </p:nvSpPr>
        <p:spPr/>
        <p:txBody>
          <a:bodyPr/>
          <a:lstStyle/>
          <a:p>
            <a:fld id="{1D500B6C-CA5D-45B8-B2F3-9698BCD8A8A2}" type="slidenum">
              <a:rPr lang="en-US" smtClean="0"/>
              <a:t>23</a:t>
            </a:fld>
            <a:endParaRPr lang="en-US"/>
          </a:p>
        </p:txBody>
      </p:sp>
    </p:spTree>
    <p:extLst>
      <p:ext uri="{BB962C8B-B14F-4D97-AF65-F5344CB8AC3E}">
        <p14:creationId xmlns:p14="http://schemas.microsoft.com/office/powerpoint/2010/main" val="270196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Flip-flop and Latches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89656"/>
                <a:ext cx="10515600" cy="4948303"/>
              </a:xfrm>
            </p:spPr>
            <p:txBody>
              <a:bodyPr>
                <a:normAutofit/>
              </a:bodyPr>
              <a:lstStyle/>
              <a:p>
                <a:r>
                  <a:rPr lang="en-US" dirty="0"/>
                  <a:t>The inputs are the </a:t>
                </a:r>
                <a:r>
                  <a:rPr lang="en-US" b="1" dirty="0"/>
                  <a:t>data value </a:t>
                </a:r>
                <a:r>
                  <a:rPr lang="en-US" dirty="0"/>
                  <a:t>to be stored (called </a:t>
                </a:r>
                <a:r>
                  <a:rPr lang="en-US" b="1" dirty="0"/>
                  <a:t>D</a:t>
                </a:r>
                <a:r>
                  <a:rPr lang="en-US" dirty="0"/>
                  <a:t>) and a </a:t>
                </a:r>
                <a:r>
                  <a:rPr lang="en-US" b="1" dirty="0"/>
                  <a:t>clock signal</a:t>
                </a:r>
                <a:r>
                  <a:rPr lang="en-US" dirty="0"/>
                  <a:t> (called </a:t>
                </a:r>
                <a:r>
                  <a:rPr lang="en-US" b="1" dirty="0"/>
                  <a:t>C</a:t>
                </a:r>
                <a:r>
                  <a:rPr lang="en-US" dirty="0"/>
                  <a:t>) that indicates when the latch should read the value on the D input and store it.</a:t>
                </a:r>
              </a:p>
              <a:p>
                <a:pPr>
                  <a:buFont typeface="Courier New" panose="02070309020205020404" pitchFamily="49" charset="0"/>
                  <a:buChar char="o"/>
                </a:pPr>
                <a:r>
                  <a:rPr lang="en-US" dirty="0"/>
                  <a:t> The outputs are simply the value of the internal state (</a:t>
                </a:r>
                <a14:m>
                  <m:oMath xmlns:m="http://schemas.openxmlformats.org/officeDocument/2006/math">
                    <m:r>
                      <a:rPr lang="it-IT" i="1">
                        <a:latin typeface="Cambria Math" panose="02040503050406030204" pitchFamily="18" charset="0"/>
                      </a:rPr>
                      <m:t>𝑄</m:t>
                    </m:r>
                  </m:oMath>
                </a14:m>
                <a:r>
                  <a:rPr lang="en-US" dirty="0"/>
                  <a:t>) and its complement (</a:t>
                </a:r>
                <a14:m>
                  <m:oMath xmlns:m="http://schemas.openxmlformats.org/officeDocument/2006/math">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𝑄</m:t>
                        </m:r>
                      </m:e>
                    </m:acc>
                  </m:oMath>
                </a14:m>
                <a:r>
                  <a:rPr lang="en-US" dirty="0"/>
                  <a:t>).</a:t>
                </a:r>
              </a:p>
              <a:p>
                <a:endParaRPr lang="en-US" dirty="0"/>
              </a:p>
              <a:p>
                <a:pPr>
                  <a:buFont typeface="Wingdings" panose="05000000000000000000" pitchFamily="2" charset="2"/>
                  <a:buChar char="Ø"/>
                </a:pPr>
                <a:r>
                  <a:rPr lang="en-US" dirty="0"/>
                  <a:t> When the clock input </a:t>
                </a:r>
                <a:r>
                  <a:rPr lang="en-US" u="sng" dirty="0"/>
                  <a:t>C is asserted</a:t>
                </a:r>
                <a:r>
                  <a:rPr lang="en-US" dirty="0"/>
                  <a:t>, the latch is said to be </a:t>
                </a:r>
                <a:r>
                  <a:rPr lang="en-US" b="1" dirty="0"/>
                  <a:t>open</a:t>
                </a:r>
                <a:r>
                  <a:rPr lang="en-US" dirty="0"/>
                  <a:t>, and the value of </a:t>
                </a:r>
                <a:r>
                  <a:rPr lang="en-US" u="sng" dirty="0"/>
                  <a:t>the output (</a:t>
                </a:r>
                <a14:m>
                  <m:oMath xmlns:m="http://schemas.openxmlformats.org/officeDocument/2006/math">
                    <m:r>
                      <a:rPr lang="it-IT" i="1" u="sng">
                        <a:latin typeface="Cambria Math" panose="02040503050406030204" pitchFamily="18" charset="0"/>
                      </a:rPr>
                      <m:t>𝑄</m:t>
                    </m:r>
                  </m:oMath>
                </a14:m>
                <a:r>
                  <a:rPr lang="en-US" u="sng" dirty="0"/>
                  <a:t>) becomes the value of the input D</a:t>
                </a:r>
                <a:r>
                  <a:rPr lang="en-US" dirty="0"/>
                  <a:t>.</a:t>
                </a:r>
              </a:p>
              <a:p>
                <a:pPr>
                  <a:buFont typeface="Wingdings" panose="05000000000000000000" pitchFamily="2" charset="2"/>
                  <a:buChar char="Ø"/>
                </a:pPr>
                <a:r>
                  <a:rPr lang="en-US" dirty="0"/>
                  <a:t> When the clock input </a:t>
                </a:r>
                <a:r>
                  <a:rPr lang="en-US" u="sng" dirty="0"/>
                  <a:t>C is </a:t>
                </a:r>
                <a:r>
                  <a:rPr lang="en-US" u="sng" dirty="0" err="1"/>
                  <a:t>deasserted</a:t>
                </a:r>
                <a:r>
                  <a:rPr lang="en-US" dirty="0"/>
                  <a:t>, the latch is said to be </a:t>
                </a:r>
                <a:r>
                  <a:rPr lang="en-US" b="1" dirty="0"/>
                  <a:t>closed</a:t>
                </a:r>
                <a:r>
                  <a:rPr lang="en-US" dirty="0"/>
                  <a:t>, and the value of </a:t>
                </a:r>
                <a:r>
                  <a:rPr lang="en-US" u="sng" dirty="0"/>
                  <a:t>the output (</a:t>
                </a:r>
                <a14:m>
                  <m:oMath xmlns:m="http://schemas.openxmlformats.org/officeDocument/2006/math">
                    <m:r>
                      <a:rPr lang="it-IT" i="1" u="sng">
                        <a:latin typeface="Cambria Math" panose="02040503050406030204" pitchFamily="18" charset="0"/>
                      </a:rPr>
                      <m:t>𝑄</m:t>
                    </m:r>
                  </m:oMath>
                </a14:m>
                <a:r>
                  <a:rPr lang="en-US" u="sng" dirty="0"/>
                  <a:t>) is whatever value was stored</a:t>
                </a:r>
                <a:r>
                  <a:rPr lang="en-US" dirty="0"/>
                  <a:t> the last time the latch was open.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89656"/>
                <a:ext cx="10515600" cy="4948303"/>
              </a:xfrm>
              <a:blipFill>
                <a:blip r:embed="rId3"/>
                <a:stretch>
                  <a:fillRect l="-1043" t="-2096" b="-1110"/>
                </a:stretch>
              </a:blipFill>
            </p:spPr>
            <p:txBody>
              <a:bodyPr/>
              <a:lstStyle/>
              <a:p>
                <a:r>
                  <a:rPr lang="en-GB">
                    <a:noFill/>
                  </a:rPr>
                  <a:t> </a:t>
                </a:r>
              </a:p>
            </p:txBody>
          </p:sp>
        </mc:Fallback>
      </mc:AlternateContent>
      <p:sp>
        <p:nvSpPr>
          <p:cNvPr id="2" name="Slide Number Placeholder 1"/>
          <p:cNvSpPr>
            <a:spLocks noGrp="1"/>
          </p:cNvSpPr>
          <p:nvPr>
            <p:ph type="sldNum" sz="quarter" idx="12"/>
          </p:nvPr>
        </p:nvSpPr>
        <p:spPr/>
        <p:txBody>
          <a:bodyPr/>
          <a:lstStyle/>
          <a:p>
            <a:fld id="{1D500B6C-CA5D-45B8-B2F3-9698BCD8A8A2}" type="slidenum">
              <a:rPr lang="en-US" smtClean="0"/>
              <a:t>24</a:t>
            </a:fld>
            <a:endParaRPr lang="en-US"/>
          </a:p>
        </p:txBody>
      </p:sp>
    </p:spTree>
    <p:extLst>
      <p:ext uri="{BB962C8B-B14F-4D97-AF65-F5344CB8AC3E}">
        <p14:creationId xmlns:p14="http://schemas.microsoft.com/office/powerpoint/2010/main" val="16890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25</a:t>
            </a:fld>
            <a:endParaRPr lang="en-US"/>
          </a:p>
        </p:txBody>
      </p:sp>
      <p:pic>
        <p:nvPicPr>
          <p:cNvPr id="3" name="Picture 2"/>
          <p:cNvPicPr>
            <a:picLocks noChangeAspect="1"/>
          </p:cNvPicPr>
          <p:nvPr/>
        </p:nvPicPr>
        <p:blipFill>
          <a:blip r:embed="rId3"/>
          <a:stretch>
            <a:fillRect/>
          </a:stretch>
        </p:blipFill>
        <p:spPr>
          <a:xfrm>
            <a:off x="6028062" y="0"/>
            <a:ext cx="6172979" cy="4162758"/>
          </a:xfrm>
          <a:prstGeom prst="rect">
            <a:avLst/>
          </a:prstGeom>
        </p:spPr>
      </p:pic>
      <p:sp>
        <p:nvSpPr>
          <p:cNvPr id="5" name="Rectangle 4"/>
          <p:cNvSpPr/>
          <p:nvPr/>
        </p:nvSpPr>
        <p:spPr>
          <a:xfrm>
            <a:off x="108488" y="444936"/>
            <a:ext cx="5641383" cy="4493538"/>
          </a:xfrm>
          <a:prstGeom prst="rect">
            <a:avLst/>
          </a:prstGeom>
        </p:spPr>
        <p:txBody>
          <a:bodyPr wrap="square">
            <a:spAutoFit/>
          </a:bodyPr>
          <a:lstStyle/>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r>
              <a:rPr lang="en-US" sz="2600" dirty="0">
                <a:solidFill>
                  <a:srgbClr val="000000"/>
                </a:solidFill>
                <a:latin typeface="MinionPro-Regular"/>
              </a:rPr>
              <a:t>The figure shows how a </a:t>
            </a:r>
            <a:r>
              <a:rPr lang="en-US" sz="2600" b="1" dirty="0">
                <a:solidFill>
                  <a:srgbClr val="000000"/>
                </a:solidFill>
                <a:latin typeface="MinionPro-Regular"/>
              </a:rPr>
              <a:t>D latch </a:t>
            </a:r>
            <a:r>
              <a:rPr lang="en-US" sz="2600" dirty="0">
                <a:solidFill>
                  <a:srgbClr val="000000"/>
                </a:solidFill>
                <a:latin typeface="MinionPro-Regular"/>
              </a:rPr>
              <a:t>can be implemented with </a:t>
            </a:r>
            <a:r>
              <a:rPr lang="en-US" sz="2600" u="sng" dirty="0">
                <a:solidFill>
                  <a:srgbClr val="000000"/>
                </a:solidFill>
                <a:latin typeface="MinionPro-Regular"/>
              </a:rPr>
              <a:t>two additional gates</a:t>
            </a:r>
            <a:r>
              <a:rPr lang="en-US" sz="2600" dirty="0">
                <a:solidFill>
                  <a:srgbClr val="000000"/>
                </a:solidFill>
                <a:latin typeface="MinionPro-Regular"/>
              </a:rPr>
              <a:t> added to the cross-coupled NOR gates. </a:t>
            </a: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algn="just"/>
            <a:endParaRPr lang="en-US" sz="2600" dirty="0">
              <a:solidFill>
                <a:srgbClr val="000000"/>
              </a:solidFill>
              <a:latin typeface="MinionPro-Regular"/>
            </a:endParaRPr>
          </a:p>
        </p:txBody>
      </p:sp>
      <p:sp>
        <p:nvSpPr>
          <p:cNvPr id="9" name="TextBox 8">
            <a:extLst>
              <a:ext uri="{FF2B5EF4-FFF2-40B4-BE49-F238E27FC236}">
                <a16:creationId xmlns:a16="http://schemas.microsoft.com/office/drawing/2014/main" id="{B87E8379-EEF0-4239-90F8-2919BC8A6DCD}"/>
              </a:ext>
            </a:extLst>
          </p:cNvPr>
          <p:cNvSpPr txBox="1"/>
          <p:nvPr/>
        </p:nvSpPr>
        <p:spPr>
          <a:xfrm>
            <a:off x="5865329" y="3423646"/>
            <a:ext cx="387458" cy="369332"/>
          </a:xfrm>
          <a:prstGeom prst="rect">
            <a:avLst/>
          </a:prstGeom>
          <a:noFill/>
        </p:spPr>
        <p:txBody>
          <a:bodyPr wrap="square" rtlCol="0">
            <a:spAutoFit/>
          </a:bodyPr>
          <a:lstStyle/>
          <a:p>
            <a:r>
              <a:rPr lang="en-GB" b="1" dirty="0">
                <a:solidFill>
                  <a:srgbClr val="FF0000"/>
                </a:solidFill>
              </a:rPr>
              <a:t>1</a:t>
            </a:r>
          </a:p>
        </p:txBody>
      </p:sp>
      <p:sp>
        <p:nvSpPr>
          <p:cNvPr id="10" name="TextBox 9">
            <a:extLst>
              <a:ext uri="{FF2B5EF4-FFF2-40B4-BE49-F238E27FC236}">
                <a16:creationId xmlns:a16="http://schemas.microsoft.com/office/drawing/2014/main" id="{F71B0793-1860-4DBF-B770-2015C94C1BFF}"/>
              </a:ext>
            </a:extLst>
          </p:cNvPr>
          <p:cNvSpPr txBox="1"/>
          <p:nvPr/>
        </p:nvSpPr>
        <p:spPr>
          <a:xfrm>
            <a:off x="7412576" y="3423646"/>
            <a:ext cx="387458" cy="369332"/>
          </a:xfrm>
          <a:prstGeom prst="rect">
            <a:avLst/>
          </a:prstGeom>
          <a:noFill/>
        </p:spPr>
        <p:txBody>
          <a:bodyPr wrap="square" rtlCol="0">
            <a:spAutoFit/>
          </a:bodyPr>
          <a:lstStyle/>
          <a:p>
            <a:r>
              <a:rPr lang="en-GB" b="1" dirty="0">
                <a:solidFill>
                  <a:srgbClr val="FF0000"/>
                </a:solidFill>
              </a:rPr>
              <a:t>1</a:t>
            </a:r>
          </a:p>
        </p:txBody>
      </p:sp>
      <p:sp>
        <p:nvSpPr>
          <p:cNvPr id="11" name="TextBox 10">
            <a:extLst>
              <a:ext uri="{FF2B5EF4-FFF2-40B4-BE49-F238E27FC236}">
                <a16:creationId xmlns:a16="http://schemas.microsoft.com/office/drawing/2014/main" id="{A8532BE4-4394-4722-90E5-35E56E1AB79E}"/>
              </a:ext>
            </a:extLst>
          </p:cNvPr>
          <p:cNvSpPr txBox="1"/>
          <p:nvPr/>
        </p:nvSpPr>
        <p:spPr>
          <a:xfrm>
            <a:off x="7412576" y="925836"/>
            <a:ext cx="387458" cy="369332"/>
          </a:xfrm>
          <a:prstGeom prst="rect">
            <a:avLst/>
          </a:prstGeom>
          <a:noFill/>
        </p:spPr>
        <p:txBody>
          <a:bodyPr wrap="square" rtlCol="0">
            <a:spAutoFit/>
          </a:bodyPr>
          <a:lstStyle/>
          <a:p>
            <a:r>
              <a:rPr lang="en-GB" b="1" dirty="0">
                <a:solidFill>
                  <a:srgbClr val="FF0000"/>
                </a:solidFill>
              </a:rPr>
              <a:t>0</a:t>
            </a:r>
          </a:p>
        </p:txBody>
      </p:sp>
      <p:sp>
        <p:nvSpPr>
          <p:cNvPr id="12" name="TextBox 11">
            <a:extLst>
              <a:ext uri="{FF2B5EF4-FFF2-40B4-BE49-F238E27FC236}">
                <a16:creationId xmlns:a16="http://schemas.microsoft.com/office/drawing/2014/main" id="{FDD7E5A1-9678-4209-A2C3-70055B50ECED}"/>
              </a:ext>
            </a:extLst>
          </p:cNvPr>
          <p:cNvSpPr txBox="1"/>
          <p:nvPr/>
        </p:nvSpPr>
        <p:spPr>
          <a:xfrm>
            <a:off x="5865329" y="444936"/>
            <a:ext cx="387458" cy="369332"/>
          </a:xfrm>
          <a:prstGeom prst="rect">
            <a:avLst/>
          </a:prstGeom>
          <a:noFill/>
        </p:spPr>
        <p:txBody>
          <a:bodyPr wrap="square" rtlCol="0">
            <a:spAutoFit/>
          </a:bodyPr>
          <a:lstStyle/>
          <a:p>
            <a:r>
              <a:rPr lang="en-GB" b="1" dirty="0">
                <a:solidFill>
                  <a:srgbClr val="FF0000"/>
                </a:solidFill>
              </a:rPr>
              <a:t>0</a:t>
            </a:r>
          </a:p>
        </p:txBody>
      </p:sp>
      <p:sp>
        <p:nvSpPr>
          <p:cNvPr id="13" name="TextBox 12">
            <a:extLst>
              <a:ext uri="{FF2B5EF4-FFF2-40B4-BE49-F238E27FC236}">
                <a16:creationId xmlns:a16="http://schemas.microsoft.com/office/drawing/2014/main" id="{8C932D8B-2191-43F5-BC95-C5A9F4ABB1C2}"/>
              </a:ext>
            </a:extLst>
          </p:cNvPr>
          <p:cNvSpPr txBox="1"/>
          <p:nvPr/>
        </p:nvSpPr>
        <p:spPr>
          <a:xfrm>
            <a:off x="9613079" y="3054314"/>
            <a:ext cx="387458" cy="369332"/>
          </a:xfrm>
          <a:prstGeom prst="rect">
            <a:avLst/>
          </a:prstGeom>
          <a:noFill/>
        </p:spPr>
        <p:txBody>
          <a:bodyPr wrap="square" rtlCol="0">
            <a:spAutoFit/>
          </a:bodyPr>
          <a:lstStyle/>
          <a:p>
            <a:r>
              <a:rPr lang="en-GB" b="1" dirty="0">
                <a:solidFill>
                  <a:srgbClr val="FF0000"/>
                </a:solidFill>
              </a:rPr>
              <a:t>0</a:t>
            </a:r>
          </a:p>
        </p:txBody>
      </p:sp>
      <p:sp>
        <p:nvSpPr>
          <p:cNvPr id="14" name="TextBox 13">
            <a:extLst>
              <a:ext uri="{FF2B5EF4-FFF2-40B4-BE49-F238E27FC236}">
                <a16:creationId xmlns:a16="http://schemas.microsoft.com/office/drawing/2014/main" id="{645D9183-9764-4CA0-8CF6-1DBCDF321AF9}"/>
              </a:ext>
            </a:extLst>
          </p:cNvPr>
          <p:cNvSpPr txBox="1"/>
          <p:nvPr/>
        </p:nvSpPr>
        <p:spPr>
          <a:xfrm>
            <a:off x="9594742" y="676056"/>
            <a:ext cx="387458" cy="369332"/>
          </a:xfrm>
          <a:prstGeom prst="rect">
            <a:avLst/>
          </a:prstGeom>
          <a:noFill/>
        </p:spPr>
        <p:txBody>
          <a:bodyPr wrap="square" rtlCol="0">
            <a:spAutoFit/>
          </a:bodyPr>
          <a:lstStyle/>
          <a:p>
            <a:r>
              <a:rPr lang="en-GB" b="1" dirty="0">
                <a:solidFill>
                  <a:srgbClr val="FF0000"/>
                </a:solidFill>
              </a:rPr>
              <a:t>0</a:t>
            </a:r>
          </a:p>
        </p:txBody>
      </p:sp>
      <p:sp>
        <p:nvSpPr>
          <p:cNvPr id="15" name="TextBox 14">
            <a:extLst>
              <a:ext uri="{FF2B5EF4-FFF2-40B4-BE49-F238E27FC236}">
                <a16:creationId xmlns:a16="http://schemas.microsoft.com/office/drawing/2014/main" id="{F6E00D0E-9305-4E77-A82B-D716CC987FE0}"/>
              </a:ext>
            </a:extLst>
          </p:cNvPr>
          <p:cNvSpPr txBox="1"/>
          <p:nvPr/>
        </p:nvSpPr>
        <p:spPr>
          <a:xfrm>
            <a:off x="11612617" y="1295168"/>
            <a:ext cx="387458" cy="369332"/>
          </a:xfrm>
          <a:prstGeom prst="rect">
            <a:avLst/>
          </a:prstGeom>
          <a:noFill/>
        </p:spPr>
        <p:txBody>
          <a:bodyPr wrap="square" rtlCol="0">
            <a:spAutoFit/>
          </a:bodyPr>
          <a:lstStyle/>
          <a:p>
            <a:r>
              <a:rPr lang="en-GB" b="1" dirty="0">
                <a:solidFill>
                  <a:srgbClr val="FF0000"/>
                </a:solidFill>
              </a:rPr>
              <a:t>0</a:t>
            </a:r>
          </a:p>
        </p:txBody>
      </p:sp>
      <p:sp>
        <p:nvSpPr>
          <p:cNvPr id="16" name="TextBox 15">
            <a:extLst>
              <a:ext uri="{FF2B5EF4-FFF2-40B4-BE49-F238E27FC236}">
                <a16:creationId xmlns:a16="http://schemas.microsoft.com/office/drawing/2014/main" id="{EF90DADA-1E66-4AC1-B810-C62B970C7140}"/>
              </a:ext>
            </a:extLst>
          </p:cNvPr>
          <p:cNvSpPr txBox="1"/>
          <p:nvPr/>
        </p:nvSpPr>
        <p:spPr>
          <a:xfrm>
            <a:off x="11650584" y="3305671"/>
            <a:ext cx="387458" cy="369332"/>
          </a:xfrm>
          <a:prstGeom prst="rect">
            <a:avLst/>
          </a:prstGeom>
          <a:noFill/>
        </p:spPr>
        <p:txBody>
          <a:bodyPr wrap="square" rtlCol="0">
            <a:spAutoFit/>
          </a:bodyPr>
          <a:lstStyle/>
          <a:p>
            <a:r>
              <a:rPr lang="en-GB" b="1" dirty="0">
                <a:solidFill>
                  <a:srgbClr val="FF0000"/>
                </a:solidFill>
              </a:rPr>
              <a:t>1</a:t>
            </a:r>
          </a:p>
        </p:txBody>
      </p:sp>
      <p:sp>
        <p:nvSpPr>
          <p:cNvPr id="17" name="TextBox 16">
            <a:extLst>
              <a:ext uri="{FF2B5EF4-FFF2-40B4-BE49-F238E27FC236}">
                <a16:creationId xmlns:a16="http://schemas.microsoft.com/office/drawing/2014/main" id="{14008B9E-2C54-4AD2-ADAD-E949F3A3BC43}"/>
              </a:ext>
            </a:extLst>
          </p:cNvPr>
          <p:cNvSpPr txBox="1"/>
          <p:nvPr/>
        </p:nvSpPr>
        <p:spPr>
          <a:xfrm>
            <a:off x="9613079" y="1218625"/>
            <a:ext cx="387458" cy="369332"/>
          </a:xfrm>
          <a:prstGeom prst="rect">
            <a:avLst/>
          </a:prstGeom>
          <a:noFill/>
        </p:spPr>
        <p:txBody>
          <a:bodyPr wrap="square" rtlCol="0">
            <a:spAutoFit/>
          </a:bodyPr>
          <a:lstStyle/>
          <a:p>
            <a:r>
              <a:rPr lang="en-GB" b="1" dirty="0">
                <a:solidFill>
                  <a:srgbClr val="FF0000"/>
                </a:solidFill>
              </a:rPr>
              <a:t>1</a:t>
            </a:r>
          </a:p>
        </p:txBody>
      </p:sp>
      <p:sp>
        <p:nvSpPr>
          <p:cNvPr id="18" name="TextBox 17">
            <a:extLst>
              <a:ext uri="{FF2B5EF4-FFF2-40B4-BE49-F238E27FC236}">
                <a16:creationId xmlns:a16="http://schemas.microsoft.com/office/drawing/2014/main" id="{048A7EB4-D538-482A-A026-4160B05985D4}"/>
              </a:ext>
            </a:extLst>
          </p:cNvPr>
          <p:cNvSpPr txBox="1"/>
          <p:nvPr/>
        </p:nvSpPr>
        <p:spPr>
          <a:xfrm>
            <a:off x="9616953" y="2655657"/>
            <a:ext cx="387458" cy="369332"/>
          </a:xfrm>
          <a:prstGeom prst="rect">
            <a:avLst/>
          </a:prstGeom>
          <a:noFill/>
        </p:spPr>
        <p:txBody>
          <a:bodyPr wrap="square" rtlCol="0">
            <a:spAutoFit/>
          </a:bodyPr>
          <a:lstStyle/>
          <a:p>
            <a:r>
              <a:rPr lang="en-GB" b="1" dirty="0">
                <a:solidFill>
                  <a:srgbClr val="FF0000"/>
                </a:solidFill>
              </a:rPr>
              <a:t>0</a:t>
            </a:r>
          </a:p>
        </p:txBody>
      </p:sp>
      <p:sp>
        <p:nvSpPr>
          <p:cNvPr id="19" name="TextBox 18">
            <a:extLst>
              <a:ext uri="{FF2B5EF4-FFF2-40B4-BE49-F238E27FC236}">
                <a16:creationId xmlns:a16="http://schemas.microsoft.com/office/drawing/2014/main" id="{28E2CD48-4570-4D64-AB65-D6334FEA8B75}"/>
              </a:ext>
            </a:extLst>
          </p:cNvPr>
          <p:cNvSpPr txBox="1"/>
          <p:nvPr/>
        </p:nvSpPr>
        <p:spPr>
          <a:xfrm>
            <a:off x="7412576" y="444936"/>
            <a:ext cx="387458" cy="369332"/>
          </a:xfrm>
          <a:prstGeom prst="rect">
            <a:avLst/>
          </a:prstGeom>
          <a:noFill/>
        </p:spPr>
        <p:txBody>
          <a:bodyPr wrap="square" rtlCol="0">
            <a:spAutoFit/>
          </a:bodyPr>
          <a:lstStyle/>
          <a:p>
            <a:r>
              <a:rPr lang="en-GB" b="1" dirty="0">
                <a:solidFill>
                  <a:srgbClr val="FF0000"/>
                </a:solidFill>
              </a:rPr>
              <a:t>0</a:t>
            </a:r>
          </a:p>
        </p:txBody>
      </p:sp>
      <p:sp>
        <p:nvSpPr>
          <p:cNvPr id="20" name="TextBox 19">
            <a:extLst>
              <a:ext uri="{FF2B5EF4-FFF2-40B4-BE49-F238E27FC236}">
                <a16:creationId xmlns:a16="http://schemas.microsoft.com/office/drawing/2014/main" id="{207BB2F6-AE56-4042-BFAA-AFE3EABB6BCA}"/>
              </a:ext>
            </a:extLst>
          </p:cNvPr>
          <p:cNvSpPr txBox="1"/>
          <p:nvPr/>
        </p:nvSpPr>
        <p:spPr>
          <a:xfrm>
            <a:off x="7409091" y="2920841"/>
            <a:ext cx="387458" cy="369332"/>
          </a:xfrm>
          <a:prstGeom prst="rect">
            <a:avLst/>
          </a:prstGeom>
          <a:noFill/>
        </p:spPr>
        <p:txBody>
          <a:bodyPr wrap="square" rtlCol="0">
            <a:spAutoFit/>
          </a:bodyPr>
          <a:lstStyle/>
          <a:p>
            <a:r>
              <a:rPr lang="en-GB" b="1" dirty="0">
                <a:solidFill>
                  <a:srgbClr val="FF0000"/>
                </a:solidFill>
              </a:rPr>
              <a:t>0</a:t>
            </a:r>
          </a:p>
        </p:txBody>
      </p:sp>
    </p:spTree>
    <p:extLst>
      <p:ext uri="{BB962C8B-B14F-4D97-AF65-F5344CB8AC3E}">
        <p14:creationId xmlns:p14="http://schemas.microsoft.com/office/powerpoint/2010/main" val="170514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26</a:t>
            </a:fld>
            <a:endParaRPr lang="en-US"/>
          </a:p>
        </p:txBody>
      </p:sp>
      <p:pic>
        <p:nvPicPr>
          <p:cNvPr id="3" name="Picture 2"/>
          <p:cNvPicPr>
            <a:picLocks noChangeAspect="1"/>
          </p:cNvPicPr>
          <p:nvPr/>
        </p:nvPicPr>
        <p:blipFill>
          <a:blip r:embed="rId3"/>
          <a:stretch>
            <a:fillRect/>
          </a:stretch>
        </p:blipFill>
        <p:spPr>
          <a:xfrm>
            <a:off x="6028062" y="0"/>
            <a:ext cx="6172979" cy="4162758"/>
          </a:xfrm>
          <a:prstGeom prst="rect">
            <a:avLst/>
          </a:prstGeom>
        </p:spPr>
      </p:pic>
      <p:sp>
        <p:nvSpPr>
          <p:cNvPr id="5" name="Rectangle 4"/>
          <p:cNvSpPr/>
          <p:nvPr/>
        </p:nvSpPr>
        <p:spPr>
          <a:xfrm>
            <a:off x="108488" y="444936"/>
            <a:ext cx="5641383" cy="4493538"/>
          </a:xfrm>
          <a:prstGeom prst="rect">
            <a:avLst/>
          </a:prstGeom>
        </p:spPr>
        <p:txBody>
          <a:bodyPr wrap="square">
            <a:spAutoFit/>
          </a:bodyPr>
          <a:lstStyle/>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r>
              <a:rPr lang="en-US" sz="2600" dirty="0">
                <a:solidFill>
                  <a:srgbClr val="000000"/>
                </a:solidFill>
                <a:latin typeface="MinionPro-Regular"/>
              </a:rPr>
              <a:t>The figure shows how a </a:t>
            </a:r>
            <a:r>
              <a:rPr lang="en-US" sz="2600" b="1" dirty="0">
                <a:solidFill>
                  <a:srgbClr val="000000"/>
                </a:solidFill>
                <a:latin typeface="MinionPro-Regular"/>
              </a:rPr>
              <a:t>D latch </a:t>
            </a:r>
            <a:r>
              <a:rPr lang="en-US" sz="2600" dirty="0">
                <a:solidFill>
                  <a:srgbClr val="000000"/>
                </a:solidFill>
                <a:latin typeface="MinionPro-Regular"/>
              </a:rPr>
              <a:t>can be implemented with </a:t>
            </a:r>
            <a:r>
              <a:rPr lang="en-US" sz="2600" u="sng" dirty="0">
                <a:solidFill>
                  <a:srgbClr val="000000"/>
                </a:solidFill>
                <a:latin typeface="MinionPro-Regular"/>
              </a:rPr>
              <a:t>two additional gates</a:t>
            </a:r>
            <a:r>
              <a:rPr lang="en-US" sz="2600" dirty="0">
                <a:solidFill>
                  <a:srgbClr val="000000"/>
                </a:solidFill>
                <a:latin typeface="MinionPro-Regular"/>
              </a:rPr>
              <a:t> added to the cross-coupled NOR gates. </a:t>
            </a: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marL="457200" indent="-457200" algn="just">
              <a:buFont typeface="Arial" panose="020B0604020202020204" pitchFamily="34" charset="0"/>
              <a:buChar char="•"/>
            </a:pPr>
            <a:endParaRPr lang="en-US" sz="2600" dirty="0">
              <a:solidFill>
                <a:srgbClr val="000000"/>
              </a:solidFill>
              <a:latin typeface="MinionPro-Regular"/>
            </a:endParaRPr>
          </a:p>
          <a:p>
            <a:pPr algn="just"/>
            <a:endParaRPr lang="en-US" sz="2600" dirty="0">
              <a:solidFill>
                <a:srgbClr val="000000"/>
              </a:solidFill>
              <a:latin typeface="MinionPro-Regular"/>
            </a:endParaRPr>
          </a:p>
        </p:txBody>
      </p:sp>
      <p:sp>
        <p:nvSpPr>
          <p:cNvPr id="9" name="TextBox 8">
            <a:extLst>
              <a:ext uri="{FF2B5EF4-FFF2-40B4-BE49-F238E27FC236}">
                <a16:creationId xmlns:a16="http://schemas.microsoft.com/office/drawing/2014/main" id="{B87E8379-EEF0-4239-90F8-2919BC8A6DCD}"/>
              </a:ext>
            </a:extLst>
          </p:cNvPr>
          <p:cNvSpPr txBox="1"/>
          <p:nvPr/>
        </p:nvSpPr>
        <p:spPr>
          <a:xfrm>
            <a:off x="5865329" y="3423646"/>
            <a:ext cx="387458" cy="369332"/>
          </a:xfrm>
          <a:prstGeom prst="rect">
            <a:avLst/>
          </a:prstGeom>
          <a:noFill/>
        </p:spPr>
        <p:txBody>
          <a:bodyPr wrap="square" rtlCol="0">
            <a:spAutoFit/>
          </a:bodyPr>
          <a:lstStyle/>
          <a:p>
            <a:r>
              <a:rPr lang="en-GB" b="1" dirty="0">
                <a:solidFill>
                  <a:srgbClr val="FF0000"/>
                </a:solidFill>
              </a:rPr>
              <a:t>1</a:t>
            </a:r>
          </a:p>
        </p:txBody>
      </p:sp>
      <p:sp>
        <p:nvSpPr>
          <p:cNvPr id="10" name="TextBox 9">
            <a:extLst>
              <a:ext uri="{FF2B5EF4-FFF2-40B4-BE49-F238E27FC236}">
                <a16:creationId xmlns:a16="http://schemas.microsoft.com/office/drawing/2014/main" id="{F71B0793-1860-4DBF-B770-2015C94C1BFF}"/>
              </a:ext>
            </a:extLst>
          </p:cNvPr>
          <p:cNvSpPr txBox="1"/>
          <p:nvPr/>
        </p:nvSpPr>
        <p:spPr>
          <a:xfrm>
            <a:off x="7412576" y="3423646"/>
            <a:ext cx="387458" cy="369332"/>
          </a:xfrm>
          <a:prstGeom prst="rect">
            <a:avLst/>
          </a:prstGeom>
          <a:noFill/>
        </p:spPr>
        <p:txBody>
          <a:bodyPr wrap="square" rtlCol="0">
            <a:spAutoFit/>
          </a:bodyPr>
          <a:lstStyle/>
          <a:p>
            <a:r>
              <a:rPr lang="en-GB" b="1" dirty="0">
                <a:solidFill>
                  <a:srgbClr val="FF0000"/>
                </a:solidFill>
              </a:rPr>
              <a:t>1</a:t>
            </a:r>
          </a:p>
        </p:txBody>
      </p:sp>
      <p:sp>
        <p:nvSpPr>
          <p:cNvPr id="11" name="TextBox 10">
            <a:extLst>
              <a:ext uri="{FF2B5EF4-FFF2-40B4-BE49-F238E27FC236}">
                <a16:creationId xmlns:a16="http://schemas.microsoft.com/office/drawing/2014/main" id="{A8532BE4-4394-4722-90E5-35E56E1AB79E}"/>
              </a:ext>
            </a:extLst>
          </p:cNvPr>
          <p:cNvSpPr txBox="1"/>
          <p:nvPr/>
        </p:nvSpPr>
        <p:spPr>
          <a:xfrm>
            <a:off x="7412576" y="925836"/>
            <a:ext cx="387458" cy="369332"/>
          </a:xfrm>
          <a:prstGeom prst="rect">
            <a:avLst/>
          </a:prstGeom>
          <a:noFill/>
        </p:spPr>
        <p:txBody>
          <a:bodyPr wrap="square" rtlCol="0">
            <a:spAutoFit/>
          </a:bodyPr>
          <a:lstStyle/>
          <a:p>
            <a:r>
              <a:rPr lang="en-GB" b="1" dirty="0">
                <a:solidFill>
                  <a:srgbClr val="FF0000"/>
                </a:solidFill>
              </a:rPr>
              <a:t>0</a:t>
            </a:r>
          </a:p>
        </p:txBody>
      </p:sp>
      <p:sp>
        <p:nvSpPr>
          <p:cNvPr id="12" name="TextBox 11">
            <a:extLst>
              <a:ext uri="{FF2B5EF4-FFF2-40B4-BE49-F238E27FC236}">
                <a16:creationId xmlns:a16="http://schemas.microsoft.com/office/drawing/2014/main" id="{FDD7E5A1-9678-4209-A2C3-70055B50ECED}"/>
              </a:ext>
            </a:extLst>
          </p:cNvPr>
          <p:cNvSpPr txBox="1"/>
          <p:nvPr/>
        </p:nvSpPr>
        <p:spPr>
          <a:xfrm>
            <a:off x="5865329" y="444936"/>
            <a:ext cx="387458" cy="369332"/>
          </a:xfrm>
          <a:prstGeom prst="rect">
            <a:avLst/>
          </a:prstGeom>
          <a:noFill/>
        </p:spPr>
        <p:txBody>
          <a:bodyPr wrap="square" rtlCol="0">
            <a:spAutoFit/>
          </a:bodyPr>
          <a:lstStyle/>
          <a:p>
            <a:r>
              <a:rPr lang="en-GB" b="1" dirty="0">
                <a:solidFill>
                  <a:srgbClr val="FF0000"/>
                </a:solidFill>
              </a:rPr>
              <a:t>1</a:t>
            </a:r>
          </a:p>
        </p:txBody>
      </p:sp>
      <p:sp>
        <p:nvSpPr>
          <p:cNvPr id="13" name="TextBox 12">
            <a:extLst>
              <a:ext uri="{FF2B5EF4-FFF2-40B4-BE49-F238E27FC236}">
                <a16:creationId xmlns:a16="http://schemas.microsoft.com/office/drawing/2014/main" id="{8C932D8B-2191-43F5-BC95-C5A9F4ABB1C2}"/>
              </a:ext>
            </a:extLst>
          </p:cNvPr>
          <p:cNvSpPr txBox="1"/>
          <p:nvPr/>
        </p:nvSpPr>
        <p:spPr>
          <a:xfrm>
            <a:off x="9613079" y="3054314"/>
            <a:ext cx="387458" cy="369332"/>
          </a:xfrm>
          <a:prstGeom prst="rect">
            <a:avLst/>
          </a:prstGeom>
          <a:noFill/>
        </p:spPr>
        <p:txBody>
          <a:bodyPr wrap="square" rtlCol="0">
            <a:spAutoFit/>
          </a:bodyPr>
          <a:lstStyle/>
          <a:p>
            <a:r>
              <a:rPr lang="en-GB" b="1" dirty="0">
                <a:solidFill>
                  <a:srgbClr val="FF0000"/>
                </a:solidFill>
              </a:rPr>
              <a:t>1</a:t>
            </a:r>
          </a:p>
        </p:txBody>
      </p:sp>
      <p:sp>
        <p:nvSpPr>
          <p:cNvPr id="14" name="TextBox 13">
            <a:extLst>
              <a:ext uri="{FF2B5EF4-FFF2-40B4-BE49-F238E27FC236}">
                <a16:creationId xmlns:a16="http://schemas.microsoft.com/office/drawing/2014/main" id="{645D9183-9764-4CA0-8CF6-1DBCDF321AF9}"/>
              </a:ext>
            </a:extLst>
          </p:cNvPr>
          <p:cNvSpPr txBox="1"/>
          <p:nvPr/>
        </p:nvSpPr>
        <p:spPr>
          <a:xfrm>
            <a:off x="9594742" y="676056"/>
            <a:ext cx="387458" cy="369332"/>
          </a:xfrm>
          <a:prstGeom prst="rect">
            <a:avLst/>
          </a:prstGeom>
          <a:noFill/>
        </p:spPr>
        <p:txBody>
          <a:bodyPr wrap="square" rtlCol="0">
            <a:spAutoFit/>
          </a:bodyPr>
          <a:lstStyle/>
          <a:p>
            <a:r>
              <a:rPr lang="en-GB" b="1" dirty="0">
                <a:solidFill>
                  <a:srgbClr val="FF0000"/>
                </a:solidFill>
              </a:rPr>
              <a:t>0</a:t>
            </a:r>
          </a:p>
        </p:txBody>
      </p:sp>
      <p:sp>
        <p:nvSpPr>
          <p:cNvPr id="15" name="TextBox 14">
            <a:extLst>
              <a:ext uri="{FF2B5EF4-FFF2-40B4-BE49-F238E27FC236}">
                <a16:creationId xmlns:a16="http://schemas.microsoft.com/office/drawing/2014/main" id="{F6E00D0E-9305-4E77-A82B-D716CC987FE0}"/>
              </a:ext>
            </a:extLst>
          </p:cNvPr>
          <p:cNvSpPr txBox="1"/>
          <p:nvPr/>
        </p:nvSpPr>
        <p:spPr>
          <a:xfrm>
            <a:off x="11612617" y="1295168"/>
            <a:ext cx="387458" cy="369332"/>
          </a:xfrm>
          <a:prstGeom prst="rect">
            <a:avLst/>
          </a:prstGeom>
          <a:noFill/>
        </p:spPr>
        <p:txBody>
          <a:bodyPr wrap="square" rtlCol="0">
            <a:spAutoFit/>
          </a:bodyPr>
          <a:lstStyle/>
          <a:p>
            <a:r>
              <a:rPr lang="en-GB" b="1" dirty="0">
                <a:solidFill>
                  <a:srgbClr val="FF0000"/>
                </a:solidFill>
              </a:rPr>
              <a:t>0</a:t>
            </a:r>
          </a:p>
        </p:txBody>
      </p:sp>
      <p:sp>
        <p:nvSpPr>
          <p:cNvPr id="16" name="TextBox 15">
            <a:extLst>
              <a:ext uri="{FF2B5EF4-FFF2-40B4-BE49-F238E27FC236}">
                <a16:creationId xmlns:a16="http://schemas.microsoft.com/office/drawing/2014/main" id="{EF90DADA-1E66-4AC1-B810-C62B970C7140}"/>
              </a:ext>
            </a:extLst>
          </p:cNvPr>
          <p:cNvSpPr txBox="1"/>
          <p:nvPr/>
        </p:nvSpPr>
        <p:spPr>
          <a:xfrm>
            <a:off x="11650584" y="3305671"/>
            <a:ext cx="387458" cy="369332"/>
          </a:xfrm>
          <a:prstGeom prst="rect">
            <a:avLst/>
          </a:prstGeom>
          <a:noFill/>
        </p:spPr>
        <p:txBody>
          <a:bodyPr wrap="square" rtlCol="0">
            <a:spAutoFit/>
          </a:bodyPr>
          <a:lstStyle/>
          <a:p>
            <a:r>
              <a:rPr lang="en-GB" b="1" dirty="0">
                <a:solidFill>
                  <a:srgbClr val="FF0000"/>
                </a:solidFill>
              </a:rPr>
              <a:t>1</a:t>
            </a:r>
          </a:p>
        </p:txBody>
      </p:sp>
      <p:sp>
        <p:nvSpPr>
          <p:cNvPr id="17" name="TextBox 16">
            <a:extLst>
              <a:ext uri="{FF2B5EF4-FFF2-40B4-BE49-F238E27FC236}">
                <a16:creationId xmlns:a16="http://schemas.microsoft.com/office/drawing/2014/main" id="{14008B9E-2C54-4AD2-ADAD-E949F3A3BC43}"/>
              </a:ext>
            </a:extLst>
          </p:cNvPr>
          <p:cNvSpPr txBox="1"/>
          <p:nvPr/>
        </p:nvSpPr>
        <p:spPr>
          <a:xfrm>
            <a:off x="9613079" y="1218625"/>
            <a:ext cx="387458" cy="369332"/>
          </a:xfrm>
          <a:prstGeom prst="rect">
            <a:avLst/>
          </a:prstGeom>
          <a:noFill/>
        </p:spPr>
        <p:txBody>
          <a:bodyPr wrap="square" rtlCol="0">
            <a:spAutoFit/>
          </a:bodyPr>
          <a:lstStyle/>
          <a:p>
            <a:r>
              <a:rPr lang="en-GB" b="1" dirty="0">
                <a:solidFill>
                  <a:srgbClr val="FF0000"/>
                </a:solidFill>
              </a:rPr>
              <a:t>1</a:t>
            </a:r>
          </a:p>
        </p:txBody>
      </p:sp>
      <p:sp>
        <p:nvSpPr>
          <p:cNvPr id="18" name="TextBox 17">
            <a:extLst>
              <a:ext uri="{FF2B5EF4-FFF2-40B4-BE49-F238E27FC236}">
                <a16:creationId xmlns:a16="http://schemas.microsoft.com/office/drawing/2014/main" id="{048A7EB4-D538-482A-A026-4160B05985D4}"/>
              </a:ext>
            </a:extLst>
          </p:cNvPr>
          <p:cNvSpPr txBox="1"/>
          <p:nvPr/>
        </p:nvSpPr>
        <p:spPr>
          <a:xfrm>
            <a:off x="9616953" y="2655657"/>
            <a:ext cx="387458" cy="369332"/>
          </a:xfrm>
          <a:prstGeom prst="rect">
            <a:avLst/>
          </a:prstGeom>
          <a:noFill/>
        </p:spPr>
        <p:txBody>
          <a:bodyPr wrap="square" rtlCol="0">
            <a:spAutoFit/>
          </a:bodyPr>
          <a:lstStyle/>
          <a:p>
            <a:r>
              <a:rPr lang="en-GB" b="1" dirty="0">
                <a:solidFill>
                  <a:srgbClr val="FF0000"/>
                </a:solidFill>
              </a:rPr>
              <a:t>0</a:t>
            </a:r>
          </a:p>
        </p:txBody>
      </p:sp>
      <p:sp>
        <p:nvSpPr>
          <p:cNvPr id="19" name="TextBox 18">
            <a:extLst>
              <a:ext uri="{FF2B5EF4-FFF2-40B4-BE49-F238E27FC236}">
                <a16:creationId xmlns:a16="http://schemas.microsoft.com/office/drawing/2014/main" id="{28E2CD48-4570-4D64-AB65-D6334FEA8B75}"/>
              </a:ext>
            </a:extLst>
          </p:cNvPr>
          <p:cNvSpPr txBox="1"/>
          <p:nvPr/>
        </p:nvSpPr>
        <p:spPr>
          <a:xfrm>
            <a:off x="7412576" y="444936"/>
            <a:ext cx="387458" cy="369332"/>
          </a:xfrm>
          <a:prstGeom prst="rect">
            <a:avLst/>
          </a:prstGeom>
          <a:noFill/>
        </p:spPr>
        <p:txBody>
          <a:bodyPr wrap="square" rtlCol="0">
            <a:spAutoFit/>
          </a:bodyPr>
          <a:lstStyle/>
          <a:p>
            <a:r>
              <a:rPr lang="en-GB" b="1" dirty="0">
                <a:solidFill>
                  <a:srgbClr val="FF0000"/>
                </a:solidFill>
              </a:rPr>
              <a:t>1</a:t>
            </a:r>
          </a:p>
        </p:txBody>
      </p:sp>
      <p:sp>
        <p:nvSpPr>
          <p:cNvPr id="20" name="TextBox 19">
            <a:extLst>
              <a:ext uri="{FF2B5EF4-FFF2-40B4-BE49-F238E27FC236}">
                <a16:creationId xmlns:a16="http://schemas.microsoft.com/office/drawing/2014/main" id="{207BB2F6-AE56-4042-BFAA-AFE3EABB6BCA}"/>
              </a:ext>
            </a:extLst>
          </p:cNvPr>
          <p:cNvSpPr txBox="1"/>
          <p:nvPr/>
        </p:nvSpPr>
        <p:spPr>
          <a:xfrm>
            <a:off x="7409091" y="2920841"/>
            <a:ext cx="387458" cy="369332"/>
          </a:xfrm>
          <a:prstGeom prst="rect">
            <a:avLst/>
          </a:prstGeom>
          <a:noFill/>
        </p:spPr>
        <p:txBody>
          <a:bodyPr wrap="square" rtlCol="0">
            <a:spAutoFit/>
          </a:bodyPr>
          <a:lstStyle/>
          <a:p>
            <a:r>
              <a:rPr lang="en-GB" b="1" dirty="0">
                <a:solidFill>
                  <a:srgbClr val="FF0000"/>
                </a:solidFill>
              </a:rPr>
              <a:t>1</a:t>
            </a:r>
          </a:p>
        </p:txBody>
      </p:sp>
      <p:sp>
        <p:nvSpPr>
          <p:cNvPr id="21" name="TextBox 20">
            <a:extLst>
              <a:ext uri="{FF2B5EF4-FFF2-40B4-BE49-F238E27FC236}">
                <a16:creationId xmlns:a16="http://schemas.microsoft.com/office/drawing/2014/main" id="{591A3D60-C585-4A14-B7AA-8A3C8C52CCA9}"/>
              </a:ext>
            </a:extLst>
          </p:cNvPr>
          <p:cNvSpPr txBox="1"/>
          <p:nvPr/>
        </p:nvSpPr>
        <p:spPr>
          <a:xfrm>
            <a:off x="11650584" y="3549548"/>
            <a:ext cx="387458" cy="369332"/>
          </a:xfrm>
          <a:prstGeom prst="rect">
            <a:avLst/>
          </a:prstGeom>
          <a:noFill/>
        </p:spPr>
        <p:txBody>
          <a:bodyPr wrap="square" rtlCol="0">
            <a:spAutoFit/>
          </a:bodyPr>
          <a:lstStyle/>
          <a:p>
            <a:r>
              <a:rPr lang="en-GB" b="1" dirty="0">
                <a:solidFill>
                  <a:srgbClr val="FF0000"/>
                </a:solidFill>
              </a:rPr>
              <a:t>0</a:t>
            </a:r>
          </a:p>
        </p:txBody>
      </p:sp>
      <p:cxnSp>
        <p:nvCxnSpPr>
          <p:cNvPr id="6" name="Straight Connector 5">
            <a:extLst>
              <a:ext uri="{FF2B5EF4-FFF2-40B4-BE49-F238E27FC236}">
                <a16:creationId xmlns:a16="http://schemas.microsoft.com/office/drawing/2014/main" id="{9B859057-FB16-4D9D-832E-D15ACC08DD08}"/>
              </a:ext>
            </a:extLst>
          </p:cNvPr>
          <p:cNvCxnSpPr/>
          <p:nvPr/>
        </p:nvCxnSpPr>
        <p:spPr>
          <a:xfrm flipV="1">
            <a:off x="11697078" y="3474839"/>
            <a:ext cx="193729" cy="5921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F7ADFCD8-5F77-499E-96C8-65D73841A9E9}"/>
              </a:ext>
            </a:extLst>
          </p:cNvPr>
          <p:cNvCxnSpPr/>
          <p:nvPr/>
        </p:nvCxnSpPr>
        <p:spPr>
          <a:xfrm flipV="1">
            <a:off x="9664220" y="1395485"/>
            <a:ext cx="193729" cy="5921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A42F704E-6DD8-4C6A-BCB9-F4B663F4E83D}"/>
              </a:ext>
            </a:extLst>
          </p:cNvPr>
          <p:cNvSpPr txBox="1"/>
          <p:nvPr/>
        </p:nvSpPr>
        <p:spPr>
          <a:xfrm>
            <a:off x="9806808" y="1203127"/>
            <a:ext cx="387458" cy="369332"/>
          </a:xfrm>
          <a:prstGeom prst="rect">
            <a:avLst/>
          </a:prstGeom>
          <a:noFill/>
        </p:spPr>
        <p:txBody>
          <a:bodyPr wrap="square" rtlCol="0">
            <a:spAutoFit/>
          </a:bodyPr>
          <a:lstStyle/>
          <a:p>
            <a:r>
              <a:rPr lang="en-GB" b="1" dirty="0">
                <a:solidFill>
                  <a:srgbClr val="FF0000"/>
                </a:solidFill>
              </a:rPr>
              <a:t>0</a:t>
            </a:r>
          </a:p>
        </p:txBody>
      </p:sp>
      <p:cxnSp>
        <p:nvCxnSpPr>
          <p:cNvPr id="24" name="Straight Connector 23">
            <a:extLst>
              <a:ext uri="{FF2B5EF4-FFF2-40B4-BE49-F238E27FC236}">
                <a16:creationId xmlns:a16="http://schemas.microsoft.com/office/drawing/2014/main" id="{7B68F911-2DEF-4021-A907-1B4407F1EC75}"/>
              </a:ext>
            </a:extLst>
          </p:cNvPr>
          <p:cNvCxnSpPr/>
          <p:nvPr/>
        </p:nvCxnSpPr>
        <p:spPr>
          <a:xfrm flipV="1">
            <a:off x="11663502" y="1457479"/>
            <a:ext cx="193729" cy="5921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45475AA2-B6FD-4D73-93AA-BE097103216E}"/>
              </a:ext>
            </a:extLst>
          </p:cNvPr>
          <p:cNvSpPr txBox="1"/>
          <p:nvPr/>
        </p:nvSpPr>
        <p:spPr>
          <a:xfrm>
            <a:off x="11623974" y="1603090"/>
            <a:ext cx="387458" cy="369332"/>
          </a:xfrm>
          <a:prstGeom prst="rect">
            <a:avLst/>
          </a:prstGeom>
          <a:noFill/>
        </p:spPr>
        <p:txBody>
          <a:bodyPr wrap="square" rtlCol="0">
            <a:spAutoFit/>
          </a:bodyPr>
          <a:lstStyle/>
          <a:p>
            <a:r>
              <a:rPr lang="en-GB" b="1" dirty="0">
                <a:solidFill>
                  <a:srgbClr val="FF0000"/>
                </a:solidFill>
              </a:rPr>
              <a:t>1</a:t>
            </a:r>
          </a:p>
        </p:txBody>
      </p:sp>
      <p:sp>
        <p:nvSpPr>
          <p:cNvPr id="26" name="TextBox 25">
            <a:extLst>
              <a:ext uri="{FF2B5EF4-FFF2-40B4-BE49-F238E27FC236}">
                <a16:creationId xmlns:a16="http://schemas.microsoft.com/office/drawing/2014/main" id="{A595C357-BA56-47D4-9F02-6EBD2BA09EEC}"/>
              </a:ext>
            </a:extLst>
          </p:cNvPr>
          <p:cNvSpPr txBox="1"/>
          <p:nvPr/>
        </p:nvSpPr>
        <p:spPr>
          <a:xfrm>
            <a:off x="9853808" y="2686653"/>
            <a:ext cx="387458" cy="369332"/>
          </a:xfrm>
          <a:prstGeom prst="rect">
            <a:avLst/>
          </a:prstGeom>
          <a:noFill/>
        </p:spPr>
        <p:txBody>
          <a:bodyPr wrap="square" rtlCol="0">
            <a:spAutoFit/>
          </a:bodyPr>
          <a:lstStyle/>
          <a:p>
            <a:r>
              <a:rPr lang="en-GB" b="1" dirty="0">
                <a:solidFill>
                  <a:srgbClr val="FF0000"/>
                </a:solidFill>
              </a:rPr>
              <a:t>1</a:t>
            </a:r>
          </a:p>
        </p:txBody>
      </p:sp>
      <p:cxnSp>
        <p:nvCxnSpPr>
          <p:cNvPr id="28" name="Straight Connector 27">
            <a:extLst>
              <a:ext uri="{FF2B5EF4-FFF2-40B4-BE49-F238E27FC236}">
                <a16:creationId xmlns:a16="http://schemas.microsoft.com/office/drawing/2014/main" id="{484A7D39-E87C-43AC-84A7-1F1231B693FF}"/>
              </a:ext>
            </a:extLst>
          </p:cNvPr>
          <p:cNvCxnSpPr/>
          <p:nvPr/>
        </p:nvCxnSpPr>
        <p:spPr>
          <a:xfrm flipV="1">
            <a:off x="9661638" y="2803244"/>
            <a:ext cx="193729" cy="5921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585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7" grpId="0"/>
      <p:bldP spid="18" grpId="0"/>
      <p:bldP spid="19" grpId="0"/>
      <p:bldP spid="20" grpId="0"/>
      <p:bldP spid="21" grpId="0"/>
      <p:bldP spid="23" grpId="0"/>
      <p:bldP spid="25"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27</a:t>
            </a:fld>
            <a:endParaRPr lang="en-US"/>
          </a:p>
        </p:txBody>
      </p:sp>
      <p:pic>
        <p:nvPicPr>
          <p:cNvPr id="3" name="Picture 2"/>
          <p:cNvPicPr>
            <a:picLocks noChangeAspect="1"/>
          </p:cNvPicPr>
          <p:nvPr/>
        </p:nvPicPr>
        <p:blipFill>
          <a:blip r:embed="rId3"/>
          <a:stretch>
            <a:fillRect/>
          </a:stretch>
        </p:blipFill>
        <p:spPr>
          <a:xfrm>
            <a:off x="6028062" y="0"/>
            <a:ext cx="6172979" cy="4162758"/>
          </a:xfrm>
          <a:prstGeom prst="rect">
            <a:avLst/>
          </a:prstGeom>
        </p:spPr>
      </p:pic>
      <p:pic>
        <p:nvPicPr>
          <p:cNvPr id="4" name="Picture 3"/>
          <p:cNvPicPr>
            <a:picLocks noChangeAspect="1"/>
          </p:cNvPicPr>
          <p:nvPr/>
        </p:nvPicPr>
        <p:blipFill>
          <a:blip r:embed="rId4"/>
          <a:stretch>
            <a:fillRect/>
          </a:stretch>
        </p:blipFill>
        <p:spPr>
          <a:xfrm>
            <a:off x="6028062" y="4345320"/>
            <a:ext cx="5950282" cy="2193592"/>
          </a:xfrm>
          <a:prstGeom prst="rect">
            <a:avLst/>
          </a:prstGeom>
        </p:spPr>
      </p:pic>
      <p:cxnSp>
        <p:nvCxnSpPr>
          <p:cNvPr id="6" name="Straight Connector 5">
            <a:extLst>
              <a:ext uri="{FF2B5EF4-FFF2-40B4-BE49-F238E27FC236}">
                <a16:creationId xmlns:a16="http://schemas.microsoft.com/office/drawing/2014/main" id="{2998281E-A0C3-48A7-A1B0-CDB0FBBB7CFC}"/>
              </a:ext>
            </a:extLst>
          </p:cNvPr>
          <p:cNvCxnSpPr/>
          <p:nvPr/>
        </p:nvCxnSpPr>
        <p:spPr>
          <a:xfrm>
            <a:off x="6881246" y="4200044"/>
            <a:ext cx="30996" cy="246627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312301A0-8351-45C0-B296-C798BAAA0077}"/>
              </a:ext>
            </a:extLst>
          </p:cNvPr>
          <p:cNvCxnSpPr/>
          <p:nvPr/>
        </p:nvCxnSpPr>
        <p:spPr>
          <a:xfrm>
            <a:off x="7405604" y="4181966"/>
            <a:ext cx="30996" cy="2466271"/>
          </a:xfrm>
          <a:prstGeom prst="line">
            <a:avLst/>
          </a:prstGeom>
          <a:ln>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38D0D20F-50B7-49F0-BE2D-A1B09F1734B7}"/>
              </a:ext>
            </a:extLst>
          </p:cNvPr>
          <p:cNvCxnSpPr/>
          <p:nvPr/>
        </p:nvCxnSpPr>
        <p:spPr>
          <a:xfrm>
            <a:off x="7591585" y="4197464"/>
            <a:ext cx="30996" cy="2466271"/>
          </a:xfrm>
          <a:prstGeom prst="line">
            <a:avLst/>
          </a:prstGeom>
          <a:ln>
            <a:solidFill>
              <a:srgbClr val="7030A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8E3D8B9-6935-4B28-A089-0CE8F868583D}"/>
              </a:ext>
            </a:extLst>
          </p:cNvPr>
          <p:cNvSpPr txBox="1"/>
          <p:nvPr/>
        </p:nvSpPr>
        <p:spPr>
          <a:xfrm>
            <a:off x="511445" y="805912"/>
            <a:ext cx="4277532" cy="830997"/>
          </a:xfrm>
          <a:prstGeom prst="rect">
            <a:avLst/>
          </a:prstGeom>
          <a:noFill/>
          <a:ln>
            <a:solidFill>
              <a:srgbClr val="FF0000"/>
            </a:solidFill>
          </a:ln>
        </p:spPr>
        <p:txBody>
          <a:bodyPr wrap="square" rtlCol="0">
            <a:spAutoFit/>
          </a:bodyPr>
          <a:lstStyle/>
          <a:p>
            <a:r>
              <a:rPr lang="en-GB" sz="2400" dirty="0"/>
              <a:t>D changes from 0 to 1. Q is still 0 because the clock is still 0</a:t>
            </a:r>
          </a:p>
        </p:txBody>
      </p:sp>
      <p:sp>
        <p:nvSpPr>
          <p:cNvPr id="10" name="TextBox 9">
            <a:extLst>
              <a:ext uri="{FF2B5EF4-FFF2-40B4-BE49-F238E27FC236}">
                <a16:creationId xmlns:a16="http://schemas.microsoft.com/office/drawing/2014/main" id="{4D7A7392-20B0-4512-8D7F-3FA7EC00E112}"/>
              </a:ext>
            </a:extLst>
          </p:cNvPr>
          <p:cNvSpPr txBox="1"/>
          <p:nvPr/>
        </p:nvSpPr>
        <p:spPr>
          <a:xfrm>
            <a:off x="511445" y="2081379"/>
            <a:ext cx="4277532" cy="1200329"/>
          </a:xfrm>
          <a:prstGeom prst="rect">
            <a:avLst/>
          </a:prstGeom>
          <a:noFill/>
          <a:ln>
            <a:solidFill>
              <a:srgbClr val="00B050"/>
            </a:solidFill>
          </a:ln>
        </p:spPr>
        <p:txBody>
          <a:bodyPr wrap="square" rtlCol="0">
            <a:spAutoFit/>
          </a:bodyPr>
          <a:lstStyle/>
          <a:p>
            <a:r>
              <a:rPr lang="en-GB" sz="2400" dirty="0"/>
              <a:t>C changes from 0 to 1. Q and D are still 0 because there is a delay (given by the gates)</a:t>
            </a:r>
          </a:p>
        </p:txBody>
      </p:sp>
      <p:sp>
        <p:nvSpPr>
          <p:cNvPr id="11" name="TextBox 10">
            <a:extLst>
              <a:ext uri="{FF2B5EF4-FFF2-40B4-BE49-F238E27FC236}">
                <a16:creationId xmlns:a16="http://schemas.microsoft.com/office/drawing/2014/main" id="{A1442E09-7ADF-496F-8F18-D378F1617532}"/>
              </a:ext>
            </a:extLst>
          </p:cNvPr>
          <p:cNvSpPr txBox="1"/>
          <p:nvPr/>
        </p:nvSpPr>
        <p:spPr>
          <a:xfrm>
            <a:off x="495558" y="3726178"/>
            <a:ext cx="4277532" cy="830997"/>
          </a:xfrm>
          <a:prstGeom prst="rect">
            <a:avLst/>
          </a:prstGeom>
          <a:noFill/>
          <a:ln>
            <a:solidFill>
              <a:srgbClr val="7030A0"/>
            </a:solidFill>
          </a:ln>
        </p:spPr>
        <p:txBody>
          <a:bodyPr wrap="square" rtlCol="0">
            <a:spAutoFit/>
          </a:bodyPr>
          <a:lstStyle/>
          <a:p>
            <a:r>
              <a:rPr lang="en-GB" sz="2400" dirty="0"/>
              <a:t>Q finally changes from 0 to 1. All signals are 1.</a:t>
            </a:r>
          </a:p>
        </p:txBody>
      </p:sp>
      <p:sp>
        <p:nvSpPr>
          <p:cNvPr id="14" name="Rectangle 13">
            <a:extLst>
              <a:ext uri="{FF2B5EF4-FFF2-40B4-BE49-F238E27FC236}">
                <a16:creationId xmlns:a16="http://schemas.microsoft.com/office/drawing/2014/main" id="{7AE24790-2B67-41B8-8BFE-09F337015D7C}"/>
              </a:ext>
            </a:extLst>
          </p:cNvPr>
          <p:cNvSpPr/>
          <p:nvPr/>
        </p:nvSpPr>
        <p:spPr>
          <a:xfrm>
            <a:off x="99815" y="5063688"/>
            <a:ext cx="5588576" cy="1292662"/>
          </a:xfrm>
          <a:prstGeom prst="rect">
            <a:avLst/>
          </a:prstGeom>
        </p:spPr>
        <p:txBody>
          <a:bodyPr wrap="square">
            <a:spAutoFit/>
          </a:bodyPr>
          <a:lstStyle/>
          <a:p>
            <a:pPr lvl="0" algn="just"/>
            <a:r>
              <a:rPr lang="en-US" sz="2600" dirty="0">
                <a:solidFill>
                  <a:srgbClr val="000000"/>
                </a:solidFill>
                <a:latin typeface="MinionPro-Regular"/>
              </a:rPr>
              <a:t>The figure below shows how this D latch works, assuming that the output </a:t>
            </a:r>
            <a:r>
              <a:rPr lang="en-US" sz="2600" b="1" i="1" dirty="0">
                <a:solidFill>
                  <a:srgbClr val="FF0000"/>
                </a:solidFill>
                <a:latin typeface="MinionPro-It"/>
              </a:rPr>
              <a:t>Q</a:t>
            </a:r>
            <a:r>
              <a:rPr lang="en-US" sz="2600" i="1" dirty="0">
                <a:solidFill>
                  <a:srgbClr val="000000"/>
                </a:solidFill>
                <a:latin typeface="MinionPro-It"/>
              </a:rPr>
              <a:t> </a:t>
            </a:r>
            <a:r>
              <a:rPr lang="en-US" sz="2600" dirty="0">
                <a:solidFill>
                  <a:srgbClr val="000000"/>
                </a:solidFill>
                <a:latin typeface="MinionPro-Regular"/>
              </a:rPr>
              <a:t>is initially false and that </a:t>
            </a:r>
            <a:r>
              <a:rPr lang="en-US" sz="2600" i="1" dirty="0">
                <a:solidFill>
                  <a:srgbClr val="000000"/>
                </a:solidFill>
                <a:latin typeface="MinionPro-It"/>
              </a:rPr>
              <a:t>D </a:t>
            </a:r>
            <a:r>
              <a:rPr lang="en-US" sz="2600" dirty="0">
                <a:solidFill>
                  <a:srgbClr val="000000"/>
                </a:solidFill>
                <a:latin typeface="MinionPro-Regular"/>
              </a:rPr>
              <a:t>changes first.</a:t>
            </a:r>
            <a:endParaRPr lang="en-US" sz="2600" dirty="0">
              <a:solidFill>
                <a:prstClr val="black"/>
              </a:solidFill>
            </a:endParaRPr>
          </a:p>
        </p:txBody>
      </p:sp>
    </p:spTree>
    <p:extLst>
      <p:ext uri="{BB962C8B-B14F-4D97-AF65-F5344CB8AC3E}">
        <p14:creationId xmlns:p14="http://schemas.microsoft.com/office/powerpoint/2010/main" val="121326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28</a:t>
            </a:fld>
            <a:endParaRPr lang="en-US"/>
          </a:p>
        </p:txBody>
      </p:sp>
      <p:pic>
        <p:nvPicPr>
          <p:cNvPr id="3" name="Picture 2"/>
          <p:cNvPicPr>
            <a:picLocks noChangeAspect="1"/>
          </p:cNvPicPr>
          <p:nvPr/>
        </p:nvPicPr>
        <p:blipFill>
          <a:blip r:embed="rId3"/>
          <a:stretch>
            <a:fillRect/>
          </a:stretch>
        </p:blipFill>
        <p:spPr>
          <a:xfrm>
            <a:off x="6028062" y="0"/>
            <a:ext cx="6172979" cy="4162758"/>
          </a:xfrm>
          <a:prstGeom prst="rect">
            <a:avLst/>
          </a:prstGeom>
        </p:spPr>
      </p:pic>
      <p:pic>
        <p:nvPicPr>
          <p:cNvPr id="4" name="Picture 3"/>
          <p:cNvPicPr>
            <a:picLocks noChangeAspect="1"/>
          </p:cNvPicPr>
          <p:nvPr/>
        </p:nvPicPr>
        <p:blipFill>
          <a:blip r:embed="rId4"/>
          <a:stretch>
            <a:fillRect/>
          </a:stretch>
        </p:blipFill>
        <p:spPr>
          <a:xfrm>
            <a:off x="6028062" y="4345320"/>
            <a:ext cx="5950282" cy="2193592"/>
          </a:xfrm>
          <a:prstGeom prst="rect">
            <a:avLst/>
          </a:prstGeom>
        </p:spPr>
      </p:pic>
      <p:cxnSp>
        <p:nvCxnSpPr>
          <p:cNvPr id="6" name="Straight Connector 5">
            <a:extLst>
              <a:ext uri="{FF2B5EF4-FFF2-40B4-BE49-F238E27FC236}">
                <a16:creationId xmlns:a16="http://schemas.microsoft.com/office/drawing/2014/main" id="{2998281E-A0C3-48A7-A1B0-CDB0FBBB7CFC}"/>
              </a:ext>
            </a:extLst>
          </p:cNvPr>
          <p:cNvCxnSpPr/>
          <p:nvPr/>
        </p:nvCxnSpPr>
        <p:spPr>
          <a:xfrm>
            <a:off x="9252494" y="4200044"/>
            <a:ext cx="30996" cy="246627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312301A0-8351-45C0-B296-C798BAAA0077}"/>
              </a:ext>
            </a:extLst>
          </p:cNvPr>
          <p:cNvCxnSpPr/>
          <p:nvPr/>
        </p:nvCxnSpPr>
        <p:spPr>
          <a:xfrm>
            <a:off x="10117811" y="4181966"/>
            <a:ext cx="30996" cy="2466271"/>
          </a:xfrm>
          <a:prstGeom prst="line">
            <a:avLst/>
          </a:prstGeom>
          <a:ln>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38D0D20F-50B7-49F0-BE2D-A1B09F1734B7}"/>
              </a:ext>
            </a:extLst>
          </p:cNvPr>
          <p:cNvCxnSpPr/>
          <p:nvPr/>
        </p:nvCxnSpPr>
        <p:spPr>
          <a:xfrm>
            <a:off x="10288285" y="4197464"/>
            <a:ext cx="30996" cy="2466271"/>
          </a:xfrm>
          <a:prstGeom prst="line">
            <a:avLst/>
          </a:prstGeom>
          <a:ln>
            <a:solidFill>
              <a:srgbClr val="7030A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8E3D8B9-6935-4B28-A089-0CE8F868583D}"/>
              </a:ext>
            </a:extLst>
          </p:cNvPr>
          <p:cNvSpPr txBox="1"/>
          <p:nvPr/>
        </p:nvSpPr>
        <p:spPr>
          <a:xfrm>
            <a:off x="511445" y="805912"/>
            <a:ext cx="4277532" cy="830997"/>
          </a:xfrm>
          <a:prstGeom prst="rect">
            <a:avLst/>
          </a:prstGeom>
          <a:noFill/>
          <a:ln>
            <a:solidFill>
              <a:srgbClr val="FF0000"/>
            </a:solidFill>
          </a:ln>
        </p:spPr>
        <p:txBody>
          <a:bodyPr wrap="square" rtlCol="0">
            <a:spAutoFit/>
          </a:bodyPr>
          <a:lstStyle/>
          <a:p>
            <a:r>
              <a:rPr lang="en-GB" sz="2400" dirty="0"/>
              <a:t>D changes from 1 to 0. Q is still 1 because the clock is 0</a:t>
            </a:r>
          </a:p>
        </p:txBody>
      </p:sp>
      <p:sp>
        <p:nvSpPr>
          <p:cNvPr id="10" name="TextBox 9">
            <a:extLst>
              <a:ext uri="{FF2B5EF4-FFF2-40B4-BE49-F238E27FC236}">
                <a16:creationId xmlns:a16="http://schemas.microsoft.com/office/drawing/2014/main" id="{4D7A7392-20B0-4512-8D7F-3FA7EC00E112}"/>
              </a:ext>
            </a:extLst>
          </p:cNvPr>
          <p:cNvSpPr txBox="1"/>
          <p:nvPr/>
        </p:nvSpPr>
        <p:spPr>
          <a:xfrm>
            <a:off x="511445" y="2081379"/>
            <a:ext cx="4277532" cy="830997"/>
          </a:xfrm>
          <a:prstGeom prst="rect">
            <a:avLst/>
          </a:prstGeom>
          <a:noFill/>
          <a:ln>
            <a:solidFill>
              <a:srgbClr val="00B050"/>
            </a:solidFill>
          </a:ln>
        </p:spPr>
        <p:txBody>
          <a:bodyPr wrap="square" rtlCol="0">
            <a:spAutoFit/>
          </a:bodyPr>
          <a:lstStyle/>
          <a:p>
            <a:r>
              <a:rPr lang="en-GB" sz="2400" dirty="0"/>
              <a:t>C changes from 0 to 1. Q is still 1 and C is still 0</a:t>
            </a:r>
          </a:p>
        </p:txBody>
      </p:sp>
      <p:sp>
        <p:nvSpPr>
          <p:cNvPr id="11" name="TextBox 10">
            <a:extLst>
              <a:ext uri="{FF2B5EF4-FFF2-40B4-BE49-F238E27FC236}">
                <a16:creationId xmlns:a16="http://schemas.microsoft.com/office/drawing/2014/main" id="{A1442E09-7ADF-496F-8F18-D378F1617532}"/>
              </a:ext>
            </a:extLst>
          </p:cNvPr>
          <p:cNvSpPr txBox="1"/>
          <p:nvPr/>
        </p:nvSpPr>
        <p:spPr>
          <a:xfrm>
            <a:off x="495558" y="3431712"/>
            <a:ext cx="4277532" cy="461665"/>
          </a:xfrm>
          <a:prstGeom prst="rect">
            <a:avLst/>
          </a:prstGeom>
          <a:noFill/>
          <a:ln>
            <a:solidFill>
              <a:srgbClr val="7030A0"/>
            </a:solidFill>
          </a:ln>
        </p:spPr>
        <p:txBody>
          <a:bodyPr wrap="square" rtlCol="0">
            <a:spAutoFit/>
          </a:bodyPr>
          <a:lstStyle/>
          <a:p>
            <a:r>
              <a:rPr lang="en-GB" sz="2400" dirty="0"/>
              <a:t>Q finally changes from 1 to 0. </a:t>
            </a:r>
          </a:p>
        </p:txBody>
      </p:sp>
    </p:spTree>
    <p:extLst>
      <p:ext uri="{BB962C8B-B14F-4D97-AF65-F5344CB8AC3E}">
        <p14:creationId xmlns:p14="http://schemas.microsoft.com/office/powerpoint/2010/main" val="311429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29</a:t>
            </a:fld>
            <a:endParaRPr lang="en-US"/>
          </a:p>
        </p:txBody>
      </p:sp>
      <p:sp>
        <p:nvSpPr>
          <p:cNvPr id="5" name="Rectangle 4"/>
          <p:cNvSpPr/>
          <p:nvPr/>
        </p:nvSpPr>
        <p:spPr>
          <a:xfrm>
            <a:off x="108488" y="367446"/>
            <a:ext cx="5641383" cy="5693866"/>
          </a:xfrm>
          <a:prstGeom prst="rect">
            <a:avLst/>
          </a:prstGeom>
        </p:spPr>
        <p:txBody>
          <a:bodyPr wrap="square">
            <a:spAutoFit/>
          </a:bodyPr>
          <a:lstStyle/>
          <a:p>
            <a:pPr marL="457200" indent="-457200" algn="just">
              <a:buFont typeface="Arial" panose="020B0604020202020204" pitchFamily="34" charset="0"/>
              <a:buChar char="•"/>
            </a:pPr>
            <a:r>
              <a:rPr lang="en-US" sz="2600" b="1" dirty="0"/>
              <a:t>Flip-flops</a:t>
            </a:r>
            <a:r>
              <a:rPr lang="en-US" sz="2600" dirty="0"/>
              <a:t> outputs change </a:t>
            </a:r>
            <a:r>
              <a:rPr lang="en-US" sz="2600" i="1" dirty="0"/>
              <a:t>only </a:t>
            </a:r>
            <a:r>
              <a:rPr lang="en-US" sz="2600" dirty="0"/>
              <a:t>on the clock edge.</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A flip-flop can be built so that it triggers on either the rising (positive) or falling (negative) clock edge; for our designs we can use either type. </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The figure above shows how a </a:t>
            </a:r>
            <a:r>
              <a:rPr lang="en-US" sz="2600" b="1" dirty="0"/>
              <a:t>falling-edge D flip-flop</a:t>
            </a:r>
            <a:r>
              <a:rPr lang="en-US" sz="2600" dirty="0"/>
              <a:t> is constructed from </a:t>
            </a:r>
            <a:r>
              <a:rPr lang="en-US" sz="2600" u="sng" dirty="0"/>
              <a:t>a pair of D latches</a:t>
            </a:r>
            <a:endParaRPr lang="en-US" sz="2600" dirty="0"/>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In a D flip-flop, the output is stored when the clock edge occurs. </a:t>
            </a:r>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6695268" y="3890079"/>
            <a:ext cx="3099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391621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en-US" b="1" dirty="0"/>
              <a:t>The Processor</a:t>
            </a:r>
          </a:p>
        </p:txBody>
      </p:sp>
      <p:sp>
        <p:nvSpPr>
          <p:cNvPr id="3" name="Content Placeholder 2"/>
          <p:cNvSpPr>
            <a:spLocks noGrp="1"/>
          </p:cNvSpPr>
          <p:nvPr>
            <p:ph idx="1"/>
          </p:nvPr>
        </p:nvSpPr>
        <p:spPr>
          <a:xfrm>
            <a:off x="838200" y="1589656"/>
            <a:ext cx="10515600" cy="4948303"/>
          </a:xfrm>
        </p:spPr>
        <p:txBody>
          <a:bodyPr>
            <a:normAutofit fontScale="92500" lnSpcReduction="10000"/>
          </a:bodyPr>
          <a:lstStyle/>
          <a:p>
            <a:pPr marL="0" indent="0">
              <a:buNone/>
            </a:pPr>
            <a:r>
              <a:rPr lang="en-US" dirty="0"/>
              <a:t>For every instruction, the first two steps are identical: </a:t>
            </a:r>
          </a:p>
          <a:p>
            <a:pPr marL="514350" indent="-514350">
              <a:buFont typeface="+mj-lt"/>
              <a:buAutoNum type="arabicPeriod"/>
            </a:pPr>
            <a:r>
              <a:rPr lang="en-US" dirty="0"/>
              <a:t>Send the </a:t>
            </a:r>
            <a:r>
              <a:rPr lang="en-US" b="1" dirty="0"/>
              <a:t>program counter </a:t>
            </a:r>
            <a:r>
              <a:rPr lang="en-US" dirty="0"/>
              <a:t>(PC) to the memory that contains the code and fetch the instruction from that memory.</a:t>
            </a:r>
          </a:p>
          <a:p>
            <a:pPr marL="514350" indent="-514350">
              <a:buFont typeface="+mj-lt"/>
              <a:buAutoNum type="arabicPeriod"/>
            </a:pPr>
            <a:r>
              <a:rPr lang="en-US" dirty="0"/>
              <a:t>Read one or two registers, using fields of the instruction to select the registers to read.</a:t>
            </a:r>
          </a:p>
          <a:p>
            <a:endParaRPr lang="en-US" dirty="0"/>
          </a:p>
          <a:p>
            <a:r>
              <a:rPr lang="en-US" dirty="0"/>
              <a:t>Then, it depends on the instruction class (</a:t>
            </a:r>
            <a:r>
              <a:rPr lang="en-US" b="1" dirty="0"/>
              <a:t>memory-reference</a:t>
            </a:r>
            <a:r>
              <a:rPr lang="en-US" dirty="0"/>
              <a:t>, </a:t>
            </a:r>
            <a:r>
              <a:rPr lang="en-US" b="1" dirty="0"/>
              <a:t>arithmetic-logical</a:t>
            </a:r>
            <a:r>
              <a:rPr lang="en-US" dirty="0"/>
              <a:t>, and </a:t>
            </a:r>
            <a:r>
              <a:rPr lang="en-US" b="1" dirty="0"/>
              <a:t>branches</a:t>
            </a:r>
            <a:r>
              <a:rPr lang="en-US" dirty="0"/>
              <a:t>)</a:t>
            </a:r>
          </a:p>
          <a:p>
            <a:endParaRPr lang="en-US" dirty="0"/>
          </a:p>
          <a:p>
            <a:r>
              <a:rPr lang="en-US" dirty="0"/>
              <a:t>The simplicity and regularity of the MIPS instruction set simplifies the implementation by making the </a:t>
            </a:r>
            <a:r>
              <a:rPr lang="en-US" u="sng" dirty="0"/>
              <a:t>execution of many of the instruction classes similar</a:t>
            </a:r>
            <a:endParaRPr lang="en-US" dirty="0"/>
          </a:p>
        </p:txBody>
      </p:sp>
      <p:sp>
        <p:nvSpPr>
          <p:cNvPr id="2" name="Slide Number Placeholder 1"/>
          <p:cNvSpPr>
            <a:spLocks noGrp="1"/>
          </p:cNvSpPr>
          <p:nvPr>
            <p:ph type="sldNum" sz="quarter" idx="12"/>
          </p:nvPr>
        </p:nvSpPr>
        <p:spPr/>
        <p:txBody>
          <a:bodyPr/>
          <a:lstStyle/>
          <a:p>
            <a:fld id="{1D500B6C-CA5D-45B8-B2F3-9698BCD8A8A2}" type="slidenum">
              <a:rPr lang="en-US" smtClean="0"/>
              <a:t>3</a:t>
            </a:fld>
            <a:endParaRPr lang="en-US"/>
          </a:p>
        </p:txBody>
      </p:sp>
    </p:spTree>
    <p:extLst>
      <p:ext uri="{BB962C8B-B14F-4D97-AF65-F5344CB8AC3E}">
        <p14:creationId xmlns:p14="http://schemas.microsoft.com/office/powerpoint/2010/main" val="31639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30</a:t>
            </a:fld>
            <a:endParaRPr lang="en-US"/>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7284203" y="3890079"/>
            <a:ext cx="3099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pic>
        <p:nvPicPr>
          <p:cNvPr id="12" name="Picture 11"/>
          <p:cNvPicPr>
            <a:picLocks noChangeAspect="1"/>
          </p:cNvPicPr>
          <p:nvPr/>
        </p:nvPicPr>
        <p:blipFill>
          <a:blip r:embed="rId5"/>
          <a:stretch>
            <a:fillRect/>
          </a:stretch>
        </p:blipFill>
        <p:spPr>
          <a:xfrm>
            <a:off x="288323" y="1703642"/>
            <a:ext cx="4904221" cy="3307169"/>
          </a:xfrm>
          <a:prstGeom prst="rect">
            <a:avLst/>
          </a:prstGeom>
        </p:spPr>
      </p:pic>
      <p:sp>
        <p:nvSpPr>
          <p:cNvPr id="14" name="Rectangle 13"/>
          <p:cNvSpPr/>
          <p:nvPr/>
        </p:nvSpPr>
        <p:spPr>
          <a:xfrm>
            <a:off x="9180163"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2711938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31</a:t>
            </a:fld>
            <a:endParaRPr lang="en-US"/>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8573094" y="3890079"/>
            <a:ext cx="3750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pic>
        <p:nvPicPr>
          <p:cNvPr id="12" name="Picture 11"/>
          <p:cNvPicPr>
            <a:picLocks noChangeAspect="1"/>
          </p:cNvPicPr>
          <p:nvPr/>
        </p:nvPicPr>
        <p:blipFill>
          <a:blip r:embed="rId5"/>
          <a:stretch>
            <a:fillRect/>
          </a:stretch>
        </p:blipFill>
        <p:spPr>
          <a:xfrm>
            <a:off x="288323" y="1703642"/>
            <a:ext cx="4904221" cy="3307169"/>
          </a:xfrm>
          <a:prstGeom prst="rect">
            <a:avLst/>
          </a:prstGeom>
        </p:spPr>
      </p:pic>
      <p:sp>
        <p:nvSpPr>
          <p:cNvPr id="14" name="Rectangle 13"/>
          <p:cNvSpPr/>
          <p:nvPr/>
        </p:nvSpPr>
        <p:spPr>
          <a:xfrm>
            <a:off x="9180163"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3672823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32</a:t>
            </a:fld>
            <a:endParaRPr lang="en-US"/>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9312253" y="3890079"/>
            <a:ext cx="3750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pic>
        <p:nvPicPr>
          <p:cNvPr id="12" name="Picture 11"/>
          <p:cNvPicPr>
            <a:picLocks noChangeAspect="1"/>
          </p:cNvPicPr>
          <p:nvPr/>
        </p:nvPicPr>
        <p:blipFill>
          <a:blip r:embed="rId5"/>
          <a:stretch>
            <a:fillRect/>
          </a:stretch>
        </p:blipFill>
        <p:spPr>
          <a:xfrm>
            <a:off x="288323" y="1703642"/>
            <a:ext cx="4904221" cy="3307169"/>
          </a:xfrm>
          <a:prstGeom prst="rect">
            <a:avLst/>
          </a:prstGeom>
        </p:spPr>
      </p:pic>
      <p:sp>
        <p:nvSpPr>
          <p:cNvPr id="14" name="Rectangle 13"/>
          <p:cNvSpPr/>
          <p:nvPr/>
        </p:nvSpPr>
        <p:spPr>
          <a:xfrm>
            <a:off x="9180163" y="981581"/>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660563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33</a:t>
            </a:fld>
            <a:endParaRPr lang="en-US"/>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10304145" y="3890079"/>
            <a:ext cx="3750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pic>
        <p:nvPicPr>
          <p:cNvPr id="12" name="Picture 11"/>
          <p:cNvPicPr>
            <a:picLocks noChangeAspect="1"/>
          </p:cNvPicPr>
          <p:nvPr/>
        </p:nvPicPr>
        <p:blipFill>
          <a:blip r:embed="rId5"/>
          <a:stretch>
            <a:fillRect/>
          </a:stretch>
        </p:blipFill>
        <p:spPr>
          <a:xfrm>
            <a:off x="288323" y="1703642"/>
            <a:ext cx="4904221" cy="3307169"/>
          </a:xfrm>
          <a:prstGeom prst="rect">
            <a:avLst/>
          </a:prstGeom>
        </p:spPr>
      </p:pic>
      <p:sp>
        <p:nvSpPr>
          <p:cNvPr id="14" name="Rectangle 13"/>
          <p:cNvSpPr/>
          <p:nvPr/>
        </p:nvSpPr>
        <p:spPr>
          <a:xfrm>
            <a:off x="9180163" y="981581"/>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Tree>
    <p:extLst>
      <p:ext uri="{BB962C8B-B14F-4D97-AF65-F5344CB8AC3E}">
        <p14:creationId xmlns:p14="http://schemas.microsoft.com/office/powerpoint/2010/main" val="144692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34</a:t>
            </a:fld>
            <a:endParaRPr lang="en-US"/>
          </a:p>
        </p:txBody>
      </p:sp>
      <p:pic>
        <p:nvPicPr>
          <p:cNvPr id="6" name="Picture 5"/>
          <p:cNvPicPr>
            <a:picLocks noChangeAspect="1"/>
          </p:cNvPicPr>
          <p:nvPr/>
        </p:nvPicPr>
        <p:blipFill>
          <a:blip r:embed="rId3"/>
          <a:stretch>
            <a:fillRect/>
          </a:stretch>
        </p:blipFill>
        <p:spPr>
          <a:xfrm>
            <a:off x="5749871" y="556035"/>
            <a:ext cx="6442129" cy="2664546"/>
          </a:xfrm>
          <a:prstGeom prst="rect">
            <a:avLst/>
          </a:prstGeom>
        </p:spPr>
      </p:pic>
      <p:pic>
        <p:nvPicPr>
          <p:cNvPr id="7" name="Picture 6"/>
          <p:cNvPicPr>
            <a:picLocks noChangeAspect="1"/>
          </p:cNvPicPr>
          <p:nvPr/>
        </p:nvPicPr>
        <p:blipFill>
          <a:blip r:embed="rId4"/>
          <a:stretch>
            <a:fillRect/>
          </a:stretch>
        </p:blipFill>
        <p:spPr>
          <a:xfrm>
            <a:off x="5818621" y="3890079"/>
            <a:ext cx="6373379" cy="2326789"/>
          </a:xfrm>
          <a:prstGeom prst="rect">
            <a:avLst/>
          </a:prstGeom>
        </p:spPr>
      </p:pic>
      <p:cxnSp>
        <p:nvCxnSpPr>
          <p:cNvPr id="4" name="Straight Connector 3"/>
          <p:cNvCxnSpPr/>
          <p:nvPr/>
        </p:nvCxnSpPr>
        <p:spPr>
          <a:xfrm>
            <a:off x="11559508" y="3890079"/>
            <a:ext cx="37506" cy="2466271"/>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6695268" y="981581"/>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9" name="Rectangle 8"/>
          <p:cNvSpPr/>
          <p:nvPr/>
        </p:nvSpPr>
        <p:spPr>
          <a:xfrm>
            <a:off x="6695268" y="1731749"/>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0" name="Rectangle 9"/>
          <p:cNvSpPr/>
          <p:nvPr/>
        </p:nvSpPr>
        <p:spPr>
          <a:xfrm>
            <a:off x="11776129" y="847320"/>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
        <p:nvSpPr>
          <p:cNvPr id="11" name="Rectangle 10"/>
          <p:cNvSpPr/>
          <p:nvPr/>
        </p:nvSpPr>
        <p:spPr>
          <a:xfrm>
            <a:off x="9180163" y="1703642"/>
            <a:ext cx="301686" cy="369332"/>
          </a:xfrm>
          <a:prstGeom prst="rect">
            <a:avLst/>
          </a:prstGeom>
        </p:spPr>
        <p:txBody>
          <a:bodyPr wrap="none">
            <a:spAutoFit/>
          </a:bodyPr>
          <a:lstStyle/>
          <a:p>
            <a:r>
              <a:rPr lang="en-GB" dirty="0">
                <a:solidFill>
                  <a:srgbClr val="FF0000"/>
                </a:solidFill>
              </a:rPr>
              <a:t>1</a:t>
            </a:r>
            <a:endParaRPr lang="en-US" dirty="0">
              <a:solidFill>
                <a:srgbClr val="FF0000"/>
              </a:solidFill>
            </a:endParaRPr>
          </a:p>
        </p:txBody>
      </p:sp>
      <p:pic>
        <p:nvPicPr>
          <p:cNvPr id="12" name="Picture 11"/>
          <p:cNvPicPr>
            <a:picLocks noChangeAspect="1"/>
          </p:cNvPicPr>
          <p:nvPr/>
        </p:nvPicPr>
        <p:blipFill>
          <a:blip r:embed="rId5"/>
          <a:stretch>
            <a:fillRect/>
          </a:stretch>
        </p:blipFill>
        <p:spPr>
          <a:xfrm>
            <a:off x="288323" y="1703642"/>
            <a:ext cx="4904221" cy="3307169"/>
          </a:xfrm>
          <a:prstGeom prst="rect">
            <a:avLst/>
          </a:prstGeom>
        </p:spPr>
      </p:pic>
      <p:sp>
        <p:nvSpPr>
          <p:cNvPr id="14" name="Rectangle 13"/>
          <p:cNvSpPr/>
          <p:nvPr/>
        </p:nvSpPr>
        <p:spPr>
          <a:xfrm>
            <a:off x="9180163" y="981581"/>
            <a:ext cx="301686" cy="369332"/>
          </a:xfrm>
          <a:prstGeom prst="rect">
            <a:avLst/>
          </a:prstGeom>
        </p:spPr>
        <p:txBody>
          <a:bodyPr wrap="none">
            <a:spAutoFit/>
          </a:bodyPr>
          <a:lstStyle/>
          <a:p>
            <a:r>
              <a:rPr lang="en-GB" dirty="0">
                <a:solidFill>
                  <a:srgbClr val="FF0000"/>
                </a:solidFill>
              </a:rPr>
              <a:t>0</a:t>
            </a:r>
            <a:endParaRPr lang="en-US" dirty="0">
              <a:solidFill>
                <a:srgbClr val="FF0000"/>
              </a:solidFill>
            </a:endParaRPr>
          </a:p>
        </p:txBody>
      </p:sp>
    </p:spTree>
    <p:extLst>
      <p:ext uri="{BB962C8B-B14F-4D97-AF65-F5344CB8AC3E}">
        <p14:creationId xmlns:p14="http://schemas.microsoft.com/office/powerpoint/2010/main" val="84221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35</a:t>
            </a:fld>
            <a:endParaRPr lang="en-US"/>
          </a:p>
        </p:txBody>
      </p:sp>
      <mc:AlternateContent xmlns:mc="http://schemas.openxmlformats.org/markup-compatibility/2006" xmlns:a14="http://schemas.microsoft.com/office/drawing/2010/main">
        <mc:Choice Requires="a14">
          <p:sp>
            <p:nvSpPr>
              <p:cNvPr id="5" name="Rectangle 4"/>
              <p:cNvSpPr/>
              <p:nvPr/>
            </p:nvSpPr>
            <p:spPr>
              <a:xfrm>
                <a:off x="108488" y="196968"/>
                <a:ext cx="11639227" cy="4493538"/>
              </a:xfrm>
              <a:prstGeom prst="rect">
                <a:avLst/>
              </a:prstGeom>
            </p:spPr>
            <p:txBody>
              <a:bodyPr wrap="square">
                <a:spAutoFit/>
              </a:bodyPr>
              <a:lstStyle/>
              <a:p>
                <a:pPr marL="457200" indent="-457200" algn="just">
                  <a:buFont typeface="Arial" panose="020B0604020202020204" pitchFamily="34" charset="0"/>
                  <a:buChar char="•"/>
                </a:pPr>
                <a:r>
                  <a:rPr lang="en-US" sz="2600" dirty="0"/>
                  <a:t>Because the D input is sampled on the clock edge, it must be valid for a period of time immediately before and immediately after the clock edge.</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 The minimum time that the input must be valid before the clock edge is called the </a:t>
                </a:r>
                <a:r>
                  <a:rPr lang="en-US" sz="2600" b="1" dirty="0"/>
                  <a:t>setup time</a:t>
                </a:r>
                <a:r>
                  <a:rPr lang="en-US" sz="2600" dirty="0"/>
                  <a:t>; the minimum time during which it must be valid after the clock edge is called the </a:t>
                </a:r>
                <a:r>
                  <a:rPr lang="en-US" sz="2600" b="1" dirty="0"/>
                  <a:t>hold time</a:t>
                </a:r>
                <a:r>
                  <a:rPr lang="en-US" sz="2600" dirty="0"/>
                  <a:t>.</a:t>
                </a:r>
              </a:p>
              <a:p>
                <a:pPr marL="457200" indent="-457200" algn="just">
                  <a:buFont typeface="Arial" panose="020B0604020202020204" pitchFamily="34" charset="0"/>
                  <a:buChar char="•"/>
                </a:pPr>
                <a:endParaRPr lang="en-US" sz="2600" dirty="0"/>
              </a:p>
              <a:p>
                <a:pPr marL="457200" indent="-457200" algn="just">
                  <a:buFont typeface="Arial" panose="020B0604020202020204" pitchFamily="34" charset="0"/>
                  <a:buChar char="•"/>
                </a:pPr>
                <a:r>
                  <a:rPr lang="en-US" sz="2600" dirty="0"/>
                  <a:t> Thus the inputs to any flip-flop (or anything built using flip-flops) must be valid during a window that begins at time </a:t>
                </a:r>
                <a14:m>
                  <m:oMath xmlns:m="http://schemas.openxmlformats.org/officeDocument/2006/math">
                    <m:sSub>
                      <m:sSubPr>
                        <m:ctrlPr>
                          <a:rPr lang="en-US" sz="2600" i="1" dirty="0" smtClean="0">
                            <a:latin typeface="Cambria Math" panose="02040503050406030204" pitchFamily="18" charset="0"/>
                          </a:rPr>
                        </m:ctrlPr>
                      </m:sSubPr>
                      <m:e>
                        <m:r>
                          <a:rPr lang="en-US" sz="2600" i="1" dirty="0" smtClean="0">
                            <a:latin typeface="Cambria Math" panose="02040503050406030204" pitchFamily="18" charset="0"/>
                          </a:rPr>
                          <m:t>𝑡</m:t>
                        </m:r>
                      </m:e>
                      <m:sub>
                        <m:r>
                          <a:rPr lang="en-US" sz="2600" i="1" dirty="0" smtClean="0">
                            <a:latin typeface="Cambria Math" panose="02040503050406030204" pitchFamily="18" charset="0"/>
                          </a:rPr>
                          <m:t>𝑠𝑒𝑡𝑢𝑝</m:t>
                        </m:r>
                      </m:sub>
                    </m:sSub>
                  </m:oMath>
                </a14:m>
                <a:r>
                  <a:rPr lang="en-US" sz="2600" dirty="0"/>
                  <a:t> before the clock edge and ends at </a:t>
                </a:r>
                <a14:m>
                  <m:oMath xmlns:m="http://schemas.openxmlformats.org/officeDocument/2006/math">
                    <m:sSub>
                      <m:sSubPr>
                        <m:ctrlPr>
                          <a:rPr lang="en-US" sz="2600" i="1" dirty="0" smtClean="0">
                            <a:latin typeface="Cambria Math" panose="02040503050406030204" pitchFamily="18" charset="0"/>
                          </a:rPr>
                        </m:ctrlPr>
                      </m:sSubPr>
                      <m:e>
                        <m:r>
                          <a:rPr lang="en-US" sz="2600" i="1" dirty="0" smtClean="0">
                            <a:latin typeface="Cambria Math" panose="02040503050406030204" pitchFamily="18" charset="0"/>
                          </a:rPr>
                          <m:t>𝑡</m:t>
                        </m:r>
                      </m:e>
                      <m:sub>
                        <m:r>
                          <a:rPr lang="en-US" sz="2600" i="1" dirty="0" smtClean="0">
                            <a:latin typeface="Cambria Math" panose="02040503050406030204" pitchFamily="18" charset="0"/>
                          </a:rPr>
                          <m:t>h𝑜𝑙𝑑</m:t>
                        </m:r>
                      </m:sub>
                    </m:sSub>
                  </m:oMath>
                </a14:m>
                <a:r>
                  <a:rPr lang="en-US" sz="2600" dirty="0"/>
                  <a:t> after the clock edge</a:t>
                </a:r>
              </a:p>
              <a:p>
                <a:pPr algn="just"/>
                <a:endParaRPr lang="en-US" sz="2600" dirty="0"/>
              </a:p>
            </p:txBody>
          </p:sp>
        </mc:Choice>
        <mc:Fallback xmlns="">
          <p:sp>
            <p:nvSpPr>
              <p:cNvPr id="5" name="Rectangle 4"/>
              <p:cNvSpPr>
                <a:spLocks noRot="1" noChangeAspect="1" noMove="1" noResize="1" noEditPoints="1" noAdjustHandles="1" noChangeArrowheads="1" noChangeShapeType="1" noTextEdit="1"/>
              </p:cNvSpPr>
              <p:nvPr/>
            </p:nvSpPr>
            <p:spPr>
              <a:xfrm>
                <a:off x="108488" y="196968"/>
                <a:ext cx="11639227" cy="4493538"/>
              </a:xfrm>
              <a:prstGeom prst="rect">
                <a:avLst/>
              </a:prstGeom>
              <a:blipFill>
                <a:blip r:embed="rId3"/>
                <a:stretch>
                  <a:fillRect l="-838" t="-1085" r="-943"/>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137306" y="4433039"/>
            <a:ext cx="8417040" cy="2180778"/>
          </a:xfrm>
          <a:prstGeom prst="rect">
            <a:avLst/>
          </a:prstGeom>
        </p:spPr>
      </p:pic>
    </p:spTree>
    <p:extLst>
      <p:ext uri="{BB962C8B-B14F-4D97-AF65-F5344CB8AC3E}">
        <p14:creationId xmlns:p14="http://schemas.microsoft.com/office/powerpoint/2010/main" val="42232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en-US" b="1" dirty="0"/>
              <a:t>The Processor</a:t>
            </a:r>
          </a:p>
        </p:txBody>
      </p:sp>
      <p:sp>
        <p:nvSpPr>
          <p:cNvPr id="3" name="Content Placeholder 2"/>
          <p:cNvSpPr>
            <a:spLocks noGrp="1"/>
          </p:cNvSpPr>
          <p:nvPr>
            <p:ph idx="1"/>
          </p:nvPr>
        </p:nvSpPr>
        <p:spPr>
          <a:xfrm>
            <a:off x="838200" y="1589656"/>
            <a:ext cx="10515600" cy="4948303"/>
          </a:xfrm>
        </p:spPr>
        <p:txBody>
          <a:bodyPr>
            <a:normAutofit/>
          </a:bodyPr>
          <a:lstStyle/>
          <a:p>
            <a:r>
              <a:rPr lang="en-US" dirty="0"/>
              <a:t>All instruction classes, except jump, use the </a:t>
            </a:r>
            <a:r>
              <a:rPr lang="en-US" b="1" dirty="0"/>
              <a:t>arithmetic-logical unit </a:t>
            </a:r>
            <a:r>
              <a:rPr lang="en-US" dirty="0"/>
              <a:t>(ALU) after reading the registers.</a:t>
            </a:r>
          </a:p>
          <a:p>
            <a:endParaRPr lang="en-US" dirty="0"/>
          </a:p>
          <a:p>
            <a:pPr lvl="1">
              <a:buFont typeface="Courier New" panose="02070309020205020404" pitchFamily="49" charset="0"/>
              <a:buChar char="o"/>
            </a:pPr>
            <a:r>
              <a:rPr lang="en-US" dirty="0"/>
              <a:t> The memory-reference instructions use the ALU for an </a:t>
            </a:r>
            <a:r>
              <a:rPr lang="en-US" u="sng" dirty="0"/>
              <a:t>address calculation</a:t>
            </a:r>
          </a:p>
          <a:p>
            <a:pPr lvl="1">
              <a:buFont typeface="Courier New" panose="02070309020205020404" pitchFamily="49" charset="0"/>
              <a:buChar char="o"/>
            </a:pPr>
            <a:r>
              <a:rPr lang="en-US" dirty="0"/>
              <a:t> The arithmetic-logical instructions for the </a:t>
            </a:r>
            <a:r>
              <a:rPr lang="en-US" u="sng" dirty="0"/>
              <a:t>operation execution</a:t>
            </a:r>
          </a:p>
          <a:p>
            <a:pPr lvl="1">
              <a:buFont typeface="Courier New" panose="02070309020205020404" pitchFamily="49" charset="0"/>
              <a:buChar char="o"/>
            </a:pPr>
            <a:r>
              <a:rPr lang="en-US" dirty="0"/>
              <a:t> Branches for </a:t>
            </a:r>
            <a:r>
              <a:rPr lang="en-US" u="sng" dirty="0"/>
              <a:t>comparison</a:t>
            </a:r>
          </a:p>
          <a:p>
            <a:pPr marL="0" indent="0">
              <a:buNone/>
            </a:pPr>
            <a:endParaRPr lang="en-US" dirty="0"/>
          </a:p>
          <a:p>
            <a:pPr marL="0" indent="0">
              <a:buNone/>
            </a:pPr>
            <a:r>
              <a:rPr lang="en-US" dirty="0"/>
              <a:t> </a:t>
            </a:r>
          </a:p>
        </p:txBody>
      </p:sp>
      <p:sp>
        <p:nvSpPr>
          <p:cNvPr id="2" name="Slide Number Placeholder 1"/>
          <p:cNvSpPr>
            <a:spLocks noGrp="1"/>
          </p:cNvSpPr>
          <p:nvPr>
            <p:ph type="sldNum" sz="quarter" idx="12"/>
          </p:nvPr>
        </p:nvSpPr>
        <p:spPr/>
        <p:txBody>
          <a:bodyPr/>
          <a:lstStyle/>
          <a:p>
            <a:fld id="{1D500B6C-CA5D-45B8-B2F3-9698BCD8A8A2}" type="slidenum">
              <a:rPr lang="en-US" smtClean="0"/>
              <a:t>4</a:t>
            </a:fld>
            <a:endParaRPr lang="en-US"/>
          </a:p>
        </p:txBody>
      </p:sp>
    </p:spTree>
    <p:extLst>
      <p:ext uri="{BB962C8B-B14F-4D97-AF65-F5344CB8AC3E}">
        <p14:creationId xmlns:p14="http://schemas.microsoft.com/office/powerpoint/2010/main" val="168104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en-US" b="1" dirty="0"/>
              <a:t>The Processor</a:t>
            </a:r>
          </a:p>
        </p:txBody>
      </p:sp>
      <p:sp>
        <p:nvSpPr>
          <p:cNvPr id="3" name="Content Placeholder 2"/>
          <p:cNvSpPr>
            <a:spLocks noGrp="1"/>
          </p:cNvSpPr>
          <p:nvPr>
            <p:ph idx="1"/>
          </p:nvPr>
        </p:nvSpPr>
        <p:spPr>
          <a:xfrm>
            <a:off x="838200" y="1589656"/>
            <a:ext cx="10515600" cy="4948303"/>
          </a:xfrm>
        </p:spPr>
        <p:txBody>
          <a:bodyPr>
            <a:normAutofit fontScale="92500" lnSpcReduction="10000"/>
          </a:bodyPr>
          <a:lstStyle/>
          <a:p>
            <a:pPr marL="0" indent="0">
              <a:buNone/>
            </a:pPr>
            <a:r>
              <a:rPr lang="en-US" dirty="0"/>
              <a:t>After using the ALU, the actions required to complete various instruction classes differ.</a:t>
            </a:r>
          </a:p>
          <a:p>
            <a:pPr marL="0" indent="0">
              <a:buNone/>
            </a:pPr>
            <a:endParaRPr lang="en-US" dirty="0"/>
          </a:p>
          <a:p>
            <a:pPr>
              <a:buFont typeface="Courier New" panose="02070309020205020404" pitchFamily="49" charset="0"/>
              <a:buChar char="o"/>
            </a:pPr>
            <a:r>
              <a:rPr lang="en-US" dirty="0"/>
              <a:t> A memory-reference instruction will need to access the memory either to read data for a load or write data for a store.</a:t>
            </a:r>
          </a:p>
          <a:p>
            <a:pPr>
              <a:buFont typeface="Courier New" panose="02070309020205020404" pitchFamily="49" charset="0"/>
              <a:buChar char="o"/>
            </a:pPr>
            <a:r>
              <a:rPr lang="en-US" dirty="0"/>
              <a:t> An arithmetic-logical or load instruction must write the data from the ALU or memory back into a register.</a:t>
            </a:r>
          </a:p>
          <a:p>
            <a:pPr>
              <a:buFont typeface="Courier New" panose="02070309020205020404" pitchFamily="49" charset="0"/>
              <a:buChar char="o"/>
            </a:pPr>
            <a:r>
              <a:rPr lang="en-US" dirty="0"/>
              <a:t> Lastly, for a branch instruction, we may need to change the next instruction address based on the comparison; otherwise, the PC should be incremented by 4 to get the address of the next instruction.</a:t>
            </a:r>
          </a:p>
          <a:p>
            <a:pPr marL="0" indent="0">
              <a:buNone/>
            </a:pPr>
            <a:endParaRPr lang="en-US" dirty="0"/>
          </a:p>
          <a:p>
            <a:pPr marL="0" indent="0">
              <a:buNone/>
            </a:pPr>
            <a:r>
              <a:rPr lang="en-US" dirty="0"/>
              <a:t> </a:t>
            </a:r>
          </a:p>
        </p:txBody>
      </p:sp>
      <p:sp>
        <p:nvSpPr>
          <p:cNvPr id="2" name="Slide Number Placeholder 1"/>
          <p:cNvSpPr>
            <a:spLocks noGrp="1"/>
          </p:cNvSpPr>
          <p:nvPr>
            <p:ph type="sldNum" sz="quarter" idx="12"/>
          </p:nvPr>
        </p:nvSpPr>
        <p:spPr/>
        <p:txBody>
          <a:bodyPr/>
          <a:lstStyle/>
          <a:p>
            <a:fld id="{1D500B6C-CA5D-45B8-B2F3-9698BCD8A8A2}" type="slidenum">
              <a:rPr lang="en-US" smtClean="0"/>
              <a:t>5</a:t>
            </a:fld>
            <a:endParaRPr lang="en-US"/>
          </a:p>
        </p:txBody>
      </p:sp>
    </p:spTree>
    <p:extLst>
      <p:ext uri="{BB962C8B-B14F-4D97-AF65-F5344CB8AC3E}">
        <p14:creationId xmlns:p14="http://schemas.microsoft.com/office/powerpoint/2010/main" val="32357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6</a:t>
            </a:fld>
            <a:endParaRPr lang="en-US"/>
          </a:p>
        </p:txBody>
      </p:sp>
      <p:pic>
        <p:nvPicPr>
          <p:cNvPr id="3" name="Picture 2"/>
          <p:cNvPicPr>
            <a:picLocks noChangeAspect="1"/>
          </p:cNvPicPr>
          <p:nvPr/>
        </p:nvPicPr>
        <p:blipFill>
          <a:blip r:embed="rId2"/>
          <a:stretch>
            <a:fillRect/>
          </a:stretch>
        </p:blipFill>
        <p:spPr>
          <a:xfrm>
            <a:off x="1195468" y="756244"/>
            <a:ext cx="10158332" cy="5600106"/>
          </a:xfrm>
          <a:prstGeom prst="rect">
            <a:avLst/>
          </a:prstGeom>
        </p:spPr>
      </p:pic>
      <p:sp>
        <p:nvSpPr>
          <p:cNvPr id="4" name="Rectangle 3"/>
          <p:cNvSpPr/>
          <p:nvPr/>
        </p:nvSpPr>
        <p:spPr>
          <a:xfrm>
            <a:off x="7151176" y="118603"/>
            <a:ext cx="4751522" cy="3046988"/>
          </a:xfrm>
          <a:prstGeom prst="rect">
            <a:avLst/>
          </a:prstGeom>
        </p:spPr>
        <p:txBody>
          <a:bodyPr wrap="square">
            <a:spAutoFit/>
          </a:bodyPr>
          <a:lstStyle/>
          <a:p>
            <a:r>
              <a:rPr lang="en-US" sz="2400" dirty="0">
                <a:latin typeface="MinionPro-Regular"/>
              </a:rPr>
              <a:t>The value written into the PC can come from one of two adders, the data written into the register file can come from either the ALU or the data memory, and the second input to the ALU can come from a register or the immediate field of the instruction.</a:t>
            </a:r>
            <a:endParaRPr lang="en-US" sz="2400" dirty="0"/>
          </a:p>
        </p:txBody>
      </p:sp>
      <p:sp>
        <p:nvSpPr>
          <p:cNvPr id="5" name="Oval 4"/>
          <p:cNvSpPr/>
          <p:nvPr/>
        </p:nvSpPr>
        <p:spPr>
          <a:xfrm>
            <a:off x="6850251" y="4510007"/>
            <a:ext cx="1596325" cy="14258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39526" y="391119"/>
            <a:ext cx="1082298" cy="10376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39526" y="3360549"/>
            <a:ext cx="1596325" cy="14258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67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7</a:t>
            </a:fld>
            <a:endParaRPr lang="en-US"/>
          </a:p>
        </p:txBody>
      </p:sp>
      <p:pic>
        <p:nvPicPr>
          <p:cNvPr id="3" name="Picture 2"/>
          <p:cNvPicPr>
            <a:picLocks noChangeAspect="1"/>
          </p:cNvPicPr>
          <p:nvPr/>
        </p:nvPicPr>
        <p:blipFill>
          <a:blip r:embed="rId3"/>
          <a:stretch>
            <a:fillRect/>
          </a:stretch>
        </p:blipFill>
        <p:spPr>
          <a:xfrm>
            <a:off x="1195468" y="756244"/>
            <a:ext cx="10158332" cy="5600106"/>
          </a:xfrm>
          <a:prstGeom prst="rect">
            <a:avLst/>
          </a:prstGeom>
        </p:spPr>
      </p:pic>
      <p:sp>
        <p:nvSpPr>
          <p:cNvPr id="4" name="Rectangle 3"/>
          <p:cNvSpPr/>
          <p:nvPr/>
        </p:nvSpPr>
        <p:spPr>
          <a:xfrm>
            <a:off x="7151176" y="118603"/>
            <a:ext cx="4751522"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The data memory must read on a load and written on a store. </a:t>
            </a:r>
          </a:p>
          <a:p>
            <a:pPr marL="342900" indent="-342900" algn="just">
              <a:buFont typeface="Arial" panose="020B0604020202020204" pitchFamily="34" charset="0"/>
              <a:buChar char="•"/>
            </a:pPr>
            <a:r>
              <a:rPr lang="en-US" sz="2400" dirty="0"/>
              <a:t>The register file must be written only on a load or an arithmetic-logical instruction. </a:t>
            </a:r>
          </a:p>
          <a:p>
            <a:pPr marL="342900" indent="-342900" algn="just">
              <a:buFont typeface="Arial" panose="020B0604020202020204" pitchFamily="34" charset="0"/>
              <a:buChar char="•"/>
            </a:pPr>
            <a:r>
              <a:rPr lang="en-US" sz="2400" dirty="0"/>
              <a:t>The ALU must perform one of several operations</a:t>
            </a:r>
          </a:p>
        </p:txBody>
      </p:sp>
    </p:spTree>
    <p:extLst>
      <p:ext uri="{BB962C8B-B14F-4D97-AF65-F5344CB8AC3E}">
        <p14:creationId xmlns:p14="http://schemas.microsoft.com/office/powerpoint/2010/main" val="40512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500B6C-CA5D-45B8-B2F3-9698BCD8A8A2}" type="slidenum">
              <a:rPr lang="en-US" smtClean="0"/>
              <a:t>8</a:t>
            </a:fld>
            <a:endParaRPr lang="en-US"/>
          </a:p>
        </p:txBody>
      </p:sp>
      <p:pic>
        <p:nvPicPr>
          <p:cNvPr id="3" name="Picture 2"/>
          <p:cNvPicPr>
            <a:picLocks noChangeAspect="1"/>
          </p:cNvPicPr>
          <p:nvPr/>
        </p:nvPicPr>
        <p:blipFill>
          <a:blip r:embed="rId3"/>
          <a:stretch>
            <a:fillRect/>
          </a:stretch>
        </p:blipFill>
        <p:spPr>
          <a:xfrm>
            <a:off x="1952786" y="294774"/>
            <a:ext cx="8541988" cy="6426701"/>
          </a:xfrm>
          <a:prstGeom prst="rect">
            <a:avLst/>
          </a:prstGeom>
        </p:spPr>
      </p:pic>
      <p:sp>
        <p:nvSpPr>
          <p:cNvPr id="5" name="Oval 4"/>
          <p:cNvSpPr/>
          <p:nvPr/>
        </p:nvSpPr>
        <p:spPr>
          <a:xfrm>
            <a:off x="3487118" y="387459"/>
            <a:ext cx="1379349" cy="136385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40110" y="3905574"/>
            <a:ext cx="870490" cy="5789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95857"/>
            <a:ext cx="10515600" cy="1325563"/>
          </a:xfrm>
        </p:spPr>
        <p:txBody>
          <a:bodyPr>
            <a:normAutofit/>
          </a:bodyPr>
          <a:lstStyle/>
          <a:p>
            <a:r>
              <a:rPr lang="it-IT" b="1" dirty="0"/>
              <a:t>Logic Design</a:t>
            </a:r>
            <a:endParaRPr lang="en-US" b="1" dirty="0"/>
          </a:p>
        </p:txBody>
      </p:sp>
      <p:sp>
        <p:nvSpPr>
          <p:cNvPr id="3" name="Content Placeholder 2"/>
          <p:cNvSpPr>
            <a:spLocks noGrp="1"/>
          </p:cNvSpPr>
          <p:nvPr>
            <p:ph idx="1"/>
          </p:nvPr>
        </p:nvSpPr>
        <p:spPr>
          <a:xfrm>
            <a:off x="838200" y="1589656"/>
            <a:ext cx="10515600" cy="4948303"/>
          </a:xfrm>
        </p:spPr>
        <p:txBody>
          <a:bodyPr>
            <a:normAutofit/>
          </a:bodyPr>
          <a:lstStyle/>
          <a:p>
            <a:pPr marL="0" indent="0">
              <a:buNone/>
            </a:pPr>
            <a:r>
              <a:rPr lang="en-US" dirty="0"/>
              <a:t>The </a:t>
            </a:r>
            <a:r>
              <a:rPr lang="en-US" b="1" dirty="0" err="1"/>
              <a:t>datapath</a:t>
            </a:r>
            <a:r>
              <a:rPr lang="en-US" dirty="0"/>
              <a:t> elements in the MIPS implementation consist of two different types of logic elements: </a:t>
            </a:r>
          </a:p>
          <a:p>
            <a:pPr marL="514350" indent="-514350">
              <a:buFont typeface="+mj-lt"/>
              <a:buAutoNum type="arabicPeriod"/>
            </a:pPr>
            <a:r>
              <a:rPr lang="en-US" dirty="0"/>
              <a:t>Elements that operate on data values </a:t>
            </a:r>
          </a:p>
          <a:p>
            <a:pPr marL="514350" indent="-514350">
              <a:buFont typeface="+mj-lt"/>
              <a:buAutoNum type="arabicPeriod"/>
            </a:pPr>
            <a:r>
              <a:rPr lang="en-US" dirty="0"/>
              <a:t>Elements that contain state</a:t>
            </a:r>
          </a:p>
          <a:p>
            <a:pPr marL="0" indent="0">
              <a:buNone/>
            </a:pPr>
            <a:endParaRPr lang="en-US" dirty="0"/>
          </a:p>
          <a:p>
            <a:r>
              <a:rPr lang="en-US" dirty="0"/>
              <a:t> The elements that operate on data values are all </a:t>
            </a:r>
            <a:r>
              <a:rPr lang="en-US" u="sng" dirty="0"/>
              <a:t>combinational</a:t>
            </a:r>
            <a:r>
              <a:rPr lang="en-US" dirty="0"/>
              <a:t>, which means that their outputs depend only on the current inputs </a:t>
            </a:r>
          </a:p>
          <a:p>
            <a:pPr lvl="1">
              <a:buFont typeface="Courier New" panose="02070309020205020404" pitchFamily="49" charset="0"/>
              <a:buChar char="o"/>
            </a:pPr>
            <a:r>
              <a:rPr lang="en-US" dirty="0"/>
              <a:t> Given the same input, a combinational element always produces the same output</a:t>
            </a:r>
          </a:p>
          <a:p>
            <a:pPr lvl="1">
              <a:buFont typeface="Courier New" panose="02070309020205020404" pitchFamily="49" charset="0"/>
              <a:buChar char="o"/>
            </a:pPr>
            <a:r>
              <a:rPr lang="en-US" dirty="0"/>
              <a:t> The ALU is an example of a combinational element</a:t>
            </a:r>
          </a:p>
          <a:p>
            <a:pPr marL="0" indent="0">
              <a:buNone/>
            </a:pPr>
            <a:r>
              <a:rPr lang="en-US" dirty="0"/>
              <a:t> </a:t>
            </a:r>
          </a:p>
        </p:txBody>
      </p:sp>
      <p:sp>
        <p:nvSpPr>
          <p:cNvPr id="2" name="Slide Number Placeholder 1"/>
          <p:cNvSpPr>
            <a:spLocks noGrp="1"/>
          </p:cNvSpPr>
          <p:nvPr>
            <p:ph type="sldNum" sz="quarter" idx="12"/>
          </p:nvPr>
        </p:nvSpPr>
        <p:spPr/>
        <p:txBody>
          <a:bodyPr/>
          <a:lstStyle/>
          <a:p>
            <a:fld id="{1D500B6C-CA5D-45B8-B2F3-9698BCD8A8A2}" type="slidenum">
              <a:rPr lang="en-US" smtClean="0"/>
              <a:t>9</a:t>
            </a:fld>
            <a:endParaRPr lang="en-US"/>
          </a:p>
        </p:txBody>
      </p:sp>
      <p:cxnSp>
        <p:nvCxnSpPr>
          <p:cNvPr id="6" name="Straight Arrow Connector 5">
            <a:extLst>
              <a:ext uri="{FF2B5EF4-FFF2-40B4-BE49-F238E27FC236}">
                <a16:creationId xmlns:a16="http://schemas.microsoft.com/office/drawing/2014/main" id="{C6276AFE-47D8-4BE7-AD0A-1342D55DCD61}"/>
              </a:ext>
            </a:extLst>
          </p:cNvPr>
          <p:cNvCxnSpPr/>
          <p:nvPr/>
        </p:nvCxnSpPr>
        <p:spPr>
          <a:xfrm>
            <a:off x="9113003" y="2743203"/>
            <a:ext cx="0" cy="9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442B16C-897E-4687-8C4F-6C1FAEBA5C83}"/>
              </a:ext>
            </a:extLst>
          </p:cNvPr>
          <p:cNvCxnSpPr/>
          <p:nvPr/>
        </p:nvCxnSpPr>
        <p:spPr>
          <a:xfrm>
            <a:off x="7113722" y="2743200"/>
            <a:ext cx="19992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341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39151</TotalTime>
  <Words>2299</Words>
  <Application>Microsoft Office PowerPoint</Application>
  <PresentationFormat>Widescreen</PresentationFormat>
  <Paragraphs>326</Paragraphs>
  <Slides>35</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Bookman Old Style</vt:lpstr>
      <vt:lpstr>Calibri</vt:lpstr>
      <vt:lpstr>Calibri Light</vt:lpstr>
      <vt:lpstr>Cambria Math</vt:lpstr>
      <vt:lpstr>Consolas</vt:lpstr>
      <vt:lpstr>Courier New</vt:lpstr>
      <vt:lpstr>MinionPro-It</vt:lpstr>
      <vt:lpstr>MinionPro-Regular</vt:lpstr>
      <vt:lpstr>Wingdings</vt:lpstr>
      <vt:lpstr>Office Theme</vt:lpstr>
      <vt:lpstr>The Processor</vt:lpstr>
      <vt:lpstr>The Processor</vt:lpstr>
      <vt:lpstr>The Processor</vt:lpstr>
      <vt:lpstr>The Processor</vt:lpstr>
      <vt:lpstr>The Processor</vt:lpstr>
      <vt:lpstr>PowerPoint Presentation</vt:lpstr>
      <vt:lpstr>PowerPoint Presentation</vt:lpstr>
      <vt:lpstr>PowerPoint Presentation</vt:lpstr>
      <vt:lpstr>Logic Design</vt:lpstr>
      <vt:lpstr>Logic Design</vt:lpstr>
      <vt:lpstr>Logic Design</vt:lpstr>
      <vt:lpstr>Memory Elements</vt:lpstr>
      <vt:lpstr>Latches</vt:lpstr>
      <vt:lpstr>PowerPoint Presentation</vt:lpstr>
      <vt:lpstr>PowerPoint Presentation</vt:lpstr>
      <vt:lpstr>PowerPoint Presentation</vt:lpstr>
      <vt:lpstr>PowerPoint Presentation</vt:lpstr>
      <vt:lpstr>PowerPoint Presentation</vt:lpstr>
      <vt:lpstr>PowerPoint Presentation</vt:lpstr>
      <vt:lpstr>Flip-flop and Latches</vt:lpstr>
      <vt:lpstr>Flip-flop and Latches</vt:lpstr>
      <vt:lpstr>Flip-flop and Latches</vt:lpstr>
      <vt:lpstr>Flip-flop and Latches</vt:lpstr>
      <vt:lpstr>Flip-flop and Latches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Everywhere!</dc:title>
  <dc:creator>Fabio Di Troia</dc:creator>
  <cp:lastModifiedBy>Fabio Di Troia</cp:lastModifiedBy>
  <cp:revision>181</cp:revision>
  <dcterms:created xsi:type="dcterms:W3CDTF">2016-08-23T22:17:44Z</dcterms:created>
  <dcterms:modified xsi:type="dcterms:W3CDTF">2018-10-11T22:55:05Z</dcterms:modified>
</cp:coreProperties>
</file>