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7" r:id="rId3"/>
    <p:sldId id="258" r:id="rId4"/>
    <p:sldId id="265" r:id="rId5"/>
    <p:sldId id="272" r:id="rId6"/>
    <p:sldId id="260" r:id="rId7"/>
    <p:sldId id="261" r:id="rId8"/>
    <p:sldId id="262" r:id="rId9"/>
    <p:sldId id="270" r:id="rId10"/>
    <p:sldId id="263" r:id="rId11"/>
    <p:sldId id="264" r:id="rId12"/>
    <p:sldId id="279" r:id="rId13"/>
    <p:sldId id="281" r:id="rId14"/>
    <p:sldId id="280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6FB90-E193-48DD-9C0D-4E80A51A0CC3}" v="24" dt="2019-03-12T05:18:4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54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621D5F8D-2611-44DC-A246-87B3B783F05D}"/>
  </pc:docChgLst>
  <pc:docChgLst>
    <pc:chgData name="Fabio Di Troia" userId="7de80edd88c2c9de" providerId="LiveId" clId="{C1E6FB90-E193-48DD-9C0D-4E80A51A0CC3}"/>
    <pc:docChg chg="undo modSld">
      <pc:chgData name="Fabio Di Troia" userId="7de80edd88c2c9de" providerId="LiveId" clId="{C1E6FB90-E193-48DD-9C0D-4E80A51A0CC3}" dt="2019-03-12T05:18:42.095" v="25" actId="207"/>
      <pc:docMkLst>
        <pc:docMk/>
      </pc:docMkLst>
      <pc:sldChg chg="modSp">
        <pc:chgData name="Fabio Di Troia" userId="7de80edd88c2c9de" providerId="LiveId" clId="{C1E6FB90-E193-48DD-9C0D-4E80A51A0CC3}" dt="2019-03-12T05:18:33.507" v="22" actId="207"/>
        <pc:sldMkLst>
          <pc:docMk/>
          <pc:sldMk cId="69207870" sldId="260"/>
        </pc:sldMkLst>
        <pc:spChg chg="mod">
          <ac:chgData name="Fabio Di Troia" userId="7de80edd88c2c9de" providerId="LiveId" clId="{C1E6FB90-E193-48DD-9C0D-4E80A51A0CC3}" dt="2019-03-12T05:18:33.507" v="22" actId="207"/>
          <ac:spMkLst>
            <pc:docMk/>
            <pc:sldMk cId="69207870" sldId="260"/>
            <ac:spMk id="3" creationId="{2B465E54-2260-4D78-903E-BE5581D93B59}"/>
          </ac:spMkLst>
        </pc:spChg>
      </pc:sldChg>
      <pc:sldChg chg="modSp">
        <pc:chgData name="Fabio Di Troia" userId="7de80edd88c2c9de" providerId="LiveId" clId="{C1E6FB90-E193-48DD-9C0D-4E80A51A0CC3}" dt="2019-03-12T05:18:42.095" v="25" actId="207"/>
        <pc:sldMkLst>
          <pc:docMk/>
          <pc:sldMk cId="1979914670" sldId="261"/>
        </pc:sldMkLst>
        <pc:spChg chg="mod">
          <ac:chgData name="Fabio Di Troia" userId="7de80edd88c2c9de" providerId="LiveId" clId="{C1E6FB90-E193-48DD-9C0D-4E80A51A0CC3}" dt="2019-03-12T05:18:42.095" v="25" actId="207"/>
          <ac:spMkLst>
            <pc:docMk/>
            <pc:sldMk cId="1979914670" sldId="261"/>
            <ac:spMk id="3" creationId="{2B465E54-2260-4D78-903E-BE5581D93B59}"/>
          </ac:spMkLst>
        </pc:spChg>
      </pc:sldChg>
      <pc:sldChg chg="modSp">
        <pc:chgData name="Fabio Di Troia" userId="7de80edd88c2c9de" providerId="LiveId" clId="{C1E6FB90-E193-48DD-9C0D-4E80A51A0CC3}" dt="2019-03-12T05:18:21.731" v="21" actId="207"/>
        <pc:sldMkLst>
          <pc:docMk/>
          <pc:sldMk cId="2320358941" sldId="272"/>
        </pc:sldMkLst>
        <pc:spChg chg="mod">
          <ac:chgData name="Fabio Di Troia" userId="7de80edd88c2c9de" providerId="LiveId" clId="{C1E6FB90-E193-48DD-9C0D-4E80A51A0CC3}" dt="2019-03-12T05:18:21.731" v="21" actId="207"/>
          <ac:spMkLst>
            <pc:docMk/>
            <pc:sldMk cId="2320358941" sldId="272"/>
            <ac:spMk id="3" creationId="{2B465E54-2260-4D78-903E-BE5581D93B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558B-31CD-4C88-9C23-AED76536B4DE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546-9F96-4523-9F12-8D5048A78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4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F546-9F96-4523-9F12-8D5048A78A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4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F546-9F96-4523-9F12-8D5048A78A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XOR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This is a one bit fulladder, try to recreate the truth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2C5B-95B3-42AB-AAFB-374DCC2B5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72FA-FA58-471F-ACEB-F621FE918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8E25-9E57-488D-8C5C-6B600C54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F1F3-58EC-4D01-8C40-96367F48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BD79-06D3-4E74-9A5B-9516B3D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19C7-24FE-46EA-963D-EE22E300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26DA-D3C8-4580-A0BE-88BD08A3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D5F-B523-49B0-84A8-F182161B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69FE-567D-461E-B472-0A3AB912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75B6-7496-42D2-A46D-80E17846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244DA-9A77-4A8E-A2A4-7A70128E6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AFCF-5A94-496C-80DC-C822BEB1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3F7F-C190-4FE9-A57B-2F22857C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C041-D7AD-4E0B-A5CE-5AC6374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D495-E2DF-411D-9ADD-E57CFC4B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0803-4AD1-4705-B7A3-584F5912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BCE5-7EF4-473B-B9FD-160443E8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0ECE-EB2C-4937-8B50-92E56B6D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4FDE-E101-4DEB-BEF6-45D6030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7F36-1471-48AB-8303-3859F6B4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6A12-826D-4FB4-B5F1-19C2CDDA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A83A-B9C6-4871-8560-AAC4FA70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1FF6-7B72-45A9-8E44-0593412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14FC-AE1A-4743-BFD6-630EA041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5F6F-2DB5-4435-A302-F3A3ADC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7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39C7-811B-4C47-A598-24AFFAB1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F633-ADF8-4FA0-A11E-AD869AE3A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0B90D-7F31-4FB4-9776-CF2FB028D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F529-532A-4DC7-AA90-3DB75EC4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72FC-D5FE-4585-97B7-BDEA5F4F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B3B5-B791-4012-B490-AFA39EA3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042B-01A8-487E-B51B-819DF623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78E6-EC3A-4003-BBA1-F2A26136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71E82-1A92-4FAB-9E00-26BE34E12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675B-8684-4B9B-9D31-A57657F4D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4FA17-D923-45B9-8A3D-D80E41EA5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AAD92-793E-4B29-83D8-76A64226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446F-55C5-49D2-A3A9-0281007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D0473-4D23-4DFA-8F38-B547C84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16A-AC13-4D58-9F5D-CA901A9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CD680-94E1-4831-BF1C-B00ED9A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D6DEB-52E9-458A-9070-DB29B65E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0B6F1-24ED-43F7-9C97-AD5DC1A4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43DFE-39F5-4BC7-BA4C-9A42582B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A83AA-FBE9-47B5-B923-A860619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A706-FCC1-4B36-80BC-ABD275C4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A2E8-4190-493E-B168-153AC5FE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5DB-BD4B-4B27-AFC4-E13DECEE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1824A-4DCF-45DF-8885-751281AA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BD88-E3F9-45C8-8CD8-4ED3E056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7E8-933B-49DA-88AD-B05F09D6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DB0D2-9AF8-4E59-979E-6E59F57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B699-37B3-48E7-8FB8-72DC8B2B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C2BAD-747F-48F0-85AD-3C7B79576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B73DB-C798-4E2E-ABD4-66318186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F1B4-1A56-4011-BA55-C4C36C56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6E06-035E-4CA4-82B9-7978733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7B40-E709-46A7-BE98-E6565500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4177D-5B2C-465A-A951-15901B34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3B5E-2125-4C0E-9090-9823EF75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C9D6-2CFA-414D-8D67-404E81EB2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8672-9692-4DDD-AEA4-AB0BD0567D4A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66DB-4DE6-4A38-8678-F401BE623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9279-E908-491A-91A2-0F42DF14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BAC2-D43F-45EA-8464-953556AED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2D15-FD3C-4F46-9C3E-3F28531F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86778"/>
            <a:ext cx="10515600" cy="2852737"/>
          </a:xfrm>
        </p:spPr>
        <p:txBody>
          <a:bodyPr/>
          <a:lstStyle/>
          <a:p>
            <a:r>
              <a:rPr lang="en-GB" dirty="0"/>
              <a:t>Ready for the Midterm?</a:t>
            </a:r>
          </a:p>
        </p:txBody>
      </p:sp>
    </p:spTree>
    <p:extLst>
      <p:ext uri="{BB962C8B-B14F-4D97-AF65-F5344CB8AC3E}">
        <p14:creationId xmlns:p14="http://schemas.microsoft.com/office/powerpoint/2010/main" val="59524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MIPS assembly instructions below, what is the corresponding C statement?</a:t>
            </a:r>
          </a:p>
          <a:p>
            <a:pPr marL="457200" lvl="1" indent="0">
              <a:buNone/>
            </a:pPr>
            <a:r>
              <a:rPr lang="en-US" dirty="0"/>
              <a:t>Assume that the variables f, g, h, </a:t>
            </a:r>
            <a:r>
              <a:rPr lang="en-US" dirty="0" err="1"/>
              <a:t>i</a:t>
            </a:r>
            <a:r>
              <a:rPr lang="en-US" dirty="0"/>
              <a:t>, and j are assigned to registers $s0, $s1, $s2, $s3, and $s4, respectively.</a:t>
            </a:r>
          </a:p>
          <a:p>
            <a:pPr marL="457200" lvl="1" indent="0">
              <a:buNone/>
            </a:pPr>
            <a:r>
              <a:rPr lang="en-US" dirty="0"/>
              <a:t>Assume that the base address of the arrays A and B are in registers $s6 and $s7, respectively.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		$t0, 	$s0, 	2 		# $t0 = f * 4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add 	$t0, 	$s6, 	$t0 		# $t0 = &amp;A[f]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		$t1, 	$s1, 	2 		# $t1 = g * 4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add 	$t1, 	$s7, 	$t1 		# $t1 = &amp;B[g]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		$s0, 	0($t0) 			# f = A[f]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>
                <a:solidFill>
                  <a:srgbClr val="0070C0"/>
                </a:solidFill>
              </a:rPr>
              <a:t> 	$t2, 	$t0, 	4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		$t0, 	0($t2)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add 	$t0, 	$t0, 	$s0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sw</a:t>
            </a:r>
            <a:r>
              <a:rPr lang="en-US" dirty="0">
                <a:solidFill>
                  <a:srgbClr val="0070C0"/>
                </a:solidFill>
              </a:rPr>
              <a:t> 		$t0, 	0($t1)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EA591-4FB2-4E87-839A-44B9ED262407}"/>
              </a:ext>
            </a:extLst>
          </p:cNvPr>
          <p:cNvSpPr/>
          <p:nvPr/>
        </p:nvSpPr>
        <p:spPr>
          <a:xfrm>
            <a:off x="5958840" y="2910840"/>
            <a:ext cx="2758440" cy="208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DB727-527F-4A11-9337-0F1B36E1E13A}"/>
              </a:ext>
            </a:extLst>
          </p:cNvPr>
          <p:cNvSpPr/>
          <p:nvPr/>
        </p:nvSpPr>
        <p:spPr>
          <a:xfrm>
            <a:off x="7922957" y="5403175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B[g] = A[f] + A[f+1]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71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4"/>
            <a:ext cx="10515600" cy="53524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Which is the two's complement representation of the number -23 ?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11111111111111111111111111101001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11111111111111111111111111101111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11111111111111111111111111111001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11111111111111111111111111101000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6E2583-E941-4695-B37D-37AA5DBF6194}"/>
              </a:ext>
            </a:extLst>
          </p:cNvPr>
          <p:cNvSpPr/>
          <p:nvPr/>
        </p:nvSpPr>
        <p:spPr>
          <a:xfrm>
            <a:off x="1524000" y="2758440"/>
            <a:ext cx="14173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3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472" y="1586639"/>
            <a:ext cx="2695575" cy="1143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5246" y="3570785"/>
            <a:ext cx="10420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Can you use a NAND port to obtan the same behavior as an inverter?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66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58" y="3035084"/>
            <a:ext cx="3518842" cy="911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61" y="4121581"/>
            <a:ext cx="6661877" cy="2736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02" y="324899"/>
            <a:ext cx="2789695" cy="5995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92" y="1614305"/>
            <a:ext cx="8562908" cy="8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89" y="1918310"/>
            <a:ext cx="4965511" cy="3234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97" y="1133743"/>
            <a:ext cx="2808179" cy="48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5" y="1317356"/>
            <a:ext cx="8157189" cy="38201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946" y="5423773"/>
            <a:ext cx="11313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gate outputs 1 if either input is 1 but not both (that is, it outputs 1 if the inputs are different)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5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87" y="604435"/>
            <a:ext cx="10164019" cy="55504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8468" y="898902"/>
            <a:ext cx="1363851" cy="74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62826" y="4367939"/>
            <a:ext cx="1363851" cy="74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BF0C-E774-4669-B2F0-3A2845A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99A9-657D-41D9-B7A8-5C916C40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Compute the following addition in binary representation where the second addend is 0011:</a:t>
            </a:r>
          </a:p>
          <a:p>
            <a:pPr marL="0" indent="0" algn="ctr">
              <a:buNone/>
            </a:pPr>
            <a:r>
              <a:rPr lang="en-GB" dirty="0"/>
              <a:t> -0.25 + 0.375</a:t>
            </a:r>
          </a:p>
          <a:p>
            <a:pPr algn="ctr"/>
            <a:endParaRPr lang="en-GB" dirty="0"/>
          </a:p>
          <a:p>
            <a:pPr marL="0" indent="0">
              <a:buNone/>
            </a:pPr>
            <a:r>
              <a:rPr lang="en-US" dirty="0"/>
              <a:t>			1110 (carry)</a:t>
            </a:r>
          </a:p>
          <a:p>
            <a:pPr marL="0" indent="0">
              <a:buNone/>
            </a:pPr>
            <a:r>
              <a:rPr lang="en-US" dirty="0"/>
              <a:t>  			1110</a:t>
            </a:r>
          </a:p>
          <a:p>
            <a:pPr marL="0" indent="0">
              <a:buNone/>
            </a:pPr>
            <a:r>
              <a:rPr lang="en-US" dirty="0"/>
              <a:t> 		         + 0011</a:t>
            </a:r>
          </a:p>
          <a:p>
            <a:pPr marL="0" indent="0">
              <a:buNone/>
            </a:pPr>
            <a:r>
              <a:rPr lang="en-US" dirty="0"/>
              <a:t>  			0001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    0.125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7F3188-DA4A-4E3E-86A1-7A7367242852}"/>
              </a:ext>
            </a:extLst>
          </p:cNvPr>
          <p:cNvCxnSpPr/>
          <p:nvPr/>
        </p:nvCxnSpPr>
        <p:spPr>
          <a:xfrm>
            <a:off x="3525078" y="3644344"/>
            <a:ext cx="901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FF716D-8766-4158-8063-E35B31F08535}"/>
              </a:ext>
            </a:extLst>
          </p:cNvPr>
          <p:cNvCxnSpPr/>
          <p:nvPr/>
        </p:nvCxnSpPr>
        <p:spPr>
          <a:xfrm>
            <a:off x="3531706" y="4459356"/>
            <a:ext cx="901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5E7A3FE-0AA5-4C50-AA91-A183A283EF04}"/>
              </a:ext>
            </a:extLst>
          </p:cNvPr>
          <p:cNvSpPr/>
          <p:nvPr/>
        </p:nvSpPr>
        <p:spPr>
          <a:xfrm>
            <a:off x="3856383" y="3342137"/>
            <a:ext cx="119269" cy="25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7B4D-32FE-4316-BAF6-FAFE11C200D3}"/>
              </a:ext>
            </a:extLst>
          </p:cNvPr>
          <p:cNvSpPr/>
          <p:nvPr/>
        </p:nvSpPr>
        <p:spPr>
          <a:xfrm>
            <a:off x="4015408" y="3341560"/>
            <a:ext cx="119269" cy="25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7D7FE-F1CC-46E3-A1DB-47992047B8FD}"/>
              </a:ext>
            </a:extLst>
          </p:cNvPr>
          <p:cNvSpPr/>
          <p:nvPr/>
        </p:nvSpPr>
        <p:spPr>
          <a:xfrm>
            <a:off x="3697358" y="3341560"/>
            <a:ext cx="119269" cy="258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5489E-9E13-4780-82E9-B3C08C9A4DC2}"/>
              </a:ext>
            </a:extLst>
          </p:cNvPr>
          <p:cNvSpPr/>
          <p:nvPr/>
        </p:nvSpPr>
        <p:spPr>
          <a:xfrm>
            <a:off x="3829879" y="4522744"/>
            <a:ext cx="159025" cy="25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D501AF-E2A3-40BA-9812-092042D15D38}"/>
              </a:ext>
            </a:extLst>
          </p:cNvPr>
          <p:cNvSpPr/>
          <p:nvPr/>
        </p:nvSpPr>
        <p:spPr>
          <a:xfrm>
            <a:off x="3975652" y="4535418"/>
            <a:ext cx="185529" cy="24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6DED84-3239-423C-B3F4-F14ABAAF8232}"/>
              </a:ext>
            </a:extLst>
          </p:cNvPr>
          <p:cNvSpPr/>
          <p:nvPr/>
        </p:nvSpPr>
        <p:spPr>
          <a:xfrm>
            <a:off x="3657602" y="4522166"/>
            <a:ext cx="172277" cy="321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3C15-D562-46A9-9035-32B77EA1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6"/>
            <a:ext cx="10515600" cy="6334538"/>
          </a:xfrm>
        </p:spPr>
        <p:txBody>
          <a:bodyPr>
            <a:normAutofit/>
          </a:bodyPr>
          <a:lstStyle/>
          <a:p>
            <a:r>
              <a:rPr lang="en-US" dirty="0"/>
              <a:t>Compute the following binary multiplication where multiplicand and  multiplier are represented using 4 bits:</a:t>
            </a:r>
          </a:p>
          <a:p>
            <a:endParaRPr lang="en-US" sz="500" dirty="0"/>
          </a:p>
          <a:p>
            <a:pPr marL="0" indent="0" algn="ctr">
              <a:buNone/>
            </a:pPr>
            <a:r>
              <a:rPr lang="en-GB" dirty="0"/>
              <a:t> 13 x 14 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		</a:t>
            </a:r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en-GB" dirty="0"/>
              <a:t>					182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16E611-A25E-4B83-A7D9-E279BDA9D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47607"/>
              </p:ext>
            </p:extLst>
          </p:nvPr>
        </p:nvGraphicFramePr>
        <p:xfrm>
          <a:off x="2482574" y="2071388"/>
          <a:ext cx="8128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532514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0050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4793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45511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502838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8912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3168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4471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3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0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4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5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2674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47FBD9-F0EB-40D1-9FFB-95FC70226470}"/>
              </a:ext>
            </a:extLst>
          </p:cNvPr>
          <p:cNvCxnSpPr>
            <a:cxnSpLocks/>
          </p:cNvCxnSpPr>
          <p:nvPr/>
        </p:nvCxnSpPr>
        <p:spPr>
          <a:xfrm>
            <a:off x="3562350" y="2790408"/>
            <a:ext cx="6264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928EB4-4439-45DF-8AF0-102C3F5DDE9C}"/>
              </a:ext>
            </a:extLst>
          </p:cNvPr>
          <p:cNvCxnSpPr>
            <a:cxnSpLocks/>
          </p:cNvCxnSpPr>
          <p:nvPr/>
        </p:nvCxnSpPr>
        <p:spPr>
          <a:xfrm>
            <a:off x="3562350" y="4287489"/>
            <a:ext cx="6264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0A5EF9-0322-470F-AD6B-B55A750839D3}"/>
              </a:ext>
            </a:extLst>
          </p:cNvPr>
          <p:cNvSpPr/>
          <p:nvPr/>
        </p:nvSpPr>
        <p:spPr>
          <a:xfrm>
            <a:off x="2166730" y="2071388"/>
            <a:ext cx="7858540" cy="37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BE8F2-74A3-45A2-B176-23AA049AFB0C}"/>
              </a:ext>
            </a:extLst>
          </p:cNvPr>
          <p:cNvSpPr/>
          <p:nvPr/>
        </p:nvSpPr>
        <p:spPr>
          <a:xfrm>
            <a:off x="2166730" y="2544417"/>
            <a:ext cx="7858540" cy="23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CB212-0639-463D-813C-D051E210F2C6}"/>
              </a:ext>
            </a:extLst>
          </p:cNvPr>
          <p:cNvSpPr/>
          <p:nvPr/>
        </p:nvSpPr>
        <p:spPr>
          <a:xfrm>
            <a:off x="2266121" y="2852674"/>
            <a:ext cx="7858540" cy="23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7455D-0FBA-4444-8B90-E61A3FAEFA02}"/>
              </a:ext>
            </a:extLst>
          </p:cNvPr>
          <p:cNvSpPr/>
          <p:nvPr/>
        </p:nvSpPr>
        <p:spPr>
          <a:xfrm>
            <a:off x="2266121" y="3255448"/>
            <a:ext cx="7858540" cy="23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89F2E-9517-4E43-9FC3-ED8CEA76C8E4}"/>
              </a:ext>
            </a:extLst>
          </p:cNvPr>
          <p:cNvSpPr/>
          <p:nvPr/>
        </p:nvSpPr>
        <p:spPr>
          <a:xfrm>
            <a:off x="2266121" y="3628926"/>
            <a:ext cx="7858540" cy="23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71D54-1175-4AC9-92EA-D00702CAF9F0}"/>
              </a:ext>
            </a:extLst>
          </p:cNvPr>
          <p:cNvSpPr/>
          <p:nvPr/>
        </p:nvSpPr>
        <p:spPr>
          <a:xfrm>
            <a:off x="2266121" y="4000600"/>
            <a:ext cx="7858540" cy="23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82C2F-54A3-41A0-9572-856480D29B03}"/>
              </a:ext>
            </a:extLst>
          </p:cNvPr>
          <p:cNvSpPr/>
          <p:nvPr/>
        </p:nvSpPr>
        <p:spPr>
          <a:xfrm>
            <a:off x="2266121" y="4370470"/>
            <a:ext cx="7858540" cy="23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720"/>
            <a:ext cx="10515600" cy="5369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function(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3*a+5;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x=5;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y = function(x);</a:t>
            </a:r>
          </a:p>
          <a:p>
            <a:pPr marL="0" indent="0">
              <a:buNone/>
            </a:pPr>
            <a:r>
              <a:rPr lang="en-US" dirty="0"/>
              <a:t>    ...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208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fun: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This function overwrites $s0 and $s1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>
                <a:solidFill>
                  <a:srgbClr val="0070C0"/>
                </a:solidFill>
              </a:rPr>
              <a:t> 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, 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, –8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adjust stack to make room for 2 items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sw</a:t>
            </a:r>
            <a:r>
              <a:rPr lang="en-US" dirty="0">
                <a:solidFill>
                  <a:srgbClr val="0070C0"/>
                </a:solidFill>
              </a:rPr>
              <a:t> $s1, 4($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) 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save register $t0 for use afterwards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sw</a:t>
            </a:r>
            <a:r>
              <a:rPr lang="en-US" dirty="0">
                <a:solidFill>
                  <a:srgbClr val="0070C0"/>
                </a:solidFill>
              </a:rPr>
              <a:t> $s0, 0($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) 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save register $s0 for use afterwards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li $s0, 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mul</a:t>
            </a:r>
            <a:r>
              <a:rPr lang="en-US" dirty="0">
                <a:solidFill>
                  <a:srgbClr val="0070C0"/>
                </a:solidFill>
              </a:rPr>
              <a:t> $s1,$s0,$a0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s1 = 3*$a0  (3*a)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>
                <a:solidFill>
                  <a:srgbClr val="0070C0"/>
                </a:solidFill>
              </a:rPr>
              <a:t> $s1,$s1,5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3*a+5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add $v0,$s1, $zero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$s0, 0($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) 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restore register $s0 for caller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$s1, 4($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) 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restore register $t0 for caller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>
                <a:solidFill>
                  <a:srgbClr val="0070C0"/>
                </a:solidFill>
              </a:rPr>
              <a:t> $sp,$sp,8 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adjust stack to delete 3 items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jr</a:t>
            </a:r>
            <a:r>
              <a:rPr lang="en-US" dirty="0">
                <a:solidFill>
                  <a:srgbClr val="0070C0"/>
                </a:solidFill>
              </a:rPr>
              <a:t> $ra		  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Jump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stored in $ra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main:     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x is $s0, y is $s1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add	$a0, $s0, $zero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Argument 1: x ($s0)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jal</a:t>
            </a:r>
            <a:r>
              <a:rPr lang="en-US" dirty="0">
                <a:solidFill>
                  <a:srgbClr val="0070C0"/>
                </a:solidFill>
              </a:rPr>
              <a:t>	fun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Save current PC in $ra, and jump to fun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add	$s1, $v0, $zero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Return value saved in $v0. This is y ($s1)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5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2161-B3ED-4890-8D26-A4255BC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US" dirty="0"/>
              <a:t>Write MIPS assembly code that compute this expression:</a:t>
            </a:r>
          </a:p>
          <a:p>
            <a:pPr marL="0" indent="0" algn="ctr">
              <a:buNone/>
            </a:pPr>
            <a:r>
              <a:rPr lang="en-US" dirty="0"/>
              <a:t>B[3] = a + B[7] </a:t>
            </a:r>
          </a:p>
          <a:p>
            <a:pPr marL="0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assume that the base address of the array B is in $s1, 'a' is assigned to $s0, and assume that each array element accessed is in word size.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	$t0,	28($s1)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#B[7]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	$t0,	$s0,	$t0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a+B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[7]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sw</a:t>
            </a:r>
            <a:r>
              <a:rPr lang="en-US" dirty="0">
                <a:solidFill>
                  <a:srgbClr val="0070C0"/>
                </a:solidFill>
              </a:rPr>
              <a:t> 	$t0,	12($s1)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a+B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[7] -&gt; B[3]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2161-B3ED-4890-8D26-A4255BC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the MIPS assembly code that isolate the first 4 bits of the value contained in register $s1 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andi</a:t>
            </a:r>
            <a:r>
              <a:rPr lang="en-US" dirty="0">
                <a:solidFill>
                  <a:srgbClr val="0070C0"/>
                </a:solidFill>
              </a:rPr>
              <a:t> 	$t0,	$s1,	15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#15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1111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isolated 1st 4 bits are stored in $t0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9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2161-B3ED-4890-8D26-A4255BC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65E54-2260-4D78-903E-BE5581D93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these registers contain: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 $t0 = 4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10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 $t1 = 2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10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What is the value of </a:t>
                </a:r>
                <a:r>
                  <a:rPr lang="en-US" dirty="0">
                    <a:solidFill>
                      <a:srgbClr val="0070C0"/>
                    </a:solidFill>
                    <a:effectLst/>
                  </a:rPr>
                  <a:t>$t2</a:t>
                </a:r>
                <a:r>
                  <a:rPr lang="en-US" dirty="0">
                    <a:effectLst/>
                  </a:rPr>
                  <a:t> after this instruction? </a:t>
                </a:r>
              </a:p>
              <a:p>
                <a:pPr marL="0" indent="0" algn="ctr">
                  <a:buNone/>
                </a:pPr>
                <a:r>
                  <a:rPr lang="en-US" dirty="0" err="1">
                    <a:solidFill>
                      <a:srgbClr val="0070C0"/>
                    </a:solidFill>
                    <a:effectLst/>
                  </a:rPr>
                  <a:t>sll</a:t>
                </a:r>
                <a:r>
                  <a:rPr lang="en-US" dirty="0">
                    <a:solidFill>
                      <a:srgbClr val="0070C0"/>
                    </a:solidFill>
                    <a:effectLst/>
                  </a:rPr>
                  <a:t> 	$t2,	 $t0, 	4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, and 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4∗16=64−&gt;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$t2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65E54-2260-4D78-903E-BE5581D93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2161-B3ED-4890-8D26-A4255BC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5E54-2260-4D78-903E-BE5581D9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these registers contain: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 $t0 = 4</a:t>
            </a:r>
            <a:r>
              <a:rPr lang="en-US" baseline="-25000" dirty="0">
                <a:solidFill>
                  <a:srgbClr val="0070C0"/>
                </a:solidFill>
              </a:rPr>
              <a:t>10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 $t1 = 2</a:t>
            </a:r>
            <a:r>
              <a:rPr lang="en-US" baseline="-25000" dirty="0">
                <a:solidFill>
                  <a:srgbClr val="0070C0"/>
                </a:solidFill>
              </a:rPr>
              <a:t>10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Starting from the values above, what is the value of </a:t>
            </a:r>
            <a:r>
              <a:rPr lang="en-US" dirty="0">
                <a:solidFill>
                  <a:srgbClr val="0070C0"/>
                </a:solidFill>
                <a:effectLst/>
              </a:rPr>
              <a:t>$t2</a:t>
            </a:r>
            <a:r>
              <a:rPr lang="en-US" dirty="0">
                <a:effectLst/>
              </a:rPr>
              <a:t> after this instruction? 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  <a:effectLst/>
              </a:rPr>
              <a:t>r	 $t2, 	$t2, 	$t1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64=	0100 0000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2=	0000 0010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$t2 is 	0100 0010</a:t>
            </a:r>
            <a:r>
              <a:rPr lang="en-US" baseline="-25000" dirty="0"/>
              <a:t>2	</a:t>
            </a:r>
            <a:r>
              <a:rPr lang="en-US" dirty="0"/>
              <a:t>=66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272</Words>
  <Application>Microsoft Office PowerPoint</Application>
  <PresentationFormat>Widescreen</PresentationFormat>
  <Paragraphs>145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Ready for the Midterm?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Di Troia</dc:creator>
  <cp:lastModifiedBy>Fabio Di Troia</cp:lastModifiedBy>
  <cp:revision>8</cp:revision>
  <dcterms:created xsi:type="dcterms:W3CDTF">2018-03-20T17:20:29Z</dcterms:created>
  <dcterms:modified xsi:type="dcterms:W3CDTF">2019-03-12T05:18:42Z</dcterms:modified>
</cp:coreProperties>
</file>