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5C94A-E4D2-4C4C-84EB-14224EF0AB78}" v="2" dt="2019-05-09T15:36:06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15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B6ABE017-2263-41EB-A1E6-7E7C5282B3FD}"/>
    <pc:docChg chg="custSel modSld">
      <pc:chgData name="Fabio Di Troia" userId="7de80edd88c2c9de" providerId="LiveId" clId="{B6ABE017-2263-41EB-A1E6-7E7C5282B3FD}" dt="2019-05-09T15:37:59.592" v="17" actId="20577"/>
      <pc:docMkLst>
        <pc:docMk/>
      </pc:docMkLst>
      <pc:sldChg chg="modSp modAnim">
        <pc:chgData name="Fabio Di Troia" userId="7de80edd88c2c9de" providerId="LiveId" clId="{B6ABE017-2263-41EB-A1E6-7E7C5282B3FD}" dt="2019-05-09T15:36:06.039" v="2" actId="5793"/>
        <pc:sldMkLst>
          <pc:docMk/>
          <pc:sldMk cId="1592177783" sldId="260"/>
        </pc:sldMkLst>
        <pc:spChg chg="mod">
          <ac:chgData name="Fabio Di Troia" userId="7de80edd88c2c9de" providerId="LiveId" clId="{B6ABE017-2263-41EB-A1E6-7E7C5282B3FD}" dt="2019-05-09T15:36:06.039" v="2" actId="5793"/>
          <ac:spMkLst>
            <pc:docMk/>
            <pc:sldMk cId="1592177783" sldId="260"/>
            <ac:spMk id="3" creationId="{46E930FC-8407-4A2A-BC86-9D2ED1315F70}"/>
          </ac:spMkLst>
        </pc:spChg>
      </pc:sldChg>
      <pc:sldChg chg="modSp">
        <pc:chgData name="Fabio Di Troia" userId="7de80edd88c2c9de" providerId="LiveId" clId="{B6ABE017-2263-41EB-A1E6-7E7C5282B3FD}" dt="2019-05-09T15:36:25.045" v="3" actId="113"/>
        <pc:sldMkLst>
          <pc:docMk/>
          <pc:sldMk cId="1692627777" sldId="262"/>
        </pc:sldMkLst>
        <pc:spChg chg="mod">
          <ac:chgData name="Fabio Di Troia" userId="7de80edd88c2c9de" providerId="LiveId" clId="{B6ABE017-2263-41EB-A1E6-7E7C5282B3FD}" dt="2019-05-09T15:36:25.045" v="3" actId="113"/>
          <ac:spMkLst>
            <pc:docMk/>
            <pc:sldMk cId="1692627777" sldId="262"/>
            <ac:spMk id="3" creationId="{3AF6D819-27A1-4929-8D3E-0F4DB6CC45DE}"/>
          </ac:spMkLst>
        </pc:spChg>
      </pc:sldChg>
      <pc:sldChg chg="modSp">
        <pc:chgData name="Fabio Di Troia" userId="7de80edd88c2c9de" providerId="LiveId" clId="{B6ABE017-2263-41EB-A1E6-7E7C5282B3FD}" dt="2019-05-09T15:36:28.494" v="4" actId="113"/>
        <pc:sldMkLst>
          <pc:docMk/>
          <pc:sldMk cId="4168623822" sldId="263"/>
        </pc:sldMkLst>
        <pc:spChg chg="mod">
          <ac:chgData name="Fabio Di Troia" userId="7de80edd88c2c9de" providerId="LiveId" clId="{B6ABE017-2263-41EB-A1E6-7E7C5282B3FD}" dt="2019-05-09T15:36:28.494" v="4" actId="113"/>
          <ac:spMkLst>
            <pc:docMk/>
            <pc:sldMk cId="4168623822" sldId="263"/>
            <ac:spMk id="3" creationId="{3AF6D819-27A1-4929-8D3E-0F4DB6CC45DE}"/>
          </ac:spMkLst>
        </pc:spChg>
      </pc:sldChg>
      <pc:sldChg chg="modSp">
        <pc:chgData name="Fabio Di Troia" userId="7de80edd88c2c9de" providerId="LiveId" clId="{B6ABE017-2263-41EB-A1E6-7E7C5282B3FD}" dt="2019-05-09T15:36:57.621" v="5" actId="20577"/>
        <pc:sldMkLst>
          <pc:docMk/>
          <pc:sldMk cId="2108874601" sldId="264"/>
        </pc:sldMkLst>
        <pc:spChg chg="mod">
          <ac:chgData name="Fabio Di Troia" userId="7de80edd88c2c9de" providerId="LiveId" clId="{B6ABE017-2263-41EB-A1E6-7E7C5282B3FD}" dt="2019-05-09T15:36:57.621" v="5" actId="20577"/>
          <ac:spMkLst>
            <pc:docMk/>
            <pc:sldMk cId="2108874601" sldId="264"/>
            <ac:spMk id="3" creationId="{3AF6D819-27A1-4929-8D3E-0F4DB6CC45DE}"/>
          </ac:spMkLst>
        </pc:spChg>
      </pc:sldChg>
      <pc:sldChg chg="modSp">
        <pc:chgData name="Fabio Di Troia" userId="7de80edd88c2c9de" providerId="LiveId" clId="{B6ABE017-2263-41EB-A1E6-7E7C5282B3FD}" dt="2019-05-09T15:37:59.592" v="17" actId="20577"/>
        <pc:sldMkLst>
          <pc:docMk/>
          <pc:sldMk cId="3638401219" sldId="265"/>
        </pc:sldMkLst>
        <pc:spChg chg="mod">
          <ac:chgData name="Fabio Di Troia" userId="7de80edd88c2c9de" providerId="LiveId" clId="{B6ABE017-2263-41EB-A1E6-7E7C5282B3FD}" dt="2019-05-09T15:37:59.592" v="17" actId="20577"/>
          <ac:spMkLst>
            <pc:docMk/>
            <pc:sldMk cId="3638401219" sldId="265"/>
            <ac:spMk id="3" creationId="{3AF6D819-27A1-4929-8D3E-0F4DB6CC45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58DF-7B3C-41EA-8E4E-B5D2C55E9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DFBB3-2785-4E1B-AFE5-A4C16C5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8F4F-3027-4834-B3A0-5493CF40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2902-B6C7-4FF5-B1D4-077214548348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D96B-B743-469D-BB06-3F9A41F5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1ED5D-F0A7-4CD4-A9B1-02C37D9F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832-185E-4724-89CC-563CAEE85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2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95BF-80AF-4BB3-96AF-FCC0DDC9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B1072-3B30-4435-91A7-12860A73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5A7C-D0AD-4729-B917-CF37DA1B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2902-B6C7-4FF5-B1D4-077214548348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F88CF-429F-4707-BF23-53041E75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09F7-AA7A-4407-A672-2A68716A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832-185E-4724-89CC-563CAEE85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8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634A4-86D3-437C-A3A9-7F32F0738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53BFB-0FDB-4A0F-8108-119148EA4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61FFE-F4EF-4C17-BEB8-FACAA097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2902-B6C7-4FF5-B1D4-077214548348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BD4C-9269-44AF-88AA-F39B38CA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3374A-E7D0-4063-9033-D6CDF60A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832-185E-4724-89CC-563CAEE85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9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CCDE-E7B2-42C0-8FE3-D97E8C84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B23-3C57-4855-BDBD-46EA4B75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D694-6AE5-43A1-8082-2A65BD92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2902-B6C7-4FF5-B1D4-077214548348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EFF14-C743-41C9-98C0-FBD4D127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D4E3-F580-4C1C-8FF3-D561B1EB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832-185E-4724-89CC-563CAEE85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93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3E42-2B84-48F4-BDEF-1A120A96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26F8F-065F-4337-888B-19059C05A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C6BE-7634-4D63-9F6C-1F709561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2902-B6C7-4FF5-B1D4-077214548348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FFAF-7A5C-4B81-B9B3-8F82673C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0E1B-66EA-4AEA-834E-B7A71415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832-185E-4724-89CC-563CAEE85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66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6CBC-D4DC-4C4B-A9C5-A37F3BAE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CDE8-FB22-4063-B1CB-B7F455B8D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5D1E0-1F96-4FCF-8A95-925193A5A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ACFB7-4812-49BD-A1E9-C15F53AD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2902-B6C7-4FF5-B1D4-077214548348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2E232-9150-4A3F-B49A-66143EF9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50EF3-E83B-413A-8592-455EC124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832-185E-4724-89CC-563CAEE85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2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A3BF-DC4B-4E31-8104-947A1FEE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0D050-3A1F-40F4-80BF-A5F51A5B0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A9102-771C-4744-80C2-413B5E8B9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02AAA-F73C-4211-BE76-F60A0917B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A772D-AB2D-4CBC-9651-827FE777E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8D1E3-3F8E-44DB-A700-E88F410D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2902-B6C7-4FF5-B1D4-077214548348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DFFDA-67E1-4B0C-85B0-2B54D3BC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0211E-0423-41A8-8286-78CC5548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832-185E-4724-89CC-563CAEE85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39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E6DD-F561-41FA-A699-1D2514F3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8D9C4-5BCF-415E-9F09-BFD8467F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2902-B6C7-4FF5-B1D4-077214548348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9B759-4165-4374-B382-9FC9B7BB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B78C7-569C-4A1E-9551-5162DB8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832-185E-4724-89CC-563CAEE85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17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2D056-CCA2-4FAF-B3DA-AE9DDA31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2902-B6C7-4FF5-B1D4-077214548348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2C2E4-0F36-4506-8304-20AFB204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2EF61-83E5-4983-96A0-0177B47D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832-185E-4724-89CC-563CAEE85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8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DD91-F942-4374-A131-F3B1D655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1554-6EC9-4077-9CC1-C0A1DD10D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21090-5A52-40F9-8BA0-99D33439B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F6CF5-D26F-44DE-AF9E-0B568AF4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2902-B6C7-4FF5-B1D4-077214548348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FE2A6-18D9-428D-88C0-7F184507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249A4-2545-4E70-862D-349A15D1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832-185E-4724-89CC-563CAEE85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2CB2-9B02-43B0-8CA4-079DB388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C4B13-50D6-42ED-B6DC-BCAA6BD54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8FB6A-3B79-4963-8D45-A7C65AA1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ECFA5-B312-45E5-993C-DDCE9B53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2902-B6C7-4FF5-B1D4-077214548348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9A722-E4BC-46B2-9933-25C89F5B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AA2A-5DD8-4234-8161-8C34DFB5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832-185E-4724-89CC-563CAEE85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80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F4AEF-C9BD-4370-B5ED-123B449B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BE32B-B41D-4149-9EDA-D70AA8383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83C80-E095-4BE7-A76A-78B86E1CD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2902-B6C7-4FF5-B1D4-077214548348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A309-5B35-4260-83DB-AC1467BD6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B6EA-AB3C-4E72-A126-154DC6FEB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A0832-185E-4724-89CC-563CAEE85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1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9A28-77A2-49CD-A6A1-AF055704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30FC-8407-4A2A-BC86-9D2ED131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Assembly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Do I remember instructions such as </a:t>
            </a:r>
            <a:r>
              <a:rPr lang="en-GB" dirty="0" err="1">
                <a:solidFill>
                  <a:srgbClr val="0070C0"/>
                </a:solidFill>
              </a:rPr>
              <a:t>jal</a:t>
            </a:r>
            <a:r>
              <a:rPr lang="en-GB" dirty="0"/>
              <a:t>, </a:t>
            </a:r>
            <a:r>
              <a:rPr lang="en-GB" dirty="0" err="1">
                <a:solidFill>
                  <a:srgbClr val="0070C0"/>
                </a:solidFill>
              </a:rPr>
              <a:t>jr</a:t>
            </a:r>
            <a:r>
              <a:rPr lang="en-GB" dirty="0"/>
              <a:t>, </a:t>
            </a:r>
            <a:r>
              <a:rPr lang="en-GB" dirty="0" err="1">
                <a:solidFill>
                  <a:srgbClr val="0070C0"/>
                </a:solidFill>
              </a:rPr>
              <a:t>addi</a:t>
            </a:r>
            <a:r>
              <a:rPr lang="en-GB" dirty="0"/>
              <a:t>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r>
              <a:rPr lang="en-GB" dirty="0"/>
              <a:t>Branch Instructions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Given the PC address, can I compute the resulting address of the possible jump?</a:t>
            </a:r>
          </a:p>
        </p:txBody>
      </p:sp>
    </p:spTree>
    <p:extLst>
      <p:ext uri="{BB962C8B-B14F-4D97-AF65-F5344CB8AC3E}">
        <p14:creationId xmlns:p14="http://schemas.microsoft.com/office/powerpoint/2010/main" val="292740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9A28-77A2-49CD-A6A1-AF055704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30FC-8407-4A2A-BC86-9D2ED131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and Control Hazard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Do I remember which instructions can cause them?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Do I remember how we have been able to avoid them as much as possible?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Can I recognize them, given a list of instructions?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Do I remember what this notation stands for? </a:t>
            </a:r>
            <a:r>
              <a:rPr lang="en-GB" dirty="0">
                <a:solidFill>
                  <a:srgbClr val="0070C0"/>
                </a:solidFill>
              </a:rPr>
              <a:t>“EX/</a:t>
            </a:r>
            <a:r>
              <a:rPr lang="en-GB" dirty="0" err="1">
                <a:solidFill>
                  <a:srgbClr val="0070C0"/>
                </a:solidFill>
              </a:rPr>
              <a:t>MEM.RegisterRd</a:t>
            </a:r>
            <a:r>
              <a:rPr lang="en-GB" dirty="0">
                <a:solidFill>
                  <a:srgbClr val="0070C0"/>
                </a:solidFill>
              </a:rPr>
              <a:t> = $t1”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Did I get how forwarding and stalling can help? And when?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Do I remember how many clock cycles I lose if an instruction causes a hazard (with and without forwarding and stalling)?</a:t>
            </a:r>
          </a:p>
        </p:txBody>
      </p:sp>
    </p:spTree>
    <p:extLst>
      <p:ext uri="{BB962C8B-B14F-4D97-AF65-F5344CB8AC3E}">
        <p14:creationId xmlns:p14="http://schemas.microsoft.com/office/powerpoint/2010/main" val="400252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9A28-77A2-49CD-A6A1-AF055704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30FC-8407-4A2A-BC86-9D2ED131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Datapath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Can I follow the execution of any given instruction through the </a:t>
            </a:r>
            <a:r>
              <a:rPr lang="en-GB" dirty="0" err="1"/>
              <a:t>datapath</a:t>
            </a:r>
            <a:r>
              <a:rPr lang="en-GB" dirty="0"/>
              <a:t>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At least, r-type, </a:t>
            </a:r>
            <a:r>
              <a:rPr lang="en-GB" dirty="0" err="1">
                <a:solidFill>
                  <a:srgbClr val="0070C0"/>
                </a:solidFill>
              </a:rPr>
              <a:t>beq</a:t>
            </a:r>
            <a:r>
              <a:rPr lang="en-GB" dirty="0"/>
              <a:t> and load and store word?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endParaRPr lang="en-GB" dirty="0"/>
          </a:p>
          <a:p>
            <a:r>
              <a:rPr lang="en-GB" dirty="0"/>
              <a:t>Pipeline Registers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Do I remember them?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Do I know what they contain at any given time?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Did you remember the problem with the “write register” and how we solved it?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87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9A28-77A2-49CD-A6A1-AF055704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30FC-8407-4A2A-BC86-9D2ED131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Cache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Can I solve all the exercises seen in the homework/class?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No matter if they are based on 1-way, n-way, fully associative cache?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Do I remember the logic behind the memory hierarchy?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Do I remember the hit time and miss penalty?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17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CDBB-F1F8-4BDB-A172-91BF602F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D819-27A1-4929-8D3E-0F4DB6CC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number of bits for each field of the 32-bit address are used to access the cache:</a:t>
            </a:r>
          </a:p>
          <a:p>
            <a:pPr marL="457200" lvl="1" indent="0">
              <a:buNone/>
            </a:pPr>
            <a:r>
              <a:rPr lang="en-US" dirty="0"/>
              <a:t>Tag: 17 bits</a:t>
            </a:r>
          </a:p>
          <a:p>
            <a:pPr marL="457200" lvl="1" indent="0">
              <a:buNone/>
            </a:pPr>
            <a:r>
              <a:rPr lang="en-US" dirty="0"/>
              <a:t>Index: 10 bits</a:t>
            </a:r>
          </a:p>
          <a:p>
            <a:pPr marL="457200" lvl="1" indent="0">
              <a:buNone/>
            </a:pPr>
            <a:r>
              <a:rPr lang="en-US" dirty="0"/>
              <a:t>Block Offset: 5 bits</a:t>
            </a:r>
          </a:p>
          <a:p>
            <a:endParaRPr lang="en-GB" dirty="0"/>
          </a:p>
          <a:p>
            <a:r>
              <a:rPr lang="en-US" dirty="0"/>
              <a:t>How many </a:t>
            </a:r>
            <a:r>
              <a:rPr lang="en-US" b="1" dirty="0"/>
              <a:t>sets</a:t>
            </a:r>
            <a:r>
              <a:rPr lang="en-US" dirty="0"/>
              <a:t> are present in cache if:</a:t>
            </a:r>
          </a:p>
          <a:p>
            <a:pPr lvl="1"/>
            <a:r>
              <a:rPr lang="en-US" dirty="0"/>
              <a:t>Direct mapped?</a:t>
            </a:r>
          </a:p>
          <a:p>
            <a:pPr lvl="1"/>
            <a:r>
              <a:rPr lang="en-US" dirty="0"/>
              <a:t>4-way set associative?</a:t>
            </a:r>
          </a:p>
          <a:p>
            <a:pPr lvl="1"/>
            <a:r>
              <a:rPr lang="en-US" dirty="0"/>
              <a:t>Fully associative?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62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CDBB-F1F8-4BDB-A172-91BF602F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D819-27A1-4929-8D3E-0F4DB6CC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number of bits for each field of the 32-bit address are used to access the cache:</a:t>
            </a:r>
          </a:p>
          <a:p>
            <a:pPr marL="457200" lvl="1" indent="0">
              <a:buNone/>
            </a:pPr>
            <a:r>
              <a:rPr lang="en-US" dirty="0"/>
              <a:t>Tag: 17 bits</a:t>
            </a:r>
          </a:p>
          <a:p>
            <a:pPr marL="457200" lvl="1" indent="0">
              <a:buNone/>
            </a:pPr>
            <a:r>
              <a:rPr lang="en-US" dirty="0"/>
              <a:t>Index: 10 bits</a:t>
            </a:r>
          </a:p>
          <a:p>
            <a:pPr marL="457200" lvl="1" indent="0">
              <a:buNone/>
            </a:pPr>
            <a:r>
              <a:rPr lang="en-US" dirty="0"/>
              <a:t>Block Offset: 5 bits</a:t>
            </a:r>
          </a:p>
          <a:p>
            <a:endParaRPr lang="en-GB" dirty="0"/>
          </a:p>
          <a:p>
            <a:r>
              <a:rPr lang="en-US" dirty="0"/>
              <a:t>How many </a:t>
            </a:r>
            <a:r>
              <a:rPr lang="en-US" b="1" dirty="0"/>
              <a:t>words per block </a:t>
            </a:r>
            <a:r>
              <a:rPr lang="en-US" dirty="0"/>
              <a:t>are present in cache if:</a:t>
            </a:r>
          </a:p>
          <a:p>
            <a:pPr lvl="1"/>
            <a:r>
              <a:rPr lang="en-US" dirty="0"/>
              <a:t>Direct mapped?</a:t>
            </a:r>
          </a:p>
          <a:p>
            <a:pPr lvl="1"/>
            <a:r>
              <a:rPr lang="en-US" dirty="0"/>
              <a:t>4-way set associative?</a:t>
            </a:r>
          </a:p>
          <a:p>
            <a:pPr lvl="1"/>
            <a:r>
              <a:rPr lang="en-US" dirty="0"/>
              <a:t>Fully associative?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62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CDBB-F1F8-4BDB-A172-91BF602F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D819-27A1-4929-8D3E-0F4DB6CC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16kiB (2</a:t>
            </a:r>
            <a:r>
              <a:rPr lang="en-US" baseline="30000" dirty="0"/>
              <a:t>14</a:t>
            </a:r>
            <a:r>
              <a:rPr lang="en-US" dirty="0"/>
              <a:t> bytes) cache has a block size of 4 bytes and is 4-way set-associative.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How many bits of a 32-bit address will be in the Tag, Index, and Block Offset?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7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CDBB-F1F8-4BDB-A172-91BF602F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D819-27A1-4929-8D3E-0F4DB6CC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a cache of </a:t>
            </a:r>
            <a:r>
              <a:rPr lang="en-US" b="1" dirty="0"/>
              <a:t>1024 blocks</a:t>
            </a:r>
            <a:r>
              <a:rPr lang="en-US" dirty="0"/>
              <a:t>, a </a:t>
            </a:r>
            <a:r>
              <a:rPr lang="en-US" b="1" dirty="0"/>
              <a:t>2-word block size</a:t>
            </a:r>
            <a:r>
              <a:rPr lang="en-US" dirty="0"/>
              <a:t>, and a </a:t>
            </a:r>
            <a:r>
              <a:rPr lang="en-US" b="1" dirty="0"/>
              <a:t>32-bit address</a:t>
            </a:r>
            <a:r>
              <a:rPr lang="en-US" dirty="0"/>
              <a:t>, find the </a:t>
            </a:r>
            <a:r>
              <a:rPr lang="en-US" u="sng" dirty="0"/>
              <a:t>total number of sets</a:t>
            </a:r>
            <a:r>
              <a:rPr lang="en-US" dirty="0"/>
              <a:t> and the </a:t>
            </a:r>
            <a:r>
              <a:rPr lang="en-US" u="sng" dirty="0"/>
              <a:t>total number of tag bits</a:t>
            </a:r>
            <a:r>
              <a:rPr lang="en-US" dirty="0"/>
              <a:t> for caches that are </a:t>
            </a:r>
            <a:r>
              <a:rPr lang="en-US" b="1" dirty="0"/>
              <a:t>direct mapped</a:t>
            </a:r>
            <a:r>
              <a:rPr lang="en-US" dirty="0"/>
              <a:t>, </a:t>
            </a:r>
            <a:r>
              <a:rPr lang="en-US" b="1" dirty="0"/>
              <a:t>two-way and four-way set associative</a:t>
            </a:r>
            <a:r>
              <a:rPr lang="en-US" dirty="0"/>
              <a:t>, and </a:t>
            </a:r>
            <a:r>
              <a:rPr lang="en-US" b="1" dirty="0"/>
              <a:t>fully associative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4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CDBB-F1F8-4BDB-A172-91BF602F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D819-27A1-4929-8D3E-0F4DB6CC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this list of actual prediction from the same branch instruction: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T 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NT  </a:t>
            </a:r>
            <a:r>
              <a:rPr lang="en-US" b="1" dirty="0" err="1">
                <a:solidFill>
                  <a:srgbClr val="C00000"/>
                </a:solidFill>
              </a:rPr>
              <a:t>NT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b="1" dirty="0" err="1">
                <a:solidFill>
                  <a:srgbClr val="C00000"/>
                </a:solidFill>
              </a:rPr>
              <a:t>NT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T  </a:t>
            </a:r>
            <a:r>
              <a:rPr lang="en-US" b="1" dirty="0" err="1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NT</a:t>
            </a:r>
          </a:p>
          <a:p>
            <a:endParaRPr lang="en-US" dirty="0"/>
          </a:p>
          <a:p>
            <a:r>
              <a:rPr lang="en-US" dirty="0"/>
              <a:t>What is the prediction accuracy using 3-bit Dynamic Branch Prediction starting from </a:t>
            </a:r>
            <a:r>
              <a:rPr lang="en-US"/>
              <a:t>the deepest NT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0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342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Study Guide</vt:lpstr>
      <vt:lpstr>Study Guide</vt:lpstr>
      <vt:lpstr>Study Guide</vt:lpstr>
      <vt:lpstr>Study Guide</vt:lpstr>
      <vt:lpstr>Exercises</vt:lpstr>
      <vt:lpstr>Exercises</vt:lpstr>
      <vt:lpstr>Exercises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Di Troia</dc:creator>
  <cp:lastModifiedBy>Fabio Di Troia</cp:lastModifiedBy>
  <cp:revision>4</cp:revision>
  <dcterms:created xsi:type="dcterms:W3CDTF">2018-05-10T19:30:51Z</dcterms:created>
  <dcterms:modified xsi:type="dcterms:W3CDTF">2019-05-09T15:38:02Z</dcterms:modified>
</cp:coreProperties>
</file>