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58" r:id="rId4"/>
    <p:sldId id="287" r:id="rId5"/>
    <p:sldId id="288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89" r:id="rId16"/>
    <p:sldId id="273" r:id="rId17"/>
    <p:sldId id="272" r:id="rId18"/>
    <p:sldId id="274" r:id="rId19"/>
    <p:sldId id="275" r:id="rId20"/>
    <p:sldId id="276" r:id="rId21"/>
    <p:sldId id="277" r:id="rId22"/>
    <p:sldId id="278" r:id="rId23"/>
    <p:sldId id="279" r:id="rId24"/>
    <p:sldId id="282" r:id="rId25"/>
    <p:sldId id="283" r:id="rId26"/>
    <p:sldId id="280" r:id="rId27"/>
    <p:sldId id="281" r:id="rId28"/>
    <p:sldId id="284" r:id="rId29"/>
    <p:sldId id="285" r:id="rId30"/>
    <p:sldId id="286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DB998EC-5BC9-4676-AB35-6F1DD9CB0203}" v="76" dt="2019-02-07T16:29:35.0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61" autoAdjust="0"/>
    <p:restoredTop sz="90221" autoAdjust="0"/>
  </p:normalViewPr>
  <p:slideViewPr>
    <p:cSldViewPr snapToGrid="0">
      <p:cViewPr varScale="1">
        <p:scale>
          <a:sx n="77" d="100"/>
          <a:sy n="77" d="100"/>
        </p:scale>
        <p:origin x="91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bio Di Troia" userId="7de80edd88c2c9de" providerId="LiveId" clId="{6DB998EC-5BC9-4676-AB35-6F1DD9CB0203}"/>
    <pc:docChg chg="custSel modSld">
      <pc:chgData name="Fabio Di Troia" userId="7de80edd88c2c9de" providerId="LiveId" clId="{6DB998EC-5BC9-4676-AB35-6F1DD9CB0203}" dt="2019-02-07T16:29:59.004" v="121" actId="1076"/>
      <pc:docMkLst>
        <pc:docMk/>
      </pc:docMkLst>
      <pc:sldChg chg="modSp">
        <pc:chgData name="Fabio Di Troia" userId="7de80edd88c2c9de" providerId="LiveId" clId="{6DB998EC-5BC9-4676-AB35-6F1DD9CB0203}" dt="2019-02-07T16:10:08.707" v="0" actId="207"/>
        <pc:sldMkLst>
          <pc:docMk/>
          <pc:sldMk cId="634169319" sldId="258"/>
        </pc:sldMkLst>
        <pc:spChg chg="mod">
          <ac:chgData name="Fabio Di Troia" userId="7de80edd88c2c9de" providerId="LiveId" clId="{6DB998EC-5BC9-4676-AB35-6F1DD9CB0203}" dt="2019-02-07T16:10:08.707" v="0" actId="207"/>
          <ac:spMkLst>
            <pc:docMk/>
            <pc:sldMk cId="634169319" sldId="258"/>
            <ac:spMk id="5" creationId="{00000000-0000-0000-0000-000000000000}"/>
          </ac:spMkLst>
        </pc:spChg>
      </pc:sldChg>
      <pc:sldChg chg="addSp delSp modSp">
        <pc:chgData name="Fabio Di Troia" userId="7de80edd88c2c9de" providerId="LiveId" clId="{6DB998EC-5BC9-4676-AB35-6F1DD9CB0203}" dt="2019-02-07T16:12:12.928" v="7" actId="15"/>
        <pc:sldMkLst>
          <pc:docMk/>
          <pc:sldMk cId="3480130916" sldId="262"/>
        </pc:sldMkLst>
        <pc:spChg chg="del">
          <ac:chgData name="Fabio Di Troia" userId="7de80edd88c2c9de" providerId="LiveId" clId="{6DB998EC-5BC9-4676-AB35-6F1DD9CB0203}" dt="2019-02-07T16:12:00.281" v="4" actId="478"/>
          <ac:spMkLst>
            <pc:docMk/>
            <pc:sldMk cId="3480130916" sldId="262"/>
            <ac:spMk id="4" creationId="{00000000-0000-0000-0000-000000000000}"/>
          </ac:spMkLst>
        </pc:spChg>
        <pc:spChg chg="mod">
          <ac:chgData name="Fabio Di Troia" userId="7de80edd88c2c9de" providerId="LiveId" clId="{6DB998EC-5BC9-4676-AB35-6F1DD9CB0203}" dt="2019-02-07T16:12:12.928" v="7" actId="15"/>
          <ac:spMkLst>
            <pc:docMk/>
            <pc:sldMk cId="3480130916" sldId="262"/>
            <ac:spMk id="5" creationId="{00000000-0000-0000-0000-000000000000}"/>
          </ac:spMkLst>
        </pc:spChg>
        <pc:spChg chg="add del mod">
          <ac:chgData name="Fabio Di Troia" userId="7de80edd88c2c9de" providerId="LiveId" clId="{6DB998EC-5BC9-4676-AB35-6F1DD9CB0203}" dt="2019-02-07T16:12:02.460" v="5" actId="478"/>
          <ac:spMkLst>
            <pc:docMk/>
            <pc:sldMk cId="3480130916" sldId="262"/>
            <ac:spMk id="6" creationId="{17449C4D-B451-4D57-B339-6C8787488B25}"/>
          </ac:spMkLst>
        </pc:spChg>
      </pc:sldChg>
      <pc:sldChg chg="modSp modAnim">
        <pc:chgData name="Fabio Di Troia" userId="7de80edd88c2c9de" providerId="LiveId" clId="{6DB998EC-5BC9-4676-AB35-6F1DD9CB0203}" dt="2019-02-07T16:15:00.619" v="49" actId="207"/>
        <pc:sldMkLst>
          <pc:docMk/>
          <pc:sldMk cId="2909118676" sldId="263"/>
        </pc:sldMkLst>
        <pc:spChg chg="mod">
          <ac:chgData name="Fabio Di Troia" userId="7de80edd88c2c9de" providerId="LiveId" clId="{6DB998EC-5BC9-4676-AB35-6F1DD9CB0203}" dt="2019-02-07T16:15:00.619" v="49" actId="207"/>
          <ac:spMkLst>
            <pc:docMk/>
            <pc:sldMk cId="2909118676" sldId="263"/>
            <ac:spMk id="3" creationId="{00000000-0000-0000-0000-000000000000}"/>
          </ac:spMkLst>
        </pc:spChg>
        <pc:spChg chg="mod">
          <ac:chgData name="Fabio Di Troia" userId="7de80edd88c2c9de" providerId="LiveId" clId="{6DB998EC-5BC9-4676-AB35-6F1DD9CB0203}" dt="2019-02-07T16:12:51.621" v="10" actId="12"/>
          <ac:spMkLst>
            <pc:docMk/>
            <pc:sldMk cId="2909118676" sldId="263"/>
            <ac:spMk id="5" creationId="{00000000-0000-0000-0000-000000000000}"/>
          </ac:spMkLst>
        </pc:spChg>
      </pc:sldChg>
      <pc:sldChg chg="addSp delSp modSp">
        <pc:chgData name="Fabio Di Troia" userId="7de80edd88c2c9de" providerId="LiveId" clId="{6DB998EC-5BC9-4676-AB35-6F1DD9CB0203}" dt="2019-02-07T16:15:07.018" v="51"/>
        <pc:sldMkLst>
          <pc:docMk/>
          <pc:sldMk cId="3861918754" sldId="264"/>
        </pc:sldMkLst>
        <pc:spChg chg="mod">
          <ac:chgData name="Fabio Di Troia" userId="7de80edd88c2c9de" providerId="LiveId" clId="{6DB998EC-5BC9-4676-AB35-6F1DD9CB0203}" dt="2019-02-07T16:13:50.673" v="11" actId="207"/>
          <ac:spMkLst>
            <pc:docMk/>
            <pc:sldMk cId="3861918754" sldId="264"/>
            <ac:spMk id="5" creationId="{00000000-0000-0000-0000-000000000000}"/>
          </ac:spMkLst>
        </pc:spChg>
        <pc:spChg chg="del">
          <ac:chgData name="Fabio Di Troia" userId="7de80edd88c2c9de" providerId="LiveId" clId="{6DB998EC-5BC9-4676-AB35-6F1DD9CB0203}" dt="2019-02-07T16:15:06.761" v="50" actId="478"/>
          <ac:spMkLst>
            <pc:docMk/>
            <pc:sldMk cId="3861918754" sldId="264"/>
            <ac:spMk id="8" creationId="{73166F32-9F42-4BD7-B72A-E51157889A79}"/>
          </ac:spMkLst>
        </pc:spChg>
        <pc:spChg chg="add">
          <ac:chgData name="Fabio Di Troia" userId="7de80edd88c2c9de" providerId="LiveId" clId="{6DB998EC-5BC9-4676-AB35-6F1DD9CB0203}" dt="2019-02-07T16:15:07.018" v="51"/>
          <ac:spMkLst>
            <pc:docMk/>
            <pc:sldMk cId="3861918754" sldId="264"/>
            <ac:spMk id="9" creationId="{F3F473DC-E60C-425B-AA8A-AFF9E22DBE11}"/>
          </ac:spMkLst>
        </pc:spChg>
      </pc:sldChg>
      <pc:sldChg chg="modSp">
        <pc:chgData name="Fabio Di Troia" userId="7de80edd88c2c9de" providerId="LiveId" clId="{6DB998EC-5BC9-4676-AB35-6F1DD9CB0203}" dt="2019-02-07T16:17:01.950" v="53" actId="207"/>
        <pc:sldMkLst>
          <pc:docMk/>
          <pc:sldMk cId="2630806299" sldId="266"/>
        </pc:sldMkLst>
        <pc:spChg chg="mod">
          <ac:chgData name="Fabio Di Troia" userId="7de80edd88c2c9de" providerId="LiveId" clId="{6DB998EC-5BC9-4676-AB35-6F1DD9CB0203}" dt="2019-02-07T16:17:01.950" v="53" actId="207"/>
          <ac:spMkLst>
            <pc:docMk/>
            <pc:sldMk cId="2630806299" sldId="266"/>
            <ac:spMk id="5" creationId="{00000000-0000-0000-0000-000000000000}"/>
          </ac:spMkLst>
        </pc:spChg>
      </pc:sldChg>
      <pc:sldChg chg="modSp modAnim">
        <pc:chgData name="Fabio Di Troia" userId="7de80edd88c2c9de" providerId="LiveId" clId="{6DB998EC-5BC9-4676-AB35-6F1DD9CB0203}" dt="2019-02-07T16:18:18.381" v="57" actId="6549"/>
        <pc:sldMkLst>
          <pc:docMk/>
          <pc:sldMk cId="500574437" sldId="267"/>
        </pc:sldMkLst>
        <pc:spChg chg="mod">
          <ac:chgData name="Fabio Di Troia" userId="7de80edd88c2c9de" providerId="LiveId" clId="{6DB998EC-5BC9-4676-AB35-6F1DD9CB0203}" dt="2019-02-07T16:18:18.381" v="57" actId="6549"/>
          <ac:spMkLst>
            <pc:docMk/>
            <pc:sldMk cId="500574437" sldId="267"/>
            <ac:spMk id="5" creationId="{00000000-0000-0000-0000-000000000000}"/>
          </ac:spMkLst>
        </pc:spChg>
      </pc:sldChg>
      <pc:sldChg chg="modSp">
        <pc:chgData name="Fabio Di Troia" userId="7de80edd88c2c9de" providerId="LiveId" clId="{6DB998EC-5BC9-4676-AB35-6F1DD9CB0203}" dt="2019-02-07T16:18:36.968" v="58" actId="6549"/>
        <pc:sldMkLst>
          <pc:docMk/>
          <pc:sldMk cId="806514422" sldId="268"/>
        </pc:sldMkLst>
        <pc:spChg chg="mod">
          <ac:chgData name="Fabio Di Troia" userId="7de80edd88c2c9de" providerId="LiveId" clId="{6DB998EC-5BC9-4676-AB35-6F1DD9CB0203}" dt="2019-02-07T16:18:36.968" v="58" actId="6549"/>
          <ac:spMkLst>
            <pc:docMk/>
            <pc:sldMk cId="806514422" sldId="268"/>
            <ac:spMk id="5" creationId="{00000000-0000-0000-0000-000000000000}"/>
          </ac:spMkLst>
        </pc:spChg>
      </pc:sldChg>
      <pc:sldChg chg="addSp delSp modSp">
        <pc:chgData name="Fabio Di Troia" userId="7de80edd88c2c9de" providerId="LiveId" clId="{6DB998EC-5BC9-4676-AB35-6F1DD9CB0203}" dt="2019-02-07T16:19:17.205" v="64" actId="478"/>
        <pc:sldMkLst>
          <pc:docMk/>
          <pc:sldMk cId="631195788" sldId="269"/>
        </pc:sldMkLst>
        <pc:spChg chg="del">
          <ac:chgData name="Fabio Di Troia" userId="7de80edd88c2c9de" providerId="LiveId" clId="{6DB998EC-5BC9-4676-AB35-6F1DD9CB0203}" dt="2019-02-07T16:19:15.813" v="63" actId="478"/>
          <ac:spMkLst>
            <pc:docMk/>
            <pc:sldMk cId="631195788" sldId="269"/>
            <ac:spMk id="4" creationId="{00000000-0000-0000-0000-000000000000}"/>
          </ac:spMkLst>
        </pc:spChg>
        <pc:spChg chg="mod">
          <ac:chgData name="Fabio Di Troia" userId="7de80edd88c2c9de" providerId="LiveId" clId="{6DB998EC-5BC9-4676-AB35-6F1DD9CB0203}" dt="2019-02-07T16:19:04.579" v="62" actId="115"/>
          <ac:spMkLst>
            <pc:docMk/>
            <pc:sldMk cId="631195788" sldId="269"/>
            <ac:spMk id="5" creationId="{00000000-0000-0000-0000-000000000000}"/>
          </ac:spMkLst>
        </pc:spChg>
        <pc:spChg chg="add del mod">
          <ac:chgData name="Fabio Di Troia" userId="7de80edd88c2c9de" providerId="LiveId" clId="{6DB998EC-5BC9-4676-AB35-6F1DD9CB0203}" dt="2019-02-07T16:19:17.205" v="64" actId="478"/>
          <ac:spMkLst>
            <pc:docMk/>
            <pc:sldMk cId="631195788" sldId="269"/>
            <ac:spMk id="6" creationId="{493BB442-9822-4AF3-8ED3-7E98D2CAD2DB}"/>
          </ac:spMkLst>
        </pc:spChg>
      </pc:sldChg>
      <pc:sldChg chg="addSp delSp modSp">
        <pc:chgData name="Fabio Di Troia" userId="7de80edd88c2c9de" providerId="LiveId" clId="{6DB998EC-5BC9-4676-AB35-6F1DD9CB0203}" dt="2019-02-07T16:20:21.502" v="81" actId="207"/>
        <pc:sldMkLst>
          <pc:docMk/>
          <pc:sldMk cId="2822338561" sldId="270"/>
        </pc:sldMkLst>
        <pc:spChg chg="mod">
          <ac:chgData name="Fabio Di Troia" userId="7de80edd88c2c9de" providerId="LiveId" clId="{6DB998EC-5BC9-4676-AB35-6F1DD9CB0203}" dt="2019-02-07T16:19:51.960" v="77" actId="404"/>
          <ac:spMkLst>
            <pc:docMk/>
            <pc:sldMk cId="2822338561" sldId="270"/>
            <ac:spMk id="3" creationId="{6CB40E7B-B2D9-40F0-9FC4-7E8339D0CBBC}"/>
          </ac:spMkLst>
        </pc:spChg>
        <pc:spChg chg="del">
          <ac:chgData name="Fabio Di Troia" userId="7de80edd88c2c9de" providerId="LiveId" clId="{6DB998EC-5BC9-4676-AB35-6F1DD9CB0203}" dt="2019-02-07T16:19:19.557" v="65" actId="478"/>
          <ac:spMkLst>
            <pc:docMk/>
            <pc:sldMk cId="2822338561" sldId="270"/>
            <ac:spMk id="4" creationId="{00000000-0000-0000-0000-000000000000}"/>
          </ac:spMkLst>
        </pc:spChg>
        <pc:spChg chg="mod">
          <ac:chgData name="Fabio Di Troia" userId="7de80edd88c2c9de" providerId="LiveId" clId="{6DB998EC-5BC9-4676-AB35-6F1DD9CB0203}" dt="2019-02-07T16:20:21.502" v="81" actId="207"/>
          <ac:spMkLst>
            <pc:docMk/>
            <pc:sldMk cId="2822338561" sldId="270"/>
            <ac:spMk id="5" creationId="{00000000-0000-0000-0000-000000000000}"/>
          </ac:spMkLst>
        </pc:spChg>
        <pc:spChg chg="mod">
          <ac:chgData name="Fabio Di Troia" userId="7de80edd88c2c9de" providerId="LiveId" clId="{6DB998EC-5BC9-4676-AB35-6F1DD9CB0203}" dt="2019-02-07T16:20:05.546" v="80" actId="404"/>
          <ac:spMkLst>
            <pc:docMk/>
            <pc:sldMk cId="2822338561" sldId="270"/>
            <ac:spMk id="6" creationId="{177EF296-AFFF-4DDF-8AEF-58C90B9E3EEB}"/>
          </ac:spMkLst>
        </pc:spChg>
        <pc:spChg chg="add del mod">
          <ac:chgData name="Fabio Di Troia" userId="7de80edd88c2c9de" providerId="LiveId" clId="{6DB998EC-5BC9-4676-AB35-6F1DD9CB0203}" dt="2019-02-07T16:19:20.468" v="66" actId="478"/>
          <ac:spMkLst>
            <pc:docMk/>
            <pc:sldMk cId="2822338561" sldId="270"/>
            <ac:spMk id="9" creationId="{149FD187-3196-46E6-B933-4591C643EAB1}"/>
          </ac:spMkLst>
        </pc:spChg>
        <pc:cxnChg chg="mod">
          <ac:chgData name="Fabio Di Troia" userId="7de80edd88c2c9de" providerId="LiveId" clId="{6DB998EC-5BC9-4676-AB35-6F1DD9CB0203}" dt="2019-02-07T16:20:04.996" v="78" actId="404"/>
          <ac:cxnSpMkLst>
            <pc:docMk/>
            <pc:sldMk cId="2822338561" sldId="270"/>
            <ac:cxnSpMk id="10" creationId="{723E32BC-1FF2-40BB-99D1-751FB8E86EBC}"/>
          </ac:cxnSpMkLst>
        </pc:cxnChg>
      </pc:sldChg>
      <pc:sldChg chg="addSp delSp modSp">
        <pc:chgData name="Fabio Di Troia" userId="7de80edd88c2c9de" providerId="LiveId" clId="{6DB998EC-5BC9-4676-AB35-6F1DD9CB0203}" dt="2019-02-07T16:24:05.961" v="99" actId="478"/>
        <pc:sldMkLst>
          <pc:docMk/>
          <pc:sldMk cId="2101367394" sldId="277"/>
        </pc:sldMkLst>
        <pc:spChg chg="del">
          <ac:chgData name="Fabio Di Troia" userId="7de80edd88c2c9de" providerId="LiveId" clId="{6DB998EC-5BC9-4676-AB35-6F1DD9CB0203}" dt="2019-02-07T16:24:05.026" v="98" actId="478"/>
          <ac:spMkLst>
            <pc:docMk/>
            <pc:sldMk cId="2101367394" sldId="277"/>
            <ac:spMk id="4" creationId="{00000000-0000-0000-0000-000000000000}"/>
          </ac:spMkLst>
        </pc:spChg>
        <pc:spChg chg="add del mod">
          <ac:chgData name="Fabio Di Troia" userId="7de80edd88c2c9de" providerId="LiveId" clId="{6DB998EC-5BC9-4676-AB35-6F1DD9CB0203}" dt="2019-02-07T16:24:05.961" v="99" actId="478"/>
          <ac:spMkLst>
            <pc:docMk/>
            <pc:sldMk cId="2101367394" sldId="277"/>
            <ac:spMk id="6" creationId="{1D7637F0-A9E1-4A69-983F-E2612B11A447}"/>
          </ac:spMkLst>
        </pc:spChg>
      </pc:sldChg>
      <pc:sldChg chg="addSp delSp modSp">
        <pc:chgData name="Fabio Di Troia" userId="7de80edd88c2c9de" providerId="LiveId" clId="{6DB998EC-5BC9-4676-AB35-6F1DD9CB0203}" dt="2019-02-07T16:25:52.823" v="101" actId="478"/>
        <pc:sldMkLst>
          <pc:docMk/>
          <pc:sldMk cId="2162910268" sldId="278"/>
        </pc:sldMkLst>
        <pc:spChg chg="del">
          <ac:chgData name="Fabio Di Troia" userId="7de80edd88c2c9de" providerId="LiveId" clId="{6DB998EC-5BC9-4676-AB35-6F1DD9CB0203}" dt="2019-02-07T16:25:51.855" v="100" actId="478"/>
          <ac:spMkLst>
            <pc:docMk/>
            <pc:sldMk cId="2162910268" sldId="278"/>
            <ac:spMk id="4" creationId="{00000000-0000-0000-0000-000000000000}"/>
          </ac:spMkLst>
        </pc:spChg>
        <pc:spChg chg="add del mod">
          <ac:chgData name="Fabio Di Troia" userId="7de80edd88c2c9de" providerId="LiveId" clId="{6DB998EC-5BC9-4676-AB35-6F1DD9CB0203}" dt="2019-02-07T16:25:52.823" v="101" actId="478"/>
          <ac:spMkLst>
            <pc:docMk/>
            <pc:sldMk cId="2162910268" sldId="278"/>
            <ac:spMk id="6" creationId="{B1236364-B730-4309-AD49-0872C390E176}"/>
          </ac:spMkLst>
        </pc:spChg>
      </pc:sldChg>
      <pc:sldChg chg="addSp delSp modSp">
        <pc:chgData name="Fabio Di Troia" userId="7de80edd88c2c9de" providerId="LiveId" clId="{6DB998EC-5BC9-4676-AB35-6F1DD9CB0203}" dt="2019-02-07T16:25:56.260" v="103" actId="478"/>
        <pc:sldMkLst>
          <pc:docMk/>
          <pc:sldMk cId="2445905208" sldId="279"/>
        </pc:sldMkLst>
        <pc:spChg chg="del">
          <ac:chgData name="Fabio Di Troia" userId="7de80edd88c2c9de" providerId="LiveId" clId="{6DB998EC-5BC9-4676-AB35-6F1DD9CB0203}" dt="2019-02-07T16:25:55.091" v="102" actId="478"/>
          <ac:spMkLst>
            <pc:docMk/>
            <pc:sldMk cId="2445905208" sldId="279"/>
            <ac:spMk id="4" creationId="{00000000-0000-0000-0000-000000000000}"/>
          </ac:spMkLst>
        </pc:spChg>
        <pc:spChg chg="add del mod">
          <ac:chgData name="Fabio Di Troia" userId="7de80edd88c2c9de" providerId="LiveId" clId="{6DB998EC-5BC9-4676-AB35-6F1DD9CB0203}" dt="2019-02-07T16:25:56.260" v="103" actId="478"/>
          <ac:spMkLst>
            <pc:docMk/>
            <pc:sldMk cId="2445905208" sldId="279"/>
            <ac:spMk id="6" creationId="{F7879D4B-5C93-4EB3-882B-89614714E329}"/>
          </ac:spMkLst>
        </pc:spChg>
      </pc:sldChg>
      <pc:sldChg chg="modSp">
        <pc:chgData name="Fabio Di Troia" userId="7de80edd88c2c9de" providerId="LiveId" clId="{6DB998EC-5BC9-4676-AB35-6F1DD9CB0203}" dt="2019-02-07T16:28:35.021" v="116" actId="20577"/>
        <pc:sldMkLst>
          <pc:docMk/>
          <pc:sldMk cId="3036569844" sldId="280"/>
        </pc:sldMkLst>
        <pc:spChg chg="mod">
          <ac:chgData name="Fabio Di Troia" userId="7de80edd88c2c9de" providerId="LiveId" clId="{6DB998EC-5BC9-4676-AB35-6F1DD9CB0203}" dt="2019-02-07T16:28:03.058" v="104" actId="207"/>
          <ac:spMkLst>
            <pc:docMk/>
            <pc:sldMk cId="3036569844" sldId="280"/>
            <ac:spMk id="3" creationId="{00000000-0000-0000-0000-000000000000}"/>
          </ac:spMkLst>
        </pc:spChg>
        <pc:spChg chg="mod">
          <ac:chgData name="Fabio Di Troia" userId="7de80edd88c2c9de" providerId="LiveId" clId="{6DB998EC-5BC9-4676-AB35-6F1DD9CB0203}" dt="2019-02-07T16:28:35.021" v="116" actId="20577"/>
          <ac:spMkLst>
            <pc:docMk/>
            <pc:sldMk cId="3036569844" sldId="280"/>
            <ac:spMk id="4" creationId="{00000000-0000-0000-0000-000000000000}"/>
          </ac:spMkLst>
        </pc:spChg>
      </pc:sldChg>
      <pc:sldChg chg="addSp delSp modSp">
        <pc:chgData name="Fabio Di Troia" userId="7de80edd88c2c9de" providerId="LiveId" clId="{6DB998EC-5BC9-4676-AB35-6F1DD9CB0203}" dt="2019-02-07T16:28:39.761" v="118" actId="478"/>
        <pc:sldMkLst>
          <pc:docMk/>
          <pc:sldMk cId="3503686883" sldId="281"/>
        </pc:sldMkLst>
        <pc:spChg chg="del">
          <ac:chgData name="Fabio Di Troia" userId="7de80edd88c2c9de" providerId="LiveId" clId="{6DB998EC-5BC9-4676-AB35-6F1DD9CB0203}" dt="2019-02-07T16:28:38.651" v="117" actId="478"/>
          <ac:spMkLst>
            <pc:docMk/>
            <pc:sldMk cId="3503686883" sldId="281"/>
            <ac:spMk id="4" creationId="{00000000-0000-0000-0000-000000000000}"/>
          </ac:spMkLst>
        </pc:spChg>
        <pc:spChg chg="add del mod">
          <ac:chgData name="Fabio Di Troia" userId="7de80edd88c2c9de" providerId="LiveId" clId="{6DB998EC-5BC9-4676-AB35-6F1DD9CB0203}" dt="2019-02-07T16:28:39.761" v="118" actId="478"/>
          <ac:spMkLst>
            <pc:docMk/>
            <pc:sldMk cId="3503686883" sldId="281"/>
            <ac:spMk id="6" creationId="{49F31337-C661-4F41-A66D-08B630A725F9}"/>
          </ac:spMkLst>
        </pc:spChg>
      </pc:sldChg>
      <pc:sldChg chg="modSp">
        <pc:chgData name="Fabio Di Troia" userId="7de80edd88c2c9de" providerId="LiveId" clId="{6DB998EC-5BC9-4676-AB35-6F1DD9CB0203}" dt="2019-02-07T16:29:35.018" v="119" actId="6549"/>
        <pc:sldMkLst>
          <pc:docMk/>
          <pc:sldMk cId="2683621359" sldId="285"/>
        </pc:sldMkLst>
        <pc:spChg chg="mod">
          <ac:chgData name="Fabio Di Troia" userId="7de80edd88c2c9de" providerId="LiveId" clId="{6DB998EC-5BC9-4676-AB35-6F1DD9CB0203}" dt="2019-02-07T16:29:35.018" v="119" actId="6549"/>
          <ac:spMkLst>
            <pc:docMk/>
            <pc:sldMk cId="2683621359" sldId="285"/>
            <ac:spMk id="5" creationId="{00000000-0000-0000-0000-000000000000}"/>
          </ac:spMkLst>
        </pc:spChg>
      </pc:sldChg>
      <pc:sldChg chg="modSp">
        <pc:chgData name="Fabio Di Troia" userId="7de80edd88c2c9de" providerId="LiveId" clId="{6DB998EC-5BC9-4676-AB35-6F1DD9CB0203}" dt="2019-02-07T16:29:59.004" v="121" actId="1076"/>
        <pc:sldMkLst>
          <pc:docMk/>
          <pc:sldMk cId="2967324744" sldId="286"/>
        </pc:sldMkLst>
        <pc:picChg chg="mod">
          <ac:chgData name="Fabio Di Troia" userId="7de80edd88c2c9de" providerId="LiveId" clId="{6DB998EC-5BC9-4676-AB35-6F1DD9CB0203}" dt="2019-02-07T16:29:59.004" v="121" actId="1076"/>
          <ac:picMkLst>
            <pc:docMk/>
            <pc:sldMk cId="2967324744" sldId="286"/>
            <ac:picMk id="5" creationId="{00000000-0000-0000-0000-000000000000}"/>
          </ac:picMkLst>
        </pc:picChg>
      </pc:sldChg>
      <pc:sldChg chg="modSp">
        <pc:chgData name="Fabio Di Troia" userId="7de80edd88c2c9de" providerId="LiveId" clId="{6DB998EC-5BC9-4676-AB35-6F1DD9CB0203}" dt="2019-02-07T16:10:59.428" v="2" actId="6549"/>
        <pc:sldMkLst>
          <pc:docMk/>
          <pc:sldMk cId="3934440138" sldId="287"/>
        </pc:sldMkLst>
        <pc:spChg chg="mod">
          <ac:chgData name="Fabio Di Troia" userId="7de80edd88c2c9de" providerId="LiveId" clId="{6DB998EC-5BC9-4676-AB35-6F1DD9CB0203}" dt="2019-02-07T16:10:59.428" v="2" actId="6549"/>
          <ac:spMkLst>
            <pc:docMk/>
            <pc:sldMk cId="3934440138" sldId="287"/>
            <ac:spMk id="5" creationId="{00000000-0000-0000-0000-000000000000}"/>
          </ac:spMkLst>
        </pc:spChg>
      </pc:sldChg>
      <pc:sldChg chg="modSp">
        <pc:chgData name="Fabio Di Troia" userId="7de80edd88c2c9de" providerId="LiveId" clId="{6DB998EC-5BC9-4676-AB35-6F1DD9CB0203}" dt="2019-02-07T16:11:28.766" v="3" actId="207"/>
        <pc:sldMkLst>
          <pc:docMk/>
          <pc:sldMk cId="2262076963" sldId="288"/>
        </pc:sldMkLst>
        <pc:spChg chg="mod">
          <ac:chgData name="Fabio Di Troia" userId="7de80edd88c2c9de" providerId="LiveId" clId="{6DB998EC-5BC9-4676-AB35-6F1DD9CB0203}" dt="2019-02-07T16:11:28.766" v="3" actId="207"/>
          <ac:spMkLst>
            <pc:docMk/>
            <pc:sldMk cId="2262076963" sldId="288"/>
            <ac:spMk id="5" creationId="{00000000-0000-0000-0000-000000000000}"/>
          </ac:spMkLst>
        </pc:spChg>
      </pc:sldChg>
      <pc:sldChg chg="addSp delSp modSp">
        <pc:chgData name="Fabio Di Troia" userId="7de80edd88c2c9de" providerId="LiveId" clId="{6DB998EC-5BC9-4676-AB35-6F1DD9CB0203}" dt="2019-02-07T16:21:17.346" v="97" actId="207"/>
        <pc:sldMkLst>
          <pc:docMk/>
          <pc:sldMk cId="3919764887" sldId="289"/>
        </pc:sldMkLst>
        <pc:spChg chg="mod">
          <ac:chgData name="Fabio Di Troia" userId="7de80edd88c2c9de" providerId="LiveId" clId="{6DB998EC-5BC9-4676-AB35-6F1DD9CB0203}" dt="2019-02-07T16:20:54.373" v="93" actId="404"/>
          <ac:spMkLst>
            <pc:docMk/>
            <pc:sldMk cId="3919764887" sldId="289"/>
            <ac:spMk id="3" creationId="{6CB40E7B-B2D9-40F0-9FC4-7E8339D0CBBC}"/>
          </ac:spMkLst>
        </pc:spChg>
        <pc:spChg chg="del">
          <ac:chgData name="Fabio Di Troia" userId="7de80edd88c2c9de" providerId="LiveId" clId="{6DB998EC-5BC9-4676-AB35-6F1DD9CB0203}" dt="2019-02-07T16:20:56.758" v="94" actId="478"/>
          <ac:spMkLst>
            <pc:docMk/>
            <pc:sldMk cId="3919764887" sldId="289"/>
            <ac:spMk id="4" creationId="{00000000-0000-0000-0000-000000000000}"/>
          </ac:spMkLst>
        </pc:spChg>
        <pc:spChg chg="mod">
          <ac:chgData name="Fabio Di Troia" userId="7de80edd88c2c9de" providerId="LiveId" clId="{6DB998EC-5BC9-4676-AB35-6F1DD9CB0203}" dt="2019-02-07T16:21:17.346" v="97" actId="207"/>
          <ac:spMkLst>
            <pc:docMk/>
            <pc:sldMk cId="3919764887" sldId="289"/>
            <ac:spMk id="5" creationId="{00000000-0000-0000-0000-000000000000}"/>
          </ac:spMkLst>
        </pc:spChg>
        <pc:spChg chg="add del mod">
          <ac:chgData name="Fabio Di Troia" userId="7de80edd88c2c9de" providerId="LiveId" clId="{6DB998EC-5BC9-4676-AB35-6F1DD9CB0203}" dt="2019-02-07T16:20:57.814" v="95" actId="478"/>
          <ac:spMkLst>
            <pc:docMk/>
            <pc:sldMk cId="3919764887" sldId="289"/>
            <ac:spMk id="9" creationId="{44511336-390B-41F6-8EE4-6433D2E2691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2CE327-7D8E-4638-8E4E-0FC538489610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0D3E8-3FD8-4389-B2CB-D7BE1E0EF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5377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20D3E8-3FD8-4389-B2CB-D7BE1E0EF85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0604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20D3E8-3FD8-4389-B2CB-D7BE1E0EF85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1978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20D3E8-3FD8-4389-B2CB-D7BE1E0EF85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3258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20D3E8-3FD8-4389-B2CB-D7BE1E0EF85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4680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20D3E8-3FD8-4389-B2CB-D7BE1E0EF85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9123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20D3E8-3FD8-4389-B2CB-D7BE1E0EF85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9236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20D3E8-3FD8-4389-B2CB-D7BE1E0EF85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1260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parameter variables g, h,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j correspond to the argument registers $a0, $a1, $a2, and $a3, and f corresponds to $s0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20D3E8-3FD8-4389-B2CB-D7BE1E0EF85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7269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simple convention reduces register spilling.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20D3E8-3FD8-4389-B2CB-D7BE1E0EF85F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7893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20D3E8-3FD8-4389-B2CB-D7BE1E0EF85F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01934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20D3E8-3FD8-4389-B2CB-D7BE1E0EF85F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9350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20D3E8-3FD8-4389-B2CB-D7BE1E0EF85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5465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20D3E8-3FD8-4389-B2CB-D7BE1E0EF85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2353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20D3E8-3FD8-4389-B2CB-D7BE1E0EF85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8776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20D3E8-3FD8-4389-B2CB-D7BE1E0EF85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2602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20D3E8-3FD8-4389-B2CB-D7BE1E0EF85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1605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20D3E8-3FD8-4389-B2CB-D7BE1E0EF85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1343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20D3E8-3FD8-4389-B2CB-D7BE1E0EF85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322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20D3E8-3FD8-4389-B2CB-D7BE1E0EF85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4322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6CEE3-5F76-43C5-9DC7-91902823CB3C}" type="datetime1">
              <a:rPr lang="en-US" smtClean="0"/>
              <a:t>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00B6C-CA5D-45B8-B2F3-9698BCD8A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550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EA4F8-AE77-46C5-B2A3-031CF0D05C6B}" type="datetime1">
              <a:rPr lang="en-US" smtClean="0"/>
              <a:t>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00B6C-CA5D-45B8-B2F3-9698BCD8A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234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570B1-A896-486C-AB48-4D909ECCA8B3}" type="datetime1">
              <a:rPr lang="en-US" smtClean="0"/>
              <a:t>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00B6C-CA5D-45B8-B2F3-9698BCD8A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991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6ED97-97C1-47D9-AB24-C0DBB7A543BE}" type="datetime1">
              <a:rPr lang="en-US" smtClean="0"/>
              <a:t>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00B6C-CA5D-45B8-B2F3-9698BCD8A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292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43CE2-5258-4AA3-9499-25EC5AFACB66}" type="datetime1">
              <a:rPr lang="en-US" smtClean="0"/>
              <a:t>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00B6C-CA5D-45B8-B2F3-9698BCD8A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684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B7841-20E3-4513-9957-B4B4C32BF64B}" type="datetime1">
              <a:rPr lang="en-US" smtClean="0"/>
              <a:t>2/7/2019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00B6C-CA5D-45B8-B2F3-9698BCD8A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054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C9C26-9999-4B65-93F9-FB4CF1BE27E3}" type="datetime1">
              <a:rPr lang="en-US" smtClean="0"/>
              <a:t>2/7/2019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00B6C-CA5D-45B8-B2F3-9698BCD8A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83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D8025-98B1-4820-8015-97AF8C464BDF}" type="datetime1">
              <a:rPr lang="en-US" smtClean="0"/>
              <a:t>2/7/2019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00B6C-CA5D-45B8-B2F3-9698BCD8A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699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1A2E9-CF08-4561-9B51-AD605ED06006}" type="datetime1">
              <a:rPr lang="en-US" smtClean="0"/>
              <a:t>2/7/2019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00B6C-CA5D-45B8-B2F3-9698BCD8A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453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5AD60-E1E1-438D-B0C9-66598DEEC22B}" type="datetime1">
              <a:rPr lang="en-US" smtClean="0"/>
              <a:t>2/7/2019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00B6C-CA5D-45B8-B2F3-9698BCD8A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47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5841B-BBC3-4C26-8EDF-D66A44989631}" type="datetime1">
              <a:rPr lang="en-US" smtClean="0"/>
              <a:t>2/7/2019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00B6C-CA5D-45B8-B2F3-9698BCD8A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706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76AE17-E00D-4D74-BA02-349FA7753248}" type="datetime1">
              <a:rPr lang="en-US" smtClean="0"/>
              <a:t>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500B6C-CA5D-45B8-B2F3-9698BCD8A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85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/>
              <a:t>Instructions for Making Decisions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MIPS assembly language includes two decision-making instructions, similar to an </a:t>
            </a:r>
            <a:r>
              <a:rPr lang="en-US" i="1" dirty="0">
                <a:solidFill>
                  <a:srgbClr val="0070C0"/>
                </a:solidFill>
              </a:rPr>
              <a:t>if</a:t>
            </a:r>
            <a:r>
              <a:rPr lang="en-US" i="1" dirty="0"/>
              <a:t> </a:t>
            </a:r>
            <a:r>
              <a:rPr lang="en-US" dirty="0"/>
              <a:t>statement with a </a:t>
            </a:r>
            <a:r>
              <a:rPr lang="en-US" i="1" dirty="0" err="1">
                <a:solidFill>
                  <a:srgbClr val="0070C0"/>
                </a:solidFill>
              </a:rPr>
              <a:t>goto</a:t>
            </a:r>
            <a:endParaRPr lang="en-US" i="1" dirty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  <a:p>
            <a:pPr marL="457200" lvl="1" indent="0">
              <a:buNone/>
            </a:pPr>
            <a:r>
              <a:rPr lang="en-US" dirty="0"/>
              <a:t>The first instruction is:</a:t>
            </a:r>
          </a:p>
          <a:p>
            <a:pPr marL="0" indent="0">
              <a:buNone/>
            </a:pPr>
            <a:endParaRPr lang="en-US" sz="400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 err="1">
                <a:solidFill>
                  <a:srgbClr val="0070C0"/>
                </a:solidFill>
              </a:rPr>
              <a:t>beq</a:t>
            </a:r>
            <a:r>
              <a:rPr lang="en-US" dirty="0">
                <a:solidFill>
                  <a:srgbClr val="0070C0"/>
                </a:solidFill>
              </a:rPr>
              <a:t> register1, register2, L1</a:t>
            </a:r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dirty="0"/>
              <a:t>This instruction means “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go to the statement labeled L1 if the value in register1 equals the value in register2</a:t>
            </a:r>
            <a:r>
              <a:rPr lang="en-US" dirty="0"/>
              <a:t>”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The mnemonic </a:t>
            </a:r>
            <a:r>
              <a:rPr lang="en-US" b="1" dirty="0" err="1"/>
              <a:t>beq</a:t>
            </a:r>
            <a:r>
              <a:rPr lang="en-US" dirty="0"/>
              <a:t> stands for </a:t>
            </a:r>
            <a:r>
              <a:rPr lang="en-US" i="1" u="sng" dirty="0"/>
              <a:t>branch if equal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00B6C-CA5D-45B8-B2F3-9698BCD8A8A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6179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/>
              <a:t>Loops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622323"/>
            <a:ext cx="10515600" cy="4915637"/>
          </a:xfrm>
        </p:spPr>
        <p:txBody>
          <a:bodyPr>
            <a:normAutofit/>
          </a:bodyPr>
          <a:lstStyle/>
          <a:p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>
                <a:solidFill>
                  <a:srgbClr val="0070C0"/>
                </a:solidFill>
              </a:rPr>
              <a:t>slt</a:t>
            </a:r>
            <a:r>
              <a:rPr lang="en-US" dirty="0">
                <a:solidFill>
                  <a:srgbClr val="0070C0"/>
                </a:solidFill>
              </a:rPr>
              <a:t> $t0, $s3, $s4 	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 $t0 = 1 if $s3 &lt; $s4</a:t>
            </a:r>
          </a:p>
          <a:p>
            <a:endParaRPr lang="en-US" sz="400" dirty="0"/>
          </a:p>
          <a:p>
            <a:r>
              <a:rPr lang="en-US" dirty="0"/>
              <a:t>It means that register </a:t>
            </a:r>
            <a:r>
              <a:rPr lang="en-US" dirty="0">
                <a:solidFill>
                  <a:srgbClr val="0070C0"/>
                </a:solidFill>
              </a:rPr>
              <a:t>$t0 </a:t>
            </a:r>
            <a:r>
              <a:rPr lang="en-US" dirty="0"/>
              <a:t>is set to </a:t>
            </a:r>
            <a:r>
              <a:rPr lang="en-US" b="1" dirty="0">
                <a:solidFill>
                  <a:srgbClr val="00B050"/>
                </a:solidFill>
              </a:rPr>
              <a:t>1</a:t>
            </a:r>
            <a:r>
              <a:rPr lang="en-US" dirty="0"/>
              <a:t> if the value in register </a:t>
            </a:r>
            <a:r>
              <a:rPr lang="en-US" dirty="0">
                <a:solidFill>
                  <a:srgbClr val="0070C0"/>
                </a:solidFill>
              </a:rPr>
              <a:t>$s3 </a:t>
            </a:r>
            <a:r>
              <a:rPr lang="en-US" dirty="0"/>
              <a:t>is less than the value in register </a:t>
            </a:r>
            <a:r>
              <a:rPr lang="en-US" dirty="0">
                <a:solidFill>
                  <a:srgbClr val="0070C0"/>
                </a:solidFill>
              </a:rPr>
              <a:t>$s4</a:t>
            </a:r>
            <a:r>
              <a:rPr lang="en-US" dirty="0"/>
              <a:t>; otherwise, register </a:t>
            </a:r>
            <a:r>
              <a:rPr lang="en-US" dirty="0">
                <a:solidFill>
                  <a:srgbClr val="0070C0"/>
                </a:solidFill>
              </a:rPr>
              <a:t>$t0 </a:t>
            </a:r>
            <a:r>
              <a:rPr lang="en-US" dirty="0"/>
              <a:t>is set to </a:t>
            </a:r>
            <a:r>
              <a:rPr lang="en-US" b="1" dirty="0">
                <a:solidFill>
                  <a:srgbClr val="FF0000"/>
                </a:solidFill>
              </a:rPr>
              <a:t>0</a:t>
            </a:r>
          </a:p>
          <a:p>
            <a:endParaRPr lang="en-US" dirty="0"/>
          </a:p>
          <a:p>
            <a:pPr marL="457200" lvl="1" indent="0">
              <a:buNone/>
            </a:pPr>
            <a:r>
              <a:rPr lang="en-US" dirty="0"/>
              <a:t>Constant operands are popular in comparisons, so there is an </a:t>
            </a:r>
            <a:r>
              <a:rPr lang="en-US" u="sng" dirty="0"/>
              <a:t>immediate version</a:t>
            </a:r>
            <a:r>
              <a:rPr lang="en-US" dirty="0"/>
              <a:t> of the set on less than instruction. </a:t>
            </a:r>
          </a:p>
          <a:p>
            <a:r>
              <a:rPr lang="en-US" dirty="0"/>
              <a:t>To test if register </a:t>
            </a:r>
            <a:r>
              <a:rPr lang="en-US" dirty="0">
                <a:solidFill>
                  <a:srgbClr val="0070C0"/>
                </a:solidFill>
              </a:rPr>
              <a:t>$s2 </a:t>
            </a:r>
            <a:r>
              <a:rPr lang="en-US" dirty="0"/>
              <a:t>is less than the </a:t>
            </a:r>
            <a:r>
              <a:rPr lang="en-US" u="sng" dirty="0"/>
              <a:t>constant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10</a:t>
            </a:r>
            <a:r>
              <a:rPr lang="en-US" dirty="0"/>
              <a:t>, we can just write:</a:t>
            </a:r>
          </a:p>
          <a:p>
            <a:endParaRPr lang="en-US" sz="400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 err="1">
                <a:solidFill>
                  <a:srgbClr val="0070C0"/>
                </a:solidFill>
              </a:rPr>
              <a:t>slti</a:t>
            </a:r>
            <a:r>
              <a:rPr lang="en-US" dirty="0">
                <a:solidFill>
                  <a:srgbClr val="0070C0"/>
                </a:solidFill>
              </a:rPr>
              <a:t> $t0,$s2,10 	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 $t0 = 1 if $s2 &lt; 10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00B6C-CA5D-45B8-B2F3-9698BCD8A8A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806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/>
              <a:t>Loops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622323"/>
            <a:ext cx="10515600" cy="5227421"/>
          </a:xfrm>
        </p:spPr>
        <p:txBody>
          <a:bodyPr>
            <a:normAutofit lnSpcReduction="10000"/>
          </a:bodyPr>
          <a:lstStyle/>
          <a:p>
            <a:endParaRPr lang="en-US" dirty="0"/>
          </a:p>
          <a:p>
            <a:r>
              <a:rPr lang="en-US" dirty="0"/>
              <a:t>MIPS compilers use the </a:t>
            </a:r>
            <a:r>
              <a:rPr lang="en-US" b="1" dirty="0" err="1">
                <a:solidFill>
                  <a:srgbClr val="0070C0"/>
                </a:solidFill>
              </a:rPr>
              <a:t>slt</a:t>
            </a:r>
            <a:r>
              <a:rPr lang="en-US" dirty="0"/>
              <a:t>, </a:t>
            </a:r>
            <a:r>
              <a:rPr lang="en-US" b="1" dirty="0" err="1">
                <a:solidFill>
                  <a:srgbClr val="0070C0"/>
                </a:solidFill>
              </a:rPr>
              <a:t>slti</a:t>
            </a:r>
            <a:r>
              <a:rPr lang="en-US" dirty="0"/>
              <a:t>, </a:t>
            </a:r>
            <a:r>
              <a:rPr lang="en-US" b="1" dirty="0" err="1">
                <a:solidFill>
                  <a:srgbClr val="0070C0"/>
                </a:solidFill>
              </a:rPr>
              <a:t>beq</a:t>
            </a:r>
            <a:r>
              <a:rPr lang="en-US" dirty="0"/>
              <a:t>, </a:t>
            </a:r>
            <a:r>
              <a:rPr lang="en-US" b="1" dirty="0" err="1">
                <a:solidFill>
                  <a:srgbClr val="0070C0"/>
                </a:solidFill>
              </a:rPr>
              <a:t>bne</a:t>
            </a:r>
            <a:r>
              <a:rPr lang="en-US" dirty="0"/>
              <a:t>, and the fixed value of </a:t>
            </a:r>
            <a:r>
              <a:rPr lang="en-US" dirty="0">
                <a:solidFill>
                  <a:srgbClr val="0070C0"/>
                </a:solidFill>
              </a:rPr>
              <a:t>0</a:t>
            </a:r>
            <a:r>
              <a:rPr lang="en-US" dirty="0"/>
              <a:t> (</a:t>
            </a:r>
            <a:r>
              <a:rPr lang="en-US" dirty="0">
                <a:solidFill>
                  <a:srgbClr val="0070C0"/>
                </a:solidFill>
              </a:rPr>
              <a:t>$zero</a:t>
            </a:r>
            <a:r>
              <a:rPr lang="en-US" dirty="0"/>
              <a:t>) to create all relative conditions: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i="1" dirty="0"/>
              <a:t>equal, not equal, less than, less than or equal, greater than, 	greater than or equal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NOTE:</a:t>
            </a:r>
          </a:p>
          <a:p>
            <a:r>
              <a:rPr lang="en-US" dirty="0"/>
              <a:t>The MIPS architecture </a:t>
            </a:r>
            <a:r>
              <a:rPr lang="en-US" i="1" u="sng" dirty="0">
                <a:solidFill>
                  <a:srgbClr val="7030A0"/>
                </a:solidFill>
              </a:rPr>
              <a:t>doesn’t include branch on less than</a:t>
            </a:r>
            <a:r>
              <a:rPr lang="en-US" i="1" dirty="0"/>
              <a:t> </a:t>
            </a:r>
            <a:r>
              <a:rPr lang="en-US" dirty="0"/>
              <a:t>because it is </a:t>
            </a:r>
            <a:r>
              <a:rPr lang="en-US" u="sng" dirty="0"/>
              <a:t>too complicated</a:t>
            </a:r>
            <a:r>
              <a:rPr lang="en-US" dirty="0"/>
              <a:t>;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It would stretch the clock cycle time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It would take extra clock cycles per instruction</a:t>
            </a:r>
          </a:p>
          <a:p>
            <a:pPr lvl="1"/>
            <a:r>
              <a:rPr lang="en-US" dirty="0"/>
              <a:t>Two faster instructions are more useful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00B6C-CA5D-45B8-B2F3-9698BCD8A8A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574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/>
              <a:t>Unsigned values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622323"/>
            <a:ext cx="10515600" cy="5227421"/>
          </a:xfrm>
        </p:spPr>
        <p:txBody>
          <a:bodyPr>
            <a:normAutofit/>
          </a:bodyPr>
          <a:lstStyle/>
          <a:p>
            <a:r>
              <a:rPr lang="en-US" dirty="0"/>
              <a:t>Comparison instructions must deal with the dichotomy between signed and unsigned numbers. </a:t>
            </a:r>
          </a:p>
          <a:p>
            <a:endParaRPr lang="en-US" dirty="0"/>
          </a:p>
          <a:p>
            <a:r>
              <a:rPr lang="en-US" dirty="0"/>
              <a:t>Sometimes a bit pattern with a 1 in the most significant bit represents a negative number and, of course, is less than any positive number, which must have a 0 in the most significant bit. </a:t>
            </a:r>
          </a:p>
          <a:p>
            <a:endParaRPr lang="en-US" dirty="0"/>
          </a:p>
          <a:p>
            <a:r>
              <a:rPr lang="en-US" dirty="0"/>
              <a:t>With unsigned integers, on the other hand, a 1 in the most significant bit represents a number that is </a:t>
            </a:r>
            <a:r>
              <a:rPr lang="en-US" i="1" dirty="0"/>
              <a:t>larger </a:t>
            </a:r>
            <a:r>
              <a:rPr lang="en-US" dirty="0"/>
              <a:t>than any that begins with a 0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00B6C-CA5D-45B8-B2F3-9698BCD8A8A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5144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622323"/>
            <a:ext cx="10515600" cy="5227421"/>
          </a:xfrm>
        </p:spPr>
        <p:txBody>
          <a:bodyPr>
            <a:normAutofit/>
          </a:bodyPr>
          <a:lstStyle/>
          <a:p>
            <a:r>
              <a:rPr lang="en-US" dirty="0"/>
              <a:t>MIPS offers two versions of the set on less than comparison to handle these alternatives</a:t>
            </a:r>
          </a:p>
          <a:p>
            <a:endParaRPr lang="en-US" dirty="0"/>
          </a:p>
          <a:p>
            <a:r>
              <a:rPr lang="en-US" i="1" u="sng" dirty="0"/>
              <a:t>Set on less than</a:t>
            </a:r>
            <a:r>
              <a:rPr lang="en-US" i="1" dirty="0"/>
              <a:t> </a:t>
            </a:r>
            <a:r>
              <a:rPr lang="en-US" dirty="0"/>
              <a:t>(</a:t>
            </a:r>
            <a:r>
              <a:rPr lang="en-US" b="1" dirty="0" err="1">
                <a:solidFill>
                  <a:srgbClr val="0070C0"/>
                </a:solidFill>
              </a:rPr>
              <a:t>slt</a:t>
            </a:r>
            <a:r>
              <a:rPr lang="en-US" dirty="0"/>
              <a:t>) and </a:t>
            </a:r>
            <a:r>
              <a:rPr lang="en-US" i="1" u="sng" dirty="0"/>
              <a:t>set on less than immediate</a:t>
            </a:r>
            <a:r>
              <a:rPr lang="en-US" i="1" dirty="0"/>
              <a:t> </a:t>
            </a:r>
            <a:r>
              <a:rPr lang="en-US" dirty="0"/>
              <a:t>(</a:t>
            </a:r>
            <a:r>
              <a:rPr lang="en-US" b="1" dirty="0" err="1">
                <a:solidFill>
                  <a:srgbClr val="0070C0"/>
                </a:solidFill>
              </a:rPr>
              <a:t>slti</a:t>
            </a:r>
            <a:r>
              <a:rPr lang="en-US" dirty="0"/>
              <a:t>) </a:t>
            </a:r>
            <a:r>
              <a:rPr lang="en-US" dirty="0">
                <a:solidFill>
                  <a:srgbClr val="00B050"/>
                </a:solidFill>
              </a:rPr>
              <a:t>work with signed integers</a:t>
            </a:r>
            <a:endParaRPr lang="en-US" dirty="0"/>
          </a:p>
          <a:p>
            <a:endParaRPr lang="en-US" dirty="0"/>
          </a:p>
          <a:p>
            <a:r>
              <a:rPr lang="en-US" dirty="0"/>
              <a:t>Whereas, </a:t>
            </a:r>
            <a:r>
              <a:rPr lang="en-US" dirty="0">
                <a:solidFill>
                  <a:srgbClr val="7030A0"/>
                </a:solidFill>
              </a:rPr>
              <a:t>unsigned integers</a:t>
            </a:r>
            <a:r>
              <a:rPr lang="en-US" dirty="0"/>
              <a:t> are compared using </a:t>
            </a:r>
            <a:r>
              <a:rPr lang="en-US" i="1" u="sng" dirty="0"/>
              <a:t>set on less than unsigned</a:t>
            </a:r>
            <a:r>
              <a:rPr lang="en-US" i="1" dirty="0"/>
              <a:t> </a:t>
            </a:r>
            <a:r>
              <a:rPr lang="en-US" dirty="0"/>
              <a:t>(</a:t>
            </a:r>
            <a:r>
              <a:rPr lang="en-US" b="1" dirty="0" err="1">
                <a:solidFill>
                  <a:srgbClr val="0070C0"/>
                </a:solidFill>
              </a:rPr>
              <a:t>sltu</a:t>
            </a:r>
            <a:r>
              <a:rPr lang="en-US" dirty="0"/>
              <a:t>) and </a:t>
            </a:r>
            <a:r>
              <a:rPr lang="en-US" i="1" u="sng" dirty="0"/>
              <a:t>set on less than immediate unsigned</a:t>
            </a:r>
            <a:r>
              <a:rPr lang="en-US" i="1" dirty="0"/>
              <a:t> </a:t>
            </a:r>
            <a:r>
              <a:rPr lang="en-US" dirty="0"/>
              <a:t>(</a:t>
            </a:r>
            <a:r>
              <a:rPr lang="en-US" b="1" dirty="0" err="1">
                <a:solidFill>
                  <a:srgbClr val="0070C0"/>
                </a:solidFill>
              </a:rPr>
              <a:t>sltiu</a:t>
            </a:r>
            <a:r>
              <a:rPr lang="en-US" dirty="0"/>
              <a:t>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00B6C-CA5D-45B8-B2F3-9698BCD8A8A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1957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622323"/>
            <a:ext cx="10515600" cy="473402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Suppose register </a:t>
            </a:r>
            <a:r>
              <a:rPr lang="en-US" dirty="0">
                <a:solidFill>
                  <a:srgbClr val="0070C0"/>
                </a:solidFill>
              </a:rPr>
              <a:t>$s0 </a:t>
            </a:r>
            <a:r>
              <a:rPr lang="en-US" dirty="0"/>
              <a:t>has the binary number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0070C0"/>
                </a:solidFill>
              </a:rPr>
              <a:t>1111 1111 1111 1111 1111 1111 1111 1111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And that register </a:t>
            </a:r>
            <a:r>
              <a:rPr lang="en-US" dirty="0">
                <a:solidFill>
                  <a:srgbClr val="0070C0"/>
                </a:solidFill>
              </a:rPr>
              <a:t>$s1 </a:t>
            </a:r>
            <a:r>
              <a:rPr lang="en-US" dirty="0"/>
              <a:t>has the binary number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0070C0"/>
                </a:solidFill>
              </a:rPr>
              <a:t>0000 0000 0000 0000 0000 0000 0000 0001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What are the values of registers </a:t>
            </a:r>
            <a:r>
              <a:rPr lang="en-US" dirty="0">
                <a:solidFill>
                  <a:srgbClr val="0070C0"/>
                </a:solidFill>
              </a:rPr>
              <a:t>$t0 </a:t>
            </a:r>
            <a:r>
              <a:rPr lang="en-US" dirty="0"/>
              <a:t>and </a:t>
            </a:r>
            <a:r>
              <a:rPr lang="en-US" dirty="0">
                <a:solidFill>
                  <a:srgbClr val="0070C0"/>
                </a:solidFill>
              </a:rPr>
              <a:t>$t1 </a:t>
            </a:r>
            <a:r>
              <a:rPr lang="en-US" dirty="0"/>
              <a:t>after these two instructions?</a:t>
            </a:r>
          </a:p>
          <a:p>
            <a:endParaRPr lang="en-US" sz="500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>
                <a:solidFill>
                  <a:srgbClr val="0070C0"/>
                </a:solidFill>
              </a:rPr>
              <a:t>slt</a:t>
            </a:r>
            <a:r>
              <a:rPr lang="en-US" dirty="0">
                <a:solidFill>
                  <a:srgbClr val="0070C0"/>
                </a:solidFill>
              </a:rPr>
              <a:t> $t0, $s0, $s1 	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 signed comparison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	</a:t>
            </a:r>
            <a:r>
              <a:rPr lang="en-US" dirty="0" err="1">
                <a:solidFill>
                  <a:srgbClr val="0070C0"/>
                </a:solidFill>
              </a:rPr>
              <a:t>sltu</a:t>
            </a:r>
            <a:r>
              <a:rPr lang="en-US" dirty="0">
                <a:solidFill>
                  <a:srgbClr val="0070C0"/>
                </a:solidFill>
              </a:rPr>
              <a:t> $t1, $s0, $s1 	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 unsigned comparison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00B6C-CA5D-45B8-B2F3-9698BCD8A8A2}" type="slidenum">
              <a:rPr lang="en-US" smtClean="0"/>
              <a:t>14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CB40E7B-B2D9-40F0-9FC4-7E8339D0CBBC}"/>
              </a:ext>
            </a:extLst>
          </p:cNvPr>
          <p:cNvSpPr/>
          <p:nvPr/>
        </p:nvSpPr>
        <p:spPr>
          <a:xfrm>
            <a:off x="5973648" y="494387"/>
            <a:ext cx="6096000" cy="8002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lvl="1"/>
            <a:r>
              <a:rPr lang="en-US" sz="2300" dirty="0"/>
              <a:t> </a:t>
            </a:r>
            <a:r>
              <a:rPr lang="en-US" sz="2300" dirty="0">
                <a:solidFill>
                  <a:srgbClr val="0070C0"/>
                </a:solidFill>
              </a:rPr>
              <a:t>-1</a:t>
            </a:r>
            <a:r>
              <a:rPr lang="en-US" sz="1600" dirty="0">
                <a:solidFill>
                  <a:srgbClr val="0070C0"/>
                </a:solidFill>
              </a:rPr>
              <a:t>ten</a:t>
            </a:r>
            <a:r>
              <a:rPr lang="en-US" sz="2300" dirty="0">
                <a:solidFill>
                  <a:srgbClr val="0070C0"/>
                </a:solidFill>
              </a:rPr>
              <a:t> </a:t>
            </a:r>
            <a:r>
              <a:rPr lang="en-US" sz="2300" dirty="0"/>
              <a:t>if it is a </a:t>
            </a:r>
            <a:r>
              <a:rPr lang="en-US" sz="2300" dirty="0">
                <a:solidFill>
                  <a:srgbClr val="00B050"/>
                </a:solidFill>
              </a:rPr>
              <a:t>signed integer </a:t>
            </a:r>
            <a:endParaRPr lang="en-US" sz="2300" dirty="0"/>
          </a:p>
          <a:p>
            <a:pPr lvl="1"/>
            <a:r>
              <a:rPr lang="en-US" sz="2300" dirty="0"/>
              <a:t> </a:t>
            </a:r>
            <a:r>
              <a:rPr lang="en-US" sz="2300" dirty="0">
                <a:solidFill>
                  <a:srgbClr val="0070C0"/>
                </a:solidFill>
              </a:rPr>
              <a:t>4,294,967,295</a:t>
            </a:r>
            <a:r>
              <a:rPr lang="en-US" sz="1600" dirty="0">
                <a:solidFill>
                  <a:srgbClr val="0070C0"/>
                </a:solidFill>
              </a:rPr>
              <a:t>ten</a:t>
            </a:r>
            <a:r>
              <a:rPr lang="en-US" sz="2300" dirty="0"/>
              <a:t> if it is an </a:t>
            </a:r>
            <a:r>
              <a:rPr lang="en-US" sz="2300" dirty="0">
                <a:solidFill>
                  <a:srgbClr val="7030A0"/>
                </a:solidFill>
              </a:rPr>
              <a:t>unsigned integer</a:t>
            </a:r>
            <a:endParaRPr lang="en-US" sz="23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77EF296-AFFF-4DDF-8AEF-58C90B9E3EEB}"/>
              </a:ext>
            </a:extLst>
          </p:cNvPr>
          <p:cNvSpPr/>
          <p:nvPr/>
        </p:nvSpPr>
        <p:spPr>
          <a:xfrm>
            <a:off x="9021648" y="2902681"/>
            <a:ext cx="2351541" cy="4462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300" dirty="0">
                <a:solidFill>
                  <a:srgbClr val="0070C0"/>
                </a:solidFill>
              </a:rPr>
              <a:t>1</a:t>
            </a:r>
            <a:r>
              <a:rPr lang="en-US" sz="1600" dirty="0">
                <a:solidFill>
                  <a:srgbClr val="0070C0"/>
                </a:solidFill>
              </a:rPr>
              <a:t>ten</a:t>
            </a:r>
            <a:r>
              <a:rPr lang="en-US" sz="2300" dirty="0"/>
              <a:t> in either case</a:t>
            </a:r>
            <a:endParaRPr lang="en-GB" sz="23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E094055-C669-4AA5-88AA-5087714CB686}"/>
              </a:ext>
            </a:extLst>
          </p:cNvPr>
          <p:cNvCxnSpPr>
            <a:stCxn id="3" idx="2"/>
          </p:cNvCxnSpPr>
          <p:nvPr/>
        </p:nvCxnSpPr>
        <p:spPr>
          <a:xfrm flipH="1">
            <a:off x="8200103" y="1294606"/>
            <a:ext cx="821545" cy="662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23E32BC-1FF2-40BB-99D1-751FB8E86EBC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8200104" y="3125819"/>
            <a:ext cx="821544" cy="364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2338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622323"/>
            <a:ext cx="10515600" cy="473402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Suppose register </a:t>
            </a:r>
            <a:r>
              <a:rPr lang="en-US" dirty="0">
                <a:solidFill>
                  <a:srgbClr val="0070C0"/>
                </a:solidFill>
              </a:rPr>
              <a:t>$s0 </a:t>
            </a:r>
            <a:r>
              <a:rPr lang="en-US" dirty="0"/>
              <a:t>has the binary number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0070C0"/>
                </a:solidFill>
              </a:rPr>
              <a:t>1111 1111 1111 1111 1111 1111 1111 1111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And that register </a:t>
            </a:r>
            <a:r>
              <a:rPr lang="en-US" dirty="0">
                <a:solidFill>
                  <a:srgbClr val="0070C0"/>
                </a:solidFill>
              </a:rPr>
              <a:t>$s1 </a:t>
            </a:r>
            <a:r>
              <a:rPr lang="en-US" dirty="0"/>
              <a:t>has the binary number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0070C0"/>
                </a:solidFill>
              </a:rPr>
              <a:t>0000 0000 0000 0000 0000 0000 0000 0001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Then register </a:t>
            </a:r>
            <a:r>
              <a:rPr lang="en-US" dirty="0">
                <a:solidFill>
                  <a:srgbClr val="0070C0"/>
                </a:solidFill>
              </a:rPr>
              <a:t>$t0 </a:t>
            </a:r>
            <a:r>
              <a:rPr lang="en-US" dirty="0"/>
              <a:t>has the value </a:t>
            </a:r>
            <a:r>
              <a:rPr lang="en-US" dirty="0">
                <a:solidFill>
                  <a:srgbClr val="0070C0"/>
                </a:solidFill>
              </a:rPr>
              <a:t>1</a:t>
            </a:r>
            <a:r>
              <a:rPr lang="en-US" dirty="0"/>
              <a:t>, since </a:t>
            </a:r>
            <a:r>
              <a:rPr lang="en-US" dirty="0">
                <a:solidFill>
                  <a:srgbClr val="0070C0"/>
                </a:solidFill>
              </a:rPr>
              <a:t>-1ten </a:t>
            </a:r>
            <a:r>
              <a:rPr lang="en-US" dirty="0"/>
              <a:t>&lt; </a:t>
            </a:r>
            <a:r>
              <a:rPr lang="en-US" dirty="0">
                <a:solidFill>
                  <a:srgbClr val="0070C0"/>
                </a:solidFill>
              </a:rPr>
              <a:t>1ten</a:t>
            </a:r>
            <a:r>
              <a:rPr lang="en-US" dirty="0"/>
              <a:t>, and register </a:t>
            </a:r>
            <a:r>
              <a:rPr lang="en-US" dirty="0">
                <a:solidFill>
                  <a:srgbClr val="0070C0"/>
                </a:solidFill>
              </a:rPr>
              <a:t>$t1 </a:t>
            </a:r>
            <a:r>
              <a:rPr lang="en-US" dirty="0"/>
              <a:t>has the value </a:t>
            </a:r>
            <a:r>
              <a:rPr lang="en-US" dirty="0">
                <a:solidFill>
                  <a:srgbClr val="0070C0"/>
                </a:solidFill>
              </a:rPr>
              <a:t>0</a:t>
            </a:r>
            <a:r>
              <a:rPr lang="en-US" dirty="0"/>
              <a:t>, since </a:t>
            </a:r>
            <a:r>
              <a:rPr lang="en-US" dirty="0">
                <a:solidFill>
                  <a:srgbClr val="0070C0"/>
                </a:solidFill>
              </a:rPr>
              <a:t>4,294,967,295ten</a:t>
            </a:r>
            <a:r>
              <a:rPr lang="en-US" dirty="0"/>
              <a:t> &gt; </a:t>
            </a:r>
            <a:r>
              <a:rPr lang="en-US" dirty="0">
                <a:solidFill>
                  <a:srgbClr val="0070C0"/>
                </a:solidFill>
              </a:rPr>
              <a:t>1ten</a:t>
            </a:r>
            <a:endParaRPr lang="en-US" dirty="0"/>
          </a:p>
          <a:p>
            <a:endParaRPr lang="en-US" sz="500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>
                <a:solidFill>
                  <a:srgbClr val="0070C0"/>
                </a:solidFill>
              </a:rPr>
              <a:t>slt</a:t>
            </a:r>
            <a:r>
              <a:rPr lang="en-US" dirty="0">
                <a:solidFill>
                  <a:srgbClr val="0070C0"/>
                </a:solidFill>
              </a:rPr>
              <a:t> $t0, $s0, $s1 	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 signed comparison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	</a:t>
            </a:r>
            <a:r>
              <a:rPr lang="en-US" dirty="0" err="1">
                <a:solidFill>
                  <a:srgbClr val="0070C0"/>
                </a:solidFill>
              </a:rPr>
              <a:t>sltu</a:t>
            </a:r>
            <a:r>
              <a:rPr lang="en-US" dirty="0">
                <a:solidFill>
                  <a:srgbClr val="0070C0"/>
                </a:solidFill>
              </a:rPr>
              <a:t> $t1, $s0, $s1 	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 unsigned comparison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00B6C-CA5D-45B8-B2F3-9698BCD8A8A2}" type="slidenum">
              <a:rPr lang="en-US" smtClean="0"/>
              <a:t>15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CB40E7B-B2D9-40F0-9FC4-7E8339D0CBBC}"/>
              </a:ext>
            </a:extLst>
          </p:cNvPr>
          <p:cNvSpPr/>
          <p:nvPr/>
        </p:nvSpPr>
        <p:spPr>
          <a:xfrm>
            <a:off x="5973648" y="494387"/>
            <a:ext cx="6096000" cy="8002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lvl="1"/>
            <a:r>
              <a:rPr lang="en-US" sz="2300" dirty="0"/>
              <a:t> </a:t>
            </a:r>
            <a:r>
              <a:rPr lang="en-US" sz="2300" dirty="0">
                <a:solidFill>
                  <a:srgbClr val="0070C0"/>
                </a:solidFill>
              </a:rPr>
              <a:t>-1</a:t>
            </a:r>
            <a:r>
              <a:rPr lang="en-US" sz="1600" dirty="0">
                <a:solidFill>
                  <a:srgbClr val="0070C0"/>
                </a:solidFill>
              </a:rPr>
              <a:t>ten</a:t>
            </a:r>
            <a:r>
              <a:rPr lang="en-US" sz="2300" dirty="0">
                <a:solidFill>
                  <a:srgbClr val="0070C0"/>
                </a:solidFill>
              </a:rPr>
              <a:t> </a:t>
            </a:r>
            <a:r>
              <a:rPr lang="en-US" sz="2300" dirty="0"/>
              <a:t>if it is a </a:t>
            </a:r>
            <a:r>
              <a:rPr lang="en-US" sz="2300" dirty="0">
                <a:solidFill>
                  <a:srgbClr val="00B050"/>
                </a:solidFill>
              </a:rPr>
              <a:t>signed integer </a:t>
            </a:r>
            <a:endParaRPr lang="en-US" sz="2300" dirty="0"/>
          </a:p>
          <a:p>
            <a:pPr lvl="1"/>
            <a:r>
              <a:rPr lang="en-US" sz="2300" dirty="0"/>
              <a:t> </a:t>
            </a:r>
            <a:r>
              <a:rPr lang="en-US" sz="2300" dirty="0">
                <a:solidFill>
                  <a:srgbClr val="0070C0"/>
                </a:solidFill>
              </a:rPr>
              <a:t>4,294,967,295</a:t>
            </a:r>
            <a:r>
              <a:rPr lang="en-US" sz="1600" dirty="0">
                <a:solidFill>
                  <a:srgbClr val="0070C0"/>
                </a:solidFill>
              </a:rPr>
              <a:t>ten</a:t>
            </a:r>
            <a:r>
              <a:rPr lang="en-US" sz="2300" dirty="0"/>
              <a:t> if it is an </a:t>
            </a:r>
            <a:r>
              <a:rPr lang="en-US" sz="2300" dirty="0">
                <a:solidFill>
                  <a:srgbClr val="7030A0"/>
                </a:solidFill>
              </a:rPr>
              <a:t>unsigned integer</a:t>
            </a:r>
            <a:endParaRPr lang="en-US" sz="23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77EF296-AFFF-4DDF-8AEF-58C90B9E3EEB}"/>
              </a:ext>
            </a:extLst>
          </p:cNvPr>
          <p:cNvSpPr/>
          <p:nvPr/>
        </p:nvSpPr>
        <p:spPr>
          <a:xfrm>
            <a:off x="9021648" y="2902681"/>
            <a:ext cx="2493503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300" dirty="0">
                <a:solidFill>
                  <a:srgbClr val="0070C0"/>
                </a:solidFill>
              </a:rPr>
              <a:t>1ten</a:t>
            </a:r>
            <a:r>
              <a:rPr lang="en-US" sz="2300" dirty="0"/>
              <a:t> in either case</a:t>
            </a:r>
            <a:endParaRPr lang="en-GB" sz="23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E094055-C669-4AA5-88AA-5087714CB686}"/>
              </a:ext>
            </a:extLst>
          </p:cNvPr>
          <p:cNvCxnSpPr>
            <a:stCxn id="3" idx="2"/>
          </p:cNvCxnSpPr>
          <p:nvPr/>
        </p:nvCxnSpPr>
        <p:spPr>
          <a:xfrm flipH="1">
            <a:off x="8200103" y="1294606"/>
            <a:ext cx="821545" cy="662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23E32BC-1FF2-40BB-99D1-751FB8E86EBC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8200103" y="3133514"/>
            <a:ext cx="821545" cy="357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9764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/>
              <a:t>Bounds Check Shortcut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22323"/>
                <a:ext cx="10515600" cy="4734027"/>
              </a:xfrm>
            </p:spPr>
            <p:txBody>
              <a:bodyPr>
                <a:normAutofit/>
              </a:bodyPr>
              <a:lstStyle/>
              <a:p>
                <a:endParaRPr lang="en-US" dirty="0"/>
              </a:p>
              <a:p>
                <a:r>
                  <a:rPr lang="en-US" dirty="0"/>
                  <a:t>Treating signed numbers as if they were unsigned gives us a low cost way of checking if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i="1" dirty="0"/>
                  <a:t>, </a:t>
                </a:r>
                <a:r>
                  <a:rPr lang="en-US" dirty="0"/>
                  <a:t>which matches the index out-of-bounds check for arrays. </a:t>
                </a:r>
              </a:p>
              <a:p>
                <a:r>
                  <a:rPr lang="en-US" dirty="0"/>
                  <a:t>The key is that negative integers in two’s complement notation look like large numbers in unsigned notation; that is, the most significant bit is a sign bit in the former notation but a large part of the number in the latter. </a:t>
                </a:r>
              </a:p>
              <a:p>
                <a:r>
                  <a:rPr lang="en-US" dirty="0"/>
                  <a:t>Thus, an unsigned comparison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also checks if </a:t>
                </a:r>
                <a:r>
                  <a:rPr lang="en-US" i="1" dirty="0"/>
                  <a:t>x </a:t>
                </a:r>
                <a:r>
                  <a:rPr lang="en-US" dirty="0"/>
                  <a:t>is negative as well as if </a:t>
                </a:r>
                <a:r>
                  <a:rPr lang="en-US" i="1" dirty="0"/>
                  <a:t>x </a:t>
                </a:r>
                <a:r>
                  <a:rPr lang="en-US" dirty="0"/>
                  <a:t>is less than </a:t>
                </a:r>
                <a:r>
                  <a:rPr lang="en-US" i="1" dirty="0"/>
                  <a:t>y</a:t>
                </a:r>
                <a:r>
                  <a:rPr lang="en-US" dirty="0"/>
                  <a:t>.</a:t>
                </a:r>
                <a:endParaRPr lang="en-US" sz="2600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22323"/>
                <a:ext cx="10515600" cy="4734027"/>
              </a:xfrm>
              <a:blipFill>
                <a:blip r:embed="rId3"/>
                <a:stretch>
                  <a:fillRect l="-1043" r="-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00B6C-CA5D-45B8-B2F3-9698BCD8A8A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4543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/>
              <a:t>Bounds Check Shortcut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622323"/>
            <a:ext cx="10515600" cy="4734027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Use this shortcut to reduce an index-out-of-bounds check: </a:t>
            </a:r>
          </a:p>
          <a:p>
            <a:pPr marL="0" indent="0">
              <a:buNone/>
            </a:pPr>
            <a:r>
              <a:rPr lang="en-US" dirty="0"/>
              <a:t>	jump to </a:t>
            </a:r>
            <a:r>
              <a:rPr lang="en-US" dirty="0" err="1"/>
              <a:t>IndexOutOfBounds</a:t>
            </a:r>
            <a:r>
              <a:rPr lang="en-US" dirty="0"/>
              <a:t> if $s1 ≥ $t2 or if $s1 is negative</a:t>
            </a:r>
          </a:p>
          <a:p>
            <a:endParaRPr lang="en-US" dirty="0"/>
          </a:p>
          <a:p>
            <a:r>
              <a:rPr lang="en-US" dirty="0"/>
              <a:t>The checking code just uses u to do both checks: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sltu</a:t>
            </a:r>
            <a:r>
              <a:rPr lang="en-US" dirty="0"/>
              <a:t> $t0,$s1,$t2 		# $t0=0 if $s1&gt;=length or $s1&lt;0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beq</a:t>
            </a:r>
            <a:r>
              <a:rPr lang="en-US" dirty="0"/>
              <a:t> $t0,$zero,IndexOutOfBounds 	#if bad, </a:t>
            </a:r>
            <a:r>
              <a:rPr lang="en-US" dirty="0" err="1"/>
              <a:t>goto</a:t>
            </a:r>
            <a:r>
              <a:rPr lang="en-US" dirty="0"/>
              <a:t> Error</a:t>
            </a:r>
            <a:endParaRPr lang="en-US" sz="26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00B6C-CA5D-45B8-B2F3-9698BCD8A8A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315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it-IT" b="1" dirty="0"/>
              <a:t>Case Switch Statement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622323"/>
            <a:ext cx="10515600" cy="473402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Most programming languages have a </a:t>
            </a:r>
            <a:r>
              <a:rPr lang="en-US" i="1" dirty="0">
                <a:solidFill>
                  <a:srgbClr val="0070C0"/>
                </a:solidFill>
              </a:rPr>
              <a:t>case</a:t>
            </a:r>
            <a:r>
              <a:rPr lang="en-US" i="1" dirty="0"/>
              <a:t> </a:t>
            </a:r>
            <a:r>
              <a:rPr lang="en-US" dirty="0"/>
              <a:t>or </a:t>
            </a:r>
            <a:r>
              <a:rPr lang="en-US" i="1" dirty="0">
                <a:solidFill>
                  <a:srgbClr val="0070C0"/>
                </a:solidFill>
              </a:rPr>
              <a:t>switch</a:t>
            </a:r>
            <a:r>
              <a:rPr lang="en-US" i="1" dirty="0"/>
              <a:t> </a:t>
            </a:r>
            <a:r>
              <a:rPr lang="en-US" dirty="0"/>
              <a:t>statement that allows the programmer to select one of many alternatives depending on a single value. </a:t>
            </a:r>
          </a:p>
          <a:p>
            <a:endParaRPr lang="en-US" dirty="0"/>
          </a:p>
          <a:p>
            <a:r>
              <a:rPr lang="en-US" dirty="0"/>
              <a:t>The simplest way to implement </a:t>
            </a:r>
            <a:r>
              <a:rPr lang="en-US" i="1" dirty="0">
                <a:solidFill>
                  <a:srgbClr val="0070C0"/>
                </a:solidFill>
              </a:rPr>
              <a:t>switch</a:t>
            </a:r>
            <a:r>
              <a:rPr lang="en-US" i="1" dirty="0"/>
              <a:t> </a:t>
            </a:r>
            <a:r>
              <a:rPr lang="en-US" dirty="0"/>
              <a:t>is via </a:t>
            </a:r>
            <a:r>
              <a:rPr lang="en-US" u="sng" dirty="0"/>
              <a:t>a sequence of conditional tests</a:t>
            </a:r>
            <a:r>
              <a:rPr lang="en-US" dirty="0"/>
              <a:t>, turning the </a:t>
            </a:r>
            <a:r>
              <a:rPr lang="en-US" i="1" dirty="0">
                <a:solidFill>
                  <a:srgbClr val="0070C0"/>
                </a:solidFill>
              </a:rPr>
              <a:t>switch</a:t>
            </a:r>
            <a:r>
              <a:rPr lang="en-US" i="1" dirty="0"/>
              <a:t> </a:t>
            </a:r>
            <a:r>
              <a:rPr lang="en-US" dirty="0"/>
              <a:t>statement into a chain of </a:t>
            </a:r>
            <a:r>
              <a:rPr lang="en-US" b="1" i="1" dirty="0"/>
              <a:t>if-then-else </a:t>
            </a:r>
            <a:r>
              <a:rPr lang="en-US" b="1" dirty="0"/>
              <a:t>statements</a:t>
            </a:r>
            <a:endParaRPr lang="en-US" dirty="0"/>
          </a:p>
          <a:p>
            <a:endParaRPr lang="en-US" dirty="0"/>
          </a:p>
          <a:p>
            <a:r>
              <a:rPr lang="en-US" dirty="0"/>
              <a:t>Sometimes the alternatives may be more efficiently encoded as a table of addresses of alternative instruction sequences, called a </a:t>
            </a:r>
            <a:r>
              <a:rPr lang="en-US" b="1" dirty="0"/>
              <a:t>jump address table </a:t>
            </a:r>
            <a:r>
              <a:rPr lang="en-US" dirty="0"/>
              <a:t>or </a:t>
            </a:r>
            <a:r>
              <a:rPr lang="en-US" b="1" dirty="0"/>
              <a:t>jump table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The program needs only to index into the table and then jump to the appropriate sequence. </a:t>
            </a:r>
            <a:endParaRPr lang="en-US" sz="2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00B6C-CA5D-45B8-B2F3-9698BCD8A8A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969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it-IT" b="1" dirty="0"/>
              <a:t>Case Switch Statement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740307"/>
            <a:ext cx="10515600" cy="473402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</a:t>
            </a:r>
            <a:r>
              <a:rPr lang="en-US" b="1" dirty="0"/>
              <a:t>jump table </a:t>
            </a:r>
            <a:r>
              <a:rPr lang="en-US" dirty="0"/>
              <a:t>is then just </a:t>
            </a:r>
            <a:r>
              <a:rPr lang="en-US" u="sng" dirty="0"/>
              <a:t>an array of words containing addresses</a:t>
            </a:r>
            <a:r>
              <a:rPr lang="en-US" dirty="0"/>
              <a:t> that correspond to labels in the code. </a:t>
            </a:r>
          </a:p>
          <a:p>
            <a:endParaRPr lang="en-US" dirty="0"/>
          </a:p>
          <a:p>
            <a:r>
              <a:rPr lang="en-US" dirty="0"/>
              <a:t>The program loads the appropriate entry from the jump table into a register. </a:t>
            </a:r>
          </a:p>
          <a:p>
            <a:endParaRPr lang="en-US" dirty="0"/>
          </a:p>
          <a:p>
            <a:r>
              <a:rPr lang="en-US" dirty="0"/>
              <a:t>It then needs to jump using the address in the register. </a:t>
            </a:r>
          </a:p>
          <a:p>
            <a:endParaRPr lang="en-US" dirty="0"/>
          </a:p>
          <a:p>
            <a:r>
              <a:rPr lang="en-US" dirty="0"/>
              <a:t>To support such situations, computers like MIPS include a </a:t>
            </a:r>
            <a:r>
              <a:rPr lang="en-US" b="1" i="1" dirty="0"/>
              <a:t>jump register </a:t>
            </a:r>
            <a:r>
              <a:rPr lang="en-US" dirty="0"/>
              <a:t>instruction (</a:t>
            </a:r>
            <a:r>
              <a:rPr lang="en-US" b="1" dirty="0" err="1">
                <a:solidFill>
                  <a:srgbClr val="0070C0"/>
                </a:solidFill>
              </a:rPr>
              <a:t>jr</a:t>
            </a:r>
            <a:r>
              <a:rPr lang="en-US" dirty="0"/>
              <a:t>), meaning an </a:t>
            </a:r>
            <a:r>
              <a:rPr lang="en-US" u="sng" dirty="0"/>
              <a:t>unconditional jump to the address specified in a register</a:t>
            </a:r>
            <a:r>
              <a:rPr lang="en-US" dirty="0"/>
              <a:t>. </a:t>
            </a:r>
          </a:p>
          <a:p>
            <a:pPr marL="457200" lvl="1" indent="0">
              <a:buNone/>
            </a:pPr>
            <a:r>
              <a:rPr lang="en-US" dirty="0"/>
              <a:t>Then it jumps to the proper address using this instruction. </a:t>
            </a:r>
            <a:endParaRPr lang="en-US" sz="2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00B6C-CA5D-45B8-B2F3-9698BCD8A8A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72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/>
              <a:t>Instructions for Making Decisions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dirty="0"/>
              <a:t>The second instruction is:</a:t>
            </a:r>
          </a:p>
          <a:p>
            <a:endParaRPr lang="en-US" sz="400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 err="1">
                <a:solidFill>
                  <a:srgbClr val="0070C0"/>
                </a:solidFill>
              </a:rPr>
              <a:t>bne</a:t>
            </a:r>
            <a:r>
              <a:rPr lang="en-US" dirty="0">
                <a:solidFill>
                  <a:srgbClr val="0070C0"/>
                </a:solidFill>
              </a:rPr>
              <a:t> register1, register2, L1</a:t>
            </a:r>
          </a:p>
          <a:p>
            <a:endParaRPr lang="en-US" dirty="0"/>
          </a:p>
          <a:p>
            <a:pPr lvl="1"/>
            <a:r>
              <a:rPr lang="en-US" dirty="0"/>
              <a:t>It means “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go to the statement labeled L1 if the value in register1 does not equal the value in register2</a:t>
            </a:r>
            <a:r>
              <a:rPr lang="en-US" dirty="0"/>
              <a:t>”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The mnemonic </a:t>
            </a:r>
            <a:r>
              <a:rPr lang="en-US" b="1" dirty="0" err="1"/>
              <a:t>bne</a:t>
            </a:r>
            <a:r>
              <a:rPr lang="en-US" dirty="0"/>
              <a:t> stands for </a:t>
            </a:r>
            <a:r>
              <a:rPr lang="en-US" i="1" u="sng" dirty="0"/>
              <a:t>branch if not equal</a:t>
            </a:r>
            <a:endParaRPr lang="en-US" dirty="0"/>
          </a:p>
          <a:p>
            <a:pPr lvl="1">
              <a:buFont typeface="Courier New" panose="02070309020205020404" pitchFamily="49" charset="0"/>
              <a:buChar char="o"/>
            </a:pPr>
            <a:endParaRPr lang="en-US" dirty="0"/>
          </a:p>
          <a:p>
            <a:r>
              <a:rPr lang="en-US" dirty="0"/>
              <a:t>These two instructions are traditionally called </a:t>
            </a:r>
            <a:r>
              <a:rPr lang="en-US" b="1" dirty="0"/>
              <a:t>conditional branches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00B6C-CA5D-45B8-B2F3-9698BCD8A8A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578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it-IT" b="1" dirty="0"/>
              <a:t>Procedures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622323"/>
            <a:ext cx="10515600" cy="4734027"/>
          </a:xfrm>
        </p:spPr>
        <p:txBody>
          <a:bodyPr>
            <a:normAutofit fontScale="92500"/>
          </a:bodyPr>
          <a:lstStyle/>
          <a:p>
            <a:r>
              <a:rPr lang="en-US" dirty="0"/>
              <a:t>In the execution of a procedure, the program must follow these six steps:</a:t>
            </a:r>
          </a:p>
          <a:p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Put parameters in a place where the procedure can access them.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Transfer control to the procedure.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Acquire the storage resources needed for the procedure.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Perform the desired task.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Put the result value in a place where the calling program can access it.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Return control to the point of origin, since a procedure can be called from several points in a program.</a:t>
            </a:r>
            <a:endParaRPr lang="en-US" sz="26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00B6C-CA5D-45B8-B2F3-9698BCD8A8A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280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622323"/>
            <a:ext cx="10515600" cy="473402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■ </a:t>
            </a:r>
            <a:r>
              <a:rPr lang="en-US" dirty="0">
                <a:solidFill>
                  <a:srgbClr val="0070C0"/>
                </a:solidFill>
              </a:rPr>
              <a:t>$a0–$a3</a:t>
            </a:r>
            <a:r>
              <a:rPr lang="en-US" dirty="0"/>
              <a:t>: four argument registers in which to pass parameters</a:t>
            </a:r>
          </a:p>
          <a:p>
            <a:pPr marL="0" indent="0">
              <a:buNone/>
            </a:pPr>
            <a:r>
              <a:rPr lang="en-US" dirty="0"/>
              <a:t>■ </a:t>
            </a:r>
            <a:r>
              <a:rPr lang="en-US" dirty="0">
                <a:solidFill>
                  <a:srgbClr val="0070C0"/>
                </a:solidFill>
              </a:rPr>
              <a:t>$v0–$v1</a:t>
            </a:r>
            <a:r>
              <a:rPr lang="en-US" dirty="0"/>
              <a:t>: two value registers in which to return values</a:t>
            </a:r>
          </a:p>
          <a:p>
            <a:pPr marL="0" indent="0">
              <a:buNone/>
            </a:pPr>
            <a:r>
              <a:rPr lang="en-US" dirty="0"/>
              <a:t>■ </a:t>
            </a:r>
            <a:r>
              <a:rPr lang="en-US" dirty="0">
                <a:solidFill>
                  <a:srgbClr val="0070C0"/>
                </a:solidFill>
              </a:rPr>
              <a:t>$</a:t>
            </a:r>
            <a:r>
              <a:rPr lang="en-US" dirty="0" err="1">
                <a:solidFill>
                  <a:srgbClr val="0070C0"/>
                </a:solidFill>
              </a:rPr>
              <a:t>ra</a:t>
            </a:r>
            <a:r>
              <a:rPr lang="en-US" dirty="0"/>
              <a:t>: one return address register to return to the point of origin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In addition to allocating these registers, MIPS assembly language includes an instruction just for the procedures: </a:t>
            </a:r>
          </a:p>
          <a:p>
            <a:pPr marL="0" indent="0">
              <a:buNone/>
            </a:pPr>
            <a:endParaRPr lang="en-US" sz="400" dirty="0"/>
          </a:p>
          <a:p>
            <a:r>
              <a:rPr lang="en-US" dirty="0"/>
              <a:t>The </a:t>
            </a:r>
            <a:r>
              <a:rPr lang="en-US" b="1" dirty="0"/>
              <a:t>jump-and-link instruction </a:t>
            </a:r>
            <a:r>
              <a:rPr lang="en-US" dirty="0"/>
              <a:t>(</a:t>
            </a:r>
            <a:r>
              <a:rPr lang="en-US" b="1" dirty="0" err="1">
                <a:solidFill>
                  <a:srgbClr val="0070C0"/>
                </a:solidFill>
              </a:rPr>
              <a:t>jal</a:t>
            </a:r>
            <a:r>
              <a:rPr lang="en-US" dirty="0"/>
              <a:t>) is simply written:</a:t>
            </a:r>
          </a:p>
          <a:p>
            <a:endParaRPr lang="en-US" sz="500" dirty="0"/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>
                <a:solidFill>
                  <a:srgbClr val="0070C0"/>
                </a:solidFill>
              </a:rPr>
              <a:t>jal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ProcedureAddress</a:t>
            </a:r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it-IT" sz="2600" dirty="0"/>
          </a:p>
          <a:p>
            <a:r>
              <a:rPr lang="en-US" u="sng" dirty="0"/>
              <a:t>It does 2 things</a:t>
            </a:r>
            <a:r>
              <a:rPr lang="en-US" dirty="0"/>
              <a:t>: It </a:t>
            </a:r>
            <a:r>
              <a:rPr lang="en-US" dirty="0">
                <a:solidFill>
                  <a:srgbClr val="7030A0"/>
                </a:solidFill>
              </a:rPr>
              <a:t>jumps</a:t>
            </a:r>
            <a:r>
              <a:rPr lang="en-US" dirty="0"/>
              <a:t> to an address and simultaneously </a:t>
            </a:r>
            <a:r>
              <a:rPr lang="en-US" dirty="0">
                <a:solidFill>
                  <a:srgbClr val="7030A0"/>
                </a:solidFill>
              </a:rPr>
              <a:t>saves</a:t>
            </a:r>
            <a:r>
              <a:rPr lang="en-US" dirty="0"/>
              <a:t> the address </a:t>
            </a:r>
            <a:r>
              <a:rPr lang="en-US" dirty="0">
                <a:solidFill>
                  <a:srgbClr val="C00000"/>
                </a:solidFill>
              </a:rPr>
              <a:t>of the following instruction</a:t>
            </a:r>
            <a:r>
              <a:rPr lang="en-US" dirty="0"/>
              <a:t> in register </a:t>
            </a:r>
            <a:r>
              <a:rPr lang="en-US" b="1" dirty="0">
                <a:solidFill>
                  <a:srgbClr val="0070C0"/>
                </a:solidFill>
              </a:rPr>
              <a:t>$</a:t>
            </a:r>
            <a:r>
              <a:rPr lang="en-US" b="1" dirty="0" err="1">
                <a:solidFill>
                  <a:srgbClr val="0070C0"/>
                </a:solidFill>
              </a:rPr>
              <a:t>ra</a:t>
            </a:r>
            <a:endParaRPr lang="en-US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sz="26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00B6C-CA5D-45B8-B2F3-9698BCD8A8A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367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622323"/>
            <a:ext cx="10515600" cy="4734027"/>
          </a:xfrm>
        </p:spPr>
        <p:txBody>
          <a:bodyPr>
            <a:normAutofit/>
          </a:bodyPr>
          <a:lstStyle/>
          <a:p>
            <a:r>
              <a:rPr lang="en-US" dirty="0"/>
              <a:t>To support the jump to a specified address, MIPS uses </a:t>
            </a:r>
            <a:r>
              <a:rPr lang="en-US" b="1" i="1" dirty="0"/>
              <a:t>jump register </a:t>
            </a:r>
            <a:r>
              <a:rPr lang="en-US" dirty="0"/>
              <a:t>instruction (</a:t>
            </a:r>
            <a:r>
              <a:rPr lang="en-US" b="1" dirty="0" err="1">
                <a:solidFill>
                  <a:srgbClr val="0070C0"/>
                </a:solidFill>
              </a:rPr>
              <a:t>jr</a:t>
            </a:r>
            <a:r>
              <a:rPr lang="en-US" dirty="0"/>
              <a:t>),  to jump to the address specified in a register:</a:t>
            </a:r>
          </a:p>
          <a:p>
            <a:endParaRPr lang="en-US" sz="400" dirty="0"/>
          </a:p>
          <a:p>
            <a:pPr marL="0" indent="0">
              <a:buNone/>
            </a:pPr>
            <a:r>
              <a:rPr lang="en-US" dirty="0"/>
              <a:t>			</a:t>
            </a:r>
            <a:r>
              <a:rPr lang="en-US" dirty="0" err="1">
                <a:solidFill>
                  <a:srgbClr val="0070C0"/>
                </a:solidFill>
              </a:rPr>
              <a:t>jr</a:t>
            </a:r>
            <a:r>
              <a:rPr lang="en-US" dirty="0">
                <a:solidFill>
                  <a:srgbClr val="0070C0"/>
                </a:solidFill>
              </a:rPr>
              <a:t> $</a:t>
            </a:r>
            <a:r>
              <a:rPr lang="en-US" dirty="0" err="1">
                <a:solidFill>
                  <a:srgbClr val="0070C0"/>
                </a:solidFill>
              </a:rPr>
              <a:t>ra</a:t>
            </a:r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it-IT" sz="500" dirty="0"/>
          </a:p>
          <a:p>
            <a:pPr marL="457200" lvl="1" indent="0">
              <a:buNone/>
            </a:pPr>
            <a:r>
              <a:rPr lang="en-US" dirty="0"/>
              <a:t>The jump register instruction jumps to the address stored in register </a:t>
            </a:r>
            <a:r>
              <a:rPr lang="en-US" dirty="0">
                <a:solidFill>
                  <a:srgbClr val="0070C0"/>
                </a:solidFill>
              </a:rPr>
              <a:t>$</a:t>
            </a:r>
            <a:r>
              <a:rPr lang="en-US" dirty="0" err="1">
                <a:solidFill>
                  <a:srgbClr val="0070C0"/>
                </a:solidFill>
              </a:rPr>
              <a:t>ra</a:t>
            </a:r>
            <a:endParaRPr lang="en-US" dirty="0">
              <a:solidFill>
                <a:srgbClr val="0070C0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rgbClr val="0070C0"/>
              </a:solidFill>
            </a:endParaRPr>
          </a:p>
          <a:p>
            <a:r>
              <a:rPr lang="en-US" dirty="0"/>
              <a:t>The calling program, or </a:t>
            </a:r>
            <a:r>
              <a:rPr lang="en-US" b="1" dirty="0"/>
              <a:t>caller</a:t>
            </a:r>
            <a:r>
              <a:rPr lang="en-US" dirty="0"/>
              <a:t>, puts the parameter values in </a:t>
            </a:r>
            <a:r>
              <a:rPr lang="en-US" dirty="0">
                <a:solidFill>
                  <a:srgbClr val="0070C0"/>
                </a:solidFill>
              </a:rPr>
              <a:t>$a0–$a3 </a:t>
            </a:r>
            <a:r>
              <a:rPr lang="en-US" dirty="0"/>
              <a:t>and uses </a:t>
            </a:r>
            <a:r>
              <a:rPr lang="en-US" dirty="0" err="1">
                <a:solidFill>
                  <a:srgbClr val="0070C0"/>
                </a:solidFill>
              </a:rPr>
              <a:t>jal</a:t>
            </a:r>
            <a:r>
              <a:rPr lang="en-US" dirty="0">
                <a:solidFill>
                  <a:srgbClr val="0070C0"/>
                </a:solidFill>
              </a:rPr>
              <a:t> X</a:t>
            </a:r>
            <a:r>
              <a:rPr lang="en-US" dirty="0"/>
              <a:t> to jump to procedure </a:t>
            </a:r>
            <a:r>
              <a:rPr lang="en-US" dirty="0">
                <a:solidFill>
                  <a:srgbClr val="0070C0"/>
                </a:solidFill>
              </a:rPr>
              <a:t>X</a:t>
            </a:r>
            <a:r>
              <a:rPr lang="en-US" dirty="0"/>
              <a:t> (</a:t>
            </a:r>
            <a:r>
              <a:rPr lang="en-US" dirty="0" err="1"/>
              <a:t>callee</a:t>
            </a:r>
            <a:r>
              <a:rPr lang="en-US" dirty="0"/>
              <a:t>)</a:t>
            </a:r>
          </a:p>
          <a:p>
            <a:r>
              <a:rPr lang="en-US" dirty="0"/>
              <a:t>The </a:t>
            </a:r>
            <a:r>
              <a:rPr lang="en-US" b="1" dirty="0" err="1"/>
              <a:t>callee</a:t>
            </a:r>
            <a:r>
              <a:rPr lang="en-US" dirty="0"/>
              <a:t> then performs the calculations, places the results in </a:t>
            </a:r>
            <a:r>
              <a:rPr lang="en-US" dirty="0">
                <a:solidFill>
                  <a:srgbClr val="0070C0"/>
                </a:solidFill>
              </a:rPr>
              <a:t>$v0 </a:t>
            </a:r>
            <a:r>
              <a:rPr lang="en-US" dirty="0"/>
              <a:t>and </a:t>
            </a:r>
            <a:r>
              <a:rPr lang="en-US" dirty="0">
                <a:solidFill>
                  <a:srgbClr val="0070C0"/>
                </a:solidFill>
              </a:rPr>
              <a:t>$v1</a:t>
            </a:r>
            <a:r>
              <a:rPr lang="en-US" dirty="0"/>
              <a:t>, and returns control to the caller using </a:t>
            </a:r>
            <a:r>
              <a:rPr lang="en-US" dirty="0" err="1">
                <a:solidFill>
                  <a:srgbClr val="0070C0"/>
                </a:solidFill>
              </a:rPr>
              <a:t>jr</a:t>
            </a:r>
            <a:r>
              <a:rPr lang="en-US" dirty="0">
                <a:solidFill>
                  <a:srgbClr val="0070C0"/>
                </a:solidFill>
              </a:rPr>
              <a:t> $</a:t>
            </a:r>
            <a:r>
              <a:rPr lang="en-US" dirty="0" err="1">
                <a:solidFill>
                  <a:srgbClr val="0070C0"/>
                </a:solidFill>
              </a:rPr>
              <a:t>ra</a:t>
            </a:r>
            <a:endParaRPr lang="en-US" sz="2600" dirty="0">
              <a:solidFill>
                <a:srgbClr val="0070C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00B6C-CA5D-45B8-B2F3-9698BCD8A8A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910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622323"/>
            <a:ext cx="10515600" cy="47340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Implicit in the stored-program idea is the need to have a register to hold the address of the current instruction being executed. </a:t>
            </a:r>
          </a:p>
          <a:p>
            <a:endParaRPr lang="en-US" sz="400" dirty="0"/>
          </a:p>
          <a:p>
            <a:r>
              <a:rPr lang="en-US" dirty="0"/>
              <a:t>For historical reasons, this register is almost always called the </a:t>
            </a:r>
            <a:r>
              <a:rPr lang="en-US" b="1" dirty="0"/>
              <a:t>program counter</a:t>
            </a:r>
            <a:r>
              <a:rPr lang="en-US" dirty="0"/>
              <a:t>, abbreviated </a:t>
            </a:r>
            <a:r>
              <a:rPr lang="en-US" i="1" dirty="0"/>
              <a:t>PC</a:t>
            </a:r>
          </a:p>
          <a:p>
            <a:pPr marL="457200" lvl="1" indent="0">
              <a:buNone/>
            </a:pPr>
            <a:r>
              <a:rPr lang="en-US" i="1" dirty="0"/>
              <a:t>A</a:t>
            </a:r>
            <a:r>
              <a:rPr lang="en-US" dirty="0"/>
              <a:t>lthough a more sensible name would have been </a:t>
            </a:r>
            <a:r>
              <a:rPr lang="en-US" i="1" dirty="0"/>
              <a:t>instruction address register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b="1" dirty="0" err="1">
                <a:solidFill>
                  <a:srgbClr val="0070C0"/>
                </a:solidFill>
              </a:rPr>
              <a:t>jal</a:t>
            </a:r>
            <a:r>
              <a:rPr lang="en-US" dirty="0"/>
              <a:t> instruction actually saves </a:t>
            </a:r>
            <a:r>
              <a:rPr lang="en-US" b="1" dirty="0"/>
              <a:t>PC + 4 </a:t>
            </a:r>
            <a:r>
              <a:rPr lang="en-US" dirty="0"/>
              <a:t>in register </a:t>
            </a:r>
            <a:r>
              <a:rPr lang="en-US" dirty="0">
                <a:solidFill>
                  <a:srgbClr val="0070C0"/>
                </a:solidFill>
              </a:rPr>
              <a:t>$</a:t>
            </a:r>
            <a:r>
              <a:rPr lang="en-US" dirty="0" err="1">
                <a:solidFill>
                  <a:srgbClr val="0070C0"/>
                </a:solidFill>
              </a:rPr>
              <a:t>ra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to link to the following instruction to set up the procedure return.</a:t>
            </a:r>
            <a:endParaRPr lang="en-US" sz="26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00B6C-CA5D-45B8-B2F3-9698BCD8A8A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9052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36860"/>
            <a:ext cx="10515600" cy="1325563"/>
          </a:xfrm>
        </p:spPr>
        <p:txBody>
          <a:bodyPr>
            <a:normAutofit/>
          </a:bodyPr>
          <a:lstStyle/>
          <a:p>
            <a:r>
              <a:rPr lang="it-IT" b="1" dirty="0"/>
              <a:t>Procedures – More registers!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622323"/>
            <a:ext cx="10515600" cy="473402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Suppose a compiler needs more registers for a procedure than the four argument and two return value registers. </a:t>
            </a:r>
          </a:p>
          <a:p>
            <a:pPr marL="457200" lvl="1" indent="0">
              <a:buNone/>
            </a:pPr>
            <a:r>
              <a:rPr lang="en-US" dirty="0"/>
              <a:t>Any registers needed by the caller must be restored to the values that they contained </a:t>
            </a:r>
            <a:r>
              <a:rPr lang="en-US" i="1" dirty="0"/>
              <a:t>before </a:t>
            </a:r>
            <a:r>
              <a:rPr lang="en-US" dirty="0"/>
              <a:t>the procedure was invoked. 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The ideal data structure for </a:t>
            </a:r>
            <a:r>
              <a:rPr lang="en-US" u="sng" dirty="0"/>
              <a:t>spilling registers</a:t>
            </a:r>
            <a:r>
              <a:rPr lang="en-US" dirty="0"/>
              <a:t> is a </a:t>
            </a:r>
            <a:r>
              <a:rPr lang="en-US" b="1" dirty="0"/>
              <a:t>stack</a:t>
            </a:r>
            <a:r>
              <a:rPr lang="en-US" dirty="0"/>
              <a:t>—a last-in-first-out queue (LIFO)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A stack needs </a:t>
            </a:r>
            <a:r>
              <a:rPr lang="en-US" u="sng" dirty="0"/>
              <a:t>a pointer to the most recently allocated address</a:t>
            </a:r>
            <a:r>
              <a:rPr lang="en-US" dirty="0"/>
              <a:t> in the stack to show where the next procedure should place the registers to be spilled or where old register values are found </a:t>
            </a:r>
          </a:p>
          <a:p>
            <a:r>
              <a:rPr lang="en-US" dirty="0"/>
              <a:t>The </a:t>
            </a:r>
            <a:r>
              <a:rPr lang="en-US" b="1" dirty="0"/>
              <a:t>stack pointer </a:t>
            </a:r>
            <a:r>
              <a:rPr lang="en-US" dirty="0"/>
              <a:t>is adjusted by one word for each register that is saved or restored. MIPS software </a:t>
            </a:r>
            <a:r>
              <a:rPr lang="en-US" u="sng" dirty="0"/>
              <a:t>reserves register 29 for the stack pointer</a:t>
            </a:r>
            <a:r>
              <a:rPr lang="en-US" dirty="0"/>
              <a:t>, giving it the obvious name </a:t>
            </a:r>
            <a:r>
              <a:rPr lang="en-US" b="1" dirty="0">
                <a:solidFill>
                  <a:srgbClr val="0070C0"/>
                </a:solidFill>
              </a:rPr>
              <a:t>$</a:t>
            </a:r>
            <a:r>
              <a:rPr lang="en-US" b="1" dirty="0" err="1">
                <a:solidFill>
                  <a:srgbClr val="0070C0"/>
                </a:solidFill>
              </a:rPr>
              <a:t>sp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00B6C-CA5D-45B8-B2F3-9698BCD8A8A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713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95852"/>
            <a:ext cx="10515600" cy="1325563"/>
          </a:xfrm>
        </p:spPr>
        <p:txBody>
          <a:bodyPr>
            <a:normAutofit/>
          </a:bodyPr>
          <a:lstStyle/>
          <a:p>
            <a:r>
              <a:rPr lang="it-IT" b="1" dirty="0"/>
              <a:t>Procedures – More registers!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622323"/>
            <a:ext cx="10515600" cy="1000377"/>
          </a:xfrm>
        </p:spPr>
        <p:txBody>
          <a:bodyPr>
            <a:normAutofit/>
          </a:bodyPr>
          <a:lstStyle/>
          <a:p>
            <a:r>
              <a:rPr lang="en-US" dirty="0"/>
              <a:t>Placing data onto the stack is called a </a:t>
            </a:r>
            <a:r>
              <a:rPr lang="en-US" b="1" dirty="0"/>
              <a:t>push</a:t>
            </a:r>
            <a:r>
              <a:rPr lang="en-US" dirty="0"/>
              <a:t>, and removing data from the stack is called a </a:t>
            </a:r>
            <a:r>
              <a:rPr lang="en-US" b="1" dirty="0"/>
              <a:t>pop</a:t>
            </a:r>
            <a:endParaRPr lang="en-US" dirty="0"/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9053054" y="6356350"/>
            <a:ext cx="2743200" cy="365125"/>
          </a:xfrm>
        </p:spPr>
        <p:txBody>
          <a:bodyPr/>
          <a:lstStyle/>
          <a:p>
            <a:fld id="{1D500B6C-CA5D-45B8-B2F3-9698BCD8A8A2}" type="slidenum">
              <a:rPr lang="en-US" smtClean="0"/>
              <a:t>25</a:t>
            </a:fld>
            <a:endParaRPr lang="en-US"/>
          </a:p>
        </p:txBody>
      </p:sp>
      <p:sp>
        <p:nvSpPr>
          <p:cNvPr id="6" name="Rectangle 20">
            <a:extLst>
              <a:ext uri="{FF2B5EF4-FFF2-40B4-BE49-F238E27FC236}">
                <a16:creationId xmlns:a16="http://schemas.microsoft.com/office/drawing/2014/main" id="{1FBD984C-C99D-4FDC-94A4-3969685BA7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42669" y="4010175"/>
            <a:ext cx="1752600" cy="1981200"/>
          </a:xfrm>
          <a:prstGeom prst="rect">
            <a:avLst/>
          </a:prstGeom>
          <a:solidFill>
            <a:srgbClr val="0F69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Rectangle 21">
            <a:extLst>
              <a:ext uri="{FF2B5EF4-FFF2-40B4-BE49-F238E27FC236}">
                <a16:creationId xmlns:a16="http://schemas.microsoft.com/office/drawing/2014/main" id="{1EF827A7-1C87-4594-B099-F01103D3B0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0182" y="5473850"/>
            <a:ext cx="954087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stack</a:t>
            </a:r>
          </a:p>
        </p:txBody>
      </p:sp>
      <p:sp>
        <p:nvSpPr>
          <p:cNvPr id="8" name="Rectangle 22">
            <a:extLst>
              <a:ext uri="{FF2B5EF4-FFF2-40B4-BE49-F238E27FC236}">
                <a16:creationId xmlns:a16="http://schemas.microsoft.com/office/drawing/2014/main" id="{9BC208D2-2B75-40E5-AB05-25A8626DCD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91932" y="3949850"/>
            <a:ext cx="846137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heap</a:t>
            </a:r>
          </a:p>
        </p:txBody>
      </p:sp>
      <p:sp>
        <p:nvSpPr>
          <p:cNvPr id="10" name="Rectangle 23">
            <a:extLst>
              <a:ext uri="{FF2B5EF4-FFF2-40B4-BE49-F238E27FC236}">
                <a16:creationId xmlns:a16="http://schemas.microsoft.com/office/drawing/2014/main" id="{98610F00-CE73-4C48-B346-6CFA00053A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28469" y="4370537"/>
            <a:ext cx="368300" cy="124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sym typeface="Symbol" charset="2"/>
              </a:rPr>
              <a:t></a:t>
            </a:r>
          </a:p>
          <a:p>
            <a:endParaRPr lang="en-US" dirty="0">
              <a:sym typeface="Symbol" charset="2"/>
            </a:endParaRPr>
          </a:p>
          <a:p>
            <a:r>
              <a:rPr lang="en-US" dirty="0">
                <a:sym typeface="Symbol" charset="2"/>
              </a:rPr>
              <a:t></a:t>
            </a:r>
            <a:endParaRPr lang="en-US" dirty="0"/>
          </a:p>
        </p:txBody>
      </p:sp>
      <p:sp>
        <p:nvSpPr>
          <p:cNvPr id="11" name="Rectangle 24">
            <a:extLst>
              <a:ext uri="{FF2B5EF4-FFF2-40B4-BE49-F238E27FC236}">
                <a16:creationId xmlns:a16="http://schemas.microsoft.com/office/drawing/2014/main" id="{CD157096-DA96-4211-AEC5-21B5AD83B5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42669" y="3324375"/>
            <a:ext cx="1752600" cy="685800"/>
          </a:xfrm>
          <a:prstGeom prst="rect">
            <a:avLst/>
          </a:prstGeom>
          <a:solidFill>
            <a:srgbClr val="53FF0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Rectangle 25">
            <a:extLst>
              <a:ext uri="{FF2B5EF4-FFF2-40B4-BE49-F238E27FC236}">
                <a16:creationId xmlns:a16="http://schemas.microsoft.com/office/drawing/2014/main" id="{FE2FE006-B6CE-4777-AA5D-2042358FE6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0182" y="3400575"/>
            <a:ext cx="81915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data</a:t>
            </a:r>
          </a:p>
        </p:txBody>
      </p:sp>
      <p:sp>
        <p:nvSpPr>
          <p:cNvPr id="13" name="Rectangle 26">
            <a:extLst>
              <a:ext uri="{FF2B5EF4-FFF2-40B4-BE49-F238E27FC236}">
                <a16:creationId xmlns:a16="http://schemas.microsoft.com/office/drawing/2014/main" id="{3A9A281E-56C5-4A97-9244-3E4D8AE8E5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42669" y="2638575"/>
            <a:ext cx="1752600" cy="6858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Rectangle 27">
            <a:extLst>
              <a:ext uri="{FF2B5EF4-FFF2-40B4-BE49-F238E27FC236}">
                <a16:creationId xmlns:a16="http://schemas.microsoft.com/office/drawing/2014/main" id="{B103D31D-A666-4E1C-8A21-24AD90CF9D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0182" y="2714775"/>
            <a:ext cx="81756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text</a:t>
            </a:r>
          </a:p>
        </p:txBody>
      </p:sp>
      <p:sp>
        <p:nvSpPr>
          <p:cNvPr id="15" name="Rectangle 28">
            <a:extLst>
              <a:ext uri="{FF2B5EF4-FFF2-40B4-BE49-F238E27FC236}">
                <a16:creationId xmlns:a16="http://schemas.microsoft.com/office/drawing/2014/main" id="{68042145-CF69-423E-9B4E-299820A0E4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47669" y="5605612"/>
            <a:ext cx="1423988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buFont typeface="Symbol" charset="2"/>
              <a:buChar char="¬"/>
            </a:pPr>
            <a:r>
              <a:rPr lang="en-US" sz="2000"/>
              <a:t> high  </a:t>
            </a:r>
          </a:p>
          <a:p>
            <a:pPr>
              <a:buFont typeface="Symbol" charset="2"/>
              <a:buNone/>
            </a:pPr>
            <a:r>
              <a:rPr lang="en-US" sz="2000"/>
              <a:t>    address</a:t>
            </a:r>
            <a:endParaRPr lang="en-US"/>
          </a:p>
        </p:txBody>
      </p:sp>
      <p:sp>
        <p:nvSpPr>
          <p:cNvPr id="16" name="Rectangle 29">
            <a:extLst>
              <a:ext uri="{FF2B5EF4-FFF2-40B4-BE49-F238E27FC236}">
                <a16:creationId xmlns:a16="http://schemas.microsoft.com/office/drawing/2014/main" id="{3F14CB6A-33F0-4ACA-A448-4675752169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47669" y="2503637"/>
            <a:ext cx="1423988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buFont typeface="Symbol" charset="2"/>
              <a:buChar char="¬"/>
            </a:pPr>
            <a:r>
              <a:rPr lang="en-US" sz="2000"/>
              <a:t> low  </a:t>
            </a:r>
          </a:p>
          <a:p>
            <a:pPr>
              <a:buFont typeface="Symbol" charset="2"/>
              <a:buNone/>
            </a:pPr>
            <a:r>
              <a:rPr lang="en-US" sz="2000"/>
              <a:t>    address</a:t>
            </a:r>
          </a:p>
        </p:txBody>
      </p:sp>
      <p:sp>
        <p:nvSpPr>
          <p:cNvPr id="17" name="Rectangle 30">
            <a:extLst>
              <a:ext uri="{FF2B5EF4-FFF2-40B4-BE49-F238E27FC236}">
                <a16:creationId xmlns:a16="http://schemas.microsoft.com/office/drawing/2014/main" id="{4500FDED-1C9F-4E0F-8EAB-ED1CE43C79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47669" y="4599137"/>
            <a:ext cx="192981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buFont typeface="Symbol" charset="2"/>
              <a:buChar char="¬"/>
            </a:pPr>
            <a:r>
              <a:rPr lang="en-US" sz="2000" dirty="0"/>
              <a:t> </a:t>
            </a:r>
            <a:r>
              <a:rPr lang="en-US" sz="2000" dirty="0">
                <a:latin typeface="+mn-lt"/>
              </a:rPr>
              <a:t>stack </a:t>
            </a:r>
          </a:p>
          <a:p>
            <a:r>
              <a:rPr lang="en-US" sz="2000" dirty="0">
                <a:latin typeface="+mn-lt"/>
              </a:rPr>
              <a:t>    pointer (</a:t>
            </a:r>
            <a:r>
              <a:rPr lang="en-US" sz="2000" dirty="0">
                <a:latin typeface="Times-Roman"/>
                <a:cs typeface="Times-Roman"/>
              </a:rPr>
              <a:t>SP</a:t>
            </a:r>
            <a:r>
              <a:rPr lang="en-US" sz="2000" dirty="0">
                <a:latin typeface="+mn-lt"/>
              </a:rPr>
              <a:t>)</a:t>
            </a:r>
            <a:endParaRPr lang="en-US" dirty="0">
              <a:latin typeface="+mn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9DD6F2-C7AB-449A-9CBD-A184590F2033}"/>
              </a:ext>
            </a:extLst>
          </p:cNvPr>
          <p:cNvSpPr txBox="1"/>
          <p:nvPr/>
        </p:nvSpPr>
        <p:spPr>
          <a:xfrm>
            <a:off x="589935" y="2979174"/>
            <a:ext cx="7511433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/>
              <a:t>By historical precedent, stacks “grow” </a:t>
            </a:r>
            <a:r>
              <a:rPr lang="en-US" sz="2600" u="sng" dirty="0"/>
              <a:t>from higher addresses to lower addresses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600" dirty="0"/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2600" dirty="0"/>
              <a:t>This convention means that </a:t>
            </a:r>
            <a:r>
              <a:rPr lang="en-US" sz="2600" u="sng" dirty="0"/>
              <a:t>you push values onto the stack </a:t>
            </a:r>
            <a:r>
              <a:rPr lang="en-US" sz="2600" b="1" u="sng" dirty="0"/>
              <a:t>by subtracting</a:t>
            </a:r>
            <a:r>
              <a:rPr lang="en-US" sz="2600" u="sng" dirty="0"/>
              <a:t> from the stack pointer</a:t>
            </a:r>
            <a:r>
              <a:rPr lang="en-US" sz="2600" dirty="0"/>
              <a:t>. 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sz="2600" dirty="0"/>
          </a:p>
          <a:p>
            <a:pPr lvl="1"/>
            <a:r>
              <a:rPr lang="en-US" sz="2200" dirty="0"/>
              <a:t>Adding to the stack pointer shrinks the stack, thereby popping values off the stack.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483662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it-IT" b="1" dirty="0" err="1"/>
              <a:t>Example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622323"/>
            <a:ext cx="5238135" cy="473402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leaf_example</a:t>
            </a:r>
            <a:r>
              <a:rPr lang="en-US" sz="2400" dirty="0"/>
              <a:t>(</a:t>
            </a:r>
            <a:r>
              <a:rPr lang="en-US" sz="2400" dirty="0" err="1"/>
              <a:t>int</a:t>
            </a:r>
            <a:r>
              <a:rPr lang="en-US" sz="2400" dirty="0"/>
              <a:t> g, </a:t>
            </a:r>
            <a:r>
              <a:rPr lang="en-US" sz="2400" dirty="0" err="1"/>
              <a:t>int</a:t>
            </a:r>
            <a:r>
              <a:rPr lang="en-US" sz="2400" dirty="0"/>
              <a:t> h, 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>, </a:t>
            </a:r>
            <a:r>
              <a:rPr lang="en-US" sz="2400" dirty="0" err="1"/>
              <a:t>int</a:t>
            </a:r>
            <a:r>
              <a:rPr lang="en-US" sz="2400" dirty="0"/>
              <a:t> j)</a:t>
            </a:r>
          </a:p>
          <a:p>
            <a:pPr marL="0" indent="0">
              <a:buNone/>
            </a:pPr>
            <a:r>
              <a:rPr lang="en-US" sz="2400" dirty="0"/>
              <a:t>{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err="1"/>
              <a:t>int</a:t>
            </a:r>
            <a:r>
              <a:rPr lang="en-US" sz="2400" dirty="0"/>
              <a:t> f;</a:t>
            </a:r>
          </a:p>
          <a:p>
            <a:pPr marL="0" indent="0">
              <a:buNone/>
            </a:pPr>
            <a:endParaRPr lang="en-US" sz="400" dirty="0"/>
          </a:p>
          <a:p>
            <a:pPr marL="0" indent="0">
              <a:buNone/>
            </a:pPr>
            <a:r>
              <a:rPr lang="pt-BR" sz="2400" dirty="0"/>
              <a:t>	f = (g + h) – (i + j);</a:t>
            </a:r>
          </a:p>
          <a:p>
            <a:pPr marL="0" indent="0">
              <a:buNone/>
            </a:pPr>
            <a:endParaRPr lang="en-US" sz="400" dirty="0"/>
          </a:p>
          <a:p>
            <a:pPr marL="0" indent="0">
              <a:buNone/>
            </a:pPr>
            <a:r>
              <a:rPr lang="en-US" sz="2400" dirty="0"/>
              <a:t>	return f;</a:t>
            </a:r>
          </a:p>
          <a:p>
            <a:pPr marL="0" indent="0">
              <a:buNone/>
            </a:pPr>
            <a:r>
              <a:rPr lang="en-US" sz="2400" dirty="0"/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00B6C-CA5D-45B8-B2F3-9698BCD8A8A2}" type="slidenum">
              <a:rPr lang="en-US" smtClean="0"/>
              <a:t>26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5939440" y="320040"/>
            <a:ext cx="6062976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rgbClr val="0070C0"/>
                </a:solidFill>
              </a:rPr>
              <a:t>leaf_example</a:t>
            </a:r>
            <a:r>
              <a:rPr lang="en-US" sz="2000" dirty="0">
                <a:solidFill>
                  <a:srgbClr val="0070C0"/>
                </a:solidFill>
              </a:rPr>
              <a:t>:</a:t>
            </a:r>
          </a:p>
          <a:p>
            <a:endParaRPr lang="it-IT" sz="2000" dirty="0">
              <a:solidFill>
                <a:srgbClr val="0070C0"/>
              </a:solidFill>
            </a:endParaRPr>
          </a:p>
          <a:p>
            <a:r>
              <a:rPr lang="en-US" sz="2000" dirty="0" err="1">
                <a:solidFill>
                  <a:srgbClr val="0070C0"/>
                </a:solidFill>
              </a:rPr>
              <a:t>addi</a:t>
            </a:r>
            <a:r>
              <a:rPr lang="en-US" sz="2000" dirty="0">
                <a:solidFill>
                  <a:srgbClr val="0070C0"/>
                </a:solidFill>
              </a:rPr>
              <a:t> $</a:t>
            </a:r>
            <a:r>
              <a:rPr lang="en-US" sz="2000" dirty="0" err="1">
                <a:solidFill>
                  <a:srgbClr val="0070C0"/>
                </a:solidFill>
              </a:rPr>
              <a:t>sp</a:t>
            </a:r>
            <a:r>
              <a:rPr lang="en-US" sz="2000" dirty="0">
                <a:solidFill>
                  <a:srgbClr val="0070C0"/>
                </a:solidFill>
              </a:rPr>
              <a:t>, $</a:t>
            </a:r>
            <a:r>
              <a:rPr lang="en-US" sz="2000" dirty="0" err="1">
                <a:solidFill>
                  <a:srgbClr val="0070C0"/>
                </a:solidFill>
              </a:rPr>
              <a:t>sp</a:t>
            </a:r>
            <a:r>
              <a:rPr lang="en-US" sz="2000" dirty="0">
                <a:solidFill>
                  <a:srgbClr val="0070C0"/>
                </a:solidFill>
              </a:rPr>
              <a:t>, –12 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 adjust stack to make room for 3 items</a:t>
            </a:r>
          </a:p>
          <a:p>
            <a:r>
              <a:rPr lang="en-US" sz="2000" dirty="0" err="1">
                <a:solidFill>
                  <a:srgbClr val="0070C0"/>
                </a:solidFill>
              </a:rPr>
              <a:t>sw</a:t>
            </a:r>
            <a:r>
              <a:rPr lang="en-US" sz="2000" dirty="0">
                <a:solidFill>
                  <a:srgbClr val="0070C0"/>
                </a:solidFill>
              </a:rPr>
              <a:t> $t1, 8($</a:t>
            </a:r>
            <a:r>
              <a:rPr lang="en-US" sz="2000" dirty="0" err="1">
                <a:solidFill>
                  <a:srgbClr val="0070C0"/>
                </a:solidFill>
              </a:rPr>
              <a:t>sp</a:t>
            </a:r>
            <a:r>
              <a:rPr lang="en-US" sz="2000" dirty="0">
                <a:solidFill>
                  <a:srgbClr val="0070C0"/>
                </a:solidFill>
              </a:rPr>
              <a:t>) 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 save register $t1 for use afterwards</a:t>
            </a:r>
          </a:p>
          <a:p>
            <a:r>
              <a:rPr lang="en-US" sz="2000" dirty="0" err="1">
                <a:solidFill>
                  <a:srgbClr val="0070C0"/>
                </a:solidFill>
              </a:rPr>
              <a:t>sw</a:t>
            </a:r>
            <a:r>
              <a:rPr lang="en-US" sz="2000" dirty="0">
                <a:solidFill>
                  <a:srgbClr val="0070C0"/>
                </a:solidFill>
              </a:rPr>
              <a:t> $t0, 4($</a:t>
            </a:r>
            <a:r>
              <a:rPr lang="en-US" sz="2000" dirty="0" err="1">
                <a:solidFill>
                  <a:srgbClr val="0070C0"/>
                </a:solidFill>
              </a:rPr>
              <a:t>sp</a:t>
            </a:r>
            <a:r>
              <a:rPr lang="en-US" sz="2000" dirty="0">
                <a:solidFill>
                  <a:srgbClr val="0070C0"/>
                </a:solidFill>
              </a:rPr>
              <a:t>) 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 save register $t0 for use afterwards</a:t>
            </a:r>
          </a:p>
          <a:p>
            <a:r>
              <a:rPr lang="en-US" sz="2000" dirty="0" err="1">
                <a:solidFill>
                  <a:srgbClr val="0070C0"/>
                </a:solidFill>
              </a:rPr>
              <a:t>sw</a:t>
            </a:r>
            <a:r>
              <a:rPr lang="en-US" sz="2000" dirty="0">
                <a:solidFill>
                  <a:srgbClr val="0070C0"/>
                </a:solidFill>
              </a:rPr>
              <a:t> $s0, 0($</a:t>
            </a:r>
            <a:r>
              <a:rPr lang="en-US" sz="2000" dirty="0" err="1">
                <a:solidFill>
                  <a:srgbClr val="0070C0"/>
                </a:solidFill>
              </a:rPr>
              <a:t>sp</a:t>
            </a:r>
            <a:r>
              <a:rPr lang="en-US" sz="2000" dirty="0">
                <a:solidFill>
                  <a:srgbClr val="0070C0"/>
                </a:solidFill>
              </a:rPr>
              <a:t>) 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 save register $s0 for use afterwards</a:t>
            </a:r>
          </a:p>
          <a:p>
            <a:endParaRPr lang="it-IT" sz="2000" dirty="0">
              <a:solidFill>
                <a:srgbClr val="0070C0"/>
              </a:solidFill>
            </a:endParaRPr>
          </a:p>
          <a:p>
            <a:r>
              <a:rPr lang="en-US" sz="2000" dirty="0">
                <a:solidFill>
                  <a:srgbClr val="0070C0"/>
                </a:solidFill>
              </a:rPr>
              <a:t>add $t0,$a0,$a1 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 register $t0 contains g + h</a:t>
            </a:r>
          </a:p>
          <a:p>
            <a:r>
              <a:rPr lang="fr-FR" sz="2000" dirty="0" err="1">
                <a:solidFill>
                  <a:srgbClr val="0070C0"/>
                </a:solidFill>
              </a:rPr>
              <a:t>add</a:t>
            </a:r>
            <a:r>
              <a:rPr lang="fr-FR" sz="2000" dirty="0">
                <a:solidFill>
                  <a:srgbClr val="0070C0"/>
                </a:solidFill>
              </a:rPr>
              <a:t> $t1,$a2,$a3 </a:t>
            </a:r>
            <a:r>
              <a:rPr lang="fr-F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 </a:t>
            </a:r>
            <a:r>
              <a:rPr lang="fr-FR" sz="2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register</a:t>
            </a:r>
            <a:r>
              <a:rPr lang="fr-F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$t1 </a:t>
            </a:r>
            <a:r>
              <a:rPr lang="fr-FR" sz="2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contains</a:t>
            </a:r>
            <a:r>
              <a:rPr lang="fr-F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 + j</a:t>
            </a:r>
          </a:p>
          <a:p>
            <a:r>
              <a:rPr lang="en-US" sz="2000" dirty="0">
                <a:solidFill>
                  <a:srgbClr val="0070C0"/>
                </a:solidFill>
              </a:rPr>
              <a:t>sub $s0,$t0,$t1 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 f = $t0 – $t1, which is (g + h)–(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+ j)</a:t>
            </a:r>
          </a:p>
          <a:p>
            <a:endParaRPr lang="it-IT" sz="2000" dirty="0">
              <a:solidFill>
                <a:srgbClr val="0070C0"/>
              </a:solidFill>
            </a:endParaRPr>
          </a:p>
          <a:p>
            <a:r>
              <a:rPr lang="en-US" sz="2000" dirty="0">
                <a:solidFill>
                  <a:srgbClr val="0070C0"/>
                </a:solidFill>
              </a:rPr>
              <a:t>add $v0,$s0,$zero 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 returns f ($v0 = $s0 + 0)</a:t>
            </a:r>
          </a:p>
          <a:p>
            <a:endParaRPr lang="it-IT" sz="2000" dirty="0">
              <a:solidFill>
                <a:srgbClr val="0070C0"/>
              </a:solidFill>
            </a:endParaRPr>
          </a:p>
          <a:p>
            <a:r>
              <a:rPr lang="en-US" sz="2000" dirty="0" err="1">
                <a:solidFill>
                  <a:srgbClr val="0070C0"/>
                </a:solidFill>
              </a:rPr>
              <a:t>lw</a:t>
            </a:r>
            <a:r>
              <a:rPr lang="en-US" sz="2000" dirty="0">
                <a:solidFill>
                  <a:srgbClr val="0070C0"/>
                </a:solidFill>
              </a:rPr>
              <a:t> $s0, 0($</a:t>
            </a:r>
            <a:r>
              <a:rPr lang="en-US" sz="2000" dirty="0" err="1">
                <a:solidFill>
                  <a:srgbClr val="0070C0"/>
                </a:solidFill>
              </a:rPr>
              <a:t>sp</a:t>
            </a:r>
            <a:r>
              <a:rPr lang="en-US" sz="2000" dirty="0">
                <a:solidFill>
                  <a:srgbClr val="0070C0"/>
                </a:solidFill>
              </a:rPr>
              <a:t>) 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 restore register $s0 for caller</a:t>
            </a:r>
          </a:p>
          <a:p>
            <a:r>
              <a:rPr lang="en-US" sz="2000" dirty="0" err="1">
                <a:solidFill>
                  <a:srgbClr val="0070C0"/>
                </a:solidFill>
              </a:rPr>
              <a:t>lw</a:t>
            </a:r>
            <a:r>
              <a:rPr lang="en-US" sz="2000" dirty="0">
                <a:solidFill>
                  <a:srgbClr val="0070C0"/>
                </a:solidFill>
              </a:rPr>
              <a:t> $t0, 4($</a:t>
            </a:r>
            <a:r>
              <a:rPr lang="en-US" sz="2000" dirty="0" err="1">
                <a:solidFill>
                  <a:srgbClr val="0070C0"/>
                </a:solidFill>
              </a:rPr>
              <a:t>sp</a:t>
            </a:r>
            <a:r>
              <a:rPr lang="en-US" sz="2000" dirty="0">
                <a:solidFill>
                  <a:srgbClr val="0070C0"/>
                </a:solidFill>
              </a:rPr>
              <a:t>) 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 restore register $t0 for caller</a:t>
            </a:r>
          </a:p>
          <a:p>
            <a:r>
              <a:rPr lang="en-US" sz="2000" dirty="0" err="1">
                <a:solidFill>
                  <a:srgbClr val="0070C0"/>
                </a:solidFill>
              </a:rPr>
              <a:t>lw</a:t>
            </a:r>
            <a:r>
              <a:rPr lang="en-US" sz="2000" dirty="0">
                <a:solidFill>
                  <a:srgbClr val="0070C0"/>
                </a:solidFill>
              </a:rPr>
              <a:t> $t1, 8($</a:t>
            </a:r>
            <a:r>
              <a:rPr lang="en-US" sz="2000" dirty="0" err="1">
                <a:solidFill>
                  <a:srgbClr val="0070C0"/>
                </a:solidFill>
              </a:rPr>
              <a:t>sp</a:t>
            </a:r>
            <a:r>
              <a:rPr lang="en-US" sz="2000" dirty="0">
                <a:solidFill>
                  <a:srgbClr val="0070C0"/>
                </a:solidFill>
              </a:rPr>
              <a:t>) 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 restore register $t1 for caller</a:t>
            </a:r>
          </a:p>
          <a:p>
            <a:r>
              <a:rPr lang="en-US" sz="2000" dirty="0" err="1">
                <a:solidFill>
                  <a:srgbClr val="0070C0"/>
                </a:solidFill>
              </a:rPr>
              <a:t>addi</a:t>
            </a:r>
            <a:r>
              <a:rPr lang="en-US" sz="2000" dirty="0">
                <a:solidFill>
                  <a:srgbClr val="0070C0"/>
                </a:solidFill>
              </a:rPr>
              <a:t> $sp,$sp,12 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 adjust stack to delete 3 items</a:t>
            </a:r>
          </a:p>
          <a:p>
            <a:endParaRPr lang="it-IT" sz="2000" dirty="0">
              <a:solidFill>
                <a:srgbClr val="0070C0"/>
              </a:solidFill>
            </a:endParaRPr>
          </a:p>
          <a:p>
            <a:r>
              <a:rPr lang="en-US" sz="2000" dirty="0" err="1">
                <a:solidFill>
                  <a:srgbClr val="0070C0"/>
                </a:solidFill>
              </a:rPr>
              <a:t>jr</a:t>
            </a:r>
            <a:r>
              <a:rPr lang="en-US" sz="2000" dirty="0">
                <a:solidFill>
                  <a:srgbClr val="0070C0"/>
                </a:solidFill>
              </a:rPr>
              <a:t> $</a:t>
            </a:r>
            <a:r>
              <a:rPr lang="en-US" sz="2000" dirty="0" err="1">
                <a:solidFill>
                  <a:srgbClr val="0070C0"/>
                </a:solidFill>
              </a:rPr>
              <a:t>ra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 jump back to calling routine</a:t>
            </a:r>
          </a:p>
        </p:txBody>
      </p:sp>
      <p:cxnSp>
        <p:nvCxnSpPr>
          <p:cNvPr id="7" name="Straight Arrow Connector 6"/>
          <p:cNvCxnSpPr>
            <a:cxnSpLocks/>
          </p:cNvCxnSpPr>
          <p:nvPr/>
        </p:nvCxnSpPr>
        <p:spPr>
          <a:xfrm flipV="1">
            <a:off x="3170903" y="4203290"/>
            <a:ext cx="2580968" cy="2802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cxnSpLocks/>
          </p:cNvCxnSpPr>
          <p:nvPr/>
        </p:nvCxnSpPr>
        <p:spPr>
          <a:xfrm flipV="1">
            <a:off x="4129548" y="3288891"/>
            <a:ext cx="1622323" cy="5142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155ACC0B-73C9-42C6-A179-5DC7E022045D}"/>
              </a:ext>
            </a:extLst>
          </p:cNvPr>
          <p:cNvSpPr txBox="1"/>
          <p:nvPr/>
        </p:nvSpPr>
        <p:spPr>
          <a:xfrm>
            <a:off x="3008671" y="1806571"/>
            <a:ext cx="2654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70C0"/>
                </a:solidFill>
              </a:rPr>
              <a:t> $a0       $a1       $a2    $a3 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2FE8D5-AE5B-49A6-BEC6-86717C8C7065}"/>
              </a:ext>
            </a:extLst>
          </p:cNvPr>
          <p:cNvSpPr txBox="1"/>
          <p:nvPr/>
        </p:nvSpPr>
        <p:spPr>
          <a:xfrm>
            <a:off x="1627240" y="3433810"/>
            <a:ext cx="2654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70C0"/>
                </a:solidFill>
              </a:rPr>
              <a:t> $s0       $t0             $t1  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F937F16-D19F-4D45-821F-3A65E4BDA653}"/>
              </a:ext>
            </a:extLst>
          </p:cNvPr>
          <p:cNvSpPr txBox="1"/>
          <p:nvPr/>
        </p:nvSpPr>
        <p:spPr>
          <a:xfrm>
            <a:off x="2455985" y="4099430"/>
            <a:ext cx="582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70C0"/>
                </a:solidFill>
              </a:rPr>
              <a:t> $v0</a:t>
            </a:r>
          </a:p>
        </p:txBody>
      </p:sp>
    </p:spTree>
    <p:extLst>
      <p:ext uri="{BB962C8B-B14F-4D97-AF65-F5344CB8AC3E}">
        <p14:creationId xmlns:p14="http://schemas.microsoft.com/office/powerpoint/2010/main" val="3036569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  <p:bldP spid="1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622323"/>
            <a:ext cx="10515600" cy="473402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In the previous example, we used temporary registers and assumed their old values must be saved and restored. </a:t>
            </a:r>
          </a:p>
          <a:p>
            <a:endParaRPr lang="en-US" dirty="0"/>
          </a:p>
          <a:p>
            <a:r>
              <a:rPr lang="en-US" dirty="0"/>
              <a:t>To avoid saving and restoring a register whose value is never used, which might happen with a temporary register, MIPS software separates 18 of the registers into two groups:</a:t>
            </a:r>
          </a:p>
          <a:p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$t0–$t9</a:t>
            </a:r>
            <a:r>
              <a:rPr lang="en-US" dirty="0"/>
              <a:t>: temporary registers that are </a:t>
            </a:r>
            <a:r>
              <a:rPr lang="en-US" i="1" u="sng" dirty="0"/>
              <a:t>not </a:t>
            </a:r>
            <a:r>
              <a:rPr lang="en-US" u="sng" dirty="0"/>
              <a:t>preserved by the </a:t>
            </a:r>
            <a:r>
              <a:rPr lang="en-US" u="sng" dirty="0" err="1"/>
              <a:t>callee</a:t>
            </a:r>
            <a:r>
              <a:rPr lang="en-US" dirty="0"/>
              <a:t>  (called procedure) on a procedure call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$s0–$s7</a:t>
            </a:r>
            <a:r>
              <a:rPr lang="en-US" dirty="0"/>
              <a:t>: saved registers that </a:t>
            </a:r>
            <a:r>
              <a:rPr lang="en-US" u="sng" dirty="0"/>
              <a:t>must be preserved on a procedure call </a:t>
            </a:r>
            <a:r>
              <a:rPr lang="en-US" dirty="0"/>
              <a:t>(if used, the </a:t>
            </a:r>
            <a:r>
              <a:rPr lang="en-US" dirty="0" err="1"/>
              <a:t>callee</a:t>
            </a:r>
            <a:r>
              <a:rPr lang="en-US" dirty="0"/>
              <a:t> saves and restores them)</a:t>
            </a:r>
            <a:endParaRPr lang="en-US" sz="26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00B6C-CA5D-45B8-B2F3-9698BCD8A8A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6868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81106"/>
            <a:ext cx="10515600" cy="1325563"/>
          </a:xfrm>
        </p:spPr>
        <p:txBody>
          <a:bodyPr>
            <a:normAutofit/>
          </a:bodyPr>
          <a:lstStyle/>
          <a:p>
            <a:r>
              <a:rPr lang="it-IT" b="1" dirty="0"/>
              <a:t>Nested Procedures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622323"/>
            <a:ext cx="10515600" cy="473402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Suppose that the main program calls procedure A with an argument of 3, by placing the value 3 into register </a:t>
            </a:r>
            <a:r>
              <a:rPr lang="en-US" dirty="0">
                <a:solidFill>
                  <a:srgbClr val="0070C0"/>
                </a:solidFill>
              </a:rPr>
              <a:t>$a0 </a:t>
            </a:r>
            <a:r>
              <a:rPr lang="en-US" dirty="0"/>
              <a:t>and then using </a:t>
            </a:r>
            <a:r>
              <a:rPr lang="en-US" dirty="0" err="1">
                <a:solidFill>
                  <a:srgbClr val="0070C0"/>
                </a:solidFill>
              </a:rPr>
              <a:t>jal</a:t>
            </a:r>
            <a:r>
              <a:rPr lang="en-US" dirty="0">
                <a:solidFill>
                  <a:srgbClr val="0070C0"/>
                </a:solidFill>
              </a:rPr>
              <a:t> A </a:t>
            </a:r>
          </a:p>
          <a:p>
            <a:endParaRPr lang="en-US" dirty="0"/>
          </a:p>
          <a:p>
            <a:r>
              <a:rPr lang="en-US" dirty="0"/>
              <a:t>Then suppose that procedure A calls procedure B via </a:t>
            </a:r>
            <a:r>
              <a:rPr lang="en-US" dirty="0" err="1">
                <a:solidFill>
                  <a:srgbClr val="0070C0"/>
                </a:solidFill>
              </a:rPr>
              <a:t>jal</a:t>
            </a:r>
            <a:r>
              <a:rPr lang="en-US" dirty="0">
                <a:solidFill>
                  <a:srgbClr val="0070C0"/>
                </a:solidFill>
              </a:rPr>
              <a:t> B </a:t>
            </a:r>
            <a:r>
              <a:rPr lang="en-US" dirty="0"/>
              <a:t>with an argument of 7, also placed in </a:t>
            </a:r>
            <a:r>
              <a:rPr lang="en-US" dirty="0">
                <a:solidFill>
                  <a:srgbClr val="0070C0"/>
                </a:solidFill>
              </a:rPr>
              <a:t>$a0 </a:t>
            </a:r>
          </a:p>
          <a:p>
            <a:endParaRPr lang="en-US" dirty="0"/>
          </a:p>
          <a:p>
            <a:r>
              <a:rPr lang="en-US" dirty="0"/>
              <a:t>Since A hasn’t finished its task yet, there is a conflict over the use of register </a:t>
            </a:r>
            <a:r>
              <a:rPr lang="en-US" dirty="0">
                <a:solidFill>
                  <a:srgbClr val="0070C0"/>
                </a:solidFill>
              </a:rPr>
              <a:t>$a0</a:t>
            </a:r>
          </a:p>
          <a:p>
            <a:endParaRPr lang="en-US" dirty="0"/>
          </a:p>
          <a:p>
            <a:r>
              <a:rPr lang="en-US" dirty="0"/>
              <a:t>Similarly, there is a conflict over the return address in register </a:t>
            </a:r>
            <a:r>
              <a:rPr lang="en-US" dirty="0">
                <a:solidFill>
                  <a:srgbClr val="0070C0"/>
                </a:solidFill>
              </a:rPr>
              <a:t>$</a:t>
            </a:r>
            <a:r>
              <a:rPr lang="en-US" dirty="0" err="1">
                <a:solidFill>
                  <a:srgbClr val="0070C0"/>
                </a:solidFill>
              </a:rPr>
              <a:t>ra</a:t>
            </a:r>
            <a:r>
              <a:rPr lang="en-US" dirty="0"/>
              <a:t>, since it now has the return address for B</a:t>
            </a:r>
            <a:endParaRPr lang="en-US" sz="26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00B6C-CA5D-45B8-B2F3-9698BCD8A8A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669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81106"/>
            <a:ext cx="10515600" cy="1325563"/>
          </a:xfrm>
        </p:spPr>
        <p:txBody>
          <a:bodyPr>
            <a:normAutofit/>
          </a:bodyPr>
          <a:lstStyle/>
          <a:p>
            <a:r>
              <a:rPr lang="it-IT" b="1" dirty="0"/>
              <a:t>Nested Procedures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622323"/>
            <a:ext cx="10515600" cy="4734027"/>
          </a:xfrm>
        </p:spPr>
        <p:txBody>
          <a:bodyPr>
            <a:normAutofit/>
          </a:bodyPr>
          <a:lstStyle/>
          <a:p>
            <a:r>
              <a:rPr lang="en-US" dirty="0"/>
              <a:t>One solution is to push all the other registers that must be preserved onto the stack, just as we did with the saved registers</a:t>
            </a:r>
          </a:p>
          <a:p>
            <a:r>
              <a:rPr lang="en-US" dirty="0"/>
              <a:t>The caller pushes any argument registers </a:t>
            </a:r>
            <a:r>
              <a:rPr lang="en-US" dirty="0">
                <a:solidFill>
                  <a:srgbClr val="0070C0"/>
                </a:solidFill>
              </a:rPr>
              <a:t>($a0–$a3</a:t>
            </a:r>
            <a:r>
              <a:rPr lang="en-US" dirty="0"/>
              <a:t>) or temporary registers (</a:t>
            </a:r>
            <a:r>
              <a:rPr lang="en-US" dirty="0">
                <a:solidFill>
                  <a:srgbClr val="0070C0"/>
                </a:solidFill>
              </a:rPr>
              <a:t>$t0–$t9</a:t>
            </a:r>
            <a:r>
              <a:rPr lang="en-US" dirty="0"/>
              <a:t>) that are needed after the call</a:t>
            </a:r>
          </a:p>
          <a:p>
            <a:r>
              <a:rPr lang="en-US" dirty="0"/>
              <a:t>The </a:t>
            </a:r>
            <a:r>
              <a:rPr lang="en-US" dirty="0" err="1"/>
              <a:t>callee</a:t>
            </a:r>
            <a:r>
              <a:rPr lang="en-US" dirty="0"/>
              <a:t> pushes the return address register </a:t>
            </a:r>
            <a:r>
              <a:rPr lang="en-US" dirty="0">
                <a:solidFill>
                  <a:srgbClr val="0070C0"/>
                </a:solidFill>
              </a:rPr>
              <a:t>$</a:t>
            </a:r>
            <a:r>
              <a:rPr lang="en-US" dirty="0" err="1">
                <a:solidFill>
                  <a:srgbClr val="0070C0"/>
                </a:solidFill>
              </a:rPr>
              <a:t>ra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and any saved registers (</a:t>
            </a:r>
            <a:r>
              <a:rPr lang="en-US" dirty="0">
                <a:solidFill>
                  <a:srgbClr val="0070C0"/>
                </a:solidFill>
              </a:rPr>
              <a:t>$s0–$s7</a:t>
            </a:r>
            <a:r>
              <a:rPr lang="en-US" dirty="0"/>
              <a:t>) used by the </a:t>
            </a:r>
            <a:r>
              <a:rPr lang="en-US" dirty="0" err="1"/>
              <a:t>callee</a:t>
            </a:r>
            <a:r>
              <a:rPr lang="en-US" dirty="0"/>
              <a:t> </a:t>
            </a:r>
          </a:p>
          <a:p>
            <a:r>
              <a:rPr lang="en-US" dirty="0"/>
              <a:t>The stack pointer </a:t>
            </a:r>
            <a:r>
              <a:rPr lang="en-US" dirty="0">
                <a:solidFill>
                  <a:srgbClr val="0070C0"/>
                </a:solidFill>
              </a:rPr>
              <a:t>$</a:t>
            </a:r>
            <a:r>
              <a:rPr lang="en-US" dirty="0" err="1">
                <a:solidFill>
                  <a:srgbClr val="0070C0"/>
                </a:solidFill>
              </a:rPr>
              <a:t>sp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is adjusted to account for the number of registers placed on the stack</a:t>
            </a:r>
          </a:p>
          <a:p>
            <a:r>
              <a:rPr lang="en-US" dirty="0"/>
              <a:t>Upon the return, the registers are restored from memory and the stack pointer is readjusted</a:t>
            </a:r>
            <a:endParaRPr lang="en-US" sz="26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00B6C-CA5D-45B8-B2F3-9698BCD8A8A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621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032387"/>
            <a:ext cx="10515600" cy="581735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	if (</a:t>
            </a:r>
            <a:r>
              <a:rPr lang="en-US" dirty="0" err="1"/>
              <a:t>i</a:t>
            </a:r>
            <a:r>
              <a:rPr lang="en-US" dirty="0"/>
              <a:t> == j) </a:t>
            </a:r>
          </a:p>
          <a:p>
            <a:pPr marL="0" indent="0">
              <a:buNone/>
            </a:pPr>
            <a:r>
              <a:rPr lang="en-US" dirty="0"/>
              <a:t>		f = g + h; </a:t>
            </a:r>
          </a:p>
          <a:p>
            <a:pPr marL="0" indent="0">
              <a:buNone/>
            </a:pPr>
            <a:r>
              <a:rPr lang="en-US" dirty="0"/>
              <a:t>	else </a:t>
            </a:r>
          </a:p>
          <a:p>
            <a:pPr marL="0" indent="0">
              <a:buNone/>
            </a:pPr>
            <a:r>
              <a:rPr lang="en-US" dirty="0"/>
              <a:t>		f = g – h;</a:t>
            </a:r>
          </a:p>
          <a:p>
            <a:endParaRPr lang="it-IT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>
                <a:solidFill>
                  <a:srgbClr val="0070C0"/>
                </a:solidFill>
              </a:rPr>
              <a:t>bne</a:t>
            </a:r>
            <a:r>
              <a:rPr lang="en-US" dirty="0">
                <a:solidFill>
                  <a:srgbClr val="0070C0"/>
                </a:solidFill>
              </a:rPr>
              <a:t> $s3,$s4,Else 		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 go to Else if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≠ j</a:t>
            </a:r>
          </a:p>
          <a:p>
            <a:pPr marL="0" indent="0">
              <a:buNone/>
            </a:pPr>
            <a:endParaRPr lang="it-IT" dirty="0"/>
          </a:p>
          <a:p>
            <a:r>
              <a:rPr lang="en-US" dirty="0"/>
              <a:t>The first expression compares for equality, so it would seem that we would want the branch if registers are equal instruction (</a:t>
            </a:r>
            <a:r>
              <a:rPr lang="en-US" b="1" dirty="0" err="1">
                <a:solidFill>
                  <a:srgbClr val="0070C0"/>
                </a:solidFill>
              </a:rPr>
              <a:t>beq</a:t>
            </a:r>
            <a:r>
              <a:rPr lang="en-US" dirty="0"/>
              <a:t>)</a:t>
            </a:r>
          </a:p>
          <a:p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In general, the code will be more efficient if we test for the opposite condition (</a:t>
            </a:r>
            <a:r>
              <a:rPr lang="en-US" b="1" dirty="0" err="1">
                <a:solidFill>
                  <a:srgbClr val="0070C0"/>
                </a:solidFill>
              </a:rPr>
              <a:t>bne</a:t>
            </a:r>
            <a:r>
              <a:rPr lang="en-US" dirty="0"/>
              <a:t>)</a:t>
            </a:r>
          </a:p>
          <a:p>
            <a:endParaRPr lang="en-US" i="1" dirty="0"/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00B6C-CA5D-45B8-B2F3-9698BCD8A8A2}" type="slidenum">
              <a:rPr lang="en-US" smtClean="0"/>
              <a:t>3</a:t>
            </a:fld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7B556F9-0B43-45F5-B7CE-704ECB200426}"/>
              </a:ext>
            </a:extLst>
          </p:cNvPr>
          <p:cNvSpPr/>
          <p:nvPr/>
        </p:nvSpPr>
        <p:spPr>
          <a:xfrm>
            <a:off x="1415845" y="737419"/>
            <a:ext cx="2787445" cy="203527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4169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00B6C-CA5D-45B8-B2F3-9698BCD8A8A2}" type="slidenum">
              <a:rPr lang="en-US" smtClean="0"/>
              <a:t>30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5012" y="2191235"/>
            <a:ext cx="8621975" cy="2530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324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199" y="1032387"/>
            <a:ext cx="10872019" cy="581735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	if (</a:t>
            </a:r>
            <a:r>
              <a:rPr lang="en-US" dirty="0" err="1"/>
              <a:t>i</a:t>
            </a:r>
            <a:r>
              <a:rPr lang="en-US" dirty="0"/>
              <a:t> == j) </a:t>
            </a:r>
          </a:p>
          <a:p>
            <a:pPr marL="0" indent="0">
              <a:buNone/>
            </a:pPr>
            <a:r>
              <a:rPr lang="en-US" dirty="0"/>
              <a:t>		f = g + h; </a:t>
            </a:r>
          </a:p>
          <a:p>
            <a:pPr marL="0" indent="0">
              <a:buNone/>
            </a:pPr>
            <a:r>
              <a:rPr lang="en-US" dirty="0"/>
              <a:t>	else </a:t>
            </a:r>
          </a:p>
          <a:p>
            <a:pPr marL="0" indent="0">
              <a:buNone/>
            </a:pPr>
            <a:r>
              <a:rPr lang="en-US" dirty="0"/>
              <a:t>		f = g – h;</a:t>
            </a:r>
          </a:p>
          <a:p>
            <a:endParaRPr lang="it-IT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>
                <a:solidFill>
                  <a:srgbClr val="0070C0"/>
                </a:solidFill>
              </a:rPr>
              <a:t>bne</a:t>
            </a:r>
            <a:r>
              <a:rPr lang="en-US" dirty="0">
                <a:solidFill>
                  <a:srgbClr val="0070C0"/>
                </a:solidFill>
              </a:rPr>
              <a:t> $s3,$s4,Else 		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 go to Else if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≠ j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	add $s0,$s1,$s2 		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 f = g + h (skipped if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≠ j)</a:t>
            </a:r>
            <a:endParaRPr lang="it-IT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	j Exit 				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 go to Exit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en-US" dirty="0"/>
              <a:t>We now need to go to the end of the </a:t>
            </a:r>
            <a:r>
              <a:rPr lang="en-US" i="1" dirty="0">
                <a:solidFill>
                  <a:srgbClr val="0070C0"/>
                </a:solidFill>
              </a:rPr>
              <a:t>if</a:t>
            </a:r>
            <a:r>
              <a:rPr lang="en-US" i="1" dirty="0"/>
              <a:t> </a:t>
            </a:r>
            <a:r>
              <a:rPr lang="en-US" dirty="0"/>
              <a:t>statement</a:t>
            </a:r>
          </a:p>
          <a:p>
            <a:r>
              <a:rPr lang="en-US" dirty="0"/>
              <a:t>We introduce another kind of branch, often called an </a:t>
            </a:r>
            <a:r>
              <a:rPr lang="en-US" b="1" i="1" dirty="0"/>
              <a:t>unconditional branch</a:t>
            </a:r>
            <a:r>
              <a:rPr lang="en-US" dirty="0"/>
              <a:t>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This instruction says that the processor always follows the branch</a:t>
            </a:r>
            <a:endParaRPr lang="en-US" i="1" dirty="0"/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00B6C-CA5D-45B8-B2F3-9698BCD8A8A2}" type="slidenum">
              <a:rPr lang="en-US" smtClean="0"/>
              <a:t>4</a:t>
            </a:fld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AB3BD51-320F-41BE-9481-8ACBFB93AD4F}"/>
              </a:ext>
            </a:extLst>
          </p:cNvPr>
          <p:cNvSpPr/>
          <p:nvPr/>
        </p:nvSpPr>
        <p:spPr>
          <a:xfrm>
            <a:off x="1415845" y="737419"/>
            <a:ext cx="2787445" cy="203527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44401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199" y="1032387"/>
            <a:ext cx="10872019" cy="581735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	if (</a:t>
            </a:r>
            <a:r>
              <a:rPr lang="en-US" dirty="0" err="1"/>
              <a:t>i</a:t>
            </a:r>
            <a:r>
              <a:rPr lang="en-US" dirty="0"/>
              <a:t> == j) </a:t>
            </a:r>
          </a:p>
          <a:p>
            <a:pPr marL="0" indent="0">
              <a:buNone/>
            </a:pPr>
            <a:r>
              <a:rPr lang="en-US" dirty="0"/>
              <a:t>		f = g + h; </a:t>
            </a:r>
          </a:p>
          <a:p>
            <a:pPr marL="0" indent="0">
              <a:buNone/>
            </a:pPr>
            <a:r>
              <a:rPr lang="en-US" dirty="0"/>
              <a:t>	else </a:t>
            </a:r>
          </a:p>
          <a:p>
            <a:pPr marL="0" indent="0">
              <a:buNone/>
            </a:pPr>
            <a:r>
              <a:rPr lang="en-US" dirty="0"/>
              <a:t>		f = g – h;</a:t>
            </a:r>
          </a:p>
          <a:p>
            <a:endParaRPr lang="it-IT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>
                <a:solidFill>
                  <a:srgbClr val="0070C0"/>
                </a:solidFill>
              </a:rPr>
              <a:t>bne</a:t>
            </a:r>
            <a:r>
              <a:rPr lang="en-US" dirty="0">
                <a:solidFill>
                  <a:srgbClr val="0070C0"/>
                </a:solidFill>
              </a:rPr>
              <a:t> $s3,$s4,Else 		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 go to Else if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≠ j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	add $s0,$s1,$s2 		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 f = g + h (skipped if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≠ j)</a:t>
            </a:r>
            <a:endParaRPr lang="it-IT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	j Exit 				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 go to Exit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Else:	sub $s0,$s1,$s2 		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 f = g – h (skipped if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= j)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Exit:</a:t>
            </a:r>
            <a:r>
              <a:rPr lang="en-US" dirty="0"/>
              <a:t>	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00B6C-CA5D-45B8-B2F3-9698BCD8A8A2}" type="slidenum">
              <a:rPr lang="en-US" smtClean="0"/>
              <a:t>5</a:t>
            </a:fld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F766D69-7764-4C9E-A392-C39A38BDFD94}"/>
              </a:ext>
            </a:extLst>
          </p:cNvPr>
          <p:cNvSpPr/>
          <p:nvPr/>
        </p:nvSpPr>
        <p:spPr>
          <a:xfrm>
            <a:off x="1415845" y="737419"/>
            <a:ext cx="2787445" cy="203527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2076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765313"/>
            <a:ext cx="10515600" cy="6084431"/>
          </a:xfrm>
        </p:spPr>
        <p:txBody>
          <a:bodyPr>
            <a:normAutofit/>
          </a:bodyPr>
          <a:lstStyle/>
          <a:p>
            <a:endParaRPr lang="en-US" dirty="0"/>
          </a:p>
          <a:p>
            <a:pPr marL="457200" lvl="1" indent="0">
              <a:buNone/>
            </a:pPr>
            <a:r>
              <a:rPr lang="en-US" dirty="0"/>
              <a:t>Notice that the assembler relieves the compiler and the assembly language programmer from calculating addresses for branches, just as it does for calculating data addresses for loads and stores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it-IT" dirty="0"/>
              <a:t>It’s the </a:t>
            </a:r>
            <a:r>
              <a:rPr lang="it-IT" b="1" dirty="0"/>
              <a:t>assembler</a:t>
            </a:r>
            <a:r>
              <a:rPr lang="it-IT" dirty="0"/>
              <a:t> to calculate the addresses of all the labels</a:t>
            </a:r>
          </a:p>
          <a:p>
            <a:endParaRPr lang="it-IT" dirty="0"/>
          </a:p>
          <a:p>
            <a:endParaRPr lang="it-IT" dirty="0"/>
          </a:p>
          <a:p>
            <a:pPr lvl="1"/>
            <a:r>
              <a:rPr lang="en-US" dirty="0"/>
              <a:t>Note that: Compilers frequently create branches and labels where they do not appear in the programming language.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00B6C-CA5D-45B8-B2F3-9698BCD8A8A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1309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/>
              <a:t>Loops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22323"/>
                <a:ext cx="10515600" cy="4915637"/>
              </a:xfrm>
            </p:spPr>
            <p:txBody>
              <a:bodyPr>
                <a:normAutofit fontScale="85000" lnSpcReduction="20000"/>
              </a:bodyPr>
              <a:lstStyle/>
              <a:p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while (save[</a:t>
                </a:r>
                <a:r>
                  <a:rPr lang="en-US" dirty="0" err="1"/>
                  <a:t>i</a:t>
                </a:r>
                <a:r>
                  <a:rPr lang="en-US" dirty="0"/>
                  <a:t>] == k)</a:t>
                </a:r>
              </a:p>
              <a:p>
                <a:pPr marL="0" indent="0">
                  <a:buNone/>
                </a:pPr>
                <a:r>
                  <a:rPr lang="en-US" dirty="0"/>
                  <a:t>		</a:t>
                </a:r>
                <a:r>
                  <a:rPr lang="en-US" dirty="0" err="1"/>
                  <a:t>i</a:t>
                </a:r>
                <a:r>
                  <a:rPr lang="en-US" dirty="0"/>
                  <a:t> += 1;</a:t>
                </a:r>
              </a:p>
              <a:p>
                <a:endParaRPr lang="it-IT" dirty="0"/>
              </a:p>
              <a:p>
                <a:r>
                  <a:rPr lang="en-US" dirty="0"/>
                  <a:t>The first step is to load </a:t>
                </a:r>
                <a:r>
                  <a:rPr lang="en-US" dirty="0">
                    <a:solidFill>
                      <a:srgbClr val="0070C0"/>
                    </a:solidFill>
                  </a:rPr>
                  <a:t>save[</a:t>
                </a:r>
                <a:r>
                  <a:rPr lang="en-US" dirty="0" err="1">
                    <a:solidFill>
                      <a:srgbClr val="0070C0"/>
                    </a:solidFill>
                  </a:rPr>
                  <a:t>i</a:t>
                </a:r>
                <a:r>
                  <a:rPr lang="en-US" dirty="0">
                    <a:solidFill>
                      <a:srgbClr val="0070C0"/>
                    </a:solidFill>
                  </a:rPr>
                  <a:t>] </a:t>
                </a:r>
                <a:r>
                  <a:rPr lang="en-US" dirty="0"/>
                  <a:t>into a temporary register. </a:t>
                </a:r>
              </a:p>
              <a:p>
                <a:pPr marL="457200" lvl="1" indent="0">
                  <a:buNone/>
                </a:pPr>
                <a:r>
                  <a:rPr lang="en-US" dirty="0"/>
                  <a:t> We need to have its address.</a:t>
                </a:r>
              </a:p>
              <a:p>
                <a:pPr>
                  <a:buFont typeface="Courier New" panose="02070309020205020404" pitchFamily="49" charset="0"/>
                  <a:buChar char="o"/>
                </a:pPr>
                <a:endParaRPr lang="en-US" dirty="0"/>
              </a:p>
              <a:p>
                <a:r>
                  <a:rPr lang="en-US" dirty="0"/>
                  <a:t>Before we can add </a:t>
                </a:r>
                <a:r>
                  <a:rPr lang="en-US" dirty="0" err="1">
                    <a:solidFill>
                      <a:srgbClr val="0070C0"/>
                    </a:solidFill>
                  </a:rPr>
                  <a:t>i</a:t>
                </a:r>
                <a:r>
                  <a:rPr lang="en-US" dirty="0"/>
                  <a:t> to the base of array </a:t>
                </a:r>
                <a:r>
                  <a:rPr lang="en-US" dirty="0">
                    <a:solidFill>
                      <a:srgbClr val="0070C0"/>
                    </a:solidFill>
                  </a:rPr>
                  <a:t>save</a:t>
                </a:r>
                <a:r>
                  <a:rPr lang="en-US" dirty="0"/>
                  <a:t> to form the address, we must </a:t>
                </a:r>
                <a:r>
                  <a:rPr lang="en-US" u="sng" dirty="0"/>
                  <a:t>multiply the index </a:t>
                </a:r>
                <a:r>
                  <a:rPr lang="en-US" u="sng" dirty="0" err="1">
                    <a:solidFill>
                      <a:srgbClr val="0070C0"/>
                    </a:solidFill>
                  </a:rPr>
                  <a:t>i</a:t>
                </a:r>
                <a:r>
                  <a:rPr lang="en-US" u="sng" dirty="0"/>
                  <a:t> by 4</a:t>
                </a:r>
                <a:r>
                  <a:rPr lang="en-US" dirty="0"/>
                  <a:t> due to the </a:t>
                </a:r>
                <a:r>
                  <a:rPr lang="en-US" u="sng" dirty="0"/>
                  <a:t>byte addressing problem</a:t>
                </a:r>
                <a:endParaRPr lang="en-US" dirty="0"/>
              </a:p>
              <a:p>
                <a:pPr>
                  <a:buFont typeface="Courier New" panose="02070309020205020404" pitchFamily="49" charset="0"/>
                  <a:buChar char="o"/>
                </a:pPr>
                <a:r>
                  <a:rPr lang="en-US" dirty="0"/>
                  <a:t>We can use </a:t>
                </a:r>
                <a:r>
                  <a:rPr lang="en-US" u="sng" dirty="0"/>
                  <a:t>shift left logical</a:t>
                </a:r>
                <a:r>
                  <a:rPr lang="en-US" dirty="0"/>
                  <a:t>, since shifting left by 2 bits multiplies 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or 4 </a:t>
                </a:r>
              </a:p>
              <a:p>
                <a:pPr>
                  <a:buFont typeface="Courier New" panose="02070309020205020404" pitchFamily="49" charset="0"/>
                  <a:buChar char="o"/>
                </a:pPr>
                <a:endParaRPr lang="en-US" dirty="0"/>
              </a:p>
              <a:p>
                <a:r>
                  <a:rPr lang="en-US" dirty="0"/>
                  <a:t>We need to add the </a:t>
                </a:r>
                <a:r>
                  <a:rPr lang="en-US" b="1" i="1" dirty="0"/>
                  <a:t>label</a:t>
                </a:r>
                <a:r>
                  <a:rPr lang="en-US" dirty="0"/>
                  <a:t> </a:t>
                </a:r>
                <a:r>
                  <a:rPr lang="en-US" dirty="0">
                    <a:solidFill>
                      <a:srgbClr val="0070C0"/>
                    </a:solidFill>
                  </a:rPr>
                  <a:t>Loop</a:t>
                </a:r>
                <a:r>
                  <a:rPr lang="en-US" dirty="0"/>
                  <a:t> to it so that we can branch back to that instruction at the end of the loop (see next slide…)</a:t>
                </a:r>
              </a:p>
            </p:txBody>
          </p:sp>
        </mc:Choice>
        <mc:Fallback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22323"/>
                <a:ext cx="10515600" cy="4915637"/>
              </a:xfrm>
              <a:blipFill>
                <a:blip r:embed="rId2"/>
                <a:stretch>
                  <a:fillRect l="-81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00B6C-CA5D-45B8-B2F3-9698BCD8A8A2}" type="slidenum">
              <a:rPr lang="en-US" smtClean="0"/>
              <a:t>7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6521245" y="1237216"/>
            <a:ext cx="417870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Assume that:</a:t>
            </a:r>
          </a:p>
          <a:p>
            <a:r>
              <a:rPr lang="en-US" sz="2400" dirty="0">
                <a:solidFill>
                  <a:srgbClr val="0070C0"/>
                </a:solidFill>
              </a:rPr>
              <a:t>$s3 </a:t>
            </a:r>
            <a:r>
              <a:rPr lang="en-US" sz="2400" dirty="0"/>
              <a:t>= </a:t>
            </a:r>
            <a:r>
              <a:rPr lang="en-US" sz="2400" dirty="0" err="1">
                <a:solidFill>
                  <a:srgbClr val="0070C0"/>
                </a:solidFill>
              </a:rPr>
              <a:t>i</a:t>
            </a:r>
            <a:r>
              <a:rPr lang="en-US" sz="2400" dirty="0"/>
              <a:t> </a:t>
            </a:r>
          </a:p>
          <a:p>
            <a:r>
              <a:rPr lang="en-US" sz="2400" dirty="0">
                <a:solidFill>
                  <a:srgbClr val="0070C0"/>
                </a:solidFill>
              </a:rPr>
              <a:t>$s5 </a:t>
            </a:r>
            <a:r>
              <a:rPr lang="en-US" sz="2400" dirty="0"/>
              <a:t>= </a:t>
            </a:r>
            <a:r>
              <a:rPr lang="en-US" sz="2400" dirty="0">
                <a:solidFill>
                  <a:srgbClr val="0070C0"/>
                </a:solidFill>
              </a:rPr>
              <a:t>k</a:t>
            </a:r>
            <a:r>
              <a:rPr lang="en-US" sz="2400" dirty="0"/>
              <a:t> </a:t>
            </a:r>
          </a:p>
          <a:p>
            <a:r>
              <a:rPr lang="en-US" sz="2400" dirty="0">
                <a:solidFill>
                  <a:srgbClr val="0070C0"/>
                </a:solidFill>
              </a:rPr>
              <a:t>save</a:t>
            </a:r>
            <a:r>
              <a:rPr lang="en-US" sz="2400" dirty="0"/>
              <a:t> (base address) = </a:t>
            </a:r>
            <a:r>
              <a:rPr lang="en-US" sz="2400" dirty="0">
                <a:solidFill>
                  <a:srgbClr val="0070C0"/>
                </a:solidFill>
              </a:rPr>
              <a:t>$s6 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C9E3513-384D-4CC8-BC2A-A195E6B9A6B9}"/>
              </a:ext>
            </a:extLst>
          </p:cNvPr>
          <p:cNvSpPr/>
          <p:nvPr/>
        </p:nvSpPr>
        <p:spPr>
          <a:xfrm>
            <a:off x="1651821" y="1828800"/>
            <a:ext cx="2787445" cy="94389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9118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/>
              <a:t>Loops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622323"/>
            <a:ext cx="10515600" cy="5227421"/>
          </a:xfrm>
        </p:spPr>
        <p:txBody>
          <a:bodyPr>
            <a:normAutofit fontScale="92500" lnSpcReduction="20000"/>
          </a:bodyPr>
          <a:lstStyle/>
          <a:p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2600" dirty="0"/>
              <a:t>while (save[</a:t>
            </a:r>
            <a:r>
              <a:rPr lang="en-US" sz="2600" dirty="0" err="1"/>
              <a:t>i</a:t>
            </a:r>
            <a:r>
              <a:rPr lang="en-US" sz="2600" dirty="0"/>
              <a:t>] == k)</a:t>
            </a:r>
          </a:p>
          <a:p>
            <a:pPr marL="0" indent="0">
              <a:buNone/>
            </a:pPr>
            <a:r>
              <a:rPr lang="en-US" sz="2600" dirty="0"/>
              <a:t>		</a:t>
            </a:r>
            <a:r>
              <a:rPr lang="en-US" sz="2600" dirty="0" err="1"/>
              <a:t>i</a:t>
            </a:r>
            <a:r>
              <a:rPr lang="en-US" sz="2600" dirty="0"/>
              <a:t> += 1;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Loop: 	</a:t>
            </a:r>
            <a:r>
              <a:rPr lang="en-US" dirty="0" err="1">
                <a:solidFill>
                  <a:srgbClr val="0070C0"/>
                </a:solidFill>
              </a:rPr>
              <a:t>sll</a:t>
            </a:r>
            <a:r>
              <a:rPr lang="en-US" dirty="0">
                <a:solidFill>
                  <a:srgbClr val="0070C0"/>
                </a:solidFill>
              </a:rPr>
              <a:t> $t1,$s3,2 			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 Temp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reg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$t1 =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* 4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	add $t1,$t1,$s6 		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 $t1 = address of save[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]</a:t>
            </a:r>
          </a:p>
          <a:p>
            <a:pPr marL="0" indent="0">
              <a:buNone/>
            </a:pPr>
            <a:r>
              <a:rPr lang="fr-FR" dirty="0">
                <a:solidFill>
                  <a:srgbClr val="0070C0"/>
                </a:solidFill>
              </a:rPr>
              <a:t>	</a:t>
            </a:r>
            <a:r>
              <a:rPr lang="fr-FR" dirty="0" err="1">
                <a:solidFill>
                  <a:srgbClr val="0070C0"/>
                </a:solidFill>
              </a:rPr>
              <a:t>lw</a:t>
            </a:r>
            <a:r>
              <a:rPr lang="fr-FR" dirty="0">
                <a:solidFill>
                  <a:srgbClr val="0070C0"/>
                </a:solidFill>
              </a:rPr>
              <a:t> $t0,0($t1) 			</a:t>
            </a:r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 </a:t>
            </a:r>
            <a:r>
              <a:rPr lang="fr-FR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Temp</a:t>
            </a:r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reg $t0 = </a:t>
            </a:r>
            <a:r>
              <a:rPr lang="fr-FR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save</a:t>
            </a:r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[i]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	</a:t>
            </a:r>
            <a:r>
              <a:rPr lang="en-US" dirty="0" err="1">
                <a:solidFill>
                  <a:srgbClr val="0070C0"/>
                </a:solidFill>
              </a:rPr>
              <a:t>bne</a:t>
            </a:r>
            <a:r>
              <a:rPr lang="en-US" dirty="0">
                <a:solidFill>
                  <a:srgbClr val="0070C0"/>
                </a:solidFill>
              </a:rPr>
              <a:t> $t0,$s5, Exit 		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 go to Exit if save[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] ≠ k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	</a:t>
            </a:r>
            <a:r>
              <a:rPr lang="en-US" dirty="0" err="1">
                <a:solidFill>
                  <a:srgbClr val="0070C0"/>
                </a:solidFill>
              </a:rPr>
              <a:t>addi</a:t>
            </a:r>
            <a:r>
              <a:rPr lang="en-US" dirty="0">
                <a:solidFill>
                  <a:srgbClr val="0070C0"/>
                </a:solidFill>
              </a:rPr>
              <a:t> $s3,$s3,1 		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=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+ 1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	j Loop 				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 go to Loop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Exit: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00B6C-CA5D-45B8-B2F3-9698BCD8A8A2}" type="slidenum">
              <a:rPr lang="en-US" smtClean="0"/>
              <a:t>8</a:t>
            </a:fld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00F664A-3F84-43F1-9F50-690B2D28169E}"/>
              </a:ext>
            </a:extLst>
          </p:cNvPr>
          <p:cNvSpPr/>
          <p:nvPr/>
        </p:nvSpPr>
        <p:spPr>
          <a:xfrm>
            <a:off x="1651821" y="1828800"/>
            <a:ext cx="2787445" cy="94389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3F473DC-E60C-425B-AA8A-AFF9E22DBE11}"/>
              </a:ext>
            </a:extLst>
          </p:cNvPr>
          <p:cNvSpPr/>
          <p:nvPr/>
        </p:nvSpPr>
        <p:spPr>
          <a:xfrm>
            <a:off x="6521245" y="1237216"/>
            <a:ext cx="417870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Assume that:</a:t>
            </a:r>
          </a:p>
          <a:p>
            <a:r>
              <a:rPr lang="en-US" sz="2400" dirty="0">
                <a:solidFill>
                  <a:srgbClr val="0070C0"/>
                </a:solidFill>
              </a:rPr>
              <a:t>$s3 </a:t>
            </a:r>
            <a:r>
              <a:rPr lang="en-US" sz="2400" dirty="0"/>
              <a:t>= </a:t>
            </a:r>
            <a:r>
              <a:rPr lang="en-US" sz="2400" dirty="0" err="1">
                <a:solidFill>
                  <a:srgbClr val="0070C0"/>
                </a:solidFill>
              </a:rPr>
              <a:t>i</a:t>
            </a:r>
            <a:r>
              <a:rPr lang="en-US" sz="2400" dirty="0"/>
              <a:t> </a:t>
            </a:r>
          </a:p>
          <a:p>
            <a:r>
              <a:rPr lang="en-US" sz="2400" dirty="0">
                <a:solidFill>
                  <a:srgbClr val="0070C0"/>
                </a:solidFill>
              </a:rPr>
              <a:t>$s5 </a:t>
            </a:r>
            <a:r>
              <a:rPr lang="en-US" sz="2400" dirty="0"/>
              <a:t>= </a:t>
            </a:r>
            <a:r>
              <a:rPr lang="en-US" sz="2400" dirty="0">
                <a:solidFill>
                  <a:srgbClr val="0070C0"/>
                </a:solidFill>
              </a:rPr>
              <a:t>k</a:t>
            </a:r>
            <a:r>
              <a:rPr lang="en-US" sz="2400" dirty="0"/>
              <a:t> </a:t>
            </a:r>
          </a:p>
          <a:p>
            <a:r>
              <a:rPr lang="en-US" sz="2400" dirty="0">
                <a:solidFill>
                  <a:srgbClr val="0070C0"/>
                </a:solidFill>
              </a:rPr>
              <a:t>save</a:t>
            </a:r>
            <a:r>
              <a:rPr lang="en-US" sz="2400" dirty="0"/>
              <a:t> (base address) = </a:t>
            </a:r>
            <a:r>
              <a:rPr lang="en-US" sz="2400" dirty="0">
                <a:solidFill>
                  <a:srgbClr val="0070C0"/>
                </a:solidFill>
              </a:rPr>
              <a:t>$s6 </a:t>
            </a:r>
          </a:p>
        </p:txBody>
      </p:sp>
    </p:spTree>
    <p:extLst>
      <p:ext uri="{BB962C8B-B14F-4D97-AF65-F5344CB8AC3E}">
        <p14:creationId xmlns:p14="http://schemas.microsoft.com/office/powerpoint/2010/main" val="3861918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/>
              <a:t>Loops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622323"/>
            <a:ext cx="10515600" cy="5227421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The test for equality or inequality is probably the most popular test, but sometimes it is useful to see </a:t>
            </a:r>
            <a:r>
              <a:rPr lang="en-US" u="sng" dirty="0"/>
              <a:t>if a variable is less than another variable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We’ll use an instruction in MIPS assembly language that compares two registers and sets a third register to 1 if the first is less than the second; otherwise, it is set to 0. </a:t>
            </a:r>
          </a:p>
          <a:p>
            <a:endParaRPr lang="en-US" dirty="0"/>
          </a:p>
          <a:p>
            <a:r>
              <a:rPr lang="en-US" dirty="0"/>
              <a:t>This MIPS instruction is called </a:t>
            </a:r>
            <a:r>
              <a:rPr lang="en-US" b="1" dirty="0"/>
              <a:t>s</a:t>
            </a:r>
            <a:r>
              <a:rPr lang="en-US" b="1" i="1" dirty="0"/>
              <a:t>et on less than</a:t>
            </a:r>
            <a:r>
              <a:rPr lang="en-US" i="1" dirty="0"/>
              <a:t>, </a:t>
            </a:r>
            <a:r>
              <a:rPr lang="en-US" dirty="0"/>
              <a:t>or </a:t>
            </a:r>
            <a:r>
              <a:rPr lang="en-US" b="1" dirty="0" err="1">
                <a:solidFill>
                  <a:srgbClr val="0070C0"/>
                </a:solidFill>
              </a:rPr>
              <a:t>slt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00B6C-CA5D-45B8-B2F3-9698BCD8A8A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6616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21045</TotalTime>
  <Words>1868</Words>
  <Application>Microsoft Office PowerPoint</Application>
  <PresentationFormat>Widescreen</PresentationFormat>
  <Paragraphs>355</Paragraphs>
  <Slides>30</Slides>
  <Notes>19</Notes>
  <HiddenSlides>2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9" baseType="lpstr">
      <vt:lpstr>Arial</vt:lpstr>
      <vt:lpstr>Calibri</vt:lpstr>
      <vt:lpstr>Calibri Light</vt:lpstr>
      <vt:lpstr>Cambria Math</vt:lpstr>
      <vt:lpstr>Courier New</vt:lpstr>
      <vt:lpstr>Symbol</vt:lpstr>
      <vt:lpstr>Times-Roman</vt:lpstr>
      <vt:lpstr>Wingdings</vt:lpstr>
      <vt:lpstr>Office Theme</vt:lpstr>
      <vt:lpstr>Instructions for Making Decisions</vt:lpstr>
      <vt:lpstr>Instructions for Making Decisions</vt:lpstr>
      <vt:lpstr>PowerPoint Presentation</vt:lpstr>
      <vt:lpstr>PowerPoint Presentation</vt:lpstr>
      <vt:lpstr>PowerPoint Presentation</vt:lpstr>
      <vt:lpstr>PowerPoint Presentation</vt:lpstr>
      <vt:lpstr>Loops</vt:lpstr>
      <vt:lpstr>Loops</vt:lpstr>
      <vt:lpstr>Loops</vt:lpstr>
      <vt:lpstr>Loops</vt:lpstr>
      <vt:lpstr>Loops</vt:lpstr>
      <vt:lpstr>Unsigned values</vt:lpstr>
      <vt:lpstr>PowerPoint Presentation</vt:lpstr>
      <vt:lpstr>PowerPoint Presentation</vt:lpstr>
      <vt:lpstr>PowerPoint Presentation</vt:lpstr>
      <vt:lpstr>Bounds Check Shortcut</vt:lpstr>
      <vt:lpstr>Bounds Check Shortcut</vt:lpstr>
      <vt:lpstr>Case Switch Statement</vt:lpstr>
      <vt:lpstr>Case Switch Statement</vt:lpstr>
      <vt:lpstr>Procedures</vt:lpstr>
      <vt:lpstr>PowerPoint Presentation</vt:lpstr>
      <vt:lpstr>PowerPoint Presentation</vt:lpstr>
      <vt:lpstr>PowerPoint Presentation</vt:lpstr>
      <vt:lpstr>Procedures – More registers!</vt:lpstr>
      <vt:lpstr>Procedures – More registers!</vt:lpstr>
      <vt:lpstr>Example</vt:lpstr>
      <vt:lpstr>PowerPoint Presentation</vt:lpstr>
      <vt:lpstr>Nested Procedures</vt:lpstr>
      <vt:lpstr>Nested Procedures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Computers Everywhere!</dc:title>
  <dc:creator>Fabio Di Troia</dc:creator>
  <cp:lastModifiedBy>Fabio Di Troia</cp:lastModifiedBy>
  <cp:revision>65</cp:revision>
  <dcterms:created xsi:type="dcterms:W3CDTF">2016-08-23T22:17:44Z</dcterms:created>
  <dcterms:modified xsi:type="dcterms:W3CDTF">2019-02-07T16:30:01Z</dcterms:modified>
</cp:coreProperties>
</file>