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94" r:id="rId9"/>
    <p:sldId id="274" r:id="rId10"/>
    <p:sldId id="275" r:id="rId11"/>
    <p:sldId id="276" r:id="rId12"/>
    <p:sldId id="277" r:id="rId13"/>
    <p:sldId id="281" r:id="rId14"/>
    <p:sldId id="282" r:id="rId15"/>
    <p:sldId id="283" r:id="rId16"/>
    <p:sldId id="284" r:id="rId17"/>
    <p:sldId id="278" r:id="rId18"/>
    <p:sldId id="279" r:id="rId19"/>
    <p:sldId id="280" r:id="rId20"/>
    <p:sldId id="285" r:id="rId21"/>
    <p:sldId id="286" r:id="rId22"/>
    <p:sldId id="287" r:id="rId23"/>
    <p:sldId id="288" r:id="rId24"/>
    <p:sldId id="295" r:id="rId25"/>
    <p:sldId id="289" r:id="rId26"/>
    <p:sldId id="290" r:id="rId27"/>
    <p:sldId id="291" r:id="rId28"/>
    <p:sldId id="292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463DC-312F-4425-9A1E-2AC766A7884A}" v="63" dt="2019-02-19T04:41:07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291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Di Troia" userId="7de80edd88c2c9de" providerId="LiveId" clId="{5BBC48E5-6A6A-404E-8118-3FC3777EEA0A}"/>
  </pc:docChgLst>
  <pc:docChgLst>
    <pc:chgData name="Fabio Di Troia" userId="7de80edd88c2c9de" providerId="LiveId" clId="{574463DC-312F-4425-9A1E-2AC766A7884A}"/>
    <pc:docChg chg="modSld">
      <pc:chgData name="Fabio Di Troia" userId="7de80edd88c2c9de" providerId="LiveId" clId="{574463DC-312F-4425-9A1E-2AC766A7884A}" dt="2019-02-19T04:41:07.157" v="74" actId="207"/>
      <pc:docMkLst>
        <pc:docMk/>
      </pc:docMkLst>
      <pc:sldChg chg="modSp">
        <pc:chgData name="Fabio Di Troia" userId="7de80edd88c2c9de" providerId="LiveId" clId="{574463DC-312F-4425-9A1E-2AC766A7884A}" dt="2019-02-19T03:39:49.161" v="2" actId="12"/>
        <pc:sldMkLst>
          <pc:docMk/>
          <pc:sldMk cId="967314776" sldId="275"/>
        </pc:sldMkLst>
        <pc:spChg chg="mod">
          <ac:chgData name="Fabio Di Troia" userId="7de80edd88c2c9de" providerId="LiveId" clId="{574463DC-312F-4425-9A1E-2AC766A7884A}" dt="2019-02-19T03:39:49.161" v="2" actId="12"/>
          <ac:spMkLst>
            <pc:docMk/>
            <pc:sldMk cId="967314776" sldId="275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3:40:15.930" v="3" actId="115"/>
        <pc:sldMkLst>
          <pc:docMk/>
          <pc:sldMk cId="2663104651" sldId="276"/>
        </pc:sldMkLst>
        <pc:spChg chg="mod">
          <ac:chgData name="Fabio Di Troia" userId="7de80edd88c2c9de" providerId="LiveId" clId="{574463DC-312F-4425-9A1E-2AC766A7884A}" dt="2019-02-19T03:40:15.930" v="3" actId="115"/>
          <ac:spMkLst>
            <pc:docMk/>
            <pc:sldMk cId="2663104651" sldId="276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2:01.654" v="11" actId="207"/>
        <pc:sldMkLst>
          <pc:docMk/>
          <pc:sldMk cId="2407155943" sldId="278"/>
        </pc:sldMkLst>
        <pc:spChg chg="mod">
          <ac:chgData name="Fabio Di Troia" userId="7de80edd88c2c9de" providerId="LiveId" clId="{574463DC-312F-4425-9A1E-2AC766A7884A}" dt="2019-02-19T04:32:01.654" v="11" actId="207"/>
          <ac:spMkLst>
            <pc:docMk/>
            <pc:sldMk cId="2407155943" sldId="278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3:09.600" v="21" actId="207"/>
        <pc:sldMkLst>
          <pc:docMk/>
          <pc:sldMk cId="3221198282" sldId="279"/>
        </pc:sldMkLst>
        <pc:spChg chg="mod">
          <ac:chgData name="Fabio Di Troia" userId="7de80edd88c2c9de" providerId="LiveId" clId="{574463DC-312F-4425-9A1E-2AC766A7884A}" dt="2019-02-19T04:33:09.600" v="21" actId="207"/>
          <ac:spMkLst>
            <pc:docMk/>
            <pc:sldMk cId="3221198282" sldId="279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3:32.795" v="25" actId="207"/>
        <pc:sldMkLst>
          <pc:docMk/>
          <pc:sldMk cId="450880703" sldId="280"/>
        </pc:sldMkLst>
        <pc:spChg chg="mod">
          <ac:chgData name="Fabio Di Troia" userId="7de80edd88c2c9de" providerId="LiveId" clId="{574463DC-312F-4425-9A1E-2AC766A7884A}" dt="2019-02-19T04:33:32.795" v="25" actId="207"/>
          <ac:spMkLst>
            <pc:docMk/>
            <pc:sldMk cId="450880703" sldId="280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3:41:14.284" v="4" actId="6549"/>
        <pc:sldMkLst>
          <pc:docMk/>
          <pc:sldMk cId="844507572" sldId="282"/>
        </pc:sldMkLst>
        <pc:spChg chg="mod">
          <ac:chgData name="Fabio Di Troia" userId="7de80edd88c2c9de" providerId="LiveId" clId="{574463DC-312F-4425-9A1E-2AC766A7884A}" dt="2019-02-19T03:41:14.284" v="4" actId="6549"/>
          <ac:spMkLst>
            <pc:docMk/>
            <pc:sldMk cId="844507572" sldId="282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3:41:47.902" v="8" actId="113"/>
        <pc:sldMkLst>
          <pc:docMk/>
          <pc:sldMk cId="1952363243" sldId="283"/>
        </pc:sldMkLst>
        <pc:spChg chg="mod">
          <ac:chgData name="Fabio Di Troia" userId="7de80edd88c2c9de" providerId="LiveId" clId="{574463DC-312F-4425-9A1E-2AC766A7884A}" dt="2019-02-19T03:41:47.902" v="8" actId="113"/>
          <ac:spMkLst>
            <pc:docMk/>
            <pc:sldMk cId="1952363243" sldId="283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2:23.501" v="13" actId="207"/>
        <pc:sldMkLst>
          <pc:docMk/>
          <pc:sldMk cId="3691994044" sldId="284"/>
        </pc:sldMkLst>
        <pc:spChg chg="mod">
          <ac:chgData name="Fabio Di Troia" userId="7de80edd88c2c9de" providerId="LiveId" clId="{574463DC-312F-4425-9A1E-2AC766A7884A}" dt="2019-02-19T04:32:23.501" v="13" actId="207"/>
          <ac:spMkLst>
            <pc:docMk/>
            <pc:sldMk cId="3691994044" sldId="284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5:15.609" v="32" actId="207"/>
        <pc:sldMkLst>
          <pc:docMk/>
          <pc:sldMk cId="1750928206" sldId="285"/>
        </pc:sldMkLst>
        <pc:spChg chg="mod">
          <ac:chgData name="Fabio Di Troia" userId="7de80edd88c2c9de" providerId="LiveId" clId="{574463DC-312F-4425-9A1E-2AC766A7884A}" dt="2019-02-19T04:35:15.609" v="32" actId="207"/>
          <ac:spMkLst>
            <pc:docMk/>
            <pc:sldMk cId="1750928206" sldId="285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6:46.691" v="34" actId="115"/>
        <pc:sldMkLst>
          <pc:docMk/>
          <pc:sldMk cId="401358557" sldId="286"/>
        </pc:sldMkLst>
        <pc:spChg chg="mod">
          <ac:chgData name="Fabio Di Troia" userId="7de80edd88c2c9de" providerId="LiveId" clId="{574463DC-312F-4425-9A1E-2AC766A7884A}" dt="2019-02-19T04:36:46.691" v="34" actId="115"/>
          <ac:spMkLst>
            <pc:docMk/>
            <pc:sldMk cId="401358557" sldId="286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7:08.773" v="36" actId="12"/>
        <pc:sldMkLst>
          <pc:docMk/>
          <pc:sldMk cId="1471662001" sldId="287"/>
        </pc:sldMkLst>
        <pc:spChg chg="mod">
          <ac:chgData name="Fabio Di Troia" userId="7de80edd88c2c9de" providerId="LiveId" clId="{574463DC-312F-4425-9A1E-2AC766A7884A}" dt="2019-02-19T04:37:08.773" v="36" actId="12"/>
          <ac:spMkLst>
            <pc:docMk/>
            <pc:sldMk cId="1471662001" sldId="287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7:25.738" v="39" actId="113"/>
        <pc:sldMkLst>
          <pc:docMk/>
          <pc:sldMk cId="3305683355" sldId="288"/>
        </pc:sldMkLst>
        <pc:spChg chg="mod">
          <ac:chgData name="Fabio Di Troia" userId="7de80edd88c2c9de" providerId="LiveId" clId="{574463DC-312F-4425-9A1E-2AC766A7884A}" dt="2019-02-19T04:37:25.738" v="39" actId="113"/>
          <ac:spMkLst>
            <pc:docMk/>
            <pc:sldMk cId="3305683355" sldId="288"/>
            <ac:spMk id="3" creationId="{00000000-0000-0000-0000-000000000000}"/>
          </ac:spMkLst>
        </pc:spChg>
      </pc:sldChg>
      <pc:sldChg chg="modSp modAnim">
        <pc:chgData name="Fabio Di Troia" userId="7de80edd88c2c9de" providerId="LiveId" clId="{574463DC-312F-4425-9A1E-2AC766A7884A}" dt="2019-02-19T04:39:20.800" v="59" actId="207"/>
        <pc:sldMkLst>
          <pc:docMk/>
          <pc:sldMk cId="2342532725" sldId="289"/>
        </pc:sldMkLst>
        <pc:spChg chg="mod">
          <ac:chgData name="Fabio Di Troia" userId="7de80edd88c2c9de" providerId="LiveId" clId="{574463DC-312F-4425-9A1E-2AC766A7884A}" dt="2019-02-19T04:39:20.800" v="59" actId="207"/>
          <ac:spMkLst>
            <pc:docMk/>
            <pc:sldMk cId="2342532725" sldId="289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9:43.855" v="63" actId="6549"/>
        <pc:sldMkLst>
          <pc:docMk/>
          <pc:sldMk cId="2133106279" sldId="290"/>
        </pc:sldMkLst>
        <pc:spChg chg="mod">
          <ac:chgData name="Fabio Di Troia" userId="7de80edd88c2c9de" providerId="LiveId" clId="{574463DC-312F-4425-9A1E-2AC766A7884A}" dt="2019-02-19T04:39:43.855" v="63" actId="6549"/>
          <ac:spMkLst>
            <pc:docMk/>
            <pc:sldMk cId="2133106279" sldId="290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40:26.823" v="65" actId="207"/>
        <pc:sldMkLst>
          <pc:docMk/>
          <pc:sldMk cId="2642581440" sldId="292"/>
        </pc:sldMkLst>
        <pc:spChg chg="mod">
          <ac:chgData name="Fabio Di Troia" userId="7de80edd88c2c9de" providerId="LiveId" clId="{574463DC-312F-4425-9A1E-2AC766A7884A}" dt="2019-02-19T04:40:26.823" v="65" actId="207"/>
          <ac:spMkLst>
            <pc:docMk/>
            <pc:sldMk cId="2642581440" sldId="292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41:07.157" v="74" actId="207"/>
        <pc:sldMkLst>
          <pc:docMk/>
          <pc:sldMk cId="3892112639" sldId="293"/>
        </pc:sldMkLst>
        <pc:spChg chg="mod">
          <ac:chgData name="Fabio Di Troia" userId="7de80edd88c2c9de" providerId="LiveId" clId="{574463DC-312F-4425-9A1E-2AC766A7884A}" dt="2019-02-19T04:41:07.157" v="74" actId="207"/>
          <ac:spMkLst>
            <pc:docMk/>
            <pc:sldMk cId="3892112639" sldId="293"/>
            <ac:spMk id="3" creationId="{00000000-0000-0000-0000-000000000000}"/>
          </ac:spMkLst>
        </pc:spChg>
      </pc:sldChg>
      <pc:sldChg chg="modSp">
        <pc:chgData name="Fabio Di Troia" userId="7de80edd88c2c9de" providerId="LiveId" clId="{574463DC-312F-4425-9A1E-2AC766A7884A}" dt="2019-02-19T04:38:27.376" v="48" actId="207"/>
        <pc:sldMkLst>
          <pc:docMk/>
          <pc:sldMk cId="2959772228" sldId="295"/>
        </pc:sldMkLst>
        <pc:spChg chg="mod">
          <ac:chgData name="Fabio Di Troia" userId="7de80edd88c2c9de" providerId="LiveId" clId="{574463DC-312F-4425-9A1E-2AC766A7884A}" dt="2019-02-19T04:38:22.256" v="47" actId="113"/>
          <ac:spMkLst>
            <pc:docMk/>
            <pc:sldMk cId="2959772228" sldId="295"/>
            <ac:spMk id="3" creationId="{00000000-0000-0000-0000-000000000000}"/>
          </ac:spMkLst>
        </pc:spChg>
        <pc:spChg chg="mod">
          <ac:chgData name="Fabio Di Troia" userId="7de80edd88c2c9de" providerId="LiveId" clId="{574463DC-312F-4425-9A1E-2AC766A7884A}" dt="2019-02-19T04:38:27.376" v="48" actId="207"/>
          <ac:spMkLst>
            <pc:docMk/>
            <pc:sldMk cId="2959772228" sldId="295"/>
            <ac:spMk id="5" creationId="{3C5C838E-0166-42E4-82A3-A4EAC8559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CE327-7D8E-4638-8E4E-0FC538489610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D3E8-3FD8-4389-B2CB-D7BE1E0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2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numbers with bigger exponents look larger than numbers with smaller exponents, as long as both exponents have the same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6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it-IT" dirty="0"/>
              <a:t>Weights: b0*2^2</a:t>
            </a:r>
            <a:r>
              <a:rPr lang="it-IT" baseline="0" dirty="0"/>
              <a:t> + b1*2^1 + b2*</a:t>
            </a:r>
            <a:r>
              <a:rPr lang="it-IT" dirty="0"/>
              <a:t>2^0 + b3*2^-1 + b4*2^-2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6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it-IT" dirty="0"/>
              <a:t>In the 8 bits field there is 126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9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63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59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values are 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50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values are 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61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values are decimal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worst case for rounding would be when the actual number is halfway between two floating-point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9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method always creates a 0 in the least significant bit in the tie-breaking case, giving the rounding mode its name.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is the most commonly used, and the only one that Java supports.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1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6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 lost something…  </a:t>
            </a:r>
          </a:p>
          <a:p>
            <a:r>
              <a:rPr lang="it-IT" dirty="0"/>
              <a:t>0.00501 &lt;- this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0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Floating-point numbers are usually a multiple of the size of a word.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0D3E8-3FD8-4389-B2CB-D7BE1E0EF8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3D4A-3FB0-44DD-B8F8-DC24FAAB4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DC6AF-7109-4BCC-AAF0-FB9A0E97B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3EB7-9446-4387-804F-329F5EC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EE3-5F76-43C5-9DC7-91902823CB3C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0853-45ED-4123-9BDF-21BFA096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5BCA-AD88-4DF0-914F-F54CEE09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2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F981-F337-4D6A-A94A-1B388E63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6E5F-F1D7-4ED4-9890-8411ED64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8AF5-89D0-4BA6-9D2D-C3EB59D3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A4F8-AE77-46C5-B2A3-031CF0D05C6B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CD59-1523-4161-A3EA-F8984C19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60D-EEEF-4055-AA3C-CD0F400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0EC10-6BC6-47FC-A134-5A0F7FB54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BE469-3F96-4DBF-B662-D5695FA0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80E1-1F92-4B65-849B-76D3874B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0B1-A896-486C-AB48-4D909ECCA8B3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A9AA-9EBA-4707-9D36-36106E4D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598E-9762-46D1-AB0C-7B60349A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0B29-5974-4D0B-B2FE-C600C1E2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6F78-43E6-484D-BD46-139D53B8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DB80-A0A8-4405-95E9-8BB97994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ED97-97C1-47D9-AB24-C0DBB7A543BE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4467-7596-4F86-AF0D-8275BDD9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A347-8CCA-40F6-B18E-1FA9CFEA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5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18F9-F97E-4DE0-9340-12AE637E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61E31-50E8-4AC8-9669-5F4A0107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A45F-8ECE-48EB-80EF-1E6A12CD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3CE2-5258-4AA3-9499-25EC5AFACB66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AFF8-8F85-427B-9D65-4D4167D2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05FB-BA23-47AA-85FC-D8233C32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32A0-27BA-46EF-A3B0-4B902585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CF8D-7071-42C9-BA92-7B13199F3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88719-97E0-4ABF-84B0-F82A09192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A2CF-3568-4B89-92F0-A4E013E3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7841-20E3-4513-9957-B4B4C32BF64B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3A496-69ED-42DB-B99E-856F1910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030DD-0ED6-4182-A4FA-52E312D1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4441-18DF-4D77-A0FB-DB35806B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B907E-932A-44D0-A3A0-9360118E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FE273-4819-4B8F-9781-03889105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75A6F-1D88-4D5A-A1D0-0659B686D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74780-2F60-48C8-9DF2-EBB61B77F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5825F-B968-4207-922E-7C090BBB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9C26-9999-4B65-93F9-FB4CF1BE27E3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B23F6-4341-4A25-A46F-CD576F47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6A7B1-7DFE-4811-A3EA-86F929BB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35D1-063A-4DD1-BA34-0A8CF366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47B41-2BC9-4515-830D-CFE6F0E3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8025-98B1-4820-8015-97AF8C464BDF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30A38-A9AA-441A-A060-4C5E7E1D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2BBC7-7640-465E-8D4B-1D32CE55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3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0813C-A568-403D-9575-12A4C5D5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A2E9-CF08-4561-9B51-AD605ED06006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94C8C-1328-4B7C-95FB-22E5CD50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7349F-C98D-4B09-BB8C-89559578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162-1E36-48F1-86D0-DC3138DF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42F2-D21C-4A02-98B5-14FE5A3D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6A4FB-8EDC-4E69-9470-0E16265E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3F13C-1A29-491C-96C0-AB0BDC09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AD60-E1E1-438D-B0C9-66598DEEC22B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C3EA-FF7B-4E67-928E-D7C1EBF3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39CF3-D39A-4AD3-B1EE-8DE264B4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88CC-293A-44E0-8564-BA2DC21D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2580D-C67D-48C4-BEE8-E1EFABB04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1D8B-ECE0-4628-9979-1E15323B1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7E52-3353-4714-A541-7F4E811E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41B-BBC3-4C26-8EDF-D66A44989631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D5868-B15B-4B52-BA9D-B7B64A76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3268-6888-4519-875E-C1CBE406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BDB4B-B785-41F9-87C6-C97D85F2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888A5-D772-4F98-9CF6-825FDEC5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190A-02F6-4431-97C1-FEF2E233E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AE17-E00D-4D74-BA02-349FA7753248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B8F5-13CB-47FB-B3F0-1B48989A8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EF46-651F-4164-BB77-B46E1BA4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0B6C-CA5D-45B8-B2F3-9698BCD8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notation below is called </a:t>
                </a:r>
                <a:r>
                  <a:rPr lang="en-US" b="1" dirty="0"/>
                  <a:t>scientific notation</a:t>
                </a:r>
                <a:r>
                  <a:rPr lang="en-US" dirty="0"/>
                  <a:t>, which has </a:t>
                </a:r>
                <a:r>
                  <a:rPr lang="en-US" u="sng" dirty="0"/>
                  <a:t>a single digit to the left of the decimal point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A number in </a:t>
                </a:r>
                <a:r>
                  <a:rPr lang="en-US" u="sng" dirty="0"/>
                  <a:t>scientific notation that has no leading 0s</a:t>
                </a:r>
                <a:r>
                  <a:rPr lang="en-US" dirty="0"/>
                  <a:t> is called a </a:t>
                </a:r>
                <a:r>
                  <a:rPr lang="en-US" b="1" dirty="0"/>
                  <a:t>normalized </a:t>
                </a:r>
                <a:r>
                  <a:rPr lang="en-US" dirty="0"/>
                  <a:t>number, which is the usual way to write it.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is in </a:t>
                </a:r>
                <a:r>
                  <a:rPr lang="en-US" b="1" dirty="0"/>
                  <a:t>normalized scientific notation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or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10.0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are not.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217" t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range is from almost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−308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almost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308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its primary advantage is its </a:t>
                </a:r>
                <a:r>
                  <a:rPr lang="en-US" u="sng" dirty="0"/>
                  <a:t>greater precision</a:t>
                </a:r>
                <a:r>
                  <a:rPr lang="en-US" dirty="0"/>
                  <a:t> because of the much larger fraction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These formats go beyond MIPS, they are part of the IEEE 754 floating-point standard, found in virtually every computer invented since 1980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pack even more bits into the significand, IEEE 754 makes the leading 1-bit of normalized binary numbers </a:t>
                </a:r>
                <a:r>
                  <a:rPr lang="en-US" u="sng" dirty="0"/>
                  <a:t>implicit</a:t>
                </a: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Hence, the number is actually 24 bits long in single precision (implied 1 + 23-bit fraction), and 53 bits long in double precision (1 + 52)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Since 0 has no leading 1, it is given the </a:t>
                </a:r>
                <a:r>
                  <a:rPr lang="en-US" u="sng" dirty="0"/>
                  <a:t>reserved exponent value 0</a:t>
                </a:r>
                <a:r>
                  <a:rPr lang="en-US" dirty="0"/>
                  <a:t> so that the hardware won’t attach a leading 1 to it.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00 …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0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r>
                  <a:rPr lang="en-US" dirty="0"/>
                  <a:t>The representation of the rest of the numbers uses the form from before with the hidden 1 added: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𝐹𝑟𝑎𝑐𝑡𝑖𝑜𝑛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928" t="-2466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DE788-6F2B-4B82-93A2-27F85003BF2E}"/>
              </a:ext>
            </a:extLst>
          </p:cNvPr>
          <p:cNvSpPr/>
          <p:nvPr/>
        </p:nvSpPr>
        <p:spPr>
          <a:xfrm>
            <a:off x="1255363" y="3394129"/>
            <a:ext cx="10098437" cy="11468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75" y="1053885"/>
            <a:ext cx="10554425" cy="3015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9374" y="4325025"/>
            <a:ext cx="102974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IEEE 754  </a:t>
            </a:r>
            <a:r>
              <a:rPr lang="en-US" sz="2400" dirty="0">
                <a:latin typeface="MinionPro-Regular"/>
              </a:rPr>
              <a:t>even has a symbol for the result of invalid operations, such as 0/0 or subtracting infinity from infinity.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MinionPr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MinionPro-Regular"/>
              </a:rPr>
              <a:t>The symbol is </a:t>
            </a:r>
            <a:r>
              <a:rPr lang="en-US" sz="2400" i="1" dirty="0" err="1">
                <a:latin typeface="MinionPro-It"/>
              </a:rPr>
              <a:t>NaN</a:t>
            </a:r>
            <a:r>
              <a:rPr lang="en-US" sz="2400" dirty="0">
                <a:latin typeface="MinionPro-Regular"/>
              </a:rPr>
              <a:t>, for </a:t>
            </a:r>
            <a:r>
              <a:rPr lang="en-US" sz="2400" i="1" dirty="0">
                <a:latin typeface="MinionPro-It"/>
              </a:rPr>
              <a:t>Not </a:t>
            </a:r>
            <a:r>
              <a:rPr lang="en-US" i="1" dirty="0">
                <a:latin typeface="MinionPro-It"/>
              </a:rPr>
              <a:t>a Number</a:t>
            </a:r>
            <a:r>
              <a:rPr lang="en-US" dirty="0">
                <a:latin typeface="MinionPro-Regular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1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Why the first bit is the sign?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allows for a quick test of less than, greater than, or equal to 0 </a:t>
            </a:r>
          </a:p>
          <a:p>
            <a:endParaRPr lang="en-US" dirty="0"/>
          </a:p>
          <a:p>
            <a:r>
              <a:rPr lang="en-US" dirty="0"/>
              <a:t>Why the exponent is before the significand?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simplifies the sorting of floating-point numbers using integer comparison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2FD6-AB04-45BC-9ABF-ECDFACB3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7" y="5302421"/>
            <a:ext cx="11150305" cy="12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3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Negative exponents pose a challenge to simplified sorting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If we use </a:t>
                </a:r>
                <a:r>
                  <a:rPr lang="en-US" i="1" dirty="0"/>
                  <a:t>two’s complement </a:t>
                </a:r>
                <a:r>
                  <a:rPr lang="en-US" dirty="0"/>
                  <a:t>or any other notation in which negative exponents have a 1 in the most significant bit of the exponent field, </a:t>
                </a:r>
                <a:r>
                  <a:rPr lang="en-US" u="sng" dirty="0"/>
                  <a:t>a negative exponent will look like a big number</a:t>
                </a:r>
                <a:r>
                  <a:rPr lang="en-US" dirty="0"/>
                  <a:t>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would have the exponent field represented by:</a:t>
                </a:r>
              </a:p>
              <a:p>
                <a:pPr marL="0" indent="0">
                  <a:buNone/>
                </a:pPr>
                <a:r>
                  <a:rPr lang="it-IT" dirty="0"/>
                  <a:t>				1111 1111</a:t>
                </a:r>
              </a:p>
              <a:p>
                <a:pPr marL="0" indent="0">
                  <a:buNone/>
                </a:pP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r>
                  <a:rPr lang="it-IT" dirty="0"/>
                  <a:t>				0000 0001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217" t="-2096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desirable notation must therefore represent: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most negative exponent as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the most positive as 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 …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convention is called </a:t>
                </a:r>
                <a:r>
                  <a:rPr lang="en-US" b="1" i="1" dirty="0"/>
                  <a:t>biased notation</a:t>
                </a:r>
                <a:r>
                  <a:rPr lang="en-US" dirty="0"/>
                  <a:t>, with the bias being the number subtracted from the normal, unsigned representation to determine the real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IEEE 754 uses a bias of </a:t>
                </a:r>
                <a:r>
                  <a:rPr lang="en-US" b="1" dirty="0">
                    <a:solidFill>
                      <a:srgbClr val="7030A0"/>
                    </a:solidFill>
                  </a:rPr>
                  <a:t>127</a:t>
                </a:r>
                <a:r>
                  <a:rPr lang="en-US" dirty="0"/>
                  <a:t> for single precision and </a:t>
                </a:r>
                <a:r>
                  <a:rPr lang="en-US" b="1" dirty="0">
                    <a:solidFill>
                      <a:srgbClr val="7030A0"/>
                    </a:solidFill>
                  </a:rPr>
                  <a:t>1023</a:t>
                </a:r>
                <a:r>
                  <a:rPr lang="en-US" dirty="0"/>
                  <a:t> for double precision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217" t="-2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7"/>
                <a:ext cx="10515600" cy="47666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So, an exponent of -1 is represented by the bit pattern of the value: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127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=0111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1110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and 1 is represented by: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1+127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 1000 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Biased exponent means that the value represented by a floating-point number is really: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𝑭𝒓𝒂𝒄𝒕𝒊𝒐𝒏</m:t>
                          </m:r>
                        </m:e>
                      </m:d>
                      <m:r>
                        <a:rPr lang="it-IT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𝑬𝒙𝒑𝒐𝒏𝒆𝒏𝒕</m:t>
                          </m:r>
                          <m:r>
                            <a:rPr lang="it-IT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𝑩𝒊𝒂𝒔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7"/>
                <a:ext cx="10515600" cy="4766694"/>
              </a:xfrm>
              <a:blipFill>
                <a:blip r:embed="rId3"/>
                <a:stretch>
                  <a:fillRect l="-928" t="-3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61EF7-BB17-4EF6-941D-F04109CE3694}"/>
              </a:ext>
            </a:extLst>
          </p:cNvPr>
          <p:cNvSpPr/>
          <p:nvPr/>
        </p:nvSpPr>
        <p:spPr>
          <a:xfrm>
            <a:off x="2560321" y="5416062"/>
            <a:ext cx="6991643" cy="9402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9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 -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the IEEE 754 binary representation of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0.75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single and double precision.</a:t>
                </a:r>
              </a:p>
              <a:p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0.75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is also: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¾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t-IT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It is also represented by the binary fraction</a:t>
                </a:r>
                <a:r>
                  <a:rPr lang="it-IT" dirty="0">
                    <a:latin typeface="Cambria Math" panose="02040503050406030204" pitchFamily="18" charset="0"/>
                  </a:rPr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0.11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In scientific notation, the value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0.11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∗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and in normalized scientific notation, it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928" t="-24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 -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∗ 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general representation for a single precision number is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en-US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𝑭𝒓𝒂𝒄𝒕𝒊𝒐𝒏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∗ 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𝑬𝒙𝒑𝒐𝒏𝒆𝒏𝒕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𝟏𝟐𝟕</m:t>
                          </m:r>
                          <m:r>
                            <a:rPr lang="en-US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Subtracting the bias </a:t>
                </a:r>
                <a:r>
                  <a:rPr lang="en-US" b="1" dirty="0">
                    <a:solidFill>
                      <a:srgbClr val="7030A0"/>
                    </a:solidFill>
                  </a:rPr>
                  <a:t>127</a:t>
                </a:r>
                <a:r>
                  <a:rPr lang="en-US" dirty="0"/>
                  <a:t> from the exponent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1.1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yields: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.1000 0000 0000 0000 0000 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126</m:t>
                          </m:r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 -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.1000 0000 0000 0000 0000 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it-IT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126</m:t>
                          </m:r>
                          <m:r>
                            <a:rPr lang="it-IT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single precision binary representation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0.75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is then: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en-US" dirty="0"/>
              </a:p>
              <a:p>
                <a:r>
                  <a:rPr lang="en-US" dirty="0"/>
                  <a:t>The double precision representation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.1000 0000 0000 0000 0000 0000 0000 0000 0000 0000 0000 0000 </m:t>
                          </m:r>
                          <m:sSub>
                            <m:sSubPr>
                              <m:ctrlPr>
                                <a:rPr lang="it-IT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0000</m:t>
                              </m:r>
                            </m:e>
                            <m:sub>
                              <m:r>
                                <a:rPr lang="it-IT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1022</m:t>
                          </m:r>
                          <m:r>
                            <a:rPr lang="it-IT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1023</m:t>
                          </m:r>
                        </m:sup>
                      </m:sSup>
                      <m:r>
                        <a:rPr lang="it-IT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16" y="3576739"/>
            <a:ext cx="10012167" cy="13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Just as we can show decimal numbers in scientific notation, we can also show </a:t>
                </a:r>
                <a:r>
                  <a:rPr lang="en-US" b="1" dirty="0"/>
                  <a:t>binary numbers </a:t>
                </a:r>
                <a:r>
                  <a:rPr lang="en-US" dirty="0"/>
                  <a:t>in </a:t>
                </a:r>
                <a:r>
                  <a:rPr lang="en-US" b="1" dirty="0"/>
                  <a:t>scientific notation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 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it-IT" dirty="0"/>
              </a:p>
              <a:p>
                <a:endParaRPr lang="en-US" dirty="0"/>
              </a:p>
              <a:p>
                <a:r>
                  <a:rPr lang="en-US" dirty="0"/>
                  <a:t>Computer arithmetic that supports such numbers is called </a:t>
                </a:r>
                <a:r>
                  <a:rPr lang="en-US" b="1" dirty="0"/>
                  <a:t>floating point </a:t>
                </a:r>
                <a:r>
                  <a:rPr lang="en-US" dirty="0"/>
                  <a:t>because it represents numbers in which the binary point is not fixed, as it is for integers.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11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1032236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 – Another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What decimal number is represented by this single precision float?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   1 0 0 0 0 0 0 1   </a:t>
                </a:r>
                <a:r>
                  <a:rPr lang="en-US" dirty="0">
                    <a:solidFill>
                      <a:srgbClr val="00B050"/>
                    </a:solidFill>
                  </a:rPr>
                  <a:t>0 1 0 0 0 0 0 0 0 0 0 0 0 0 0 0 0 0 0 0 0 0 0</a:t>
                </a:r>
              </a:p>
              <a:p>
                <a:pPr marL="514350" indent="-514350" algn="ctr">
                  <a:buAutoNum type="arabicPlain"/>
                </a:pP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The sign bit is </a:t>
                </a:r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The exponent field contains </a:t>
                </a:r>
                <a:r>
                  <a:rPr lang="en-US" dirty="0">
                    <a:solidFill>
                      <a:srgbClr val="0070C0"/>
                    </a:solidFill>
                  </a:rPr>
                  <a:t>129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The fraction field contains: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1/4</m:t>
                    </m:r>
                  </m:oMath>
                </a14:m>
                <a:r>
                  <a:rPr lang="en-US" dirty="0"/>
                  <a:t>, or </a:t>
                </a:r>
                <a:r>
                  <a:rPr lang="en-US" dirty="0">
                    <a:solidFill>
                      <a:srgbClr val="00B050"/>
                    </a:solidFill>
                  </a:rPr>
                  <a:t>0.25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Using the basic equation: </a:t>
                </a:r>
              </a:p>
              <a:p>
                <a:endParaRPr lang="en-US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∗ (1 + 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𝐹𝑟𝑎𝑐𝑡𝑖𝑜𝑛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∗ 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𝐸𝑥𝑝𝑜𝑛𝑒𝑛𝑡</m:t>
                          </m:r>
                          <m:r>
                            <a:rPr lang="en-US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– 127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0.25</m:t>
                        </m:r>
                      </m:e>
                    </m:d>
                    <m:r>
                      <a:rPr lang="it-IT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129</m:t>
                        </m:r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127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= 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1.25</m:t>
                    </m:r>
                    <m:r>
                      <a:rPr lang="it-IT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=  -1.25 * 4 =  -5.0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928" t="-3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Unlike integers, which can represent exactly every number between the smallest and largest number, </a:t>
                </a:r>
                <a:r>
                  <a:rPr lang="en-US" u="sng" dirty="0"/>
                  <a:t>floating-point numbers are normally approximations</a:t>
                </a:r>
                <a:r>
                  <a:rPr lang="en-US" dirty="0"/>
                  <a:t> for a number they can’t really represent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 The reason is that an infinite variety of real numbers exists between, say, 0 and 1, but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en-US" dirty="0"/>
                  <a:t> can be represented exactly in double precision floating point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r>
                  <a:rPr lang="en-US" dirty="0"/>
                  <a:t> The best we can do is getting the floating-point representation close to the actual number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 IEEE 754 offers several modes of </a:t>
                </a:r>
                <a:r>
                  <a:rPr lang="en-US" u="sng" dirty="0"/>
                  <a:t>rounding</a:t>
                </a:r>
                <a:r>
                  <a:rPr lang="en-US" dirty="0"/>
                  <a:t> to let the programmer pick the desired approximation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Rounding sounds simple enough, but to round accurately </a:t>
            </a:r>
            <a:r>
              <a:rPr lang="en-US" u="sng" dirty="0"/>
              <a:t>requires the hardware to include extra bits in the calculation</a:t>
            </a:r>
          </a:p>
          <a:p>
            <a:pPr marL="457200" lvl="1" indent="0">
              <a:buNone/>
            </a:pPr>
            <a:r>
              <a:rPr lang="en-US" dirty="0"/>
              <a:t> If every intermediate result had to be truncated to the exact number of digits, there would be no opportunity to round</a:t>
            </a:r>
          </a:p>
          <a:p>
            <a:endParaRPr lang="en-US" dirty="0"/>
          </a:p>
          <a:p>
            <a:r>
              <a:rPr lang="en-US" dirty="0"/>
              <a:t>EEE 754, therefore, always keeps two extra bits on the right during intermediate additions, called </a:t>
            </a:r>
            <a:r>
              <a:rPr lang="en-US" b="1" dirty="0"/>
              <a:t>guard</a:t>
            </a:r>
            <a:r>
              <a:rPr lang="en-US" dirty="0"/>
              <a:t> and </a:t>
            </a:r>
            <a:r>
              <a:rPr lang="en-US" b="1" dirty="0"/>
              <a:t>round</a:t>
            </a:r>
            <a:r>
              <a:rPr lang="en-US" dirty="0"/>
              <a:t>, respectively </a:t>
            </a:r>
          </a:p>
          <a:p>
            <a:endParaRPr lang="en-US" dirty="0"/>
          </a:p>
          <a:p>
            <a:r>
              <a:rPr lang="en-US" dirty="0"/>
              <a:t>Let’s do a decimal example to illustrate their value…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 -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2.56∗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2.34 </m:t>
                    </m:r>
                    <m:r>
                      <a:rPr lang="it-IT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assuming that we have </a:t>
                </a:r>
                <a:r>
                  <a:rPr lang="en-US" b="1" dirty="0"/>
                  <a:t>3</a:t>
                </a:r>
                <a:r>
                  <a:rPr lang="en-US" dirty="0"/>
                  <a:t> significant decimal digits. </a:t>
                </a:r>
              </a:p>
              <a:p>
                <a:endParaRPr lang="en-US" dirty="0"/>
              </a:p>
              <a:p>
                <a:r>
                  <a:rPr lang="en-US" dirty="0"/>
                  <a:t>Round to the nearest decimal number with three significant decimal digits, first with guard and round digits, and then without them.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 -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First we must shift the smaller number to the right to align the exponents, so: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becomes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56 ∗ 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r>
                  <a:rPr lang="en-US" dirty="0"/>
                  <a:t>Since we have guard and round digits, we are able to represent the two least significant digits when we align exponents.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The </a:t>
                </a:r>
                <a:r>
                  <a:rPr lang="en-US" b="1" dirty="0"/>
                  <a:t>guard</a:t>
                </a:r>
                <a:r>
                  <a:rPr lang="en-US" dirty="0"/>
                  <a:t> digit holds 5 and the </a:t>
                </a:r>
                <a:r>
                  <a:rPr lang="en-US" b="1" dirty="0"/>
                  <a:t>round</a:t>
                </a:r>
                <a:r>
                  <a:rPr lang="en-US" dirty="0"/>
                  <a:t> digit holds 6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r>
                  <a:rPr lang="en-US" dirty="0"/>
                  <a:t>The sum is:	</a:t>
                </a:r>
                <a:r>
                  <a:rPr lang="en-US" b="1" dirty="0">
                    <a:solidFill>
                      <a:srgbClr val="0070C0"/>
                    </a:solidFill>
                  </a:rPr>
                  <a:t>2.36</a:t>
                </a:r>
                <a:r>
                  <a:rPr lang="en-US" dirty="0">
                    <a:solidFill>
                      <a:srgbClr val="0070C0"/>
                    </a:solidFill>
                  </a:rPr>
                  <a:t>56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500B6C-CA5D-45B8-B2F3-9698BCD8A8A2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814EE-086A-4565-9AC8-CA9F4BCEE945}"/>
              </a:ext>
            </a:extLst>
          </p:cNvPr>
          <p:cNvCxnSpPr>
            <a:cxnSpLocks/>
          </p:cNvCxnSpPr>
          <p:nvPr/>
        </p:nvCxnSpPr>
        <p:spPr>
          <a:xfrm>
            <a:off x="4293030" y="5269424"/>
            <a:ext cx="0" cy="7439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B01445-6C6D-4513-A9F6-55D334F619FB}"/>
              </a:ext>
            </a:extLst>
          </p:cNvPr>
          <p:cNvCxnSpPr/>
          <p:nvPr/>
        </p:nvCxnSpPr>
        <p:spPr>
          <a:xfrm>
            <a:off x="4386018" y="5129939"/>
            <a:ext cx="0" cy="26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BC436-4E9C-4F0B-8FBA-ED217887A94A}"/>
              </a:ext>
            </a:extLst>
          </p:cNvPr>
          <p:cNvCxnSpPr>
            <a:cxnSpLocks/>
          </p:cNvCxnSpPr>
          <p:nvPr/>
        </p:nvCxnSpPr>
        <p:spPr>
          <a:xfrm flipV="1">
            <a:off x="4569414" y="5827364"/>
            <a:ext cx="0" cy="3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ACC871-C573-42D9-BC8F-86A1A53A3443}"/>
              </a:ext>
            </a:extLst>
          </p:cNvPr>
          <p:cNvSpPr txBox="1"/>
          <p:nvPr/>
        </p:nvSpPr>
        <p:spPr>
          <a:xfrm>
            <a:off x="4352438" y="5005953"/>
            <a:ext cx="11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ACF24D-E4F8-4CCD-8A5A-8E67548CCE51}"/>
              </a:ext>
            </a:extLst>
          </p:cNvPr>
          <p:cNvSpPr txBox="1"/>
          <p:nvPr/>
        </p:nvSpPr>
        <p:spPr>
          <a:xfrm>
            <a:off x="4538418" y="5890668"/>
            <a:ext cx="11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5C838E-0166-42E4-82A3-A4EAC8559423}"/>
                  </a:ext>
                </a:extLst>
              </p:cNvPr>
              <p:cNvSpPr/>
              <p:nvPr/>
            </p:nvSpPr>
            <p:spPr>
              <a:xfrm>
                <a:off x="6068759" y="5121227"/>
                <a:ext cx="31781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2.34</m:t>
                      </m:r>
                      <m:r>
                        <a:rPr lang="it-IT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0.0256 ∗ 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5C838E-0166-42E4-82A3-A4EAC855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759" y="5121227"/>
                <a:ext cx="317812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04D52CC1-0F43-4A57-AEE9-00C2669C6AE2}"/>
              </a:ext>
            </a:extLst>
          </p:cNvPr>
          <p:cNvSpPr/>
          <p:nvPr/>
        </p:nvSpPr>
        <p:spPr>
          <a:xfrm rot="10800000">
            <a:off x="5590160" y="5304937"/>
            <a:ext cx="966260" cy="550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 -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Thus the sum is	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2.36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we have two digits to round, we want values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0070C0"/>
                    </a:solidFill>
                  </a:rPr>
                  <a:t>49</a:t>
                </a:r>
                <a:r>
                  <a:rPr lang="en-US" dirty="0"/>
                  <a:t> to round down and </a:t>
                </a:r>
                <a:r>
                  <a:rPr lang="en-US" dirty="0">
                    <a:solidFill>
                      <a:srgbClr val="0070C0"/>
                    </a:solidFill>
                  </a:rPr>
                  <a:t>51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0070C0"/>
                    </a:solidFill>
                  </a:rPr>
                  <a:t>99</a:t>
                </a:r>
                <a:r>
                  <a:rPr lang="en-US" dirty="0"/>
                  <a:t> to round up, with </a:t>
                </a:r>
                <a:r>
                  <a:rPr lang="en-US" dirty="0">
                    <a:solidFill>
                      <a:srgbClr val="0070C0"/>
                    </a:solidFill>
                  </a:rPr>
                  <a:t>50</a:t>
                </a:r>
                <a:r>
                  <a:rPr lang="en-US" dirty="0"/>
                  <a:t> being the tiebreaker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Rounding the sum up with 3 significant digits yields: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2.37∗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Doing this </a:t>
                </a:r>
                <a:r>
                  <a:rPr lang="en-US" i="1" u="sng" dirty="0"/>
                  <a:t>without </a:t>
                </a:r>
                <a:r>
                  <a:rPr lang="en-US" u="sng" dirty="0"/>
                  <a:t>guard and round digits</a:t>
                </a:r>
                <a:r>
                  <a:rPr lang="en-US" dirty="0"/>
                  <a:t> drops two digits from the calculation. The new sum is then: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it-IT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Accuracy in floating point is normally measured in terms of the number of bits in error in the least significant bits of the significand</a:t>
            </a:r>
          </a:p>
          <a:p>
            <a:endParaRPr lang="en-US" dirty="0"/>
          </a:p>
          <a:p>
            <a:r>
              <a:rPr lang="en-US" dirty="0"/>
              <a:t>The measure is called the number of </a:t>
            </a:r>
            <a:r>
              <a:rPr lang="en-US" b="1" dirty="0"/>
              <a:t>units in the last place</a:t>
            </a:r>
            <a:r>
              <a:rPr lang="en-US" dirty="0"/>
              <a:t>, or </a:t>
            </a:r>
            <a:r>
              <a:rPr lang="en-US" b="1" dirty="0" err="1"/>
              <a:t>ulp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If a number were off by 2 in the least significant bits, it would be called off by 2 </a:t>
            </a:r>
            <a:r>
              <a:rPr lang="en-US" dirty="0" err="1"/>
              <a:t>ulps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Provided there is no overflow, underflow, or invalid operation exceptions, IEEE 754 guarantees that the computer uses the number that is within </a:t>
            </a:r>
            <a:r>
              <a:rPr lang="en-US" b="1" dirty="0"/>
              <a:t>one-half </a:t>
            </a:r>
            <a:r>
              <a:rPr lang="en-US" b="1" dirty="0" err="1"/>
              <a:t>ulp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6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IEEE 754 has four rounding modes: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Always round up (toward +∞)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Always round down (toward -∞)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Truncate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Round to nearest even</a:t>
            </a:r>
          </a:p>
          <a:p>
            <a:endParaRPr lang="en-US" dirty="0"/>
          </a:p>
          <a:p>
            <a:r>
              <a:rPr lang="en-US" dirty="0"/>
              <a:t>The final mode determines what to do if the number is exactly halfway in between. IEEE 754 says that if the least significant bit retained in a halfway case is: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odd, add 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even, truncate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0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round to the nearest even, the standard has a third bit in addition to guard and round: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It is set whenever there are non-zero bits to the right of the round bit</a:t>
                </a:r>
              </a:p>
              <a:p>
                <a:endParaRPr lang="en-US" dirty="0"/>
              </a:p>
              <a:p>
                <a:r>
                  <a:rPr lang="en-US" dirty="0"/>
                  <a:t>This </a:t>
                </a:r>
                <a:r>
                  <a:rPr lang="en-US" b="1" dirty="0"/>
                  <a:t>sticky bit </a:t>
                </a:r>
                <a:r>
                  <a:rPr lang="en-US" dirty="0"/>
                  <a:t>allows the computer to see the difference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0.50 …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0.50 …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rounding.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 r="-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Accurate Arithmetic –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added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5.01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2.34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Even with guard and round, we would be adding </a:t>
                </a:r>
                <a:r>
                  <a:rPr lang="en-US" dirty="0">
                    <a:solidFill>
                      <a:srgbClr val="0070C0"/>
                    </a:solidFill>
                  </a:rPr>
                  <a:t>0.0050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rgbClr val="0070C0"/>
                    </a:solidFill>
                  </a:rPr>
                  <a:t>2.34</a:t>
                </a:r>
                <a:r>
                  <a:rPr lang="en-US" dirty="0"/>
                  <a:t>, with a sum of </a:t>
                </a:r>
                <a:r>
                  <a:rPr lang="en-US" dirty="0">
                    <a:solidFill>
                      <a:srgbClr val="0070C0"/>
                    </a:solidFill>
                  </a:rPr>
                  <a:t>2.3450</a:t>
                </a:r>
              </a:p>
              <a:p>
                <a:r>
                  <a:rPr lang="en-US" dirty="0"/>
                  <a:t>The sticky bit would be set, since there are nonzero bits to the right.</a:t>
                </a:r>
              </a:p>
              <a:p>
                <a:endParaRPr lang="en-US" dirty="0"/>
              </a:p>
              <a:p>
                <a:r>
                  <a:rPr lang="en-US" dirty="0"/>
                  <a:t>Without the sticky bit we would assume the number is equal to </a:t>
                </a:r>
                <a:r>
                  <a:rPr lang="en-US" dirty="0">
                    <a:solidFill>
                      <a:srgbClr val="0070C0"/>
                    </a:solidFill>
                  </a:rPr>
                  <a:t>2.345000 … 00 </a:t>
                </a:r>
                <a:r>
                  <a:rPr lang="en-US" dirty="0"/>
                  <a:t>and round to the nearest even of </a:t>
                </a:r>
                <a:r>
                  <a:rPr lang="en-US" dirty="0">
                    <a:solidFill>
                      <a:srgbClr val="0070C0"/>
                    </a:solidFill>
                  </a:rPr>
                  <a:t>2.34</a:t>
                </a:r>
              </a:p>
              <a:p>
                <a:r>
                  <a:rPr lang="en-US" dirty="0"/>
                  <a:t>With the sticky bit to remember that the number is larger than </a:t>
                </a:r>
                <a:r>
                  <a:rPr lang="en-US" dirty="0">
                    <a:solidFill>
                      <a:srgbClr val="0070C0"/>
                    </a:solidFill>
                  </a:rPr>
                  <a:t>2.345000 … 00</a:t>
                </a:r>
                <a:r>
                  <a:rPr lang="en-US" dirty="0"/>
                  <a:t>, we round instead to </a:t>
                </a:r>
                <a:r>
                  <a:rPr lang="en-US" dirty="0">
                    <a:solidFill>
                      <a:srgbClr val="0070C0"/>
                    </a:solidFill>
                  </a:rPr>
                  <a:t>2.35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 r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EAA23E-2013-4903-A1B1-5973EB232B7D}"/>
              </a:ext>
            </a:extLst>
          </p:cNvPr>
          <p:cNvCxnSpPr/>
          <p:nvPr/>
        </p:nvCxnSpPr>
        <p:spPr>
          <a:xfrm>
            <a:off x="9221492" y="1410346"/>
            <a:ext cx="0" cy="68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7E0C54-4E08-4CF2-B531-DB277F832FC2}"/>
              </a:ext>
            </a:extLst>
          </p:cNvPr>
          <p:cNvSpPr txBox="1"/>
          <p:nvPr/>
        </p:nvSpPr>
        <p:spPr>
          <a:xfrm>
            <a:off x="9231191" y="1315335"/>
            <a:ext cx="1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1 is gone!</a:t>
            </a:r>
          </a:p>
        </p:txBody>
      </p:sp>
    </p:spTree>
    <p:extLst>
      <p:ext uri="{BB962C8B-B14F-4D97-AF65-F5344CB8AC3E}">
        <p14:creationId xmlns:p14="http://schemas.microsoft.com/office/powerpoint/2010/main" val="38921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– Why normalized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Standard scientific notation for reals in normalized form offers three advantages. 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simplifies exchange of data that includes floating-point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simplifies the floating-point arithmetic algorithms to know that numbers will always be in this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increases the accuracy of the numbers that can be stored in a word, since the unnecessary leading 0s are replaced by real digits to the right of the binary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A designer of a floating-point representation must find </a:t>
            </a:r>
            <a:r>
              <a:rPr lang="en-US" u="sng" dirty="0"/>
              <a:t>a compromise between the size</a:t>
            </a:r>
            <a:r>
              <a:rPr lang="en-US" dirty="0"/>
              <a:t> of the </a:t>
            </a:r>
            <a:r>
              <a:rPr lang="en-US" b="1" dirty="0"/>
              <a:t>fraction </a:t>
            </a:r>
            <a:r>
              <a:rPr lang="en-US" dirty="0"/>
              <a:t>and the size of the </a:t>
            </a:r>
            <a:r>
              <a:rPr lang="en-US" b="1" dirty="0"/>
              <a:t>exponent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Because a fixed word size means you must take a bit from one to add a bit to the other. </a:t>
            </a:r>
          </a:p>
          <a:p>
            <a:endParaRPr lang="en-US" dirty="0"/>
          </a:p>
          <a:p>
            <a:r>
              <a:rPr lang="en-US" dirty="0"/>
              <a:t>This tradeoff is between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range</a:t>
            </a:r>
            <a:r>
              <a:rPr lang="en-US" dirty="0"/>
              <a:t>: 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Larger fraction size -&gt; more precision of the fraction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Larger exponent size -&gt;  bigger range of numbers that can be represented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The representation of a MIPS floating-point number is shown below, where: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 s			 </a:t>
            </a:r>
            <a:r>
              <a:rPr lang="en-US" dirty="0"/>
              <a:t>is the sign of the floating-point number (1 meaning negative)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 exponent	 </a:t>
            </a:r>
            <a:r>
              <a:rPr lang="en-US" dirty="0"/>
              <a:t>is the value of the 8-bit exponent field (including the sign of 			 the exponent)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 fraction 		 </a:t>
            </a:r>
            <a:r>
              <a:rPr lang="en-US" dirty="0"/>
              <a:t>is the 23-bit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7" y="4626719"/>
            <a:ext cx="11150305" cy="1282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7999" y="5987200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5987200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4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these sizes of exponent and fraction we have a range: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From almost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to almost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Note that </a:t>
                </a:r>
                <a:r>
                  <a:rPr lang="en-US" dirty="0">
                    <a:solidFill>
                      <a:srgbClr val="FF0000"/>
                    </a:solidFill>
                  </a:rPr>
                  <a:t>overflow</a:t>
                </a:r>
                <a:r>
                  <a:rPr lang="en-US" dirty="0"/>
                  <a:t> can still occur.</a:t>
                </a:r>
              </a:p>
              <a:p>
                <a:pPr marL="457200" lvl="1" indent="0">
                  <a:buNone/>
                </a:pPr>
                <a:r>
                  <a:rPr lang="en-US" dirty="0"/>
                  <a:t>Notice, though, that overflow here means that </a:t>
                </a:r>
                <a:r>
                  <a:rPr lang="en-US" u="sng" dirty="0"/>
                  <a:t>the exponent is too large to be represented</a:t>
                </a:r>
                <a:r>
                  <a:rPr lang="en-US" dirty="0"/>
                  <a:t> in the exponent field.</a:t>
                </a:r>
              </a:p>
              <a:p>
                <a:endParaRPr lang="en-US" dirty="0"/>
              </a:p>
              <a:p>
                <a:r>
                  <a:rPr lang="en-US" dirty="0"/>
                  <a:t>Not only, we also have now </a:t>
                </a:r>
                <a:r>
                  <a:rPr lang="en-US" dirty="0">
                    <a:solidFill>
                      <a:srgbClr val="FF0000"/>
                    </a:solidFill>
                  </a:rPr>
                  <a:t>underflow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656"/>
                <a:ext cx="10515600" cy="4948303"/>
              </a:xfrm>
              <a:blipFill>
                <a:blip r:embed="rId3"/>
                <a:stretch>
                  <a:fillRect l="-1043" t="-2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Underflow</a:t>
            </a:r>
            <a:r>
              <a:rPr lang="en-US" dirty="0"/>
              <a:t>: Programmers want to know if the non-zero fraction they are calculating has become </a:t>
            </a:r>
            <a:r>
              <a:rPr lang="en-US" u="sng" dirty="0"/>
              <a:t>so small that it cannot be represented</a:t>
            </a:r>
          </a:p>
          <a:p>
            <a:endParaRPr lang="en-US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To distinguish it from overflow, we call this event underflow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This situation occurs when the negative exponent is too large to fit in the exponent field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reduce chances of underflow or overflow is to offer another format that has a larger exponent</a:t>
            </a:r>
          </a:p>
          <a:p>
            <a:endParaRPr lang="en-US" dirty="0"/>
          </a:p>
          <a:p>
            <a:r>
              <a:rPr lang="en-US" dirty="0"/>
              <a:t>In C this number is called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u="sng" dirty="0"/>
              <a:t>double precision floating-point</a:t>
            </a:r>
          </a:p>
          <a:p>
            <a:endParaRPr lang="en-US" dirty="0"/>
          </a:p>
          <a:p>
            <a:r>
              <a:rPr lang="en-US" u="sng" dirty="0"/>
              <a:t>single precision floating point</a:t>
            </a:r>
            <a:r>
              <a:rPr lang="en-US" dirty="0"/>
              <a:t> is the name of the earlier format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9585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Floating 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56"/>
            <a:ext cx="10515600" cy="4948303"/>
          </a:xfrm>
        </p:spPr>
        <p:txBody>
          <a:bodyPr>
            <a:normAutofit/>
          </a:bodyPr>
          <a:lstStyle/>
          <a:p>
            <a:r>
              <a:rPr lang="en-US" dirty="0"/>
              <a:t>The representation of a double precision floating-point number takes two MIPS words, where: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  		is still the sign of the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exponent 	is the value of the 11-bit exponent field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fraction 		is the 52-bit number in the fraction field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0B6C-CA5D-45B8-B2F3-9698BCD8A8A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09" y="4032810"/>
            <a:ext cx="10356991" cy="19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36859</TotalTime>
  <Words>1880</Words>
  <Application>Microsoft Office PowerPoint</Application>
  <PresentationFormat>Widescreen</PresentationFormat>
  <Paragraphs>300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MinionPro-It</vt:lpstr>
      <vt:lpstr>MinionPro-Regular</vt:lpstr>
      <vt:lpstr>Wingdings</vt:lpstr>
      <vt:lpstr>Office Theme</vt:lpstr>
      <vt:lpstr>Floating Point</vt:lpstr>
      <vt:lpstr>Floating Point</vt:lpstr>
      <vt:lpstr>Floating Point – Why normalized is better?</vt:lpstr>
      <vt:lpstr>Floating Point Representation</vt:lpstr>
      <vt:lpstr>Floating Point Representation</vt:lpstr>
      <vt:lpstr>Floating Point Representation</vt:lpstr>
      <vt:lpstr>Floating Point Representation</vt:lpstr>
      <vt:lpstr>Floating Point Representation</vt:lpstr>
      <vt:lpstr>Floating Point Representation</vt:lpstr>
      <vt:lpstr>Floating Point Representation</vt:lpstr>
      <vt:lpstr>Floating Point Representation</vt:lpstr>
      <vt:lpstr>PowerPoint Presentation</vt:lpstr>
      <vt:lpstr>Floating Point Representation</vt:lpstr>
      <vt:lpstr>Floating Point Representation</vt:lpstr>
      <vt:lpstr>Floating Point Representation</vt:lpstr>
      <vt:lpstr>Floating Point Representation</vt:lpstr>
      <vt:lpstr>Floating Point Representation - Exercise</vt:lpstr>
      <vt:lpstr>Floating Point Representation - Exercise</vt:lpstr>
      <vt:lpstr>Floating Point Representation - Exercise</vt:lpstr>
      <vt:lpstr>Floating Point Representation – Another exercise</vt:lpstr>
      <vt:lpstr>Accurate Arithmetic</vt:lpstr>
      <vt:lpstr>Accurate Arithmetic</vt:lpstr>
      <vt:lpstr>Accurate Arithmetic - Exercise</vt:lpstr>
      <vt:lpstr>Accurate Arithmetic - Exercise</vt:lpstr>
      <vt:lpstr>Accurate Arithmetic - Exercise</vt:lpstr>
      <vt:lpstr>Accurate Arithmetic</vt:lpstr>
      <vt:lpstr>Accurate Arithmetic</vt:lpstr>
      <vt:lpstr>Accurate Arithmetic</vt:lpstr>
      <vt:lpstr>Accurate Arithmetic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Everywhere!</dc:title>
  <dc:creator>Fabio Di Troia</dc:creator>
  <cp:lastModifiedBy>Fabio Di Troia</cp:lastModifiedBy>
  <cp:revision>145</cp:revision>
  <dcterms:created xsi:type="dcterms:W3CDTF">2016-08-23T22:17:44Z</dcterms:created>
  <dcterms:modified xsi:type="dcterms:W3CDTF">2019-02-19T04:41:10Z</dcterms:modified>
</cp:coreProperties>
</file>