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173" autoAdjust="0"/>
  </p:normalViewPr>
  <p:slideViewPr>
    <p:cSldViewPr snapToGrid="0">
      <p:cViewPr varScale="1">
        <p:scale>
          <a:sx n="75" d="100"/>
          <a:sy n="75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77386785-F006-46C4-8292-8495FDB92B23}"/>
    <pc:docChg chg="custSel modSld">
      <pc:chgData name="Fabio Di Troia" userId="7de80edd88c2c9de" providerId="LiveId" clId="{77386785-F006-46C4-8292-8495FDB92B23}" dt="2019-08-27T19:50:19.611" v="0" actId="33524"/>
      <pc:docMkLst>
        <pc:docMk/>
      </pc:docMkLst>
      <pc:sldChg chg="modSp">
        <pc:chgData name="Fabio Di Troia" userId="7de80edd88c2c9de" providerId="LiveId" clId="{77386785-F006-46C4-8292-8495FDB92B23}" dt="2019-08-27T19:50:19.611" v="0" actId="33524"/>
        <pc:sldMkLst>
          <pc:docMk/>
          <pc:sldMk cId="186641752" sldId="261"/>
        </pc:sldMkLst>
        <pc:spChg chg="mod">
          <ac:chgData name="Fabio Di Troia" userId="7de80edd88c2c9de" providerId="LiveId" clId="{77386785-F006-46C4-8292-8495FDB92B23}" dt="2019-08-27T19:50:19.611" v="0" actId="33524"/>
          <ac:spMkLst>
            <pc:docMk/>
            <pc:sldMk cId="186641752" sldId="2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ED02907-04DE-4BE1-A326-EDABBE72047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128CF90-F4C5-443D-9C25-84CBAD8F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CF90-F4C5-443D-9C25-84CBAD8F8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4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CF90-F4C5-443D-9C25-84CBAD8F86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CF90-F4C5-443D-9C25-84CBAD8F86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1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CF90-F4C5-443D-9C25-84CBAD8F86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CF90-F4C5-443D-9C25-84CBAD8F86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8CF90-F4C5-443D-9C25-84CBAD8F86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61D6-9811-4936-ADBA-5A6D7D3F3809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77E8-48F6-4FDF-8B81-553CD7C239F8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C954-4AD3-4C5F-B15B-1503B4D7C742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9B84-A52C-48F5-8437-81BF164D4414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AF2F-A652-40C1-97DB-809310E07F95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B14-ADBE-471B-9B4F-0F54DE9ED6B0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1EF4-7283-402E-889F-2400E3767E0E}" type="datetime1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F845-17CB-42E4-ACA5-841AD907C6AF}" type="datetime1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E31F-82A0-4CC7-9E7A-C84C3AA9B8E8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4576-26B3-4400-8081-FD14BAA2FC86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AA56-FB7E-4F74-ABA0-2146371A21AF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9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3503-6E71-45F0-A3FE-12F652DFE0A6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F024-83BA-487E-832F-B0F483B2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Request/Response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machine attached to the Internet has an </a:t>
            </a:r>
            <a:r>
              <a:rPr lang="en-US" b="1" dirty="0"/>
              <a:t>IP address</a:t>
            </a:r>
            <a:r>
              <a:rPr lang="en-US" dirty="0"/>
              <a:t>—your computer included.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But we generally access web servers by name, such as </a:t>
            </a:r>
            <a:r>
              <a:rPr lang="en-US" i="1" dirty="0"/>
              <a:t>google.com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As you probably know, the browser consults an additional Internet service called the </a:t>
            </a:r>
            <a:r>
              <a:rPr lang="en-US" b="1" dirty="0">
                <a:solidFill>
                  <a:srgbClr val="C00000"/>
                </a:solidFill>
              </a:rPr>
              <a:t>Domain Name Service (DNS) </a:t>
            </a:r>
            <a:r>
              <a:rPr lang="en-US" dirty="0"/>
              <a:t>to find its associated IP address and then uses it to communicate with the computer.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F62F-7E59-4D13-B902-3CDC2BBD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3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equally easy to look up data.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Let’s assume that you have an email address for a user and need to look up that person’s name.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 do this, you could issue a MySQL query such as the following: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914400" lvl="2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surname,firstname</a:t>
            </a:r>
            <a:r>
              <a:rPr lang="en-US" b="1" dirty="0"/>
              <a:t> FROM users WHERE email='jsmith@mysite.com’;</a:t>
            </a:r>
          </a:p>
          <a:p>
            <a:endParaRPr lang="en-US" dirty="0"/>
          </a:p>
          <a:p>
            <a:r>
              <a:rPr lang="en-US" dirty="0"/>
              <a:t>MySQL will then return Smith, John and any other pairs of names that may be associated with that email address in the database.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914A5-B9BA-4F5A-9AE1-5E3BC76E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PHP, you can make these calls (and much more) directly to MySQL without having to run the MySQL program yourself or use its command-line interface.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This means </a:t>
            </a:r>
            <a:r>
              <a:rPr lang="en-US" u="sng" dirty="0"/>
              <a:t>you can save the results in </a:t>
            </a:r>
            <a:r>
              <a:rPr lang="en-US" b="1" u="sng" dirty="0"/>
              <a:t>arrays</a:t>
            </a:r>
            <a:r>
              <a:rPr lang="en-US" u="sng" dirty="0"/>
              <a:t> for processing and perform multiple lookups</a:t>
            </a:r>
            <a:r>
              <a:rPr lang="en-US" dirty="0"/>
              <a:t>, each dependent on the results returned from earlier ones, to drill down to the item of data you need.</a:t>
            </a:r>
          </a:p>
          <a:p>
            <a:endParaRPr lang="en-US" dirty="0"/>
          </a:p>
          <a:p>
            <a:pPr lvl="1"/>
            <a:r>
              <a:rPr lang="en-US" dirty="0"/>
              <a:t>For even more power, as you’ll see later, there are additional functions built right into MySQL that you can call up for common operations and extra speed.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26F4F-A9D8-4AC2-969B-4C3B962B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with CSS, JavaScript is the power behind dynamic web pages that </a:t>
            </a:r>
            <a:r>
              <a:rPr lang="en-US" u="sng" dirty="0"/>
              <a:t>change in front of your eyes </a:t>
            </a:r>
            <a:r>
              <a:rPr lang="en-US" dirty="0"/>
              <a:t>rather than when a new page is returned by the server.</a:t>
            </a:r>
          </a:p>
          <a:p>
            <a:endParaRPr lang="en-US" dirty="0"/>
          </a:p>
          <a:p>
            <a:r>
              <a:rPr lang="en-US" dirty="0"/>
              <a:t>However, JavaScript can also be </a:t>
            </a:r>
            <a:r>
              <a:rPr lang="en-US" u="sng" dirty="0"/>
              <a:t>tricky to use</a:t>
            </a:r>
            <a:r>
              <a:rPr lang="en-US" dirty="0"/>
              <a:t>, due to some major differences in the ways different browser designers have chosen to implement it.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This mainly came about when some manufacturers tried to put additional functionality into their browsers at the expense of compatibility with their rivals.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4172-1968-49F5-95D6-C0AB95B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Thankfully, the developers have mostly now come to their senses and have realized the need for full compatibility with one another, so they don’t have to write multi-exception code. </a:t>
            </a:r>
          </a:p>
          <a:p>
            <a:endParaRPr lang="en-US" dirty="0"/>
          </a:p>
          <a:p>
            <a:r>
              <a:rPr lang="en-US" dirty="0"/>
              <a:t>But there remain millions of legacy browsers that will be in use for a good many years to come…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47166-277A-4625-88A5-620875A5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now, let’s take a look at how to use basic JavaScript, accepted by all browsers: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("Today is " + Date() );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 is Sun Jan 01 2017 01:23:45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074715" y="2673397"/>
            <a:ext cx="4887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code snippet tells the web browser to interpret everything within the script tags as JavaScript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browser then does by writing the text Today is to the current document, along with the date, by using the JavaScript function Date. </a:t>
            </a:r>
          </a:p>
        </p:txBody>
      </p:sp>
      <p:sp>
        <p:nvSpPr>
          <p:cNvPr id="5" name="Arrow: Down 4"/>
          <p:cNvSpPr/>
          <p:nvPr/>
        </p:nvSpPr>
        <p:spPr>
          <a:xfrm>
            <a:off x="2919369" y="4353886"/>
            <a:ext cx="729842" cy="99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3153" y="4976634"/>
            <a:ext cx="4571651" cy="120032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inionPro-Regular"/>
              </a:rPr>
              <a:t>Unless you need to specify an exact version of JavaScript, </a:t>
            </a:r>
            <a:r>
              <a:rPr lang="en-US" u="sng" dirty="0">
                <a:latin typeface="MinionPro-Regular"/>
              </a:rPr>
              <a:t>you can normally omit</a:t>
            </a:r>
            <a:r>
              <a:rPr lang="en-US" dirty="0">
                <a:latin typeface="MinionPro-Regular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UbuntuMono-Regular"/>
              </a:rPr>
              <a:t>type="text/</a:t>
            </a:r>
            <a:r>
              <a:rPr lang="en-US" dirty="0" err="1">
                <a:solidFill>
                  <a:srgbClr val="0070C0"/>
                </a:solidFill>
                <a:latin typeface="UbuntuMono-Regular"/>
              </a:rPr>
              <a:t>javascript</a:t>
            </a:r>
            <a:r>
              <a:rPr lang="en-US" dirty="0">
                <a:solidFill>
                  <a:srgbClr val="0070C0"/>
                </a:solidFill>
                <a:latin typeface="UbuntuMono-Regular"/>
              </a:rPr>
              <a:t>" </a:t>
            </a:r>
            <a:r>
              <a:rPr lang="en-US" dirty="0">
                <a:latin typeface="MinionPro-Regular"/>
              </a:rPr>
              <a:t>and just use </a:t>
            </a:r>
            <a:r>
              <a:rPr lang="en-US" b="1" dirty="0">
                <a:solidFill>
                  <a:srgbClr val="C00000"/>
                </a:solidFill>
                <a:latin typeface="UbuntuMono-Regular"/>
              </a:rPr>
              <a:t>&lt;script&gt;</a:t>
            </a:r>
          </a:p>
          <a:p>
            <a:r>
              <a:rPr lang="en-US" dirty="0">
                <a:latin typeface="MinionPro-Regular"/>
              </a:rPr>
              <a:t>to start the interpretation of the JavaScript.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8B4F0-7C53-43F1-829E-1157DA25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was originally developed to offer dynamic control over the various elements within an HTML document, and that is still its main use. </a:t>
            </a:r>
          </a:p>
          <a:p>
            <a:endParaRPr lang="en-US" dirty="0"/>
          </a:p>
          <a:p>
            <a:r>
              <a:rPr lang="en-US" dirty="0"/>
              <a:t>But more and more, </a:t>
            </a:r>
            <a:r>
              <a:rPr lang="en-US" u="sng" dirty="0"/>
              <a:t>JavaScript is being used for Ajax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is a term for the process of </a:t>
            </a:r>
            <a:r>
              <a:rPr lang="en-US" u="sng" dirty="0"/>
              <a:t>accessing the web server in the background</a:t>
            </a:r>
            <a:r>
              <a:rPr lang="en-US" dirty="0"/>
              <a:t>. (It originally meant </a:t>
            </a:r>
            <a:r>
              <a:rPr lang="en-US" i="1" dirty="0"/>
              <a:t>Asynchronous JavaScript and XML</a:t>
            </a:r>
            <a:r>
              <a:rPr lang="en-US" dirty="0"/>
              <a:t>, but that phrase is already a bit outdated.)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5520-2365-4816-A3CA-142A1CC7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is the main process behind what is now known as Web 2.0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which web pages have started to resemble standalone programs, because they don’t have to be reloaded in their entirety.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Instead, </a:t>
            </a:r>
            <a:r>
              <a:rPr lang="en-US" dirty="0">
                <a:solidFill>
                  <a:srgbClr val="0070C0"/>
                </a:solidFill>
              </a:rPr>
              <a:t>a quick Ajax call can pull in and update a single element on a web page</a:t>
            </a:r>
            <a:r>
              <a:rPr lang="en-US" dirty="0"/>
              <a:t>, such as changing your photograph on a social networking site or replacing a button that you click with the answer to a question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31B47-E9CE-4D70-9A0A-30B5692F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9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emergence of the CSS3 standard in recent years, CSS now offers a level of dynamic interactivity previously supported only by JavaScript. </a:t>
            </a:r>
          </a:p>
          <a:p>
            <a:endParaRPr lang="en-US" dirty="0"/>
          </a:p>
          <a:p>
            <a:pPr lvl="1"/>
            <a:r>
              <a:rPr lang="en-US" dirty="0"/>
              <a:t>For example, not only can you style any HTML element to change its dimensions, colors, borders, spacing, and so on, but </a:t>
            </a:r>
            <a:r>
              <a:rPr lang="en-US" dirty="0">
                <a:solidFill>
                  <a:srgbClr val="0070C0"/>
                </a:solidFill>
              </a:rPr>
              <a:t>now you can also add animated transitions and transformations </a:t>
            </a:r>
            <a:r>
              <a:rPr lang="en-US" dirty="0"/>
              <a:t>to your web pages, using only a few lines of CSS.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7B7D-B966-44A9-9C0F-B2B683B8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CSS can be as simple as inserting a few rules between </a:t>
            </a:r>
            <a:r>
              <a:rPr lang="en-US" dirty="0">
                <a:solidFill>
                  <a:srgbClr val="C00000"/>
                </a:solidFill>
              </a:rPr>
              <a:t>&lt;style&gt;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&lt;/style&gt; </a:t>
            </a:r>
            <a:r>
              <a:rPr lang="en-US" dirty="0"/>
              <a:t>tags in the head of a web page, like this: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&lt;style&gt;</a:t>
            </a:r>
          </a:p>
          <a:p>
            <a:pPr marL="457200" lvl="1" indent="0">
              <a:buNone/>
            </a:pPr>
            <a:r>
              <a:rPr lang="en-US" dirty="0"/>
              <a:t>    p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text-align:justify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font-family:Helvetica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These rules will change the default text alignment of the &lt;p&gt; tag so that paragraphs contained in it will be fully justified and will use the Helvetica font.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B7F28-2554-45F3-B3BA-331D9BC6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9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useful as all these additions to the web standards became, they were not enough for ever more ambitious developers. 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example, there was still no simple way to manipulate graphics in a web browser without resorting to plug-ins such as Flash.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And the same went for inserting audio and video into web pages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2810F-8DD1-4CE2-AD3B-8CB627D2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3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Request/Response Procedure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77672" y="1417638"/>
            <a:ext cx="3946850" cy="50951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Each step in the request and response sequence is as follows: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enter </a:t>
            </a:r>
            <a:r>
              <a:rPr lang="en-US" i="1" dirty="0"/>
              <a:t>http://server.com </a:t>
            </a:r>
            <a:r>
              <a:rPr lang="en-US" dirty="0"/>
              <a:t>into your browser’s address bar.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browser looks up the IP address for </a:t>
            </a:r>
            <a:r>
              <a:rPr lang="en-US" i="1" dirty="0"/>
              <a:t>server.com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browser issues a request for the home page at </a:t>
            </a:r>
            <a:r>
              <a:rPr lang="en-US" i="1" dirty="0"/>
              <a:t>server.com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request crosses the Internet and arrives at the </a:t>
            </a:r>
            <a:r>
              <a:rPr lang="en-US" i="1" dirty="0"/>
              <a:t>server.com </a:t>
            </a:r>
            <a:r>
              <a:rPr lang="en-US" dirty="0"/>
              <a:t>web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web server, having received the request, looks for the web page on its disk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web page is retrieved by the server and returned to the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browser displays the web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6" y="1417638"/>
            <a:ext cx="7137951" cy="51673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7CD68-6A5F-488B-A87C-E4D92BDD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So, to clear all this up and take the Internet beyond Web 2.0 and into its next iteration, a new standard for HTML was created to address all these shortcomings. </a:t>
            </a:r>
          </a:p>
          <a:p>
            <a:endParaRPr lang="en-US" dirty="0"/>
          </a:p>
          <a:p>
            <a:r>
              <a:rPr lang="en-US" dirty="0"/>
              <a:t>It was called </a:t>
            </a:r>
            <a:r>
              <a:rPr lang="en-US" i="1" dirty="0"/>
              <a:t>HTML5 </a:t>
            </a:r>
            <a:r>
              <a:rPr lang="en-US" dirty="0"/>
              <a:t>and it began development as long ago as 2004, when the first draft was drawn up by the Mozilla Foundation and Opera Software</a:t>
            </a:r>
          </a:p>
          <a:p>
            <a:endParaRPr lang="en-GB" dirty="0"/>
          </a:p>
          <a:p>
            <a:r>
              <a:rPr lang="en-US" dirty="0"/>
              <a:t>But it wasn’t until the start of 2013 that the final draft was submitted to the World Wide Web Consortium (W3C), the international governing body for web standards.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7476E-C35C-4602-80BB-161AD4CC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There’s actually a great deal of new stuff in HTML (and quite a few things that have been changed or removed), but in summary, here’s what you get:</a:t>
            </a:r>
          </a:p>
          <a:p>
            <a:r>
              <a:rPr lang="en-US" i="1" dirty="0"/>
              <a:t>Markup</a:t>
            </a:r>
          </a:p>
          <a:p>
            <a:pPr marL="457200" lvl="1" indent="0">
              <a:buNone/>
            </a:pPr>
            <a:r>
              <a:rPr lang="en-US" dirty="0"/>
              <a:t>Including new elements such as &lt;</a:t>
            </a:r>
            <a:r>
              <a:rPr lang="en-US" dirty="0" err="1"/>
              <a:t>nav</a:t>
            </a:r>
            <a:r>
              <a:rPr lang="en-US" dirty="0"/>
              <a:t>&gt; and &lt;footer&gt;, and deprecated elements like &lt;font&gt; and &lt;center&gt;.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New APIs</a:t>
            </a:r>
          </a:p>
          <a:p>
            <a:pPr marL="457200" lvl="1" indent="0">
              <a:buNone/>
            </a:pPr>
            <a:r>
              <a:rPr lang="en-US" dirty="0"/>
              <a:t>Such as the &lt;canvas&gt; element for writing and drawing on a graphics canvas, &lt;audio&gt; and &lt;video&gt; elements, offline web applications, microdata, and local storage.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Applications</a:t>
            </a:r>
          </a:p>
          <a:p>
            <a:pPr marL="457200" lvl="1" indent="0">
              <a:buNone/>
            </a:pPr>
            <a:r>
              <a:rPr lang="en-US" dirty="0"/>
              <a:t>Including two new rendering technologies: MathML (Math Markup Language) for displaying mathematical formulae and SVG (Scalable Vector Graphics) for creating graphical elements outside of the new &lt;canvas&gt; element.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F52A7-848C-4DF2-B875-A5C43FD3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5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Apache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discussed a little of what a web server does during the HTTP server/client exchange, but it does much more behind the scenes.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example, Apache doesn’t serve up just HTML files—it handles a wide range of files (images, MP3 audio files, Really Simple Syndication aka RSS, …)</a:t>
            </a:r>
          </a:p>
          <a:p>
            <a:endParaRPr lang="en-US" dirty="0"/>
          </a:p>
          <a:p>
            <a:r>
              <a:rPr lang="en-US" dirty="0"/>
              <a:t>To do this, each element a web client encounters in an HTML page is also requested from the server, which then serves it up.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AA7C3-FACC-46FB-A28F-16FD5F8A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Apache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also supports a huge range of </a:t>
            </a:r>
            <a:r>
              <a:rPr lang="en-US" b="1" dirty="0"/>
              <a:t>modules</a:t>
            </a:r>
            <a:r>
              <a:rPr lang="en-US" dirty="0"/>
              <a:t> of its own.</a:t>
            </a:r>
          </a:p>
          <a:p>
            <a:endParaRPr lang="en-US" dirty="0"/>
          </a:p>
          <a:p>
            <a:r>
              <a:rPr lang="en-US" dirty="0"/>
              <a:t>In addition to the PHP module, the most important for your purposes as a web programmer are </a:t>
            </a:r>
            <a:r>
              <a:rPr lang="en-US" dirty="0">
                <a:solidFill>
                  <a:srgbClr val="0070C0"/>
                </a:solidFill>
              </a:rPr>
              <a:t>the modules that handle security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5CB90-EBFA-4C5C-8018-0EB4CD78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6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these programs are free to use.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There’s no worrying about having to purchase additional licenses if you have to scale up your website and add more servers</a:t>
            </a:r>
          </a:p>
          <a:p>
            <a:endParaRPr lang="en-GB" dirty="0"/>
          </a:p>
          <a:p>
            <a:r>
              <a:rPr lang="en-GB" dirty="0"/>
              <a:t>And what about security?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It’s complicate…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4DC05-53AB-4635-A4FD-78E76EC7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- Gmail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Gmail uses Ajax to check the availability of usernames. The steps involved in this Ajax process would be similar to the following: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outputs the HTML to create the web form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This asks for the necessary details, such as username, first name, last name, and email address.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the same time, the server attaches some JavaScript to the HTML to monitor the username input box and check for two things: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Whether some text has been typed into it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Whether the input has been deselected because the user has clicked on another input box.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the text has been entered and the field deselected, in the background the JavaScript code passes the username that was entered back to a PHP script on the web server and awaits a response.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EC408-8029-430C-A2AD-5570C08B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- Gmail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 web server looks up the username and replies back to the JavaScript regarding whether that name has already been taken.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 JavaScript then places an indication next to the username input box to show whether the name is one available to the user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If the username is not available and the user still submits the form, the JavaScript interrupts the submission 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Optionally, an improved version of this process could even look at the username requested by the user and suggest an alternative that is currently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4FE6-E3A6-440E-8A59-D993E8D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Request/Response Procedure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77672" y="1417638"/>
            <a:ext cx="3946850" cy="5095129"/>
          </a:xfrm>
        </p:spPr>
        <p:txBody>
          <a:bodyPr>
            <a:normAutofit/>
          </a:bodyPr>
          <a:lstStyle/>
          <a:p>
            <a:r>
              <a:rPr lang="en-US" dirty="0"/>
              <a:t>For an average web page, this process takes place </a:t>
            </a:r>
            <a:r>
              <a:rPr lang="en-US" u="sng" dirty="0"/>
              <a:t>once for each object within the page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Graphic, an embedded video, and even a CSS template.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6" y="1417638"/>
            <a:ext cx="7137951" cy="51673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ABCC43-1188-477D-83D6-E6CB6531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08229" y="102636"/>
            <a:ext cx="4683771" cy="67553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For </a:t>
            </a:r>
            <a:r>
              <a:rPr lang="en-US" b="1" dirty="0">
                <a:solidFill>
                  <a:srgbClr val="7030A0"/>
                </a:solidFill>
              </a:rPr>
              <a:t>dynamic web pages</a:t>
            </a:r>
            <a:r>
              <a:rPr lang="en-US" dirty="0"/>
              <a:t>, the procedure is a little more involved, because it may bring both PHP and MySQL into the mix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enter </a:t>
            </a:r>
            <a:r>
              <a:rPr lang="en-US" i="1" dirty="0"/>
              <a:t>http://server.com </a:t>
            </a:r>
            <a:r>
              <a:rPr lang="en-US" dirty="0"/>
              <a:t>into your browser’s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browser looks up the IP address for </a:t>
            </a:r>
            <a:r>
              <a:rPr lang="en-US" i="1" dirty="0"/>
              <a:t>server.com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browser issues a request to that address for the web server’s home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request crosses the Internet and arrives at the </a:t>
            </a:r>
            <a:r>
              <a:rPr lang="en-US" i="1" dirty="0"/>
              <a:t>server.com </a:t>
            </a:r>
            <a:r>
              <a:rPr lang="en-US" dirty="0"/>
              <a:t>web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web server, having received the request, fetches the home page from its hard disk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web server notices that it is a file incorporating PHP scripting and passes the page to the PHP interpreter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u="sng" dirty="0"/>
              <a:t>PHP interpreter</a:t>
            </a:r>
            <a:r>
              <a:rPr lang="en-US" dirty="0"/>
              <a:t> executes the PHP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of the PHP contains MySQL statements, which the PHP interpreter now passes to the MySQL database engine.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MySQL database returns the results of the statements to the PHP interpreter.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PHP interpreter returns the results of the executed PHP code, along with the results from the MySQL database, to the web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web server returns the page to the requesting client, which displays it.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1" y="0"/>
            <a:ext cx="7247168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290D5-DF2F-4EC9-A224-A12DA984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08229" y="102636"/>
            <a:ext cx="4683771" cy="6755363"/>
          </a:xfrm>
        </p:spPr>
        <p:txBody>
          <a:bodyPr>
            <a:normAutofit/>
          </a:bodyPr>
          <a:lstStyle/>
          <a:p>
            <a:r>
              <a:rPr lang="en-US" sz="2200" dirty="0"/>
              <a:t>HTML pages returned to the browser in each example may well contain </a:t>
            </a:r>
            <a:r>
              <a:rPr lang="en-US" sz="2200" b="1" dirty="0"/>
              <a:t>JavaScript</a:t>
            </a:r>
            <a:r>
              <a:rPr lang="en-US" sz="2200" dirty="0"/>
              <a:t>, which will be interpreted locally by the client, and which could initiate another request—the same way embedded objects such as images would.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1" y="0"/>
            <a:ext cx="7247168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3F590-1D04-4F96-9A79-C52B680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US" dirty="0"/>
              <a:t>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you give pages the </a:t>
            </a:r>
            <a:r>
              <a:rPr lang="en-US" sz="2400" i="1" dirty="0"/>
              <a:t>.</a:t>
            </a:r>
            <a:r>
              <a:rPr lang="en-US" sz="2400" i="1" dirty="0" err="1"/>
              <a:t>php</a:t>
            </a:r>
            <a:r>
              <a:rPr lang="en-US" sz="2400" i="1" dirty="0"/>
              <a:t> </a:t>
            </a:r>
            <a:r>
              <a:rPr lang="en-US" sz="2400" dirty="0"/>
              <a:t>extension, they have instant access to the scripting language. </a:t>
            </a:r>
          </a:p>
          <a:p>
            <a:r>
              <a:rPr lang="en-US" sz="2400" dirty="0"/>
              <a:t>From a developer’s point of view, all you must do is write code such as the following:</a:t>
            </a:r>
          </a:p>
          <a:p>
            <a:endParaRPr lang="en-US" sz="500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UbuntuMono-Regular"/>
              </a:rPr>
              <a:t>&lt;?</a:t>
            </a:r>
            <a:r>
              <a:rPr lang="en-US" b="1" dirty="0" err="1">
                <a:solidFill>
                  <a:srgbClr val="0070C0"/>
                </a:solidFill>
                <a:latin typeface="UbuntuMono-Regular"/>
              </a:rPr>
              <a:t>php</a:t>
            </a:r>
            <a:endParaRPr lang="en-US" b="1" dirty="0">
              <a:solidFill>
                <a:srgbClr val="0070C0"/>
              </a:solidFill>
              <a:latin typeface="UbuntuMono-Regular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UbuntuMono-Regular"/>
              </a:rPr>
              <a:t>    echo " Today is " . date("l") . ". ";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UbuntuMono-Regular"/>
              </a:rPr>
              <a:t>?&gt;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UbuntuMono-Regular"/>
              </a:rPr>
              <a:t>Here's the latest news.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2202" y="3411465"/>
            <a:ext cx="52571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The opening </a:t>
            </a:r>
            <a:r>
              <a:rPr lang="en-US" b="1" dirty="0">
                <a:solidFill>
                  <a:srgbClr val="C00000"/>
                </a:solidFill>
                <a:latin typeface="UbuntuMono-Regular"/>
              </a:rPr>
              <a:t>&lt;?</a:t>
            </a:r>
            <a:r>
              <a:rPr lang="en-US" b="1" dirty="0" err="1">
                <a:solidFill>
                  <a:srgbClr val="C00000"/>
                </a:solidFill>
                <a:latin typeface="UbuntuMono-Regular"/>
              </a:rPr>
              <a:t>php</a:t>
            </a:r>
            <a:r>
              <a:rPr lang="en-US" b="1" dirty="0">
                <a:solidFill>
                  <a:srgbClr val="C00000"/>
                </a:solidFill>
                <a:latin typeface="UbuntuMono-Regular"/>
              </a:rPr>
              <a:t> </a:t>
            </a:r>
            <a:r>
              <a:rPr lang="en-US" dirty="0">
                <a:latin typeface="MinionPro-Regular"/>
              </a:rPr>
              <a:t>tells the web server to allow the PHP program to interpret all the following code up to the </a:t>
            </a:r>
            <a:r>
              <a:rPr lang="en-US" b="1" dirty="0">
                <a:solidFill>
                  <a:srgbClr val="C00000"/>
                </a:solidFill>
                <a:latin typeface="UbuntuMono-Regular"/>
              </a:rPr>
              <a:t>?&gt;</a:t>
            </a:r>
            <a:r>
              <a:rPr lang="en-US" dirty="0">
                <a:latin typeface="UbuntuMono-Regular"/>
              </a:rPr>
              <a:t> </a:t>
            </a:r>
            <a:r>
              <a:rPr lang="en-US" dirty="0">
                <a:latin typeface="MinionPro-Regular"/>
              </a:rPr>
              <a:t>tag.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nionPro-Regular"/>
              </a:rPr>
              <a:t>Outside of this construct, everything is sent to the client as direct 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nionPr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So the text </a:t>
            </a:r>
            <a:r>
              <a:rPr lang="en-US" i="1" dirty="0">
                <a:latin typeface="UbuntuMono-Regular"/>
              </a:rPr>
              <a:t>Here's the latest news.</a:t>
            </a:r>
            <a:r>
              <a:rPr lang="en-US" dirty="0">
                <a:latin typeface="UbuntuMono-Regular"/>
              </a:rPr>
              <a:t> </a:t>
            </a:r>
            <a:r>
              <a:rPr lang="en-US" dirty="0">
                <a:latin typeface="MinionPro-Regular"/>
              </a:rPr>
              <a:t>is simply output to the browser.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nionPro-Regular"/>
              </a:rPr>
              <a:t>Within the PHP tags, the built-in </a:t>
            </a:r>
            <a:r>
              <a:rPr lang="en-US" dirty="0">
                <a:latin typeface="UbuntuMono-Regular"/>
              </a:rPr>
              <a:t>date </a:t>
            </a:r>
            <a:r>
              <a:rPr lang="en-US" dirty="0">
                <a:latin typeface="MinionPro-Regular"/>
              </a:rPr>
              <a:t>function displays the current day of the week according to the server’s system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543" y="6127234"/>
            <a:ext cx="437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-Bold"/>
              </a:rPr>
              <a:t>Today is Wednesday. Here's the latest news.</a:t>
            </a:r>
            <a:endParaRPr lang="en-US" dirty="0"/>
          </a:p>
        </p:txBody>
      </p:sp>
      <p:sp>
        <p:nvSpPr>
          <p:cNvPr id="6" name="Arrow: Down 5"/>
          <p:cNvSpPr/>
          <p:nvPr/>
        </p:nvSpPr>
        <p:spPr>
          <a:xfrm>
            <a:off x="2751589" y="5165683"/>
            <a:ext cx="855677" cy="874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62618-64FD-4486-8074-1353C354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US" dirty="0"/>
              <a:t>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PHP is a flexible language, and some people prefer to place the </a:t>
            </a:r>
            <a:r>
              <a:rPr lang="en-US" sz="2400" u="sng" dirty="0"/>
              <a:t>PHP construct directly next to PHP code</a:t>
            </a:r>
            <a:r>
              <a:rPr lang="en-US" sz="2400" dirty="0"/>
              <a:t>, like this:</a:t>
            </a:r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endParaRPr lang="en-GB" sz="500" dirty="0"/>
          </a:p>
          <a:p>
            <a:pPr marL="457200" lvl="1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Today is </a:t>
            </a:r>
            <a:r>
              <a:rPr lang="en-US" sz="2200" b="1" dirty="0">
                <a:solidFill>
                  <a:srgbClr val="0070C0"/>
                </a:solidFill>
              </a:rPr>
              <a:t>&lt;?</a:t>
            </a:r>
            <a:r>
              <a:rPr lang="en-US" sz="2200" b="1" dirty="0" err="1">
                <a:solidFill>
                  <a:srgbClr val="0070C0"/>
                </a:solidFill>
              </a:rPr>
              <a:t>php</a:t>
            </a:r>
            <a:r>
              <a:rPr lang="en-US" sz="2200" b="1" dirty="0">
                <a:solidFill>
                  <a:srgbClr val="0070C0"/>
                </a:solidFill>
              </a:rPr>
              <a:t> echo date("l"); ?&gt;</a:t>
            </a:r>
            <a:r>
              <a:rPr lang="en-US" sz="2200" dirty="0">
                <a:solidFill>
                  <a:srgbClr val="0070C0"/>
                </a:solidFill>
              </a:rPr>
              <a:t>. Here's the latest news.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1771" y="6127234"/>
            <a:ext cx="437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-Bold"/>
              </a:rPr>
              <a:t>Today is Wednesday. Here's the latest news.</a:t>
            </a:r>
            <a:endParaRPr lang="en-US" dirty="0"/>
          </a:p>
        </p:txBody>
      </p:sp>
      <p:sp>
        <p:nvSpPr>
          <p:cNvPr id="6" name="Arrow: Down 5"/>
          <p:cNvSpPr/>
          <p:nvPr/>
        </p:nvSpPr>
        <p:spPr>
          <a:xfrm>
            <a:off x="3196206" y="4838512"/>
            <a:ext cx="855677" cy="874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F8D4A-D56A-40BD-A479-7E8777FA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highest level of MySQL structure is a database, within which you can have one or more </a:t>
            </a:r>
            <a:r>
              <a:rPr lang="en-US" b="1" dirty="0"/>
              <a:t>tables</a:t>
            </a:r>
            <a:r>
              <a:rPr lang="en-US" dirty="0"/>
              <a:t> that contain your data.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example, let’s suppose you are working on a </a:t>
            </a:r>
            <a:r>
              <a:rPr lang="en-US" b="1" dirty="0"/>
              <a:t>table</a:t>
            </a:r>
            <a:r>
              <a:rPr lang="en-US" dirty="0"/>
              <a:t> called </a:t>
            </a:r>
            <a:r>
              <a:rPr lang="en-US" i="1" dirty="0"/>
              <a:t>users</a:t>
            </a:r>
            <a:r>
              <a:rPr lang="en-US" dirty="0"/>
              <a:t>, within which you have created </a:t>
            </a:r>
            <a:r>
              <a:rPr lang="en-US" b="1" dirty="0"/>
              <a:t>columns</a:t>
            </a:r>
            <a:r>
              <a:rPr lang="en-US" dirty="0"/>
              <a:t> for </a:t>
            </a:r>
            <a:r>
              <a:rPr lang="en-US" i="1" dirty="0"/>
              <a:t>surname</a:t>
            </a:r>
            <a:r>
              <a:rPr lang="en-US" dirty="0"/>
              <a:t>, </a:t>
            </a:r>
            <a:r>
              <a:rPr lang="en-US" i="1" dirty="0" err="1"/>
              <a:t>firstname</a:t>
            </a:r>
            <a:r>
              <a:rPr lang="en-US" dirty="0"/>
              <a:t>, and </a:t>
            </a:r>
            <a:r>
              <a:rPr lang="en-US" i="1" dirty="0"/>
              <a:t>email</a:t>
            </a:r>
            <a:r>
              <a:rPr lang="en-US" dirty="0"/>
              <a:t>, and you now wish to add another user. </a:t>
            </a:r>
          </a:p>
          <a:p>
            <a:pPr marL="457200" lvl="1" indent="0">
              <a:buNone/>
            </a:pPr>
            <a:r>
              <a:rPr lang="en-US" dirty="0"/>
              <a:t>   One command that you might use to do this is as follows: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pPr marL="914400" lvl="2" indent="0">
              <a:buNone/>
            </a:pPr>
            <a:r>
              <a:rPr lang="en-US" b="1" dirty="0"/>
              <a:t>INSERT INTO users VALUES('Smith', 'John', 'jsmith@mysite.com’);</a:t>
            </a:r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EB7D1-DB0A-4817-B5EA-5EB9B7F6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INSERT</a:t>
            </a:r>
            <a:r>
              <a:rPr lang="en-US" dirty="0"/>
              <a:t> is an example of </a:t>
            </a:r>
            <a:r>
              <a:rPr lang="en-US" b="1" dirty="0"/>
              <a:t>Structured Query Language </a:t>
            </a:r>
            <a:r>
              <a:rPr lang="en-US" dirty="0"/>
              <a:t>(SQL), a language designed in the early 1970s and reminiscent of one of the oldest programming languages, COBOL. </a:t>
            </a:r>
          </a:p>
          <a:p>
            <a:endParaRPr lang="en-US" dirty="0"/>
          </a:p>
          <a:p>
            <a:r>
              <a:rPr lang="en-US" dirty="0"/>
              <a:t>It is well suited, however, to database queries, which is why it is still in use after all this time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13A06-5825-4DCC-8A87-857822C8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F024-83BA-487E-832F-B0F483B215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7473</TotalTime>
  <Words>2269</Words>
  <Application>Microsoft Office PowerPoint</Application>
  <PresentationFormat>Widescreen</PresentationFormat>
  <Paragraphs>216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MinionPro-Regular</vt:lpstr>
      <vt:lpstr>UbuntuMono-Bold</vt:lpstr>
      <vt:lpstr>UbuntuMono-Regular</vt:lpstr>
      <vt:lpstr>Office Theme</vt:lpstr>
      <vt:lpstr>The Request/Response Procedure</vt:lpstr>
      <vt:lpstr>The Request/Response Procedure</vt:lpstr>
      <vt:lpstr>The Request/Response Procedure</vt:lpstr>
      <vt:lpstr>PowerPoint Presentation</vt:lpstr>
      <vt:lpstr>PowerPoint Presentation</vt:lpstr>
      <vt:lpstr>PHP</vt:lpstr>
      <vt:lpstr>PHP</vt:lpstr>
      <vt:lpstr>MySQL</vt:lpstr>
      <vt:lpstr>MySQL</vt:lpstr>
      <vt:lpstr>MySQL</vt:lpstr>
      <vt:lpstr>PHP to MySQL</vt:lpstr>
      <vt:lpstr>JavaScript</vt:lpstr>
      <vt:lpstr>JavaScript</vt:lpstr>
      <vt:lpstr>JavaScript</vt:lpstr>
      <vt:lpstr>Ajax</vt:lpstr>
      <vt:lpstr>Ajax</vt:lpstr>
      <vt:lpstr>CSS</vt:lpstr>
      <vt:lpstr>CSS</vt:lpstr>
      <vt:lpstr>HTML5</vt:lpstr>
      <vt:lpstr>HTML5</vt:lpstr>
      <vt:lpstr>HTML5</vt:lpstr>
      <vt:lpstr>The Apache Web Server</vt:lpstr>
      <vt:lpstr>The Apache Web Server</vt:lpstr>
      <vt:lpstr>Open Source</vt:lpstr>
      <vt:lpstr>Real life Example - Gmail</vt:lpstr>
      <vt:lpstr>Real life Example - Gmail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Request/Response Procedure</dc:title>
  <dc:creator>Fabio Di Troia</dc:creator>
  <cp:lastModifiedBy>Fabio Di Troia</cp:lastModifiedBy>
  <cp:revision>7</cp:revision>
  <dcterms:created xsi:type="dcterms:W3CDTF">2017-06-03T13:13:32Z</dcterms:created>
  <dcterms:modified xsi:type="dcterms:W3CDTF">2019-08-27T19:50:28Z</dcterms:modified>
</cp:coreProperties>
</file>