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405" r:id="rId2"/>
    <p:sldId id="344" r:id="rId3"/>
    <p:sldId id="345" r:id="rId4"/>
    <p:sldId id="346" r:id="rId5"/>
    <p:sldId id="347" r:id="rId6"/>
    <p:sldId id="348" r:id="rId7"/>
    <p:sldId id="349" r:id="rId8"/>
    <p:sldId id="350" r:id="rId9"/>
    <p:sldId id="351" r:id="rId10"/>
    <p:sldId id="352" r:id="rId11"/>
    <p:sldId id="353" r:id="rId12"/>
    <p:sldId id="354" r:id="rId13"/>
    <p:sldId id="355" r:id="rId14"/>
    <p:sldId id="356" r:id="rId15"/>
    <p:sldId id="357" r:id="rId16"/>
    <p:sldId id="358" r:id="rId17"/>
    <p:sldId id="360" r:id="rId18"/>
    <p:sldId id="361" r:id="rId19"/>
    <p:sldId id="362" r:id="rId20"/>
    <p:sldId id="364" r:id="rId21"/>
    <p:sldId id="365" r:id="rId22"/>
    <p:sldId id="366" r:id="rId23"/>
    <p:sldId id="367" r:id="rId24"/>
    <p:sldId id="406" r:id="rId25"/>
    <p:sldId id="407" r:id="rId26"/>
    <p:sldId id="369" r:id="rId27"/>
    <p:sldId id="375" r:id="rId28"/>
    <p:sldId id="370" r:id="rId29"/>
    <p:sldId id="372" r:id="rId30"/>
    <p:sldId id="373" r:id="rId31"/>
    <p:sldId id="371" r:id="rId32"/>
    <p:sldId id="374" r:id="rId33"/>
    <p:sldId id="377" r:id="rId34"/>
    <p:sldId id="378" r:id="rId35"/>
    <p:sldId id="379" r:id="rId36"/>
    <p:sldId id="380" r:id="rId37"/>
    <p:sldId id="381" r:id="rId38"/>
    <p:sldId id="382" r:id="rId39"/>
    <p:sldId id="383" r:id="rId40"/>
    <p:sldId id="399" r:id="rId41"/>
    <p:sldId id="384" r:id="rId42"/>
    <p:sldId id="386" r:id="rId43"/>
    <p:sldId id="387" r:id="rId44"/>
    <p:sldId id="400" r:id="rId45"/>
    <p:sldId id="388" r:id="rId46"/>
    <p:sldId id="401" r:id="rId47"/>
    <p:sldId id="389" r:id="rId48"/>
    <p:sldId id="391" r:id="rId49"/>
    <p:sldId id="390" r:id="rId50"/>
    <p:sldId id="402" r:id="rId51"/>
    <p:sldId id="392" r:id="rId52"/>
    <p:sldId id="393" r:id="rId53"/>
    <p:sldId id="394" r:id="rId54"/>
    <p:sldId id="395" r:id="rId55"/>
    <p:sldId id="396" r:id="rId56"/>
    <p:sldId id="397" r:id="rId57"/>
    <p:sldId id="398"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81836D-EFC6-47F4-AEA4-094EF8A01D12}" v="11" dt="2019-10-15T20:44:57.2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468" autoAdjust="0"/>
  </p:normalViewPr>
  <p:slideViewPr>
    <p:cSldViewPr snapToGrid="0">
      <p:cViewPr varScale="1">
        <p:scale>
          <a:sx n="75" d="100"/>
          <a:sy n="75" d="100"/>
        </p:scale>
        <p:origin x="94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io Di Troia" userId="7de80edd88c2c9de" providerId="LiveId" clId="{811326AB-0DBA-4F2D-9D51-AD1B79EB239B}"/>
    <pc:docChg chg="custSel addSld delSld modSld sldOrd">
      <pc:chgData name="Fabio Di Troia" userId="7de80edd88c2c9de" providerId="LiveId" clId="{811326AB-0DBA-4F2D-9D51-AD1B79EB239B}" dt="2019-03-27T00:55:08.483" v="41"/>
      <pc:docMkLst>
        <pc:docMk/>
      </pc:docMkLst>
      <pc:sldChg chg="del">
        <pc:chgData name="Fabio Di Troia" userId="7de80edd88c2c9de" providerId="LiveId" clId="{811326AB-0DBA-4F2D-9D51-AD1B79EB239B}" dt="2019-03-26T21:22:30.345" v="3" actId="2696"/>
        <pc:sldMkLst>
          <pc:docMk/>
          <pc:sldMk cId="2551952522" sldId="369"/>
        </pc:sldMkLst>
      </pc:sldChg>
      <pc:sldChg chg="add ord">
        <pc:chgData name="Fabio Di Troia" userId="7de80edd88c2c9de" providerId="LiveId" clId="{811326AB-0DBA-4F2D-9D51-AD1B79EB239B}" dt="2019-03-26T21:23:35.929" v="12"/>
        <pc:sldMkLst>
          <pc:docMk/>
          <pc:sldMk cId="3785370029" sldId="369"/>
        </pc:sldMkLst>
      </pc:sldChg>
      <pc:sldChg chg="add del">
        <pc:chgData name="Fabio Di Troia" userId="7de80edd88c2c9de" providerId="LiveId" clId="{811326AB-0DBA-4F2D-9D51-AD1B79EB239B}" dt="2019-03-26T21:23:33.044" v="10" actId="2696"/>
        <pc:sldMkLst>
          <pc:docMk/>
          <pc:sldMk cId="4054521916" sldId="369"/>
        </pc:sldMkLst>
      </pc:sldChg>
      <pc:sldChg chg="add">
        <pc:chgData name="Fabio Di Troia" userId="7de80edd88c2c9de" providerId="LiveId" clId="{811326AB-0DBA-4F2D-9D51-AD1B79EB239B}" dt="2019-03-26T21:27:36.243" v="19"/>
        <pc:sldMkLst>
          <pc:docMk/>
          <pc:sldMk cId="557447170" sldId="370"/>
        </pc:sldMkLst>
      </pc:sldChg>
      <pc:sldChg chg="modSp del">
        <pc:chgData name="Fabio Di Troia" userId="7de80edd88c2c9de" providerId="LiveId" clId="{811326AB-0DBA-4F2D-9D51-AD1B79EB239B}" dt="2019-03-26T21:22:30.395" v="4" actId="2696"/>
        <pc:sldMkLst>
          <pc:docMk/>
          <pc:sldMk cId="1763669576" sldId="370"/>
        </pc:sldMkLst>
        <pc:spChg chg="mod">
          <ac:chgData name="Fabio Di Troia" userId="7de80edd88c2c9de" providerId="LiveId" clId="{811326AB-0DBA-4F2D-9D51-AD1B79EB239B}" dt="2019-03-26T21:15:01.770" v="0" actId="207"/>
          <ac:spMkLst>
            <pc:docMk/>
            <pc:sldMk cId="1763669576" sldId="370"/>
            <ac:spMk id="3" creationId="{F1EDFDB0-EF51-4C4B-B79B-2ACE2B4A1A14}"/>
          </ac:spMkLst>
        </pc:spChg>
      </pc:sldChg>
      <pc:sldChg chg="add del">
        <pc:chgData name="Fabio Di Troia" userId="7de80edd88c2c9de" providerId="LiveId" clId="{811326AB-0DBA-4F2D-9D51-AD1B79EB239B}" dt="2019-03-26T21:27:31.798" v="14" actId="2696"/>
        <pc:sldMkLst>
          <pc:docMk/>
          <pc:sldMk cId="2085104788" sldId="370"/>
        </pc:sldMkLst>
      </pc:sldChg>
      <pc:sldChg chg="del">
        <pc:chgData name="Fabio Di Troia" userId="7de80edd88c2c9de" providerId="LiveId" clId="{811326AB-0DBA-4F2D-9D51-AD1B79EB239B}" dt="2019-03-26T21:22:30.492" v="7" actId="2696"/>
        <pc:sldMkLst>
          <pc:docMk/>
          <pc:sldMk cId="188252187" sldId="371"/>
        </pc:sldMkLst>
      </pc:sldChg>
      <pc:sldChg chg="add del">
        <pc:chgData name="Fabio Di Troia" userId="7de80edd88c2c9de" providerId="LiveId" clId="{811326AB-0DBA-4F2D-9D51-AD1B79EB239B}" dt="2019-03-26T21:27:31.894" v="17" actId="2696"/>
        <pc:sldMkLst>
          <pc:docMk/>
          <pc:sldMk cId="1634599249" sldId="371"/>
        </pc:sldMkLst>
      </pc:sldChg>
      <pc:sldChg chg="add">
        <pc:chgData name="Fabio Di Troia" userId="7de80edd88c2c9de" providerId="LiveId" clId="{811326AB-0DBA-4F2D-9D51-AD1B79EB239B}" dt="2019-03-26T21:27:36.243" v="19"/>
        <pc:sldMkLst>
          <pc:docMk/>
          <pc:sldMk cId="2086580252" sldId="371"/>
        </pc:sldMkLst>
      </pc:sldChg>
      <pc:sldChg chg="add">
        <pc:chgData name="Fabio Di Troia" userId="7de80edd88c2c9de" providerId="LiveId" clId="{811326AB-0DBA-4F2D-9D51-AD1B79EB239B}" dt="2019-03-26T21:27:36.243" v="19"/>
        <pc:sldMkLst>
          <pc:docMk/>
          <pc:sldMk cId="835250848" sldId="372"/>
        </pc:sldMkLst>
      </pc:sldChg>
      <pc:sldChg chg="del">
        <pc:chgData name="Fabio Di Troia" userId="7de80edd88c2c9de" providerId="LiveId" clId="{811326AB-0DBA-4F2D-9D51-AD1B79EB239B}" dt="2019-03-26T21:22:30.429" v="5" actId="2696"/>
        <pc:sldMkLst>
          <pc:docMk/>
          <pc:sldMk cId="3452770449" sldId="372"/>
        </pc:sldMkLst>
      </pc:sldChg>
      <pc:sldChg chg="add del">
        <pc:chgData name="Fabio Di Troia" userId="7de80edd88c2c9de" providerId="LiveId" clId="{811326AB-0DBA-4F2D-9D51-AD1B79EB239B}" dt="2019-03-26T21:27:31.832" v="15" actId="2696"/>
        <pc:sldMkLst>
          <pc:docMk/>
          <pc:sldMk cId="3566566262" sldId="372"/>
        </pc:sldMkLst>
      </pc:sldChg>
      <pc:sldChg chg="del">
        <pc:chgData name="Fabio Di Troia" userId="7de80edd88c2c9de" providerId="LiveId" clId="{811326AB-0DBA-4F2D-9D51-AD1B79EB239B}" dt="2019-03-26T21:22:30.464" v="6" actId="2696"/>
        <pc:sldMkLst>
          <pc:docMk/>
          <pc:sldMk cId="1975512895" sldId="373"/>
        </pc:sldMkLst>
      </pc:sldChg>
      <pc:sldChg chg="add">
        <pc:chgData name="Fabio Di Troia" userId="7de80edd88c2c9de" providerId="LiveId" clId="{811326AB-0DBA-4F2D-9D51-AD1B79EB239B}" dt="2019-03-26T21:27:36.243" v="19"/>
        <pc:sldMkLst>
          <pc:docMk/>
          <pc:sldMk cId="2385333288" sldId="373"/>
        </pc:sldMkLst>
      </pc:sldChg>
      <pc:sldChg chg="add del">
        <pc:chgData name="Fabio Di Troia" userId="7de80edd88c2c9de" providerId="LiveId" clId="{811326AB-0DBA-4F2D-9D51-AD1B79EB239B}" dt="2019-03-26T21:27:31.865" v="16" actId="2696"/>
        <pc:sldMkLst>
          <pc:docMk/>
          <pc:sldMk cId="3771435405" sldId="373"/>
        </pc:sldMkLst>
      </pc:sldChg>
      <pc:sldChg chg="add">
        <pc:chgData name="Fabio Di Troia" userId="7de80edd88c2c9de" providerId="LiveId" clId="{811326AB-0DBA-4F2D-9D51-AD1B79EB239B}" dt="2019-03-26T21:27:36.243" v="19"/>
        <pc:sldMkLst>
          <pc:docMk/>
          <pc:sldMk cId="1063879976" sldId="374"/>
        </pc:sldMkLst>
      </pc:sldChg>
      <pc:sldChg chg="add del">
        <pc:chgData name="Fabio Di Troia" userId="7de80edd88c2c9de" providerId="LiveId" clId="{811326AB-0DBA-4F2D-9D51-AD1B79EB239B}" dt="2019-03-26T21:27:31.915" v="18" actId="2696"/>
        <pc:sldMkLst>
          <pc:docMk/>
          <pc:sldMk cId="1965534954" sldId="374"/>
        </pc:sldMkLst>
      </pc:sldChg>
      <pc:sldChg chg="del">
        <pc:chgData name="Fabio Di Troia" userId="7de80edd88c2c9de" providerId="LiveId" clId="{811326AB-0DBA-4F2D-9D51-AD1B79EB239B}" dt="2019-03-26T21:22:30.510" v="8" actId="2696"/>
        <pc:sldMkLst>
          <pc:docMk/>
          <pc:sldMk cId="2917543251" sldId="374"/>
        </pc:sldMkLst>
      </pc:sldChg>
      <pc:sldChg chg="ord">
        <pc:chgData name="Fabio Di Troia" userId="7de80edd88c2c9de" providerId="LiveId" clId="{811326AB-0DBA-4F2D-9D51-AD1B79EB239B}" dt="2019-03-26T21:30:47.346" v="20"/>
        <pc:sldMkLst>
          <pc:docMk/>
          <pc:sldMk cId="2237911127" sldId="375"/>
        </pc:sldMkLst>
      </pc:sldChg>
      <pc:sldChg chg="modSp">
        <pc:chgData name="Fabio Di Troia" userId="7de80edd88c2c9de" providerId="LiveId" clId="{811326AB-0DBA-4F2D-9D51-AD1B79EB239B}" dt="2019-03-26T21:19:38.039" v="1" actId="115"/>
        <pc:sldMkLst>
          <pc:docMk/>
          <pc:sldMk cId="78457880" sldId="379"/>
        </pc:sldMkLst>
        <pc:spChg chg="mod">
          <ac:chgData name="Fabio Di Troia" userId="7de80edd88c2c9de" providerId="LiveId" clId="{811326AB-0DBA-4F2D-9D51-AD1B79EB239B}" dt="2019-03-26T21:19:38.039" v="1" actId="115"/>
          <ac:spMkLst>
            <pc:docMk/>
            <pc:sldMk cId="78457880" sldId="379"/>
            <ac:spMk id="3" creationId="{0557F1CD-EA07-4F76-A2E3-8715A785D996}"/>
          </ac:spMkLst>
        </pc:spChg>
      </pc:sldChg>
      <pc:sldChg chg="modSp">
        <pc:chgData name="Fabio Di Troia" userId="7de80edd88c2c9de" providerId="LiveId" clId="{811326AB-0DBA-4F2D-9D51-AD1B79EB239B}" dt="2019-03-26T21:20:39.688" v="2" actId="115"/>
        <pc:sldMkLst>
          <pc:docMk/>
          <pc:sldMk cId="1226921874" sldId="380"/>
        </pc:sldMkLst>
        <pc:spChg chg="mod">
          <ac:chgData name="Fabio Di Troia" userId="7de80edd88c2c9de" providerId="LiveId" clId="{811326AB-0DBA-4F2D-9D51-AD1B79EB239B}" dt="2019-03-26T21:20:39.688" v="2" actId="115"/>
          <ac:spMkLst>
            <pc:docMk/>
            <pc:sldMk cId="1226921874" sldId="380"/>
            <ac:spMk id="2" creationId="{4E5350AC-EEA6-4273-BDE4-608FD8001768}"/>
          </ac:spMkLst>
        </pc:spChg>
      </pc:sldChg>
      <pc:sldChg chg="modSp modAnim">
        <pc:chgData name="Fabio Di Troia" userId="7de80edd88c2c9de" providerId="LiveId" clId="{811326AB-0DBA-4F2D-9D51-AD1B79EB239B}" dt="2019-03-26T21:46:06.696" v="25" actId="115"/>
        <pc:sldMkLst>
          <pc:docMk/>
          <pc:sldMk cId="103568325" sldId="383"/>
        </pc:sldMkLst>
        <pc:spChg chg="mod">
          <ac:chgData name="Fabio Di Troia" userId="7de80edd88c2c9de" providerId="LiveId" clId="{811326AB-0DBA-4F2D-9D51-AD1B79EB239B}" dt="2019-03-26T21:46:06.696" v="25" actId="115"/>
          <ac:spMkLst>
            <pc:docMk/>
            <pc:sldMk cId="103568325" sldId="383"/>
            <ac:spMk id="3" creationId="{0557F1CD-EA07-4F76-A2E3-8715A785D996}"/>
          </ac:spMkLst>
        </pc:spChg>
      </pc:sldChg>
      <pc:sldChg chg="addSp delSp">
        <pc:chgData name="Fabio Di Troia" userId="7de80edd88c2c9de" providerId="LiveId" clId="{811326AB-0DBA-4F2D-9D51-AD1B79EB239B}" dt="2019-03-27T00:52:14.243" v="28"/>
        <pc:sldMkLst>
          <pc:docMk/>
          <pc:sldMk cId="2024813237" sldId="398"/>
        </pc:sldMkLst>
        <pc:picChg chg="add del">
          <ac:chgData name="Fabio Di Troia" userId="7de80edd88c2c9de" providerId="LiveId" clId="{811326AB-0DBA-4F2D-9D51-AD1B79EB239B}" dt="2019-03-27T00:52:14.243" v="28"/>
          <ac:picMkLst>
            <pc:docMk/>
            <pc:sldMk cId="2024813237" sldId="398"/>
            <ac:picMk id="2" creationId="{F0FF3BD1-1E57-4B4E-841A-8F42E02B851D}"/>
          </ac:picMkLst>
        </pc:picChg>
      </pc:sldChg>
      <pc:sldChg chg="modSp">
        <pc:chgData name="Fabio Di Troia" userId="7de80edd88c2c9de" providerId="LiveId" clId="{811326AB-0DBA-4F2D-9D51-AD1B79EB239B}" dt="2019-03-26T21:45:27.962" v="22" actId="113"/>
        <pc:sldMkLst>
          <pc:docMk/>
          <pc:sldMk cId="2094818293" sldId="399"/>
        </pc:sldMkLst>
        <pc:spChg chg="mod">
          <ac:chgData name="Fabio Di Troia" userId="7de80edd88c2c9de" providerId="LiveId" clId="{811326AB-0DBA-4F2D-9D51-AD1B79EB239B}" dt="2019-03-26T21:45:27.962" v="22" actId="113"/>
          <ac:spMkLst>
            <pc:docMk/>
            <pc:sldMk cId="2094818293" sldId="399"/>
            <ac:spMk id="3" creationId="{F1EDFDB0-EF51-4C4B-B79B-2ACE2B4A1A14}"/>
          </ac:spMkLst>
        </pc:spChg>
      </pc:sldChg>
      <pc:sldChg chg="modSp">
        <pc:chgData name="Fabio Di Troia" userId="7de80edd88c2c9de" providerId="LiveId" clId="{811326AB-0DBA-4F2D-9D51-AD1B79EB239B}" dt="2019-03-26T21:46:58.867" v="26" actId="113"/>
        <pc:sldMkLst>
          <pc:docMk/>
          <pc:sldMk cId="444147984" sldId="400"/>
        </pc:sldMkLst>
        <pc:spChg chg="mod">
          <ac:chgData name="Fabio Di Troia" userId="7de80edd88c2c9de" providerId="LiveId" clId="{811326AB-0DBA-4F2D-9D51-AD1B79EB239B}" dt="2019-03-26T21:46:58.867" v="26" actId="113"/>
          <ac:spMkLst>
            <pc:docMk/>
            <pc:sldMk cId="444147984" sldId="400"/>
            <ac:spMk id="3" creationId="{F1EDFDB0-EF51-4C4B-B79B-2ACE2B4A1A14}"/>
          </ac:spMkLst>
        </pc:spChg>
      </pc:sldChg>
      <pc:sldChg chg="add del">
        <pc:chgData name="Fabio Di Troia" userId="7de80edd88c2c9de" providerId="LiveId" clId="{811326AB-0DBA-4F2D-9D51-AD1B79EB239B}" dt="2019-03-26T21:43:12.870" v="21" actId="2696"/>
        <pc:sldMkLst>
          <pc:docMk/>
          <pc:sldMk cId="1318477216" sldId="403"/>
        </pc:sldMkLst>
      </pc:sldChg>
      <pc:sldChg chg="addSp add">
        <pc:chgData name="Fabio Di Troia" userId="7de80edd88c2c9de" providerId="LiveId" clId="{811326AB-0DBA-4F2D-9D51-AD1B79EB239B}" dt="2019-03-27T00:52:21.438" v="30"/>
        <pc:sldMkLst>
          <pc:docMk/>
          <pc:sldMk cId="4258365841" sldId="403"/>
        </pc:sldMkLst>
        <pc:picChg chg="add">
          <ac:chgData name="Fabio Di Troia" userId="7de80edd88c2c9de" providerId="LiveId" clId="{811326AB-0DBA-4F2D-9D51-AD1B79EB239B}" dt="2019-03-27T00:52:21.438" v="30"/>
          <ac:picMkLst>
            <pc:docMk/>
            <pc:sldMk cId="4258365841" sldId="403"/>
            <ac:picMk id="2" creationId="{FE67DAD7-8364-4D49-A794-A2198BD99297}"/>
          </ac:picMkLst>
        </pc:picChg>
      </pc:sldChg>
      <pc:sldChg chg="addSp modSp add">
        <pc:chgData name="Fabio Di Troia" userId="7de80edd88c2c9de" providerId="LiveId" clId="{811326AB-0DBA-4F2D-9D51-AD1B79EB239B}" dt="2019-03-27T00:53:42.815" v="39" actId="1076"/>
        <pc:sldMkLst>
          <pc:docMk/>
          <pc:sldMk cId="1316260970" sldId="404"/>
        </pc:sldMkLst>
        <pc:spChg chg="add mod">
          <ac:chgData name="Fabio Di Troia" userId="7de80edd88c2c9de" providerId="LiveId" clId="{811326AB-0DBA-4F2D-9D51-AD1B79EB239B}" dt="2019-03-27T00:53:39.727" v="38" actId="1076"/>
          <ac:spMkLst>
            <pc:docMk/>
            <pc:sldMk cId="1316260970" sldId="404"/>
            <ac:spMk id="2" creationId="{5751F7D9-CAC1-42BF-9862-3F14415F4782}"/>
          </ac:spMkLst>
        </pc:spChg>
        <pc:picChg chg="add mod">
          <ac:chgData name="Fabio Di Troia" userId="7de80edd88c2c9de" providerId="LiveId" clId="{811326AB-0DBA-4F2D-9D51-AD1B79EB239B}" dt="2019-03-27T00:53:42.815" v="39" actId="1076"/>
          <ac:picMkLst>
            <pc:docMk/>
            <pc:sldMk cId="1316260970" sldId="404"/>
            <ac:picMk id="3" creationId="{AFA2C072-4BB7-4D83-9330-AFDB83BB0116}"/>
          </ac:picMkLst>
        </pc:picChg>
      </pc:sldChg>
      <pc:sldChg chg="addSp add">
        <pc:chgData name="Fabio Di Troia" userId="7de80edd88c2c9de" providerId="LiveId" clId="{811326AB-0DBA-4F2D-9D51-AD1B79EB239B}" dt="2019-03-27T00:55:08.483" v="41"/>
        <pc:sldMkLst>
          <pc:docMk/>
          <pc:sldMk cId="2213474170" sldId="405"/>
        </pc:sldMkLst>
        <pc:picChg chg="add">
          <ac:chgData name="Fabio Di Troia" userId="7de80edd88c2c9de" providerId="LiveId" clId="{811326AB-0DBA-4F2D-9D51-AD1B79EB239B}" dt="2019-03-27T00:55:08.483" v="41"/>
          <ac:picMkLst>
            <pc:docMk/>
            <pc:sldMk cId="2213474170" sldId="405"/>
            <ac:picMk id="2" creationId="{E81B6AF3-4753-4D40-BA20-3F0A02989423}"/>
          </ac:picMkLst>
        </pc:picChg>
      </pc:sldChg>
    </pc:docChg>
  </pc:docChgLst>
  <pc:docChgLst>
    <pc:chgData name="Fabio Di Troia" userId="7de80edd88c2c9de" providerId="LiveId" clId="{CC81836D-EFC6-47F4-AEA4-094EF8A01D12}"/>
    <pc:docChg chg="custSel addSld delSld modSld sldOrd">
      <pc:chgData name="Fabio Di Troia" userId="7de80edd88c2c9de" providerId="LiveId" clId="{CC81836D-EFC6-47F4-AEA4-094EF8A01D12}" dt="2019-10-15T21:10:41.156" v="122" actId="2696"/>
      <pc:docMkLst>
        <pc:docMk/>
      </pc:docMkLst>
      <pc:sldChg chg="add">
        <pc:chgData name="Fabio Di Troia" userId="7de80edd88c2c9de" providerId="LiveId" clId="{CC81836D-EFC6-47F4-AEA4-094EF8A01D12}" dt="2019-10-15T20:44:25.462" v="118"/>
        <pc:sldMkLst>
          <pc:docMk/>
          <pc:sldMk cId="28488786" sldId="344"/>
        </pc:sldMkLst>
      </pc:sldChg>
      <pc:sldChg chg="add">
        <pc:chgData name="Fabio Di Troia" userId="7de80edd88c2c9de" providerId="LiveId" clId="{CC81836D-EFC6-47F4-AEA4-094EF8A01D12}" dt="2019-10-15T20:44:25.462" v="118"/>
        <pc:sldMkLst>
          <pc:docMk/>
          <pc:sldMk cId="909566839" sldId="345"/>
        </pc:sldMkLst>
      </pc:sldChg>
      <pc:sldChg chg="add">
        <pc:chgData name="Fabio Di Troia" userId="7de80edd88c2c9de" providerId="LiveId" clId="{CC81836D-EFC6-47F4-AEA4-094EF8A01D12}" dt="2019-10-15T20:44:25.462" v="118"/>
        <pc:sldMkLst>
          <pc:docMk/>
          <pc:sldMk cId="2833082039" sldId="346"/>
        </pc:sldMkLst>
      </pc:sldChg>
      <pc:sldChg chg="add">
        <pc:chgData name="Fabio Di Troia" userId="7de80edd88c2c9de" providerId="LiveId" clId="{CC81836D-EFC6-47F4-AEA4-094EF8A01D12}" dt="2019-10-15T20:44:25.462" v="118"/>
        <pc:sldMkLst>
          <pc:docMk/>
          <pc:sldMk cId="3127689914" sldId="347"/>
        </pc:sldMkLst>
      </pc:sldChg>
      <pc:sldChg chg="add">
        <pc:chgData name="Fabio Di Troia" userId="7de80edd88c2c9de" providerId="LiveId" clId="{CC81836D-EFC6-47F4-AEA4-094EF8A01D12}" dt="2019-10-15T20:44:25.462" v="118"/>
        <pc:sldMkLst>
          <pc:docMk/>
          <pc:sldMk cId="2938851309" sldId="348"/>
        </pc:sldMkLst>
      </pc:sldChg>
      <pc:sldChg chg="add">
        <pc:chgData name="Fabio Di Troia" userId="7de80edd88c2c9de" providerId="LiveId" clId="{CC81836D-EFC6-47F4-AEA4-094EF8A01D12}" dt="2019-10-15T20:44:25.462" v="118"/>
        <pc:sldMkLst>
          <pc:docMk/>
          <pc:sldMk cId="2596656960" sldId="349"/>
        </pc:sldMkLst>
      </pc:sldChg>
      <pc:sldChg chg="add">
        <pc:chgData name="Fabio Di Troia" userId="7de80edd88c2c9de" providerId="LiveId" clId="{CC81836D-EFC6-47F4-AEA4-094EF8A01D12}" dt="2019-10-15T20:44:25.462" v="118"/>
        <pc:sldMkLst>
          <pc:docMk/>
          <pc:sldMk cId="317516542" sldId="350"/>
        </pc:sldMkLst>
      </pc:sldChg>
      <pc:sldChg chg="add">
        <pc:chgData name="Fabio Di Troia" userId="7de80edd88c2c9de" providerId="LiveId" clId="{CC81836D-EFC6-47F4-AEA4-094EF8A01D12}" dt="2019-10-15T20:44:25.462" v="118"/>
        <pc:sldMkLst>
          <pc:docMk/>
          <pc:sldMk cId="1089565818" sldId="351"/>
        </pc:sldMkLst>
      </pc:sldChg>
      <pc:sldChg chg="add">
        <pc:chgData name="Fabio Di Troia" userId="7de80edd88c2c9de" providerId="LiveId" clId="{CC81836D-EFC6-47F4-AEA4-094EF8A01D12}" dt="2019-10-15T20:44:25.462" v="118"/>
        <pc:sldMkLst>
          <pc:docMk/>
          <pc:sldMk cId="2492391632" sldId="352"/>
        </pc:sldMkLst>
      </pc:sldChg>
      <pc:sldChg chg="add">
        <pc:chgData name="Fabio Di Troia" userId="7de80edd88c2c9de" providerId="LiveId" clId="{CC81836D-EFC6-47F4-AEA4-094EF8A01D12}" dt="2019-10-15T20:44:25.462" v="118"/>
        <pc:sldMkLst>
          <pc:docMk/>
          <pc:sldMk cId="3740119751" sldId="353"/>
        </pc:sldMkLst>
      </pc:sldChg>
      <pc:sldChg chg="add">
        <pc:chgData name="Fabio Di Troia" userId="7de80edd88c2c9de" providerId="LiveId" clId="{CC81836D-EFC6-47F4-AEA4-094EF8A01D12}" dt="2019-10-15T20:44:25.462" v="118"/>
        <pc:sldMkLst>
          <pc:docMk/>
          <pc:sldMk cId="692536878" sldId="354"/>
        </pc:sldMkLst>
      </pc:sldChg>
      <pc:sldChg chg="add">
        <pc:chgData name="Fabio Di Troia" userId="7de80edd88c2c9de" providerId="LiveId" clId="{CC81836D-EFC6-47F4-AEA4-094EF8A01D12}" dt="2019-10-15T20:44:25.462" v="118"/>
        <pc:sldMkLst>
          <pc:docMk/>
          <pc:sldMk cId="299934276" sldId="355"/>
        </pc:sldMkLst>
      </pc:sldChg>
      <pc:sldChg chg="add">
        <pc:chgData name="Fabio Di Troia" userId="7de80edd88c2c9de" providerId="LiveId" clId="{CC81836D-EFC6-47F4-AEA4-094EF8A01D12}" dt="2019-10-15T20:44:25.462" v="118"/>
        <pc:sldMkLst>
          <pc:docMk/>
          <pc:sldMk cId="379442936" sldId="356"/>
        </pc:sldMkLst>
      </pc:sldChg>
      <pc:sldChg chg="add">
        <pc:chgData name="Fabio Di Troia" userId="7de80edd88c2c9de" providerId="LiveId" clId="{CC81836D-EFC6-47F4-AEA4-094EF8A01D12}" dt="2019-10-15T20:44:25.462" v="118"/>
        <pc:sldMkLst>
          <pc:docMk/>
          <pc:sldMk cId="1222860935" sldId="357"/>
        </pc:sldMkLst>
      </pc:sldChg>
      <pc:sldChg chg="add">
        <pc:chgData name="Fabio Di Troia" userId="7de80edd88c2c9de" providerId="LiveId" clId="{CC81836D-EFC6-47F4-AEA4-094EF8A01D12}" dt="2019-10-15T20:44:25.462" v="118"/>
        <pc:sldMkLst>
          <pc:docMk/>
          <pc:sldMk cId="1112322687" sldId="358"/>
        </pc:sldMkLst>
      </pc:sldChg>
      <pc:sldChg chg="add">
        <pc:chgData name="Fabio Di Troia" userId="7de80edd88c2c9de" providerId="LiveId" clId="{CC81836D-EFC6-47F4-AEA4-094EF8A01D12}" dt="2019-10-15T20:44:25.462" v="118"/>
        <pc:sldMkLst>
          <pc:docMk/>
          <pc:sldMk cId="1926930970" sldId="360"/>
        </pc:sldMkLst>
      </pc:sldChg>
      <pc:sldChg chg="add">
        <pc:chgData name="Fabio Di Troia" userId="7de80edd88c2c9de" providerId="LiveId" clId="{CC81836D-EFC6-47F4-AEA4-094EF8A01D12}" dt="2019-10-15T20:44:25.462" v="118"/>
        <pc:sldMkLst>
          <pc:docMk/>
          <pc:sldMk cId="1370440847" sldId="361"/>
        </pc:sldMkLst>
      </pc:sldChg>
      <pc:sldChg chg="add">
        <pc:chgData name="Fabio Di Troia" userId="7de80edd88c2c9de" providerId="LiveId" clId="{CC81836D-EFC6-47F4-AEA4-094EF8A01D12}" dt="2019-10-15T20:44:25.462" v="118"/>
        <pc:sldMkLst>
          <pc:docMk/>
          <pc:sldMk cId="1273895443" sldId="362"/>
        </pc:sldMkLst>
      </pc:sldChg>
      <pc:sldChg chg="add">
        <pc:chgData name="Fabio Di Troia" userId="7de80edd88c2c9de" providerId="LiveId" clId="{CC81836D-EFC6-47F4-AEA4-094EF8A01D12}" dt="2019-10-15T20:44:25.462" v="118"/>
        <pc:sldMkLst>
          <pc:docMk/>
          <pc:sldMk cId="2240047893" sldId="364"/>
        </pc:sldMkLst>
      </pc:sldChg>
      <pc:sldChg chg="add">
        <pc:chgData name="Fabio Di Troia" userId="7de80edd88c2c9de" providerId="LiveId" clId="{CC81836D-EFC6-47F4-AEA4-094EF8A01D12}" dt="2019-10-15T20:44:25.462" v="118"/>
        <pc:sldMkLst>
          <pc:docMk/>
          <pc:sldMk cId="2876547522" sldId="365"/>
        </pc:sldMkLst>
      </pc:sldChg>
      <pc:sldChg chg="add">
        <pc:chgData name="Fabio Di Troia" userId="7de80edd88c2c9de" providerId="LiveId" clId="{CC81836D-EFC6-47F4-AEA4-094EF8A01D12}" dt="2019-10-15T20:44:25.462" v="118"/>
        <pc:sldMkLst>
          <pc:docMk/>
          <pc:sldMk cId="775087501" sldId="366"/>
        </pc:sldMkLst>
      </pc:sldChg>
      <pc:sldChg chg="add">
        <pc:chgData name="Fabio Di Troia" userId="7de80edd88c2c9de" providerId="LiveId" clId="{CC81836D-EFC6-47F4-AEA4-094EF8A01D12}" dt="2019-10-15T20:44:25.462" v="118"/>
        <pc:sldMkLst>
          <pc:docMk/>
          <pc:sldMk cId="2770130570" sldId="367"/>
        </pc:sldMkLst>
      </pc:sldChg>
      <pc:sldChg chg="modSp">
        <pc:chgData name="Fabio Di Troia" userId="7de80edd88c2c9de" providerId="LiveId" clId="{CC81836D-EFC6-47F4-AEA4-094EF8A01D12}" dt="2019-10-15T20:44:57.204" v="120" actId="113"/>
        <pc:sldMkLst>
          <pc:docMk/>
          <pc:sldMk cId="3785370029" sldId="369"/>
        </pc:sldMkLst>
        <pc:spChg chg="mod">
          <ac:chgData name="Fabio Di Troia" userId="7de80edd88c2c9de" providerId="LiveId" clId="{CC81836D-EFC6-47F4-AEA4-094EF8A01D12}" dt="2019-10-15T20:44:57.204" v="120" actId="113"/>
          <ac:spMkLst>
            <pc:docMk/>
            <pc:sldMk cId="3785370029" sldId="369"/>
            <ac:spMk id="3" creationId="{F1EDFDB0-EF51-4C4B-B79B-2ACE2B4A1A14}"/>
          </ac:spMkLst>
        </pc:spChg>
      </pc:sldChg>
      <pc:sldChg chg="addSp delSp modSp add del ord">
        <pc:chgData name="Fabio Di Troia" userId="7de80edd88c2c9de" providerId="LiveId" clId="{CC81836D-EFC6-47F4-AEA4-094EF8A01D12}" dt="2019-10-15T21:10:41.156" v="122" actId="2696"/>
        <pc:sldMkLst>
          <pc:docMk/>
          <pc:sldMk cId="2915129847" sldId="403"/>
        </pc:sldMkLst>
        <pc:spChg chg="mod">
          <ac:chgData name="Fabio Di Troia" userId="7de80edd88c2c9de" providerId="LiveId" clId="{CC81836D-EFC6-47F4-AEA4-094EF8A01D12}" dt="2019-10-15T20:41:40.254" v="40" actId="1076"/>
          <ac:spMkLst>
            <pc:docMk/>
            <pc:sldMk cId="2915129847" sldId="403"/>
            <ac:spMk id="2" creationId="{1ABE1EC6-D8FA-4745-BCE3-EAA0FB01BB7D}"/>
          </ac:spMkLst>
        </pc:spChg>
        <pc:spChg chg="add del mod">
          <ac:chgData name="Fabio Di Troia" userId="7de80edd88c2c9de" providerId="LiveId" clId="{CC81836D-EFC6-47F4-AEA4-094EF8A01D12}" dt="2019-10-15T20:43:52.534" v="117" actId="27636"/>
          <ac:spMkLst>
            <pc:docMk/>
            <pc:sldMk cId="2915129847" sldId="403"/>
            <ac:spMk id="3" creationId="{A7326F18-BD7D-462B-8BDA-7BA7C5CEF339}"/>
          </ac:spMkLst>
        </pc:spChg>
        <pc:graphicFrameChg chg="add del mod">
          <ac:chgData name="Fabio Di Troia" userId="7de80edd88c2c9de" providerId="LiveId" clId="{CC81836D-EFC6-47F4-AEA4-094EF8A01D12}" dt="2019-10-15T20:37:39.955" v="6"/>
          <ac:graphicFrameMkLst>
            <pc:docMk/>
            <pc:sldMk cId="2915129847" sldId="403"/>
            <ac:graphicFrameMk id="4" creationId="{B3F21C15-B26A-42C9-A252-01EB04B795F2}"/>
          </ac:graphicFrameMkLst>
        </pc:graphicFrameChg>
      </pc:sldChg>
      <pc:sldChg chg="del">
        <pc:chgData name="Fabio Di Troia" userId="7de80edd88c2c9de" providerId="LiveId" clId="{CC81836D-EFC6-47F4-AEA4-094EF8A01D12}" dt="2019-10-15T20:37:21.451" v="0" actId="2696"/>
        <pc:sldMkLst>
          <pc:docMk/>
          <pc:sldMk cId="4258365841" sldId="403"/>
        </pc:sldMkLst>
      </pc:sldChg>
      <pc:sldChg chg="modSp add del">
        <pc:chgData name="Fabio Di Troia" userId="7de80edd88c2c9de" providerId="LiveId" clId="{CC81836D-EFC6-47F4-AEA4-094EF8A01D12}" dt="2019-10-15T21:10:41.150" v="121" actId="2696"/>
        <pc:sldMkLst>
          <pc:docMk/>
          <pc:sldMk cId="564825315" sldId="404"/>
        </pc:sldMkLst>
        <pc:spChg chg="mod">
          <ac:chgData name="Fabio Di Troia" userId="7de80edd88c2c9de" providerId="LiveId" clId="{CC81836D-EFC6-47F4-AEA4-094EF8A01D12}" dt="2019-10-15T20:43:39.692" v="108" actId="27636"/>
          <ac:spMkLst>
            <pc:docMk/>
            <pc:sldMk cId="564825315" sldId="404"/>
            <ac:spMk id="3" creationId="{A7326F18-BD7D-462B-8BDA-7BA7C5CEF339}"/>
          </ac:spMkLst>
        </pc:spChg>
      </pc:sldChg>
      <pc:sldChg chg="del">
        <pc:chgData name="Fabio Di Troia" userId="7de80edd88c2c9de" providerId="LiveId" clId="{CC81836D-EFC6-47F4-AEA4-094EF8A01D12}" dt="2019-10-15T20:37:23.230" v="2" actId="2696"/>
        <pc:sldMkLst>
          <pc:docMk/>
          <pc:sldMk cId="1316260970" sldId="404"/>
        </pc:sldMkLst>
      </pc:sldChg>
      <pc:sldChg chg="del">
        <pc:chgData name="Fabio Di Troia" userId="7de80edd88c2c9de" providerId="LiveId" clId="{CC81836D-EFC6-47F4-AEA4-094EF8A01D12}" dt="2019-10-15T20:37:21.988" v="1" actId="2696"/>
        <pc:sldMkLst>
          <pc:docMk/>
          <pc:sldMk cId="2213474170" sldId="405"/>
        </pc:sldMkLst>
      </pc:sldChg>
      <pc:sldChg chg="add">
        <pc:chgData name="Fabio Di Troia" userId="7de80edd88c2c9de" providerId="LiveId" clId="{CC81836D-EFC6-47F4-AEA4-094EF8A01D12}" dt="2019-10-15T20:44:25.462" v="118"/>
        <pc:sldMkLst>
          <pc:docMk/>
          <pc:sldMk cId="2984195703" sldId="405"/>
        </pc:sldMkLst>
      </pc:sldChg>
      <pc:sldChg chg="add">
        <pc:chgData name="Fabio Di Troia" userId="7de80edd88c2c9de" providerId="LiveId" clId="{CC81836D-EFC6-47F4-AEA4-094EF8A01D12}" dt="2019-10-15T20:44:25.462" v="118"/>
        <pc:sldMkLst>
          <pc:docMk/>
          <pc:sldMk cId="2961312085" sldId="406"/>
        </pc:sldMkLst>
      </pc:sldChg>
      <pc:sldChg chg="add">
        <pc:chgData name="Fabio Di Troia" userId="7de80edd88c2c9de" providerId="LiveId" clId="{CC81836D-EFC6-47F4-AEA4-094EF8A01D12}" dt="2019-10-15T20:44:25.462" v="118"/>
        <pc:sldMkLst>
          <pc:docMk/>
          <pc:sldMk cId="1236943559" sldId="407"/>
        </pc:sldMkLst>
      </pc:sldChg>
    </pc:docChg>
  </pc:docChgLst>
  <pc:docChgLst>
    <pc:chgData name="Fabio Di Troia" userId="7de80edd88c2c9de" providerId="LiveId" clId="{D37F8106-F00E-4977-ACC6-7229EE70D906}"/>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395293-54DB-4A5C-96B4-E1F5A10E37A7}" type="datetimeFigureOut">
              <a:rPr lang="en-US" smtClean="0"/>
              <a:t>10/15/2019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4A6D1-42E9-4464-9ADE-EF6BC12DC145}" type="slidenum">
              <a:rPr lang="en-US" smtClean="0"/>
              <a:t>‹#›</a:t>
            </a:fld>
            <a:endParaRPr lang="en-US"/>
          </a:p>
        </p:txBody>
      </p:sp>
    </p:spTree>
    <p:extLst>
      <p:ext uri="{BB962C8B-B14F-4D97-AF65-F5344CB8AC3E}">
        <p14:creationId xmlns:p14="http://schemas.microsoft.com/office/powerpoint/2010/main" val="4210164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a:t>
            </a:fld>
            <a:endParaRPr lang="en-US"/>
          </a:p>
        </p:txBody>
      </p:sp>
    </p:spTree>
    <p:extLst>
      <p:ext uri="{BB962C8B-B14F-4D97-AF65-F5344CB8AC3E}">
        <p14:creationId xmlns:p14="http://schemas.microsoft.com/office/powerpoint/2010/main" val="3509105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11</a:t>
            </a:fld>
            <a:endParaRPr lang="en-US"/>
          </a:p>
        </p:txBody>
      </p:sp>
    </p:spTree>
    <p:extLst>
      <p:ext uri="{BB962C8B-B14F-4D97-AF65-F5344CB8AC3E}">
        <p14:creationId xmlns:p14="http://schemas.microsoft.com/office/powerpoint/2010/main" val="1340541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12</a:t>
            </a:fld>
            <a:endParaRPr lang="en-US"/>
          </a:p>
        </p:txBody>
      </p:sp>
    </p:spTree>
    <p:extLst>
      <p:ext uri="{BB962C8B-B14F-4D97-AF65-F5344CB8AC3E}">
        <p14:creationId xmlns:p14="http://schemas.microsoft.com/office/powerpoint/2010/main" val="3639334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13</a:t>
            </a:fld>
            <a:endParaRPr lang="en-US"/>
          </a:p>
        </p:txBody>
      </p:sp>
    </p:spTree>
    <p:extLst>
      <p:ext uri="{BB962C8B-B14F-4D97-AF65-F5344CB8AC3E}">
        <p14:creationId xmlns:p14="http://schemas.microsoft.com/office/powerpoint/2010/main" val="1116025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14</a:t>
            </a:fld>
            <a:endParaRPr lang="en-US"/>
          </a:p>
        </p:txBody>
      </p:sp>
    </p:spTree>
    <p:extLst>
      <p:ext uri="{BB962C8B-B14F-4D97-AF65-F5344CB8AC3E}">
        <p14:creationId xmlns:p14="http://schemas.microsoft.com/office/powerpoint/2010/main" val="3272097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16</a:t>
            </a:fld>
            <a:endParaRPr lang="en-US"/>
          </a:p>
        </p:txBody>
      </p:sp>
    </p:spTree>
    <p:extLst>
      <p:ext uri="{BB962C8B-B14F-4D97-AF65-F5344CB8AC3E}">
        <p14:creationId xmlns:p14="http://schemas.microsoft.com/office/powerpoint/2010/main" val="3779874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17</a:t>
            </a:fld>
            <a:endParaRPr lang="en-US"/>
          </a:p>
        </p:txBody>
      </p:sp>
    </p:spTree>
    <p:extLst>
      <p:ext uri="{BB962C8B-B14F-4D97-AF65-F5344CB8AC3E}">
        <p14:creationId xmlns:p14="http://schemas.microsoft.com/office/powerpoint/2010/main" val="1913335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18</a:t>
            </a:fld>
            <a:endParaRPr lang="en-US"/>
          </a:p>
        </p:txBody>
      </p:sp>
    </p:spTree>
    <p:extLst>
      <p:ext uri="{BB962C8B-B14F-4D97-AF65-F5344CB8AC3E}">
        <p14:creationId xmlns:p14="http://schemas.microsoft.com/office/powerpoint/2010/main" val="20656522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modified code, only one-fifth of the interrogations of the </a:t>
            </a:r>
            <a:r>
              <a:rPr lang="en-US" dirty="0">
                <a:solidFill>
                  <a:schemeClr val="accent1"/>
                </a:solidFill>
              </a:rPr>
              <a:t>$result </a:t>
            </a:r>
            <a:r>
              <a:rPr lang="en-US" dirty="0"/>
              <a:t>object are made (compared to the previous example), and only one seek into the object is made in each iteration of the loop, because each row is fetched in its entirety via the </a:t>
            </a:r>
            <a:r>
              <a:rPr lang="en-US" dirty="0" err="1">
                <a:solidFill>
                  <a:schemeClr val="accent1"/>
                </a:solidFill>
              </a:rPr>
              <a:t>fetch_array</a:t>
            </a:r>
            <a:r>
              <a:rPr lang="en-US" dirty="0">
                <a:solidFill>
                  <a:schemeClr val="accent1"/>
                </a:solidFill>
              </a:rPr>
              <a:t> </a:t>
            </a:r>
            <a:r>
              <a:rPr lang="en-US" dirty="0"/>
              <a:t>method. </a:t>
            </a:r>
          </a:p>
        </p:txBody>
      </p:sp>
      <p:sp>
        <p:nvSpPr>
          <p:cNvPr id="4" name="Slide Number Placeholder 3"/>
          <p:cNvSpPr>
            <a:spLocks noGrp="1"/>
          </p:cNvSpPr>
          <p:nvPr>
            <p:ph type="sldNum" sz="quarter" idx="10"/>
          </p:nvPr>
        </p:nvSpPr>
        <p:spPr/>
        <p:txBody>
          <a:bodyPr/>
          <a:lstStyle/>
          <a:p>
            <a:fld id="{E0A4A6D1-42E9-4464-9ADE-EF6BC12DC145}" type="slidenum">
              <a:rPr lang="en-US" smtClean="0"/>
              <a:t>19</a:t>
            </a:fld>
            <a:endParaRPr lang="en-US"/>
          </a:p>
        </p:txBody>
      </p:sp>
    </p:spTree>
    <p:extLst>
      <p:ext uri="{BB962C8B-B14F-4D97-AF65-F5344CB8AC3E}">
        <p14:creationId xmlns:p14="http://schemas.microsoft.com/office/powerpoint/2010/main" val="34840015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20</a:t>
            </a:fld>
            <a:endParaRPr lang="en-US"/>
          </a:p>
        </p:txBody>
      </p:sp>
    </p:spTree>
    <p:extLst>
      <p:ext uri="{BB962C8B-B14F-4D97-AF65-F5344CB8AC3E}">
        <p14:creationId xmlns:p14="http://schemas.microsoft.com/office/powerpoint/2010/main" val="34200259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Associative arrays are usually more useful than numeric ones because you can refer to each column by name, such as $row['author'], instead of trying to remember where</a:t>
            </a:r>
          </a:p>
          <a:p>
            <a:r>
              <a:rPr lang="en-US" sz="1200" b="0" i="0" u="none" strike="noStrike" kern="1200" baseline="0" dirty="0">
                <a:solidFill>
                  <a:schemeClr val="tx1"/>
                </a:solidFill>
                <a:latin typeface="+mn-lt"/>
                <a:ea typeface="+mn-ea"/>
                <a:cs typeface="+mn-cs"/>
              </a:rPr>
              <a:t>it is in the column order. </a:t>
            </a:r>
          </a:p>
          <a:p>
            <a:r>
              <a:rPr lang="en-US" sz="1200" b="0" i="0" u="none" strike="noStrike" kern="1200" baseline="0" dirty="0">
                <a:solidFill>
                  <a:schemeClr val="tx1"/>
                </a:solidFill>
                <a:latin typeface="+mn-lt"/>
                <a:ea typeface="+mn-ea"/>
                <a:cs typeface="+mn-cs"/>
              </a:rPr>
              <a:t>So this script uses an associative array, leading us to pass MYSQLI_ASSOC.</a:t>
            </a:r>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21</a:t>
            </a:fld>
            <a:endParaRPr lang="en-US"/>
          </a:p>
        </p:txBody>
      </p:sp>
    </p:spTree>
    <p:extLst>
      <p:ext uri="{BB962C8B-B14F-4D97-AF65-F5344CB8AC3E}">
        <p14:creationId xmlns:p14="http://schemas.microsoft.com/office/powerpoint/2010/main" val="150801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a:t>
            </a:fld>
            <a:endParaRPr lang="en-US"/>
          </a:p>
        </p:txBody>
      </p:sp>
    </p:spTree>
    <p:extLst>
      <p:ext uri="{BB962C8B-B14F-4D97-AF65-F5344CB8AC3E}">
        <p14:creationId xmlns:p14="http://schemas.microsoft.com/office/powerpoint/2010/main" val="2378785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22</a:t>
            </a:fld>
            <a:endParaRPr lang="en-US"/>
          </a:p>
        </p:txBody>
      </p:sp>
    </p:spTree>
    <p:extLst>
      <p:ext uri="{BB962C8B-B14F-4D97-AF65-F5344CB8AC3E}">
        <p14:creationId xmlns:p14="http://schemas.microsoft.com/office/powerpoint/2010/main" val="3833000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23</a:t>
            </a:fld>
            <a:endParaRPr lang="en-US"/>
          </a:p>
        </p:txBody>
      </p:sp>
    </p:spTree>
    <p:extLst>
      <p:ext uri="{BB962C8B-B14F-4D97-AF65-F5344CB8AC3E}">
        <p14:creationId xmlns:p14="http://schemas.microsoft.com/office/powerpoint/2010/main" val="1696042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24</a:t>
            </a:fld>
            <a:endParaRPr lang="en-US"/>
          </a:p>
        </p:txBody>
      </p:sp>
    </p:spTree>
    <p:extLst>
      <p:ext uri="{BB962C8B-B14F-4D97-AF65-F5344CB8AC3E}">
        <p14:creationId xmlns:p14="http://schemas.microsoft.com/office/powerpoint/2010/main" val="25324001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25</a:t>
            </a:fld>
            <a:endParaRPr lang="en-US"/>
          </a:p>
        </p:txBody>
      </p:sp>
    </p:spTree>
    <p:extLst>
      <p:ext uri="{BB962C8B-B14F-4D97-AF65-F5344CB8AC3E}">
        <p14:creationId xmlns:p14="http://schemas.microsoft.com/office/powerpoint/2010/main" val="17228484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27</a:t>
            </a:fld>
            <a:endParaRPr lang="en-US"/>
          </a:p>
        </p:txBody>
      </p:sp>
    </p:spTree>
    <p:extLst>
      <p:ext uri="{BB962C8B-B14F-4D97-AF65-F5344CB8AC3E}">
        <p14:creationId xmlns:p14="http://schemas.microsoft.com/office/powerpoint/2010/main" val="35955445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section of new code starts by using the </a:t>
            </a:r>
            <a:r>
              <a:rPr lang="en-US" b="1" dirty="0" err="1">
                <a:solidFill>
                  <a:srgbClr val="0070C0"/>
                </a:solidFill>
              </a:rPr>
              <a:t>isset</a:t>
            </a:r>
            <a:r>
              <a:rPr lang="en-US" dirty="0"/>
              <a:t> function to check whether values for all the fields have been posted to the program. </a:t>
            </a:r>
          </a:p>
          <a:p>
            <a:r>
              <a:rPr lang="en-US" dirty="0"/>
              <a:t>Upon confirmation, each line within the if statement calls the function </a:t>
            </a:r>
            <a:r>
              <a:rPr lang="en-US" b="1" dirty="0" err="1">
                <a:solidFill>
                  <a:srgbClr val="0070C0"/>
                </a:solidFill>
              </a:rPr>
              <a:t>get_post</a:t>
            </a:r>
            <a:r>
              <a:rPr lang="en-US" dirty="0"/>
              <a:t>, which appears at the end of the program. This function has one small but critical job: fetching input from the browser.</a:t>
            </a:r>
          </a:p>
        </p:txBody>
      </p:sp>
      <p:sp>
        <p:nvSpPr>
          <p:cNvPr id="4" name="Slide Number Placeholder 3"/>
          <p:cNvSpPr>
            <a:spLocks noGrp="1"/>
          </p:cNvSpPr>
          <p:nvPr>
            <p:ph type="sldNum" sz="quarter" idx="10"/>
          </p:nvPr>
        </p:nvSpPr>
        <p:spPr/>
        <p:txBody>
          <a:bodyPr/>
          <a:lstStyle/>
          <a:p>
            <a:fld id="{E0A4A6D1-42E9-4464-9ADE-EF6BC12DC145}" type="slidenum">
              <a:rPr lang="en-US" smtClean="0"/>
              <a:t>28</a:t>
            </a:fld>
            <a:endParaRPr lang="en-US"/>
          </a:p>
        </p:txBody>
      </p:sp>
    </p:spTree>
    <p:extLst>
      <p:ext uri="{BB962C8B-B14F-4D97-AF65-F5344CB8AC3E}">
        <p14:creationId xmlns:p14="http://schemas.microsoft.com/office/powerpoint/2010/main" val="27144878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48</a:t>
            </a:fld>
            <a:endParaRPr lang="en-US"/>
          </a:p>
        </p:txBody>
      </p:sp>
    </p:spTree>
    <p:extLst>
      <p:ext uri="{BB962C8B-B14F-4D97-AF65-F5344CB8AC3E}">
        <p14:creationId xmlns:p14="http://schemas.microsoft.com/office/powerpoint/2010/main" val="2101072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4</a:t>
            </a:fld>
            <a:endParaRPr lang="en-US"/>
          </a:p>
        </p:txBody>
      </p:sp>
    </p:spTree>
    <p:extLst>
      <p:ext uri="{BB962C8B-B14F-4D97-AF65-F5344CB8AC3E}">
        <p14:creationId xmlns:p14="http://schemas.microsoft.com/office/powerpoint/2010/main" val="1114089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5</a:t>
            </a:fld>
            <a:endParaRPr lang="en-US"/>
          </a:p>
        </p:txBody>
      </p:sp>
    </p:spTree>
    <p:extLst>
      <p:ext uri="{BB962C8B-B14F-4D97-AF65-F5344CB8AC3E}">
        <p14:creationId xmlns:p14="http://schemas.microsoft.com/office/powerpoint/2010/main" val="288404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6</a:t>
            </a:fld>
            <a:endParaRPr lang="en-US"/>
          </a:p>
        </p:txBody>
      </p:sp>
    </p:spTree>
    <p:extLst>
      <p:ext uri="{BB962C8B-B14F-4D97-AF65-F5344CB8AC3E}">
        <p14:creationId xmlns:p14="http://schemas.microsoft.com/office/powerpoint/2010/main" val="3361541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7</a:t>
            </a:fld>
            <a:endParaRPr lang="en-US"/>
          </a:p>
        </p:txBody>
      </p:sp>
    </p:spTree>
    <p:extLst>
      <p:ext uri="{BB962C8B-B14F-4D97-AF65-F5344CB8AC3E}">
        <p14:creationId xmlns:p14="http://schemas.microsoft.com/office/powerpoint/2010/main" val="2684152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Connecting to a MySQL server with </a:t>
            </a:r>
            <a:r>
              <a:rPr lang="en-US" i="1" dirty="0" err="1"/>
              <a:t>mysqli</a:t>
            </a:r>
            <a:endParaRPr lang="en-US" i="1" dirty="0"/>
          </a:p>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8</a:t>
            </a:fld>
            <a:endParaRPr lang="en-US"/>
          </a:p>
        </p:txBody>
      </p:sp>
    </p:spTree>
    <p:extLst>
      <p:ext uri="{BB962C8B-B14F-4D97-AF65-F5344CB8AC3E}">
        <p14:creationId xmlns:p14="http://schemas.microsoft.com/office/powerpoint/2010/main" val="467840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Connecting to a MySQL server with </a:t>
            </a:r>
            <a:r>
              <a:rPr lang="en-US" i="1" dirty="0" err="1"/>
              <a:t>mysqli</a:t>
            </a:r>
            <a:endParaRPr lang="en-US" i="1" dirty="0"/>
          </a:p>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9</a:t>
            </a:fld>
            <a:endParaRPr lang="en-US"/>
          </a:p>
        </p:txBody>
      </p:sp>
    </p:spTree>
    <p:extLst>
      <p:ext uri="{BB962C8B-B14F-4D97-AF65-F5344CB8AC3E}">
        <p14:creationId xmlns:p14="http://schemas.microsoft.com/office/powerpoint/2010/main" val="375981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10</a:t>
            </a:fld>
            <a:endParaRPr lang="en-US"/>
          </a:p>
        </p:txBody>
      </p:sp>
    </p:spTree>
    <p:extLst>
      <p:ext uri="{BB962C8B-B14F-4D97-AF65-F5344CB8AC3E}">
        <p14:creationId xmlns:p14="http://schemas.microsoft.com/office/powerpoint/2010/main" val="2806331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B28A0-DDF5-4DFB-B688-74F210B62B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A7AC83-183B-4920-816C-CBE3300C18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2E3531-ECF2-4AF2-B7E4-12F1744276CA}"/>
              </a:ext>
            </a:extLst>
          </p:cNvPr>
          <p:cNvSpPr>
            <a:spLocks noGrp="1"/>
          </p:cNvSpPr>
          <p:nvPr>
            <p:ph type="dt" sz="half" idx="10"/>
          </p:nvPr>
        </p:nvSpPr>
        <p:spPr/>
        <p:txBody>
          <a:bodyPr/>
          <a:lstStyle/>
          <a:p>
            <a:fld id="{2F0DC048-CB74-4FD9-B049-A704A1399802}" type="datetimeFigureOut">
              <a:rPr lang="en-US" smtClean="0"/>
              <a:t>10/15/2019</a:t>
            </a:fld>
            <a:endParaRPr lang="en-US"/>
          </a:p>
        </p:txBody>
      </p:sp>
      <p:sp>
        <p:nvSpPr>
          <p:cNvPr id="5" name="Footer Placeholder 4">
            <a:extLst>
              <a:ext uri="{FF2B5EF4-FFF2-40B4-BE49-F238E27FC236}">
                <a16:creationId xmlns:a16="http://schemas.microsoft.com/office/drawing/2014/main" id="{0071B75F-7D54-4F73-8F91-6AFEBB96D4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CACB1-D3A5-4B7E-86F3-9EBA67144CC2}"/>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202989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1896E-634B-475F-B4F8-BFE52A85BF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2C4286-690F-45BB-AE44-43D47CAD1E5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AD4A2F-CB68-470C-BAD3-B5C23C2567B5}"/>
              </a:ext>
            </a:extLst>
          </p:cNvPr>
          <p:cNvSpPr>
            <a:spLocks noGrp="1"/>
          </p:cNvSpPr>
          <p:nvPr>
            <p:ph type="dt" sz="half" idx="10"/>
          </p:nvPr>
        </p:nvSpPr>
        <p:spPr/>
        <p:txBody>
          <a:bodyPr/>
          <a:lstStyle/>
          <a:p>
            <a:fld id="{2F0DC048-CB74-4FD9-B049-A704A1399802}" type="datetimeFigureOut">
              <a:rPr lang="en-US" smtClean="0"/>
              <a:t>10/15/2019</a:t>
            </a:fld>
            <a:endParaRPr lang="en-US"/>
          </a:p>
        </p:txBody>
      </p:sp>
      <p:sp>
        <p:nvSpPr>
          <p:cNvPr id="5" name="Footer Placeholder 4">
            <a:extLst>
              <a:ext uri="{FF2B5EF4-FFF2-40B4-BE49-F238E27FC236}">
                <a16:creationId xmlns:a16="http://schemas.microsoft.com/office/drawing/2014/main" id="{0FABDBC0-BA75-47E7-8BF1-0360BDBB9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0769A2-B656-406F-95A0-905152EC9EDB}"/>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931132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2D928F-DFFD-4B17-95EF-9DF947581B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CDC893-A5DD-4A5E-9D14-B76D71BFD74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1321AE-9B87-42A3-B260-A02B02AFFAAA}"/>
              </a:ext>
            </a:extLst>
          </p:cNvPr>
          <p:cNvSpPr>
            <a:spLocks noGrp="1"/>
          </p:cNvSpPr>
          <p:nvPr>
            <p:ph type="dt" sz="half" idx="10"/>
          </p:nvPr>
        </p:nvSpPr>
        <p:spPr/>
        <p:txBody>
          <a:bodyPr/>
          <a:lstStyle/>
          <a:p>
            <a:fld id="{2F0DC048-CB74-4FD9-B049-A704A1399802}" type="datetimeFigureOut">
              <a:rPr lang="en-US" smtClean="0"/>
              <a:t>10/15/2019</a:t>
            </a:fld>
            <a:endParaRPr lang="en-US"/>
          </a:p>
        </p:txBody>
      </p:sp>
      <p:sp>
        <p:nvSpPr>
          <p:cNvPr id="5" name="Footer Placeholder 4">
            <a:extLst>
              <a:ext uri="{FF2B5EF4-FFF2-40B4-BE49-F238E27FC236}">
                <a16:creationId xmlns:a16="http://schemas.microsoft.com/office/drawing/2014/main" id="{C26C8F35-0C25-4CD6-9B49-F9582EC580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D23E1-9037-4793-BE3D-ABAC59ACBFA8}"/>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917983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B44C-94C2-45BD-B83C-0F6C6404D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69C29F-75BB-49CF-976F-393013676E5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56F82B-1CE3-4D4A-9D59-2E64A3FE15ED}"/>
              </a:ext>
            </a:extLst>
          </p:cNvPr>
          <p:cNvSpPr>
            <a:spLocks noGrp="1"/>
          </p:cNvSpPr>
          <p:nvPr>
            <p:ph type="dt" sz="half" idx="10"/>
          </p:nvPr>
        </p:nvSpPr>
        <p:spPr/>
        <p:txBody>
          <a:bodyPr/>
          <a:lstStyle/>
          <a:p>
            <a:fld id="{2F0DC048-CB74-4FD9-B049-A704A1399802}" type="datetimeFigureOut">
              <a:rPr lang="en-US" smtClean="0"/>
              <a:t>10/15/2019</a:t>
            </a:fld>
            <a:endParaRPr lang="en-US"/>
          </a:p>
        </p:txBody>
      </p:sp>
      <p:sp>
        <p:nvSpPr>
          <p:cNvPr id="5" name="Footer Placeholder 4">
            <a:extLst>
              <a:ext uri="{FF2B5EF4-FFF2-40B4-BE49-F238E27FC236}">
                <a16:creationId xmlns:a16="http://schemas.microsoft.com/office/drawing/2014/main" id="{535DB1D9-676E-453E-8452-BF2637FE6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38554-3684-466C-A1CA-7CC016EC3DD0}"/>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753575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97DD0-EE36-4EB8-B037-D71D49B9B1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D95D6F-210F-41A7-9BC5-314EE412D6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23AA63-7EC0-4188-94C2-772D9BB22A9F}"/>
              </a:ext>
            </a:extLst>
          </p:cNvPr>
          <p:cNvSpPr>
            <a:spLocks noGrp="1"/>
          </p:cNvSpPr>
          <p:nvPr>
            <p:ph type="dt" sz="half" idx="10"/>
          </p:nvPr>
        </p:nvSpPr>
        <p:spPr/>
        <p:txBody>
          <a:bodyPr/>
          <a:lstStyle/>
          <a:p>
            <a:fld id="{2F0DC048-CB74-4FD9-B049-A704A1399802}" type="datetimeFigureOut">
              <a:rPr lang="en-US" smtClean="0"/>
              <a:t>10/15/2019</a:t>
            </a:fld>
            <a:endParaRPr lang="en-US"/>
          </a:p>
        </p:txBody>
      </p:sp>
      <p:sp>
        <p:nvSpPr>
          <p:cNvPr id="5" name="Footer Placeholder 4">
            <a:extLst>
              <a:ext uri="{FF2B5EF4-FFF2-40B4-BE49-F238E27FC236}">
                <a16:creationId xmlns:a16="http://schemas.microsoft.com/office/drawing/2014/main" id="{BFF44DE4-C302-4655-9962-AB8D95F1E0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82DC2-FCEB-40D0-B3F6-9A1634AFE192}"/>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73759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7CAA5-2C65-4E07-9A9B-0D639D901B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49EE5F-AD5C-49FF-A363-3386DC97C2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89C799-5C09-43EF-AAB5-13545BCB85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FAE1E8-1BE1-4ADA-AB49-B565C57EC7C7}"/>
              </a:ext>
            </a:extLst>
          </p:cNvPr>
          <p:cNvSpPr>
            <a:spLocks noGrp="1"/>
          </p:cNvSpPr>
          <p:nvPr>
            <p:ph type="dt" sz="half" idx="10"/>
          </p:nvPr>
        </p:nvSpPr>
        <p:spPr/>
        <p:txBody>
          <a:bodyPr/>
          <a:lstStyle/>
          <a:p>
            <a:fld id="{2F0DC048-CB74-4FD9-B049-A704A1399802}" type="datetimeFigureOut">
              <a:rPr lang="en-US" smtClean="0"/>
              <a:t>10/15/2019</a:t>
            </a:fld>
            <a:endParaRPr lang="en-US"/>
          </a:p>
        </p:txBody>
      </p:sp>
      <p:sp>
        <p:nvSpPr>
          <p:cNvPr id="6" name="Footer Placeholder 5">
            <a:extLst>
              <a:ext uri="{FF2B5EF4-FFF2-40B4-BE49-F238E27FC236}">
                <a16:creationId xmlns:a16="http://schemas.microsoft.com/office/drawing/2014/main" id="{883DB575-B94B-4362-848B-70072D2C55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49B258-AB62-4C13-B86B-20F6C137A146}"/>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2998384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814B3-063A-42E0-9FD8-908B422613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10DF43-E4B9-4FE5-AC0F-4E87DB4F57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E613D5-D904-4E17-97C5-5178EA9AB5A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01C988-74D2-4351-A80E-956ED388D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85C4E26-65D7-41C5-BCB1-88635D954AD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C856D3-0F33-4D52-B792-F2EAA61B81A9}"/>
              </a:ext>
            </a:extLst>
          </p:cNvPr>
          <p:cNvSpPr>
            <a:spLocks noGrp="1"/>
          </p:cNvSpPr>
          <p:nvPr>
            <p:ph type="dt" sz="half" idx="10"/>
          </p:nvPr>
        </p:nvSpPr>
        <p:spPr/>
        <p:txBody>
          <a:bodyPr/>
          <a:lstStyle/>
          <a:p>
            <a:fld id="{2F0DC048-CB74-4FD9-B049-A704A1399802}" type="datetimeFigureOut">
              <a:rPr lang="en-US" smtClean="0"/>
              <a:t>10/15/2019</a:t>
            </a:fld>
            <a:endParaRPr lang="en-US"/>
          </a:p>
        </p:txBody>
      </p:sp>
      <p:sp>
        <p:nvSpPr>
          <p:cNvPr id="8" name="Footer Placeholder 7">
            <a:extLst>
              <a:ext uri="{FF2B5EF4-FFF2-40B4-BE49-F238E27FC236}">
                <a16:creationId xmlns:a16="http://schemas.microsoft.com/office/drawing/2014/main" id="{1A50866B-0843-46B0-8877-1293BEA17E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DEF87A-3CA3-4646-8A8E-D9C107D5EF73}"/>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017940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909FF-2284-4CFE-8B57-CD7A467AE4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163697-6899-4186-9AE4-A5D2E49765D6}"/>
              </a:ext>
            </a:extLst>
          </p:cNvPr>
          <p:cNvSpPr>
            <a:spLocks noGrp="1"/>
          </p:cNvSpPr>
          <p:nvPr>
            <p:ph type="dt" sz="half" idx="10"/>
          </p:nvPr>
        </p:nvSpPr>
        <p:spPr/>
        <p:txBody>
          <a:bodyPr/>
          <a:lstStyle/>
          <a:p>
            <a:fld id="{2F0DC048-CB74-4FD9-B049-A704A1399802}" type="datetimeFigureOut">
              <a:rPr lang="en-US" smtClean="0"/>
              <a:t>10/15/2019</a:t>
            </a:fld>
            <a:endParaRPr lang="en-US"/>
          </a:p>
        </p:txBody>
      </p:sp>
      <p:sp>
        <p:nvSpPr>
          <p:cNvPr id="4" name="Footer Placeholder 3">
            <a:extLst>
              <a:ext uri="{FF2B5EF4-FFF2-40B4-BE49-F238E27FC236}">
                <a16:creationId xmlns:a16="http://schemas.microsoft.com/office/drawing/2014/main" id="{EC1C3EC1-D571-473B-8A97-0FDBA8DD6C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D498B-0739-404F-9281-2DE427CDF9E3}"/>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13696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59CDB6-5F97-4113-8B86-6C45AB19AEB8}"/>
              </a:ext>
            </a:extLst>
          </p:cNvPr>
          <p:cNvSpPr>
            <a:spLocks noGrp="1"/>
          </p:cNvSpPr>
          <p:nvPr>
            <p:ph type="dt" sz="half" idx="10"/>
          </p:nvPr>
        </p:nvSpPr>
        <p:spPr/>
        <p:txBody>
          <a:bodyPr/>
          <a:lstStyle/>
          <a:p>
            <a:fld id="{2F0DC048-CB74-4FD9-B049-A704A1399802}" type="datetimeFigureOut">
              <a:rPr lang="en-US" smtClean="0"/>
              <a:t>10/15/2019</a:t>
            </a:fld>
            <a:endParaRPr lang="en-US"/>
          </a:p>
        </p:txBody>
      </p:sp>
      <p:sp>
        <p:nvSpPr>
          <p:cNvPr id="3" name="Footer Placeholder 2">
            <a:extLst>
              <a:ext uri="{FF2B5EF4-FFF2-40B4-BE49-F238E27FC236}">
                <a16:creationId xmlns:a16="http://schemas.microsoft.com/office/drawing/2014/main" id="{722FD974-05A8-4D18-8858-6C9AFEE452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A39449-9F63-4495-9F93-0DE7AEC65A9B}"/>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246424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1E75-F146-4D42-B531-49EA5F2AA0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54057A-49CE-4CD5-AB62-76CBB6E712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6DF000-A443-4266-BEE4-E26F099D8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981484-7C93-4B6A-866F-8EF9A6ACB7C7}"/>
              </a:ext>
            </a:extLst>
          </p:cNvPr>
          <p:cNvSpPr>
            <a:spLocks noGrp="1"/>
          </p:cNvSpPr>
          <p:nvPr>
            <p:ph type="dt" sz="half" idx="10"/>
          </p:nvPr>
        </p:nvSpPr>
        <p:spPr/>
        <p:txBody>
          <a:bodyPr/>
          <a:lstStyle/>
          <a:p>
            <a:fld id="{2F0DC048-CB74-4FD9-B049-A704A1399802}" type="datetimeFigureOut">
              <a:rPr lang="en-US" smtClean="0"/>
              <a:t>10/15/2019</a:t>
            </a:fld>
            <a:endParaRPr lang="en-US"/>
          </a:p>
        </p:txBody>
      </p:sp>
      <p:sp>
        <p:nvSpPr>
          <p:cNvPr id="6" name="Footer Placeholder 5">
            <a:extLst>
              <a:ext uri="{FF2B5EF4-FFF2-40B4-BE49-F238E27FC236}">
                <a16:creationId xmlns:a16="http://schemas.microsoft.com/office/drawing/2014/main" id="{AD2D785E-3BD6-4986-AC42-BC15C7A7DE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A797E-84D0-4DEB-93E1-885933C2AFE5}"/>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2319854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31E3-E7D8-40A7-AB97-256E6BD8C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CCF3DB-701B-4032-92F6-84A0C58C3E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5D2BC0-50C1-46AE-8979-888DDF9AA9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3E6753-F9E6-4927-B5A6-4E5A4B7EFDA1}"/>
              </a:ext>
            </a:extLst>
          </p:cNvPr>
          <p:cNvSpPr>
            <a:spLocks noGrp="1"/>
          </p:cNvSpPr>
          <p:nvPr>
            <p:ph type="dt" sz="half" idx="10"/>
          </p:nvPr>
        </p:nvSpPr>
        <p:spPr/>
        <p:txBody>
          <a:bodyPr/>
          <a:lstStyle/>
          <a:p>
            <a:fld id="{2F0DC048-CB74-4FD9-B049-A704A1399802}" type="datetimeFigureOut">
              <a:rPr lang="en-US" smtClean="0"/>
              <a:t>10/15/2019</a:t>
            </a:fld>
            <a:endParaRPr lang="en-US"/>
          </a:p>
        </p:txBody>
      </p:sp>
      <p:sp>
        <p:nvSpPr>
          <p:cNvPr id="6" name="Footer Placeholder 5">
            <a:extLst>
              <a:ext uri="{FF2B5EF4-FFF2-40B4-BE49-F238E27FC236}">
                <a16:creationId xmlns:a16="http://schemas.microsoft.com/office/drawing/2014/main" id="{8C5041BC-97A5-4CE3-90F9-52AB009611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CC46C7-3319-4EC0-9B42-11BE413F11F0}"/>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084672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FACC6B-393B-419F-A7E2-B5FF76E643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1261AF-826D-4DF1-A9E7-4A2B8C43CE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9A0BC5-F521-48DD-B025-4877B1BDAE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0DC048-CB74-4FD9-B049-A704A1399802}" type="datetimeFigureOut">
              <a:rPr lang="en-US" smtClean="0"/>
              <a:t>10/15/2019</a:t>
            </a:fld>
            <a:endParaRPr lang="en-US"/>
          </a:p>
        </p:txBody>
      </p:sp>
      <p:sp>
        <p:nvSpPr>
          <p:cNvPr id="5" name="Footer Placeholder 4">
            <a:extLst>
              <a:ext uri="{FF2B5EF4-FFF2-40B4-BE49-F238E27FC236}">
                <a16:creationId xmlns:a16="http://schemas.microsoft.com/office/drawing/2014/main" id="{783EEEAB-BD8F-42BF-9B73-59BCED03B0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2D26C9-9167-487B-B50A-A68E0AA2FD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07AFD9-5C98-4D22-B9B4-C3C0F183F4B3}" type="slidenum">
              <a:rPr lang="en-US" smtClean="0"/>
              <a:t>‹#›</a:t>
            </a:fld>
            <a:endParaRPr lang="en-US"/>
          </a:p>
        </p:txBody>
      </p:sp>
    </p:spTree>
    <p:extLst>
      <p:ext uri="{BB962C8B-B14F-4D97-AF65-F5344CB8AC3E}">
        <p14:creationId xmlns:p14="http://schemas.microsoft.com/office/powerpoint/2010/main" val="192127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72FA8-DD62-457C-B236-25A7469A0FE7}"/>
              </a:ext>
            </a:extLst>
          </p:cNvPr>
          <p:cNvSpPr>
            <a:spLocks noGrp="1"/>
          </p:cNvSpPr>
          <p:nvPr>
            <p:ph type="ctrTitle"/>
          </p:nvPr>
        </p:nvSpPr>
        <p:spPr>
          <a:xfrm>
            <a:off x="1523999" y="5348381"/>
            <a:ext cx="9144000" cy="826724"/>
          </a:xfrm>
        </p:spPr>
        <p:txBody>
          <a:bodyPr>
            <a:normAutofit fontScale="90000"/>
          </a:bodyPr>
          <a:lstStyle/>
          <a:p>
            <a:r>
              <a:rPr lang="en-GB" dirty="0"/>
              <a:t>MySQL + PHP</a:t>
            </a:r>
          </a:p>
        </p:txBody>
      </p:sp>
      <p:pic>
        <p:nvPicPr>
          <p:cNvPr id="4" name="Picture 3">
            <a:extLst>
              <a:ext uri="{FF2B5EF4-FFF2-40B4-BE49-F238E27FC236}">
                <a16:creationId xmlns:a16="http://schemas.microsoft.com/office/drawing/2014/main" id="{0D9D37A4-23FB-48AE-83B1-2CC198677102}"/>
              </a:ext>
            </a:extLst>
          </p:cNvPr>
          <p:cNvPicPr>
            <a:picLocks noChangeAspect="1"/>
          </p:cNvPicPr>
          <p:nvPr/>
        </p:nvPicPr>
        <p:blipFill>
          <a:blip r:embed="rId2"/>
          <a:stretch>
            <a:fillRect/>
          </a:stretch>
        </p:blipFill>
        <p:spPr>
          <a:xfrm>
            <a:off x="4357686" y="1222222"/>
            <a:ext cx="3476625" cy="3505200"/>
          </a:xfrm>
          <a:prstGeom prst="rect">
            <a:avLst/>
          </a:prstGeom>
        </p:spPr>
      </p:pic>
    </p:spTree>
    <p:extLst>
      <p:ext uri="{BB962C8B-B14F-4D97-AF65-F5344CB8AC3E}">
        <p14:creationId xmlns:p14="http://schemas.microsoft.com/office/powerpoint/2010/main" val="2984195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329784"/>
            <a:ext cx="10515600" cy="6201645"/>
          </a:xfrm>
        </p:spPr>
        <p:txBody>
          <a:bodyPr>
            <a:normAutofit fontScale="92500" lnSpcReduction="20000"/>
          </a:bodyPr>
          <a:lstStyle/>
          <a:p>
            <a:pPr marL="457200" lvl="1" indent="0">
              <a:buNone/>
            </a:pPr>
            <a:r>
              <a:rPr lang="en-US" dirty="0"/>
              <a:t>The die function is great for when you are developing PHP code, but of course you will want </a:t>
            </a:r>
            <a:r>
              <a:rPr lang="en-US" u="sng" dirty="0"/>
              <a:t>more user-friendly error messages</a:t>
            </a:r>
            <a:r>
              <a:rPr lang="en-US" dirty="0"/>
              <a:t> on a production server. In this case, you won’t abort your PHP program, but format a message that will be displayed when the program exits normally, perhaps something like this:</a:t>
            </a:r>
          </a:p>
          <a:p>
            <a:endParaRPr lang="en-US" dirty="0"/>
          </a:p>
          <a:p>
            <a:pPr marL="457200" lvl="1" indent="0">
              <a:buNone/>
            </a:pPr>
            <a:r>
              <a:rPr lang="en-US" dirty="0">
                <a:solidFill>
                  <a:schemeClr val="accent1"/>
                </a:solidFill>
              </a:rPr>
              <a:t>function </a:t>
            </a:r>
            <a:r>
              <a:rPr lang="en-US" dirty="0" err="1">
                <a:solidFill>
                  <a:schemeClr val="accent1"/>
                </a:solidFill>
              </a:rPr>
              <a:t>mysql_fatal_error</a:t>
            </a:r>
            <a:r>
              <a:rPr lang="en-US" dirty="0">
                <a:solidFill>
                  <a:schemeClr val="accent1"/>
                </a:solidFill>
              </a:rPr>
              <a:t>($msg, $conn)</a:t>
            </a:r>
          </a:p>
          <a:p>
            <a:pPr marL="457200" lvl="1" indent="0">
              <a:buNone/>
            </a:pPr>
            <a:r>
              <a:rPr lang="en-US" dirty="0">
                <a:solidFill>
                  <a:schemeClr val="accent1"/>
                </a:solidFill>
              </a:rPr>
              <a:t>{</a:t>
            </a:r>
          </a:p>
          <a:p>
            <a:pPr marL="457200" lvl="1" indent="0">
              <a:buNone/>
            </a:pPr>
            <a:r>
              <a:rPr lang="en-US" dirty="0">
                <a:solidFill>
                  <a:schemeClr val="accent1"/>
                </a:solidFill>
              </a:rPr>
              <a:t>	$msg2 = </a:t>
            </a:r>
            <a:r>
              <a:rPr lang="en-US" dirty="0" err="1">
                <a:solidFill>
                  <a:schemeClr val="accent1"/>
                </a:solidFill>
              </a:rPr>
              <a:t>mysqli_error</a:t>
            </a:r>
            <a:r>
              <a:rPr lang="en-US" dirty="0">
                <a:solidFill>
                  <a:schemeClr val="accent1"/>
                </a:solidFill>
              </a:rPr>
              <a:t>($conn);</a:t>
            </a:r>
          </a:p>
          <a:p>
            <a:pPr marL="457200" lvl="1" indent="0">
              <a:buNone/>
            </a:pPr>
            <a:r>
              <a:rPr lang="en-US" dirty="0">
                <a:solidFill>
                  <a:schemeClr val="accent1"/>
                </a:solidFill>
              </a:rPr>
              <a:t>	echo &lt;&lt;&lt; _END</a:t>
            </a:r>
          </a:p>
          <a:p>
            <a:pPr marL="457200" lvl="1" indent="0">
              <a:buNone/>
            </a:pPr>
            <a:r>
              <a:rPr lang="en-US" dirty="0">
                <a:solidFill>
                  <a:schemeClr val="tx1">
                    <a:lumMod val="65000"/>
                    <a:lumOff val="35000"/>
                  </a:schemeClr>
                </a:solidFill>
              </a:rPr>
              <a:t>We are sorry, but it was not possible to complete</a:t>
            </a:r>
          </a:p>
          <a:p>
            <a:pPr marL="457200" lvl="1" indent="0">
              <a:buNone/>
            </a:pPr>
            <a:r>
              <a:rPr lang="en-US" dirty="0">
                <a:solidFill>
                  <a:schemeClr val="tx1">
                    <a:lumMod val="65000"/>
                    <a:lumOff val="35000"/>
                  </a:schemeClr>
                </a:solidFill>
              </a:rPr>
              <a:t>the requested task. The error message we got was:</a:t>
            </a:r>
          </a:p>
          <a:p>
            <a:pPr marL="457200" lvl="1" indent="0">
              <a:buNone/>
            </a:pPr>
            <a:endParaRPr lang="en-US" dirty="0">
              <a:solidFill>
                <a:schemeClr val="tx1">
                  <a:lumMod val="65000"/>
                  <a:lumOff val="35000"/>
                </a:schemeClr>
              </a:solidFill>
            </a:endParaRPr>
          </a:p>
          <a:p>
            <a:pPr marL="457200" lvl="1" indent="0">
              <a:buNone/>
            </a:pPr>
            <a:r>
              <a:rPr lang="en-US" dirty="0">
                <a:solidFill>
                  <a:schemeClr val="tx1">
                    <a:lumMod val="65000"/>
                    <a:lumOff val="35000"/>
                  </a:schemeClr>
                </a:solidFill>
              </a:rPr>
              <a:t>	&lt;p&gt;</a:t>
            </a:r>
            <a:r>
              <a:rPr lang="en-US" dirty="0">
                <a:solidFill>
                  <a:schemeClr val="accent1"/>
                </a:solidFill>
              </a:rPr>
              <a:t>$msg</a:t>
            </a:r>
            <a:r>
              <a:rPr lang="en-US" dirty="0">
                <a:solidFill>
                  <a:schemeClr val="tx1">
                    <a:lumMod val="65000"/>
                    <a:lumOff val="35000"/>
                  </a:schemeClr>
                </a:solidFill>
              </a:rPr>
              <a:t>: </a:t>
            </a:r>
            <a:r>
              <a:rPr lang="en-US" dirty="0">
                <a:solidFill>
                  <a:schemeClr val="accent1"/>
                </a:solidFill>
              </a:rPr>
              <a:t>$msg2</a:t>
            </a:r>
            <a:r>
              <a:rPr lang="en-US" dirty="0">
                <a:solidFill>
                  <a:schemeClr val="tx1">
                    <a:lumMod val="65000"/>
                    <a:lumOff val="35000"/>
                  </a:schemeClr>
                </a:solidFill>
              </a:rPr>
              <a:t>&lt;/p&gt;</a:t>
            </a:r>
          </a:p>
          <a:p>
            <a:pPr marL="457200" lvl="1" indent="0">
              <a:buNone/>
            </a:pPr>
            <a:endParaRPr lang="en-US" dirty="0">
              <a:solidFill>
                <a:schemeClr val="tx1">
                  <a:lumMod val="65000"/>
                  <a:lumOff val="35000"/>
                </a:schemeClr>
              </a:solidFill>
            </a:endParaRPr>
          </a:p>
          <a:p>
            <a:pPr marL="457200" lvl="1" indent="0">
              <a:buNone/>
            </a:pPr>
            <a:r>
              <a:rPr lang="en-US" dirty="0">
                <a:solidFill>
                  <a:schemeClr val="tx1">
                    <a:lumMod val="65000"/>
                    <a:lumOff val="35000"/>
                  </a:schemeClr>
                </a:solidFill>
              </a:rPr>
              <a:t>Please click the back button on your browser</a:t>
            </a:r>
          </a:p>
          <a:p>
            <a:pPr marL="457200" lvl="1" indent="0">
              <a:buNone/>
            </a:pPr>
            <a:r>
              <a:rPr lang="en-US" dirty="0">
                <a:solidFill>
                  <a:schemeClr val="tx1">
                    <a:lumMod val="65000"/>
                    <a:lumOff val="35000"/>
                  </a:schemeClr>
                </a:solidFill>
              </a:rPr>
              <a:t>and try again. If you are still having problems,</a:t>
            </a:r>
          </a:p>
          <a:p>
            <a:pPr marL="457200" lvl="1" indent="0">
              <a:buNone/>
            </a:pPr>
            <a:r>
              <a:rPr lang="en-US" dirty="0">
                <a:solidFill>
                  <a:schemeClr val="tx1">
                    <a:lumMod val="65000"/>
                    <a:lumOff val="35000"/>
                  </a:schemeClr>
                </a:solidFill>
              </a:rPr>
              <a:t>please &lt;a </a:t>
            </a:r>
            <a:r>
              <a:rPr lang="en-US" dirty="0" err="1">
                <a:solidFill>
                  <a:schemeClr val="tx1">
                    <a:lumMod val="65000"/>
                    <a:lumOff val="35000"/>
                  </a:schemeClr>
                </a:solidFill>
              </a:rPr>
              <a:t>href</a:t>
            </a:r>
            <a:r>
              <a:rPr lang="en-US" dirty="0">
                <a:solidFill>
                  <a:schemeClr val="tx1">
                    <a:lumMod val="65000"/>
                    <a:lumOff val="35000"/>
                  </a:schemeClr>
                </a:solidFill>
              </a:rPr>
              <a:t>="mailto:admin@server.com"&gt;email</a:t>
            </a:r>
          </a:p>
          <a:p>
            <a:pPr marL="457200" lvl="1" indent="0">
              <a:buNone/>
            </a:pPr>
            <a:r>
              <a:rPr lang="en-US" dirty="0">
                <a:solidFill>
                  <a:schemeClr val="tx1">
                    <a:lumMod val="65000"/>
                    <a:lumOff val="35000"/>
                  </a:schemeClr>
                </a:solidFill>
              </a:rPr>
              <a:t>our administrator&lt;/a&gt;. Thank you.</a:t>
            </a:r>
          </a:p>
          <a:p>
            <a:pPr marL="457200" lvl="1" indent="0">
              <a:buNone/>
            </a:pPr>
            <a:r>
              <a:rPr lang="en-US" dirty="0">
                <a:solidFill>
                  <a:schemeClr val="accent1"/>
                </a:solidFill>
              </a:rPr>
              <a:t>_END;</a:t>
            </a:r>
          </a:p>
          <a:p>
            <a:pPr marL="457200" lvl="1" indent="0">
              <a:buNone/>
            </a:pPr>
            <a:r>
              <a:rPr lang="en-US" dirty="0">
                <a:solidFill>
                  <a:schemeClr val="accent1"/>
                </a:solidFill>
              </a:rPr>
              <a:t>}</a:t>
            </a:r>
          </a:p>
        </p:txBody>
      </p:sp>
    </p:spTree>
    <p:extLst>
      <p:ext uri="{BB962C8B-B14F-4D97-AF65-F5344CB8AC3E}">
        <p14:creationId xmlns:p14="http://schemas.microsoft.com/office/powerpoint/2010/main" val="2492391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Building and executing a query</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4"/>
            <a:ext cx="10515600" cy="5032375"/>
          </a:xfrm>
        </p:spPr>
        <p:txBody>
          <a:bodyPr>
            <a:normAutofit fontScale="92500" lnSpcReduction="20000"/>
          </a:bodyPr>
          <a:lstStyle/>
          <a:p>
            <a:r>
              <a:rPr lang="en-US" dirty="0"/>
              <a:t>Sending a query to MySQL from PHP is as simple as issuing it using the query method of a connection object. </a:t>
            </a:r>
          </a:p>
          <a:p>
            <a:endParaRPr lang="en-US" dirty="0"/>
          </a:p>
          <a:p>
            <a:pPr marL="457200" lvl="1" indent="0">
              <a:buNone/>
            </a:pPr>
            <a:r>
              <a:rPr lang="en-US" dirty="0">
                <a:solidFill>
                  <a:schemeClr val="accent1"/>
                </a:solidFill>
              </a:rPr>
              <a:t>&lt;?</a:t>
            </a:r>
            <a:r>
              <a:rPr lang="en-US" dirty="0" err="1">
                <a:solidFill>
                  <a:schemeClr val="accent1"/>
                </a:solidFill>
              </a:rPr>
              <a:t>php</a:t>
            </a:r>
            <a:endParaRPr lang="en-US" dirty="0">
              <a:solidFill>
                <a:schemeClr val="accent1"/>
              </a:solidFill>
            </a:endParaRPr>
          </a:p>
          <a:p>
            <a:pPr marL="457200" lvl="1" indent="0">
              <a:buNone/>
            </a:pPr>
            <a:r>
              <a:rPr lang="en-US" dirty="0">
                <a:solidFill>
                  <a:schemeClr val="accent1"/>
                </a:solidFill>
              </a:rPr>
              <a:t>	$query = "SELECT * FROM classics";</a:t>
            </a:r>
          </a:p>
          <a:p>
            <a:pPr marL="457200" lvl="1" indent="0">
              <a:buNone/>
            </a:pPr>
            <a:r>
              <a:rPr lang="en-US" dirty="0">
                <a:solidFill>
                  <a:schemeClr val="accent1"/>
                </a:solidFill>
              </a:rPr>
              <a:t>	$result = $conn-&gt;query($query);</a:t>
            </a:r>
          </a:p>
          <a:p>
            <a:pPr marL="457200" lvl="1" indent="0">
              <a:buNone/>
            </a:pPr>
            <a:r>
              <a:rPr lang="en-US" dirty="0">
                <a:solidFill>
                  <a:schemeClr val="accent1"/>
                </a:solidFill>
              </a:rPr>
              <a:t>	if (!$result) die($conn-&gt;error);</a:t>
            </a:r>
          </a:p>
          <a:p>
            <a:pPr marL="457200" lvl="1" indent="0">
              <a:buNone/>
            </a:pPr>
            <a:r>
              <a:rPr lang="en-US" dirty="0">
                <a:solidFill>
                  <a:schemeClr val="accent1"/>
                </a:solidFill>
              </a:rPr>
              <a:t>?&gt;</a:t>
            </a:r>
          </a:p>
          <a:p>
            <a:endParaRPr lang="en-US" dirty="0"/>
          </a:p>
          <a:p>
            <a:pPr lvl="1"/>
            <a:r>
              <a:rPr lang="en-US" dirty="0"/>
              <a:t>Here the variable </a:t>
            </a:r>
            <a:r>
              <a:rPr lang="en-US" dirty="0">
                <a:solidFill>
                  <a:schemeClr val="accent1"/>
                </a:solidFill>
              </a:rPr>
              <a:t>$query </a:t>
            </a:r>
            <a:r>
              <a:rPr lang="en-US" dirty="0"/>
              <a:t>is assigned a string containing the query to be made, and then passed to the query method of the </a:t>
            </a:r>
            <a:r>
              <a:rPr lang="en-US" dirty="0">
                <a:solidFill>
                  <a:schemeClr val="accent1"/>
                </a:solidFill>
              </a:rPr>
              <a:t>$conn </a:t>
            </a:r>
            <a:r>
              <a:rPr lang="en-US" dirty="0"/>
              <a:t>object, which returns a result that we place in the object </a:t>
            </a:r>
            <a:r>
              <a:rPr lang="en-US" dirty="0">
                <a:solidFill>
                  <a:schemeClr val="accent1"/>
                </a:solidFill>
              </a:rPr>
              <a:t>$result</a:t>
            </a:r>
            <a:r>
              <a:rPr lang="en-US" dirty="0"/>
              <a:t> </a:t>
            </a:r>
          </a:p>
          <a:p>
            <a:pPr lvl="1"/>
            <a:r>
              <a:rPr lang="en-US" dirty="0"/>
              <a:t>If </a:t>
            </a:r>
            <a:r>
              <a:rPr lang="en-US" dirty="0">
                <a:solidFill>
                  <a:schemeClr val="accent1"/>
                </a:solidFill>
              </a:rPr>
              <a:t>$result </a:t>
            </a:r>
            <a:r>
              <a:rPr lang="en-US" dirty="0"/>
              <a:t>is FALSE, there was a problem and the error property of the connection object will contain the details, so the die function is called to display that error.</a:t>
            </a:r>
          </a:p>
          <a:p>
            <a:pPr lvl="1"/>
            <a:r>
              <a:rPr lang="en-US" dirty="0"/>
              <a:t>All the data returned by MySQL is now stored in an easily interrogatable format in the </a:t>
            </a:r>
            <a:r>
              <a:rPr lang="en-US" dirty="0">
                <a:solidFill>
                  <a:schemeClr val="accent1"/>
                </a:solidFill>
              </a:rPr>
              <a:t>$result </a:t>
            </a:r>
            <a:r>
              <a:rPr lang="en-US" dirty="0"/>
              <a:t>object.</a:t>
            </a:r>
          </a:p>
        </p:txBody>
      </p:sp>
    </p:spTree>
    <p:extLst>
      <p:ext uri="{BB962C8B-B14F-4D97-AF65-F5344CB8AC3E}">
        <p14:creationId xmlns:p14="http://schemas.microsoft.com/office/powerpoint/2010/main" val="3740119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Fetching a result</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4"/>
            <a:ext cx="10515600" cy="5032375"/>
          </a:xfrm>
        </p:spPr>
        <p:txBody>
          <a:bodyPr>
            <a:normAutofit/>
          </a:bodyPr>
          <a:lstStyle/>
          <a:p>
            <a:r>
              <a:rPr lang="en-US" dirty="0"/>
              <a:t>Once you have an object returned in </a:t>
            </a:r>
            <a:r>
              <a:rPr lang="en-US" dirty="0">
                <a:solidFill>
                  <a:schemeClr val="accent1"/>
                </a:solidFill>
              </a:rPr>
              <a:t>$result</a:t>
            </a:r>
            <a:r>
              <a:rPr lang="en-US" dirty="0"/>
              <a:t>, you can use it to extract the data you want, one item at a time, using the </a:t>
            </a:r>
            <a:r>
              <a:rPr lang="en-US" b="1" dirty="0" err="1">
                <a:solidFill>
                  <a:schemeClr val="accent1"/>
                </a:solidFill>
              </a:rPr>
              <a:t>fetch_assoc</a:t>
            </a:r>
            <a:r>
              <a:rPr lang="en-US" b="1" dirty="0">
                <a:solidFill>
                  <a:schemeClr val="accent1"/>
                </a:solidFill>
              </a:rPr>
              <a:t> </a:t>
            </a:r>
            <a:r>
              <a:rPr lang="en-US" dirty="0"/>
              <a:t>method of the object. </a:t>
            </a:r>
          </a:p>
          <a:p>
            <a:endParaRPr lang="en-US" dirty="0"/>
          </a:p>
          <a:p>
            <a:pPr marL="0" indent="0">
              <a:buNone/>
            </a:pPr>
            <a:r>
              <a:rPr lang="en-US" dirty="0"/>
              <a:t>See example in the next slide…</a:t>
            </a:r>
          </a:p>
        </p:txBody>
      </p:sp>
    </p:spTree>
    <p:extLst>
      <p:ext uri="{BB962C8B-B14F-4D97-AF65-F5344CB8AC3E}">
        <p14:creationId xmlns:p14="http://schemas.microsoft.com/office/powerpoint/2010/main" val="692536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284814"/>
            <a:ext cx="10515600" cy="6573186"/>
          </a:xfrm>
        </p:spPr>
        <p:txBody>
          <a:bodyPr>
            <a:normAutofit/>
          </a:bodyPr>
          <a:lstStyle/>
          <a:p>
            <a:pPr marL="457200" lvl="1" indent="0">
              <a:buNone/>
            </a:pPr>
            <a:r>
              <a:rPr lang="en-US" dirty="0">
                <a:solidFill>
                  <a:schemeClr val="accent1"/>
                </a:solidFill>
              </a:rPr>
              <a:t>&lt;?</a:t>
            </a:r>
            <a:r>
              <a:rPr lang="en-US" dirty="0" err="1">
                <a:solidFill>
                  <a:schemeClr val="accent1"/>
                </a:solidFill>
              </a:rPr>
              <a:t>php</a:t>
            </a:r>
            <a:r>
              <a:rPr lang="en-US" dirty="0">
                <a:solidFill>
                  <a:schemeClr val="accent1"/>
                </a:solidFill>
              </a:rPr>
              <a:t> 	</a:t>
            </a:r>
            <a:r>
              <a:rPr lang="en-US" dirty="0">
                <a:solidFill>
                  <a:schemeClr val="tx1">
                    <a:lumMod val="50000"/>
                    <a:lumOff val="50000"/>
                  </a:schemeClr>
                </a:solidFill>
              </a:rPr>
              <a:t>// </a:t>
            </a:r>
            <a:r>
              <a:rPr lang="en-US" dirty="0" err="1">
                <a:solidFill>
                  <a:schemeClr val="tx1">
                    <a:lumMod val="50000"/>
                    <a:lumOff val="50000"/>
                  </a:schemeClr>
                </a:solidFill>
              </a:rPr>
              <a:t>query.php</a:t>
            </a:r>
            <a:endParaRPr lang="en-US" dirty="0">
              <a:solidFill>
                <a:schemeClr val="tx1">
                  <a:lumMod val="50000"/>
                  <a:lumOff val="50000"/>
                </a:schemeClr>
              </a:solidFill>
            </a:endParaRPr>
          </a:p>
          <a:p>
            <a:pPr marL="457200" lvl="1" indent="0">
              <a:buNone/>
            </a:pPr>
            <a:r>
              <a:rPr lang="en-US" dirty="0">
                <a:solidFill>
                  <a:schemeClr val="accent1"/>
                </a:solidFill>
              </a:rPr>
              <a:t>	</a:t>
            </a:r>
            <a:r>
              <a:rPr lang="en-US" dirty="0" err="1">
                <a:solidFill>
                  <a:schemeClr val="accent1"/>
                </a:solidFill>
              </a:rPr>
              <a:t>require_once</a:t>
            </a:r>
            <a:r>
              <a:rPr lang="en-US" dirty="0">
                <a:solidFill>
                  <a:schemeClr val="accent1"/>
                </a:solidFill>
              </a:rPr>
              <a:t> '</a:t>
            </a:r>
            <a:r>
              <a:rPr lang="en-US" dirty="0" err="1">
                <a:solidFill>
                  <a:schemeClr val="accent1"/>
                </a:solidFill>
              </a:rPr>
              <a:t>login.php</a:t>
            </a:r>
            <a:r>
              <a:rPr lang="en-US" dirty="0">
                <a:solidFill>
                  <a:schemeClr val="accent1"/>
                </a:solidFill>
              </a:rPr>
              <a:t>’;</a:t>
            </a:r>
          </a:p>
          <a:p>
            <a:pPr marL="457200" lvl="1" indent="0">
              <a:buNone/>
            </a:pPr>
            <a:endParaRPr lang="en-US" dirty="0">
              <a:solidFill>
                <a:schemeClr val="accent1"/>
              </a:solidFill>
            </a:endParaRPr>
          </a:p>
          <a:p>
            <a:pPr marL="457200" lvl="1" indent="0">
              <a:buNone/>
            </a:pPr>
            <a:r>
              <a:rPr lang="en-US" dirty="0">
                <a:solidFill>
                  <a:schemeClr val="accent1"/>
                </a:solidFill>
              </a:rPr>
              <a:t>	$conn = new </a:t>
            </a:r>
            <a:r>
              <a:rPr lang="en-US" dirty="0" err="1">
                <a:solidFill>
                  <a:schemeClr val="accent1"/>
                </a:solidFill>
              </a:rPr>
              <a:t>mysqli</a:t>
            </a:r>
            <a:r>
              <a:rPr lang="en-US" dirty="0">
                <a:solidFill>
                  <a:schemeClr val="accent1"/>
                </a:solidFill>
              </a:rPr>
              <a:t>($</a:t>
            </a:r>
            <a:r>
              <a:rPr lang="en-US" dirty="0" err="1">
                <a:solidFill>
                  <a:schemeClr val="accent1"/>
                </a:solidFill>
              </a:rPr>
              <a:t>hn</a:t>
            </a:r>
            <a:r>
              <a:rPr lang="en-US" dirty="0">
                <a:solidFill>
                  <a:schemeClr val="accent1"/>
                </a:solidFill>
              </a:rPr>
              <a:t>, $un, $pw, $</a:t>
            </a:r>
            <a:r>
              <a:rPr lang="en-US" dirty="0" err="1">
                <a:solidFill>
                  <a:schemeClr val="accent1"/>
                </a:solidFill>
              </a:rPr>
              <a:t>db</a:t>
            </a:r>
            <a:r>
              <a:rPr lang="en-US" dirty="0">
                <a:solidFill>
                  <a:schemeClr val="accent1"/>
                </a:solidFill>
              </a:rPr>
              <a:t>);</a:t>
            </a:r>
          </a:p>
          <a:p>
            <a:pPr marL="457200" lvl="1" indent="0">
              <a:buNone/>
            </a:pPr>
            <a:endParaRPr lang="en-US" dirty="0">
              <a:solidFill>
                <a:schemeClr val="accent1"/>
              </a:solidFill>
            </a:endParaRPr>
          </a:p>
          <a:p>
            <a:pPr marL="457200" lvl="1" indent="0">
              <a:buNone/>
            </a:pPr>
            <a:r>
              <a:rPr lang="en-US" dirty="0">
                <a:solidFill>
                  <a:schemeClr val="accent1"/>
                </a:solidFill>
              </a:rPr>
              <a:t>	if ($conn-&gt;</a:t>
            </a:r>
            <a:r>
              <a:rPr lang="en-US" dirty="0" err="1">
                <a:solidFill>
                  <a:schemeClr val="accent1"/>
                </a:solidFill>
              </a:rPr>
              <a:t>connect_error</a:t>
            </a:r>
            <a:r>
              <a:rPr lang="en-US" dirty="0">
                <a:solidFill>
                  <a:schemeClr val="accent1"/>
                </a:solidFill>
              </a:rPr>
              <a:t>) die($conn-&gt;</a:t>
            </a:r>
            <a:r>
              <a:rPr lang="en-US" dirty="0" err="1">
                <a:solidFill>
                  <a:schemeClr val="accent1"/>
                </a:solidFill>
              </a:rPr>
              <a:t>connect_error</a:t>
            </a:r>
            <a:r>
              <a:rPr lang="en-US" dirty="0">
                <a:solidFill>
                  <a:schemeClr val="accent1"/>
                </a:solidFill>
              </a:rPr>
              <a:t>);</a:t>
            </a:r>
          </a:p>
          <a:p>
            <a:pPr marL="457200" lvl="1" indent="0">
              <a:buNone/>
            </a:pPr>
            <a:endParaRPr lang="en-US" dirty="0">
              <a:solidFill>
                <a:schemeClr val="accent1"/>
              </a:solidFill>
            </a:endParaRPr>
          </a:p>
          <a:p>
            <a:pPr marL="457200" lvl="1" indent="0">
              <a:buNone/>
            </a:pPr>
            <a:r>
              <a:rPr lang="en-US" dirty="0">
                <a:solidFill>
                  <a:schemeClr val="accent1"/>
                </a:solidFill>
              </a:rPr>
              <a:t>	$query = "SELECT * FROM classics";</a:t>
            </a:r>
          </a:p>
          <a:p>
            <a:pPr marL="457200" lvl="1" indent="0">
              <a:buNone/>
            </a:pPr>
            <a:r>
              <a:rPr lang="en-US" dirty="0">
                <a:solidFill>
                  <a:schemeClr val="accent1"/>
                </a:solidFill>
              </a:rPr>
              <a:t>	$result = $conn-&gt;query($query);</a:t>
            </a:r>
          </a:p>
          <a:p>
            <a:pPr marL="457200" lvl="1" indent="0">
              <a:buNone/>
            </a:pPr>
            <a:r>
              <a:rPr lang="en-US" dirty="0">
                <a:solidFill>
                  <a:schemeClr val="accent1"/>
                </a:solidFill>
              </a:rPr>
              <a:t>	if (!$result) die($conn-&gt;error);</a:t>
            </a:r>
          </a:p>
          <a:p>
            <a:pPr marL="457200" lvl="1" indent="0">
              <a:buNone/>
            </a:pPr>
            <a:endParaRPr lang="en-US" dirty="0">
              <a:solidFill>
                <a:schemeClr val="accent1"/>
              </a:solidFill>
            </a:endParaRPr>
          </a:p>
          <a:p>
            <a:pPr marL="457200" lvl="1" indent="0">
              <a:buNone/>
            </a:pPr>
            <a:r>
              <a:rPr lang="en-US" dirty="0">
                <a:solidFill>
                  <a:schemeClr val="accent1"/>
                </a:solidFill>
              </a:rPr>
              <a:t>	$rows = $result-&gt;</a:t>
            </a:r>
            <a:r>
              <a:rPr lang="en-US" b="1" dirty="0" err="1">
                <a:solidFill>
                  <a:schemeClr val="accent1"/>
                </a:solidFill>
              </a:rPr>
              <a:t>num_rows</a:t>
            </a:r>
            <a:r>
              <a:rPr lang="en-US" dirty="0">
                <a:solidFill>
                  <a:schemeClr val="accent1"/>
                </a:solidFill>
              </a:rPr>
              <a:t>;</a:t>
            </a:r>
          </a:p>
          <a:p>
            <a:pPr marL="457200" lvl="1" indent="0">
              <a:buNone/>
            </a:pPr>
            <a:endParaRPr lang="en-US" dirty="0">
              <a:solidFill>
                <a:schemeClr val="accent1"/>
              </a:solidFill>
            </a:endParaRPr>
          </a:p>
          <a:p>
            <a:pPr marL="457200" lvl="1" indent="0">
              <a:buNone/>
            </a:pPr>
            <a:r>
              <a:rPr lang="en-US" dirty="0">
                <a:solidFill>
                  <a:schemeClr val="accent1"/>
                </a:solidFill>
              </a:rPr>
              <a:t>…</a:t>
            </a:r>
          </a:p>
          <a:p>
            <a:pPr marL="457200" lvl="1" indent="0">
              <a:buNone/>
            </a:pPr>
            <a:endParaRPr lang="en-US" dirty="0">
              <a:solidFill>
                <a:schemeClr val="accent1"/>
              </a:solidFill>
            </a:endParaRPr>
          </a:p>
        </p:txBody>
      </p:sp>
    </p:spTree>
    <p:extLst>
      <p:ext uri="{BB962C8B-B14F-4D97-AF65-F5344CB8AC3E}">
        <p14:creationId xmlns:p14="http://schemas.microsoft.com/office/powerpoint/2010/main" val="299934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284814"/>
            <a:ext cx="10515600" cy="6573186"/>
          </a:xfrm>
        </p:spPr>
        <p:txBody>
          <a:bodyPr>
            <a:normAutofit fontScale="92500" lnSpcReduction="20000"/>
          </a:bodyPr>
          <a:lstStyle/>
          <a:p>
            <a:pPr marL="457200" lvl="1" indent="0">
              <a:buNone/>
            </a:pPr>
            <a:r>
              <a:rPr lang="en-US" dirty="0">
                <a:solidFill>
                  <a:schemeClr val="accent1"/>
                </a:solidFill>
              </a:rPr>
              <a:t>…</a:t>
            </a:r>
          </a:p>
          <a:p>
            <a:pPr marL="457200" lvl="1" indent="0">
              <a:buNone/>
            </a:pPr>
            <a:r>
              <a:rPr lang="en-US" dirty="0">
                <a:solidFill>
                  <a:schemeClr val="accent1"/>
                </a:solidFill>
              </a:rPr>
              <a:t>	for ($j = 0 ; $j &lt; $rows ; ++$j)</a:t>
            </a:r>
          </a:p>
          <a:p>
            <a:pPr marL="457200" lvl="1" indent="0">
              <a:buNone/>
            </a:pPr>
            <a:r>
              <a:rPr lang="en-US" dirty="0">
                <a:solidFill>
                  <a:schemeClr val="accent1"/>
                </a:solidFill>
              </a:rPr>
              <a:t>	{</a:t>
            </a:r>
          </a:p>
          <a:p>
            <a:pPr marL="457200" lvl="1" indent="0">
              <a:buNone/>
            </a:pPr>
            <a:r>
              <a:rPr lang="en-US" dirty="0">
                <a:solidFill>
                  <a:schemeClr val="accent1"/>
                </a:solidFill>
              </a:rPr>
              <a:t>		$result-&gt;</a:t>
            </a:r>
            <a:r>
              <a:rPr lang="en-US" b="1" dirty="0" err="1">
                <a:solidFill>
                  <a:schemeClr val="accent1"/>
                </a:solidFill>
              </a:rPr>
              <a:t>data_seek</a:t>
            </a:r>
            <a:r>
              <a:rPr lang="en-US" dirty="0">
                <a:solidFill>
                  <a:schemeClr val="accent1"/>
                </a:solidFill>
              </a:rPr>
              <a:t>($j);</a:t>
            </a:r>
          </a:p>
          <a:p>
            <a:pPr marL="457200" lvl="1" indent="0">
              <a:buNone/>
            </a:pPr>
            <a:r>
              <a:rPr lang="en-US" dirty="0">
                <a:solidFill>
                  <a:schemeClr val="accent1"/>
                </a:solidFill>
              </a:rPr>
              <a:t>		echo 'Author: ' . $result-&gt;</a:t>
            </a:r>
            <a:r>
              <a:rPr lang="en-US" b="1" dirty="0" err="1">
                <a:solidFill>
                  <a:schemeClr val="accent1"/>
                </a:solidFill>
              </a:rPr>
              <a:t>fetch_assoc</a:t>
            </a:r>
            <a:r>
              <a:rPr lang="en-US" b="1" dirty="0">
                <a:solidFill>
                  <a:schemeClr val="accent1"/>
                </a:solidFill>
              </a:rPr>
              <a:t>()['author'] </a:t>
            </a:r>
            <a:r>
              <a:rPr lang="en-US" dirty="0">
                <a:solidFill>
                  <a:schemeClr val="accent1"/>
                </a:solidFill>
              </a:rPr>
              <a:t>. '&lt;</a:t>
            </a:r>
            <a:r>
              <a:rPr lang="en-US" dirty="0" err="1">
                <a:solidFill>
                  <a:schemeClr val="accent1"/>
                </a:solidFill>
              </a:rPr>
              <a:t>br</a:t>
            </a:r>
            <a:r>
              <a:rPr lang="en-US" dirty="0">
                <a:solidFill>
                  <a:schemeClr val="accent1"/>
                </a:solidFill>
              </a:rPr>
              <a:t>&gt;’;</a:t>
            </a:r>
          </a:p>
          <a:p>
            <a:pPr marL="457200" lvl="1" indent="0">
              <a:buNone/>
            </a:pPr>
            <a:endParaRPr lang="en-US" dirty="0">
              <a:solidFill>
                <a:schemeClr val="accent1"/>
              </a:solidFill>
            </a:endParaRPr>
          </a:p>
          <a:p>
            <a:pPr marL="457200" lvl="1" indent="0">
              <a:buNone/>
            </a:pPr>
            <a:r>
              <a:rPr lang="en-US" dirty="0">
                <a:solidFill>
                  <a:schemeClr val="accent1"/>
                </a:solidFill>
              </a:rPr>
              <a:t>		$result-&gt;</a:t>
            </a:r>
            <a:r>
              <a:rPr lang="en-US" b="1" dirty="0" err="1">
                <a:solidFill>
                  <a:schemeClr val="accent1"/>
                </a:solidFill>
              </a:rPr>
              <a:t>data_seek</a:t>
            </a:r>
            <a:r>
              <a:rPr lang="en-US" dirty="0">
                <a:solidFill>
                  <a:schemeClr val="accent1"/>
                </a:solidFill>
              </a:rPr>
              <a:t>($j);</a:t>
            </a:r>
          </a:p>
          <a:p>
            <a:pPr marL="457200" lvl="1" indent="0">
              <a:buNone/>
            </a:pPr>
            <a:r>
              <a:rPr lang="en-US" dirty="0">
                <a:solidFill>
                  <a:schemeClr val="accent1"/>
                </a:solidFill>
              </a:rPr>
              <a:t>		echo 'Title: ' . $result-&gt;</a:t>
            </a:r>
            <a:r>
              <a:rPr lang="en-US" b="1" dirty="0" err="1">
                <a:solidFill>
                  <a:schemeClr val="accent1"/>
                </a:solidFill>
              </a:rPr>
              <a:t>fetch_assoc</a:t>
            </a:r>
            <a:r>
              <a:rPr lang="en-US" b="1" dirty="0">
                <a:solidFill>
                  <a:schemeClr val="accent1"/>
                </a:solidFill>
              </a:rPr>
              <a:t>()['title'] </a:t>
            </a:r>
            <a:r>
              <a:rPr lang="en-US" dirty="0">
                <a:solidFill>
                  <a:schemeClr val="accent1"/>
                </a:solidFill>
              </a:rPr>
              <a:t>. '&lt;</a:t>
            </a:r>
            <a:r>
              <a:rPr lang="en-US" dirty="0" err="1">
                <a:solidFill>
                  <a:schemeClr val="accent1"/>
                </a:solidFill>
              </a:rPr>
              <a:t>br</a:t>
            </a:r>
            <a:r>
              <a:rPr lang="en-US" dirty="0">
                <a:solidFill>
                  <a:schemeClr val="accent1"/>
                </a:solidFill>
              </a:rPr>
              <a:t>&gt;’;</a:t>
            </a:r>
          </a:p>
          <a:p>
            <a:pPr marL="457200" lvl="1" indent="0">
              <a:buNone/>
            </a:pPr>
            <a:endParaRPr lang="en-US" dirty="0">
              <a:solidFill>
                <a:schemeClr val="accent1"/>
              </a:solidFill>
            </a:endParaRPr>
          </a:p>
          <a:p>
            <a:pPr marL="457200" lvl="1" indent="0">
              <a:buNone/>
            </a:pPr>
            <a:r>
              <a:rPr lang="en-US" dirty="0">
                <a:solidFill>
                  <a:schemeClr val="accent1"/>
                </a:solidFill>
              </a:rPr>
              <a:t>		$result-&gt;</a:t>
            </a:r>
            <a:r>
              <a:rPr lang="en-US" b="1" dirty="0" err="1">
                <a:solidFill>
                  <a:schemeClr val="accent1"/>
                </a:solidFill>
              </a:rPr>
              <a:t>data_seek</a:t>
            </a:r>
            <a:r>
              <a:rPr lang="en-US" dirty="0">
                <a:solidFill>
                  <a:schemeClr val="accent1"/>
                </a:solidFill>
              </a:rPr>
              <a:t>($j);</a:t>
            </a:r>
          </a:p>
          <a:p>
            <a:pPr marL="457200" lvl="1" indent="0">
              <a:buNone/>
            </a:pPr>
            <a:r>
              <a:rPr lang="en-US" dirty="0">
                <a:solidFill>
                  <a:schemeClr val="accent1"/>
                </a:solidFill>
              </a:rPr>
              <a:t>		echo 'Category: ' . $result-&gt;</a:t>
            </a:r>
            <a:r>
              <a:rPr lang="en-US" b="1" dirty="0" err="1">
                <a:solidFill>
                  <a:schemeClr val="accent1"/>
                </a:solidFill>
              </a:rPr>
              <a:t>fetch_assoc</a:t>
            </a:r>
            <a:r>
              <a:rPr lang="en-US" b="1" dirty="0">
                <a:solidFill>
                  <a:schemeClr val="accent1"/>
                </a:solidFill>
              </a:rPr>
              <a:t>()['category'] </a:t>
            </a:r>
            <a:r>
              <a:rPr lang="en-US" dirty="0">
                <a:solidFill>
                  <a:schemeClr val="accent1"/>
                </a:solidFill>
              </a:rPr>
              <a:t>. '&lt;</a:t>
            </a:r>
            <a:r>
              <a:rPr lang="en-US" dirty="0" err="1">
                <a:solidFill>
                  <a:schemeClr val="accent1"/>
                </a:solidFill>
              </a:rPr>
              <a:t>br</a:t>
            </a:r>
            <a:r>
              <a:rPr lang="en-US" dirty="0">
                <a:solidFill>
                  <a:schemeClr val="accent1"/>
                </a:solidFill>
              </a:rPr>
              <a:t>&gt;’;</a:t>
            </a:r>
          </a:p>
          <a:p>
            <a:pPr marL="457200" lvl="1" indent="0">
              <a:buNone/>
            </a:pPr>
            <a:endParaRPr lang="en-US" dirty="0">
              <a:solidFill>
                <a:schemeClr val="accent1"/>
              </a:solidFill>
            </a:endParaRPr>
          </a:p>
          <a:p>
            <a:pPr marL="457200" lvl="1" indent="0">
              <a:buNone/>
            </a:pPr>
            <a:r>
              <a:rPr lang="en-US" dirty="0">
                <a:solidFill>
                  <a:schemeClr val="accent1"/>
                </a:solidFill>
              </a:rPr>
              <a:t>		$result-&gt;</a:t>
            </a:r>
            <a:r>
              <a:rPr lang="en-US" b="1" dirty="0" err="1">
                <a:solidFill>
                  <a:schemeClr val="accent1"/>
                </a:solidFill>
              </a:rPr>
              <a:t>data_seek</a:t>
            </a:r>
            <a:r>
              <a:rPr lang="en-US" dirty="0">
                <a:solidFill>
                  <a:schemeClr val="accent1"/>
                </a:solidFill>
              </a:rPr>
              <a:t>($j);</a:t>
            </a:r>
          </a:p>
          <a:p>
            <a:pPr marL="457200" lvl="1" indent="0">
              <a:buNone/>
            </a:pPr>
            <a:r>
              <a:rPr lang="en-US" dirty="0">
                <a:solidFill>
                  <a:schemeClr val="accent1"/>
                </a:solidFill>
              </a:rPr>
              <a:t>		echo 'Year: ' . $result-&gt;</a:t>
            </a:r>
            <a:r>
              <a:rPr lang="en-US" b="1" dirty="0" err="1">
                <a:solidFill>
                  <a:schemeClr val="accent1"/>
                </a:solidFill>
              </a:rPr>
              <a:t>fetch_assoc</a:t>
            </a:r>
            <a:r>
              <a:rPr lang="en-US" b="1" dirty="0">
                <a:solidFill>
                  <a:schemeClr val="accent1"/>
                </a:solidFill>
              </a:rPr>
              <a:t>()['year'] </a:t>
            </a:r>
            <a:r>
              <a:rPr lang="en-US" dirty="0">
                <a:solidFill>
                  <a:schemeClr val="accent1"/>
                </a:solidFill>
              </a:rPr>
              <a:t>. '&lt;</a:t>
            </a:r>
            <a:r>
              <a:rPr lang="en-US" dirty="0" err="1">
                <a:solidFill>
                  <a:schemeClr val="accent1"/>
                </a:solidFill>
              </a:rPr>
              <a:t>br</a:t>
            </a:r>
            <a:r>
              <a:rPr lang="en-US" dirty="0">
                <a:solidFill>
                  <a:schemeClr val="accent1"/>
                </a:solidFill>
              </a:rPr>
              <a:t>&gt;’;</a:t>
            </a:r>
          </a:p>
          <a:p>
            <a:pPr marL="457200" lvl="1" indent="0">
              <a:buNone/>
            </a:pPr>
            <a:endParaRPr lang="en-US" dirty="0">
              <a:solidFill>
                <a:schemeClr val="accent1"/>
              </a:solidFill>
            </a:endParaRPr>
          </a:p>
          <a:p>
            <a:pPr marL="457200" lvl="1" indent="0">
              <a:buNone/>
            </a:pPr>
            <a:r>
              <a:rPr lang="en-US" dirty="0">
                <a:solidFill>
                  <a:schemeClr val="accent1"/>
                </a:solidFill>
              </a:rPr>
              <a:t>		$result-&gt;</a:t>
            </a:r>
            <a:r>
              <a:rPr lang="en-US" b="1" dirty="0" err="1">
                <a:solidFill>
                  <a:schemeClr val="accent1"/>
                </a:solidFill>
              </a:rPr>
              <a:t>data_seek</a:t>
            </a:r>
            <a:r>
              <a:rPr lang="en-US" dirty="0">
                <a:solidFill>
                  <a:schemeClr val="accent1"/>
                </a:solidFill>
              </a:rPr>
              <a:t>($j);</a:t>
            </a:r>
          </a:p>
          <a:p>
            <a:pPr marL="457200" lvl="1" indent="0">
              <a:buNone/>
            </a:pPr>
            <a:r>
              <a:rPr lang="en-US" dirty="0">
                <a:solidFill>
                  <a:schemeClr val="accent1"/>
                </a:solidFill>
              </a:rPr>
              <a:t>		echo 'ISBN: ' . $result-&gt;</a:t>
            </a:r>
            <a:r>
              <a:rPr lang="en-US" b="1" dirty="0" err="1">
                <a:solidFill>
                  <a:schemeClr val="accent1"/>
                </a:solidFill>
              </a:rPr>
              <a:t>fetch_assoc</a:t>
            </a:r>
            <a:r>
              <a:rPr lang="en-US" b="1" dirty="0">
                <a:solidFill>
                  <a:schemeClr val="accent1"/>
                </a:solidFill>
              </a:rPr>
              <a:t>()['</a:t>
            </a:r>
            <a:r>
              <a:rPr lang="en-US" b="1" dirty="0" err="1">
                <a:solidFill>
                  <a:schemeClr val="accent1"/>
                </a:solidFill>
              </a:rPr>
              <a:t>isbn</a:t>
            </a:r>
            <a:r>
              <a:rPr lang="en-US" b="1" dirty="0">
                <a:solidFill>
                  <a:schemeClr val="accent1"/>
                </a:solidFill>
              </a:rPr>
              <a:t>'] </a:t>
            </a:r>
            <a:r>
              <a:rPr lang="en-US" dirty="0">
                <a:solidFill>
                  <a:schemeClr val="accent1"/>
                </a:solidFill>
              </a:rPr>
              <a:t>. '&lt;</a:t>
            </a:r>
            <a:r>
              <a:rPr lang="en-US" dirty="0" err="1">
                <a:solidFill>
                  <a:schemeClr val="accent1"/>
                </a:solidFill>
              </a:rPr>
              <a:t>br</a:t>
            </a:r>
            <a:r>
              <a:rPr lang="en-US" dirty="0">
                <a:solidFill>
                  <a:schemeClr val="accent1"/>
                </a:solidFill>
              </a:rPr>
              <a:t>&gt;&lt;</a:t>
            </a:r>
            <a:r>
              <a:rPr lang="en-US" dirty="0" err="1">
                <a:solidFill>
                  <a:schemeClr val="accent1"/>
                </a:solidFill>
              </a:rPr>
              <a:t>br</a:t>
            </a:r>
            <a:r>
              <a:rPr lang="en-US" dirty="0">
                <a:solidFill>
                  <a:schemeClr val="accent1"/>
                </a:solidFill>
              </a:rPr>
              <a:t>&gt;’;</a:t>
            </a:r>
          </a:p>
          <a:p>
            <a:pPr marL="457200" lvl="1" indent="0">
              <a:buNone/>
            </a:pPr>
            <a:r>
              <a:rPr lang="en-US" dirty="0">
                <a:solidFill>
                  <a:schemeClr val="accent1"/>
                </a:solidFill>
              </a:rPr>
              <a:t>	}</a:t>
            </a:r>
          </a:p>
          <a:p>
            <a:pPr marL="457200" lvl="1" indent="0">
              <a:buNone/>
            </a:pPr>
            <a:r>
              <a:rPr lang="en-US" dirty="0">
                <a:solidFill>
                  <a:schemeClr val="accent1"/>
                </a:solidFill>
              </a:rPr>
              <a:t>	$result-&gt;close();</a:t>
            </a:r>
          </a:p>
          <a:p>
            <a:pPr marL="457200" lvl="1" indent="0">
              <a:buNone/>
            </a:pPr>
            <a:r>
              <a:rPr lang="en-US" dirty="0">
                <a:solidFill>
                  <a:schemeClr val="accent1"/>
                </a:solidFill>
              </a:rPr>
              <a:t>	$conn-&gt;close();</a:t>
            </a:r>
          </a:p>
          <a:p>
            <a:pPr marL="457200" lvl="1" indent="0">
              <a:buNone/>
            </a:pPr>
            <a:r>
              <a:rPr lang="en-US" dirty="0">
                <a:solidFill>
                  <a:schemeClr val="accent1"/>
                </a:solidFill>
              </a:rPr>
              <a:t>?&gt;</a:t>
            </a:r>
          </a:p>
        </p:txBody>
      </p:sp>
    </p:spTree>
    <p:extLst>
      <p:ext uri="{BB962C8B-B14F-4D97-AF65-F5344CB8AC3E}">
        <p14:creationId xmlns:p14="http://schemas.microsoft.com/office/powerpoint/2010/main" val="379442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CE66EE-06E5-484A-A5BC-2CD000B84906}"/>
              </a:ext>
            </a:extLst>
          </p:cNvPr>
          <p:cNvPicPr>
            <a:picLocks noChangeAspect="1"/>
          </p:cNvPicPr>
          <p:nvPr/>
        </p:nvPicPr>
        <p:blipFill>
          <a:blip r:embed="rId2"/>
          <a:stretch>
            <a:fillRect/>
          </a:stretch>
        </p:blipFill>
        <p:spPr>
          <a:xfrm>
            <a:off x="2893103" y="136162"/>
            <a:ext cx="6546719" cy="6546719"/>
          </a:xfrm>
          <a:prstGeom prst="rect">
            <a:avLst/>
          </a:prstGeom>
        </p:spPr>
      </p:pic>
    </p:spTree>
    <p:extLst>
      <p:ext uri="{BB962C8B-B14F-4D97-AF65-F5344CB8AC3E}">
        <p14:creationId xmlns:p14="http://schemas.microsoft.com/office/powerpoint/2010/main" val="1222860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4"/>
            <a:ext cx="10515600" cy="5032375"/>
          </a:xfrm>
        </p:spPr>
        <p:txBody>
          <a:bodyPr>
            <a:normAutofit/>
          </a:bodyPr>
          <a:lstStyle/>
          <a:p>
            <a:r>
              <a:rPr lang="en-US" dirty="0"/>
              <a:t>Here, to seek to the correct row each time around the loop, we call the </a:t>
            </a:r>
            <a:r>
              <a:rPr lang="en-US" b="1" dirty="0" err="1">
                <a:solidFill>
                  <a:schemeClr val="accent1"/>
                </a:solidFill>
              </a:rPr>
              <a:t>data_seek</a:t>
            </a:r>
            <a:r>
              <a:rPr lang="en-US" b="1" dirty="0">
                <a:solidFill>
                  <a:schemeClr val="accent1"/>
                </a:solidFill>
              </a:rPr>
              <a:t> </a:t>
            </a:r>
            <a:r>
              <a:rPr lang="en-US" dirty="0"/>
              <a:t>method of </a:t>
            </a:r>
            <a:r>
              <a:rPr lang="en-US" dirty="0">
                <a:solidFill>
                  <a:schemeClr val="accent1"/>
                </a:solidFill>
              </a:rPr>
              <a:t>$result </a:t>
            </a:r>
            <a:r>
              <a:rPr lang="en-US" dirty="0"/>
              <a:t>before fetching each item of data.</a:t>
            </a:r>
          </a:p>
          <a:p>
            <a:endParaRPr lang="en-US" dirty="0"/>
          </a:p>
          <a:p>
            <a:pPr>
              <a:buFont typeface="Courier New" panose="02070309020205020404" pitchFamily="49" charset="0"/>
              <a:buChar char="o"/>
            </a:pPr>
            <a:r>
              <a:rPr lang="en-US" dirty="0"/>
              <a:t>Then we call the </a:t>
            </a:r>
            <a:r>
              <a:rPr lang="en-US" b="1" dirty="0" err="1">
                <a:solidFill>
                  <a:schemeClr val="accent1"/>
                </a:solidFill>
              </a:rPr>
              <a:t>fetch_assoc</a:t>
            </a:r>
            <a:r>
              <a:rPr lang="en-US" b="1" dirty="0">
                <a:solidFill>
                  <a:schemeClr val="accent1"/>
                </a:solidFill>
              </a:rPr>
              <a:t> </a:t>
            </a:r>
            <a:r>
              <a:rPr lang="en-US" dirty="0"/>
              <a:t>method to retrieve the value stored in each cell, and output the result using </a:t>
            </a:r>
            <a:r>
              <a:rPr lang="en-US" dirty="0">
                <a:solidFill>
                  <a:schemeClr val="accent1"/>
                </a:solidFill>
              </a:rPr>
              <a:t>echo</a:t>
            </a:r>
            <a:r>
              <a:rPr lang="en-US" dirty="0"/>
              <a:t> statements.</a:t>
            </a:r>
          </a:p>
          <a:p>
            <a:endParaRPr lang="en-US" dirty="0"/>
          </a:p>
          <a:p>
            <a:endParaRPr lang="en-US" dirty="0"/>
          </a:p>
          <a:p>
            <a:endParaRPr lang="en-US" dirty="0"/>
          </a:p>
        </p:txBody>
      </p:sp>
    </p:spTree>
    <p:extLst>
      <p:ext uri="{BB962C8B-B14F-4D97-AF65-F5344CB8AC3E}">
        <p14:creationId xmlns:p14="http://schemas.microsoft.com/office/powerpoint/2010/main" val="1112322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Fetching a row</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4"/>
            <a:ext cx="10515600" cy="5032375"/>
          </a:xfrm>
        </p:spPr>
        <p:txBody>
          <a:bodyPr>
            <a:normAutofit/>
          </a:bodyPr>
          <a:lstStyle/>
          <a:p>
            <a:r>
              <a:rPr lang="en-US" dirty="0"/>
              <a:t>Is there a more efficient method of achieving the same result?</a:t>
            </a:r>
          </a:p>
          <a:p>
            <a:endParaRPr lang="en-US" dirty="0"/>
          </a:p>
          <a:p>
            <a:pPr>
              <a:buFont typeface="Courier New" panose="02070309020205020404" pitchFamily="49" charset="0"/>
              <a:buChar char="o"/>
            </a:pPr>
            <a:r>
              <a:rPr lang="en-US" dirty="0"/>
              <a:t>Yes, there is a better method, which is to extract a row at a time.</a:t>
            </a:r>
          </a:p>
          <a:p>
            <a:pPr>
              <a:buFont typeface="Courier New" panose="02070309020205020404" pitchFamily="49" charset="0"/>
              <a:buChar char="o"/>
            </a:pPr>
            <a:endParaRPr lang="en-US" dirty="0"/>
          </a:p>
          <a:p>
            <a:pPr>
              <a:buFont typeface="Courier New" panose="02070309020205020404" pitchFamily="49" charset="0"/>
              <a:buChar char="o"/>
            </a:pPr>
            <a:endParaRPr lang="en-US" dirty="0"/>
          </a:p>
          <a:p>
            <a:pPr marL="0" indent="0">
              <a:buNone/>
            </a:pPr>
            <a:r>
              <a:rPr lang="en-US" dirty="0"/>
              <a:t>See example in the next slide…</a:t>
            </a:r>
          </a:p>
        </p:txBody>
      </p:sp>
    </p:spTree>
    <p:extLst>
      <p:ext uri="{BB962C8B-B14F-4D97-AF65-F5344CB8AC3E}">
        <p14:creationId xmlns:p14="http://schemas.microsoft.com/office/powerpoint/2010/main" val="1926930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79882"/>
            <a:ext cx="10515600" cy="6678117"/>
          </a:xfrm>
        </p:spPr>
        <p:txBody>
          <a:bodyPr>
            <a:normAutofit/>
          </a:bodyPr>
          <a:lstStyle/>
          <a:p>
            <a:pPr marL="457200" lvl="1" indent="0">
              <a:buNone/>
            </a:pPr>
            <a:r>
              <a:rPr lang="en-US" dirty="0">
                <a:solidFill>
                  <a:schemeClr val="accent1"/>
                </a:solidFill>
              </a:rPr>
              <a:t>&lt;?</a:t>
            </a:r>
            <a:r>
              <a:rPr lang="en-US" dirty="0" err="1">
                <a:solidFill>
                  <a:schemeClr val="accent1"/>
                </a:solidFill>
              </a:rPr>
              <a:t>php</a:t>
            </a:r>
            <a:r>
              <a:rPr lang="en-US" dirty="0">
                <a:solidFill>
                  <a:schemeClr val="accent1"/>
                </a:solidFill>
              </a:rPr>
              <a:t> 	</a:t>
            </a:r>
            <a:r>
              <a:rPr lang="en-US" dirty="0">
                <a:solidFill>
                  <a:schemeClr val="tx1">
                    <a:lumMod val="50000"/>
                    <a:lumOff val="50000"/>
                  </a:schemeClr>
                </a:solidFill>
              </a:rPr>
              <a:t>//</a:t>
            </a:r>
            <a:r>
              <a:rPr lang="en-US" dirty="0" err="1">
                <a:solidFill>
                  <a:schemeClr val="tx1">
                    <a:lumMod val="50000"/>
                    <a:lumOff val="50000"/>
                  </a:schemeClr>
                </a:solidFill>
              </a:rPr>
              <a:t>fetchrow.php</a:t>
            </a:r>
            <a:endParaRPr lang="en-US" dirty="0">
              <a:solidFill>
                <a:schemeClr val="tx1">
                  <a:lumMod val="50000"/>
                  <a:lumOff val="50000"/>
                </a:schemeClr>
              </a:solidFill>
            </a:endParaRPr>
          </a:p>
          <a:p>
            <a:pPr marL="457200" lvl="1" indent="0">
              <a:buNone/>
            </a:pPr>
            <a:r>
              <a:rPr lang="en-US" dirty="0">
                <a:solidFill>
                  <a:schemeClr val="accent1"/>
                </a:solidFill>
              </a:rPr>
              <a:t>	</a:t>
            </a:r>
            <a:r>
              <a:rPr lang="en-US" dirty="0" err="1">
                <a:solidFill>
                  <a:schemeClr val="accent1"/>
                </a:solidFill>
              </a:rPr>
              <a:t>require_once</a:t>
            </a:r>
            <a:r>
              <a:rPr lang="en-US" dirty="0">
                <a:solidFill>
                  <a:schemeClr val="accent1"/>
                </a:solidFill>
              </a:rPr>
              <a:t> '</a:t>
            </a:r>
            <a:r>
              <a:rPr lang="en-US" dirty="0" err="1">
                <a:solidFill>
                  <a:schemeClr val="accent1"/>
                </a:solidFill>
              </a:rPr>
              <a:t>login.php</a:t>
            </a:r>
            <a:r>
              <a:rPr lang="en-US" dirty="0">
                <a:solidFill>
                  <a:schemeClr val="accent1"/>
                </a:solidFill>
              </a:rPr>
              <a:t>’;</a:t>
            </a:r>
          </a:p>
          <a:p>
            <a:pPr marL="457200" lvl="1" indent="0">
              <a:buNone/>
            </a:pPr>
            <a:endParaRPr lang="en-US" dirty="0">
              <a:solidFill>
                <a:schemeClr val="accent1"/>
              </a:solidFill>
            </a:endParaRPr>
          </a:p>
          <a:p>
            <a:pPr marL="457200" lvl="1" indent="0">
              <a:buNone/>
            </a:pPr>
            <a:r>
              <a:rPr lang="en-US" dirty="0">
                <a:solidFill>
                  <a:schemeClr val="accent1"/>
                </a:solidFill>
              </a:rPr>
              <a:t>	$conn = new </a:t>
            </a:r>
            <a:r>
              <a:rPr lang="en-US" dirty="0" err="1">
                <a:solidFill>
                  <a:schemeClr val="accent1"/>
                </a:solidFill>
              </a:rPr>
              <a:t>mysqli</a:t>
            </a:r>
            <a:r>
              <a:rPr lang="en-US" dirty="0">
                <a:solidFill>
                  <a:schemeClr val="accent1"/>
                </a:solidFill>
              </a:rPr>
              <a:t>($</a:t>
            </a:r>
            <a:r>
              <a:rPr lang="en-US" dirty="0" err="1">
                <a:solidFill>
                  <a:schemeClr val="accent1"/>
                </a:solidFill>
              </a:rPr>
              <a:t>hn</a:t>
            </a:r>
            <a:r>
              <a:rPr lang="en-US" dirty="0">
                <a:solidFill>
                  <a:schemeClr val="accent1"/>
                </a:solidFill>
              </a:rPr>
              <a:t>, $un, $pw, $</a:t>
            </a:r>
            <a:r>
              <a:rPr lang="en-US" dirty="0" err="1">
                <a:solidFill>
                  <a:schemeClr val="accent1"/>
                </a:solidFill>
              </a:rPr>
              <a:t>db</a:t>
            </a:r>
            <a:r>
              <a:rPr lang="en-US" dirty="0">
                <a:solidFill>
                  <a:schemeClr val="accent1"/>
                </a:solidFill>
              </a:rPr>
              <a:t>);</a:t>
            </a:r>
          </a:p>
          <a:p>
            <a:pPr marL="457200" lvl="1" indent="0">
              <a:buNone/>
            </a:pPr>
            <a:endParaRPr lang="en-US" dirty="0">
              <a:solidFill>
                <a:schemeClr val="accent1"/>
              </a:solidFill>
            </a:endParaRPr>
          </a:p>
          <a:p>
            <a:pPr marL="457200" lvl="1" indent="0">
              <a:buNone/>
            </a:pPr>
            <a:r>
              <a:rPr lang="en-US" dirty="0">
                <a:solidFill>
                  <a:schemeClr val="accent1"/>
                </a:solidFill>
              </a:rPr>
              <a:t>	if ($conn-&gt;</a:t>
            </a:r>
            <a:r>
              <a:rPr lang="en-US" dirty="0" err="1">
                <a:solidFill>
                  <a:schemeClr val="accent1"/>
                </a:solidFill>
              </a:rPr>
              <a:t>connect_error</a:t>
            </a:r>
            <a:r>
              <a:rPr lang="en-US" dirty="0">
                <a:solidFill>
                  <a:schemeClr val="accent1"/>
                </a:solidFill>
              </a:rPr>
              <a:t>) die($conn-&gt;</a:t>
            </a:r>
            <a:r>
              <a:rPr lang="en-US" dirty="0" err="1">
                <a:solidFill>
                  <a:schemeClr val="accent1"/>
                </a:solidFill>
              </a:rPr>
              <a:t>connect_error</a:t>
            </a:r>
            <a:r>
              <a:rPr lang="en-US" dirty="0">
                <a:solidFill>
                  <a:schemeClr val="accent1"/>
                </a:solidFill>
              </a:rPr>
              <a:t>);</a:t>
            </a:r>
          </a:p>
          <a:p>
            <a:pPr marL="457200" lvl="1" indent="0">
              <a:buNone/>
            </a:pPr>
            <a:endParaRPr lang="en-US" dirty="0">
              <a:solidFill>
                <a:schemeClr val="accent1"/>
              </a:solidFill>
            </a:endParaRPr>
          </a:p>
          <a:p>
            <a:pPr marL="457200" lvl="1" indent="0">
              <a:buNone/>
            </a:pPr>
            <a:r>
              <a:rPr lang="en-US" dirty="0">
                <a:solidFill>
                  <a:schemeClr val="accent1"/>
                </a:solidFill>
              </a:rPr>
              <a:t>	$query = "SELECT * FROM classics";</a:t>
            </a:r>
          </a:p>
          <a:p>
            <a:pPr marL="457200" lvl="1" indent="0">
              <a:buNone/>
            </a:pPr>
            <a:r>
              <a:rPr lang="en-US" dirty="0">
                <a:solidFill>
                  <a:schemeClr val="accent1"/>
                </a:solidFill>
              </a:rPr>
              <a:t>	$result = $conn-&gt;query($query);</a:t>
            </a:r>
          </a:p>
          <a:p>
            <a:pPr marL="457200" lvl="1" indent="0">
              <a:buNone/>
            </a:pPr>
            <a:r>
              <a:rPr lang="en-US" dirty="0">
                <a:solidFill>
                  <a:schemeClr val="accent1"/>
                </a:solidFill>
              </a:rPr>
              <a:t>	if (!$result) die($conn-&gt;error);</a:t>
            </a:r>
          </a:p>
          <a:p>
            <a:pPr marL="457200" lvl="1" indent="0">
              <a:buNone/>
            </a:pPr>
            <a:endParaRPr lang="en-US" dirty="0">
              <a:solidFill>
                <a:schemeClr val="accent1"/>
              </a:solidFill>
            </a:endParaRPr>
          </a:p>
          <a:p>
            <a:pPr marL="457200" lvl="1" indent="0">
              <a:buNone/>
            </a:pPr>
            <a:r>
              <a:rPr lang="en-US" dirty="0">
                <a:solidFill>
                  <a:schemeClr val="accent1"/>
                </a:solidFill>
              </a:rPr>
              <a:t>	$rows = $result-&gt;</a:t>
            </a:r>
            <a:r>
              <a:rPr lang="en-US" dirty="0" err="1">
                <a:solidFill>
                  <a:schemeClr val="accent1"/>
                </a:solidFill>
              </a:rPr>
              <a:t>num_rows</a:t>
            </a:r>
            <a:r>
              <a:rPr lang="en-US" dirty="0">
                <a:solidFill>
                  <a:schemeClr val="accent1"/>
                </a:solidFill>
              </a:rPr>
              <a:t>;</a:t>
            </a:r>
          </a:p>
          <a:p>
            <a:pPr marL="457200" lvl="1" indent="0">
              <a:buNone/>
            </a:pPr>
            <a:endParaRPr lang="en-US" dirty="0">
              <a:solidFill>
                <a:schemeClr val="accent1"/>
              </a:solidFill>
            </a:endParaRPr>
          </a:p>
          <a:p>
            <a:pPr marL="457200" lvl="1" indent="0">
              <a:buNone/>
            </a:pPr>
            <a:r>
              <a:rPr lang="en-US" dirty="0">
                <a:solidFill>
                  <a:schemeClr val="accent1"/>
                </a:solidFill>
              </a:rPr>
              <a:t>…</a:t>
            </a:r>
          </a:p>
        </p:txBody>
      </p:sp>
    </p:spTree>
    <p:extLst>
      <p:ext uri="{BB962C8B-B14F-4D97-AF65-F5344CB8AC3E}">
        <p14:creationId xmlns:p14="http://schemas.microsoft.com/office/powerpoint/2010/main" val="1370440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79882"/>
            <a:ext cx="10515600" cy="6678117"/>
          </a:xfrm>
        </p:spPr>
        <p:txBody>
          <a:bodyPr>
            <a:normAutofit/>
          </a:bodyPr>
          <a:lstStyle/>
          <a:p>
            <a:pPr marL="457200" lvl="1" indent="0">
              <a:buNone/>
            </a:pPr>
            <a:r>
              <a:rPr lang="en-US" dirty="0">
                <a:solidFill>
                  <a:schemeClr val="accent1"/>
                </a:solidFill>
              </a:rPr>
              <a:t>…</a:t>
            </a:r>
            <a:r>
              <a:rPr lang="en-US" b="1" dirty="0">
                <a:solidFill>
                  <a:schemeClr val="accent1"/>
                </a:solidFill>
              </a:rPr>
              <a:t>	</a:t>
            </a:r>
          </a:p>
          <a:p>
            <a:pPr marL="457200" lvl="1" indent="0">
              <a:buNone/>
            </a:pPr>
            <a:r>
              <a:rPr lang="en-US" b="1" dirty="0">
                <a:solidFill>
                  <a:schemeClr val="accent1"/>
                </a:solidFill>
              </a:rPr>
              <a:t>	for ($j = 0 ; $j &lt; $rows ; ++$j)</a:t>
            </a:r>
          </a:p>
          <a:p>
            <a:pPr marL="457200" lvl="1" indent="0">
              <a:buNone/>
            </a:pPr>
            <a:r>
              <a:rPr lang="en-US" b="1" dirty="0">
                <a:solidFill>
                  <a:schemeClr val="accent1"/>
                </a:solidFill>
              </a:rPr>
              <a:t>	{</a:t>
            </a:r>
          </a:p>
          <a:p>
            <a:pPr marL="457200" lvl="1" indent="0">
              <a:buNone/>
            </a:pPr>
            <a:r>
              <a:rPr lang="en-US" b="1" dirty="0">
                <a:solidFill>
                  <a:schemeClr val="accent1"/>
                </a:solidFill>
              </a:rPr>
              <a:t>		$result-&gt;</a:t>
            </a:r>
            <a:r>
              <a:rPr lang="en-US" b="1" dirty="0" err="1">
                <a:solidFill>
                  <a:schemeClr val="accent1"/>
                </a:solidFill>
              </a:rPr>
              <a:t>data_seek</a:t>
            </a:r>
            <a:r>
              <a:rPr lang="en-US" b="1" dirty="0">
                <a:solidFill>
                  <a:schemeClr val="accent1"/>
                </a:solidFill>
              </a:rPr>
              <a:t>($j);</a:t>
            </a:r>
          </a:p>
          <a:p>
            <a:pPr marL="457200" lvl="1" indent="0">
              <a:buNone/>
            </a:pPr>
            <a:r>
              <a:rPr lang="en-US" b="1" dirty="0">
                <a:solidFill>
                  <a:schemeClr val="accent1"/>
                </a:solidFill>
              </a:rPr>
              <a:t>		$row = $result-&gt;</a:t>
            </a:r>
            <a:r>
              <a:rPr lang="en-US" b="1" dirty="0" err="1">
                <a:solidFill>
                  <a:schemeClr val="accent1"/>
                </a:solidFill>
              </a:rPr>
              <a:t>fetch_array</a:t>
            </a:r>
            <a:r>
              <a:rPr lang="en-US" b="1" dirty="0">
                <a:solidFill>
                  <a:schemeClr val="accent1"/>
                </a:solidFill>
              </a:rPr>
              <a:t>(MYSQLI_ASSOC);</a:t>
            </a:r>
          </a:p>
          <a:p>
            <a:pPr marL="457200" lvl="1" indent="0">
              <a:buNone/>
            </a:pPr>
            <a:endParaRPr lang="en-US" b="1" dirty="0">
              <a:solidFill>
                <a:schemeClr val="accent1"/>
              </a:solidFill>
            </a:endParaRPr>
          </a:p>
          <a:p>
            <a:pPr marL="457200" lvl="1" indent="0">
              <a:buNone/>
            </a:pPr>
            <a:r>
              <a:rPr lang="en-US" b="1" dirty="0">
                <a:solidFill>
                  <a:schemeClr val="accent1"/>
                </a:solidFill>
              </a:rPr>
              <a:t>		echo 'Author: ' . $row['author'] . '&lt;</a:t>
            </a:r>
            <a:r>
              <a:rPr lang="en-US" b="1" dirty="0" err="1">
                <a:solidFill>
                  <a:schemeClr val="accent1"/>
                </a:solidFill>
              </a:rPr>
              <a:t>br</a:t>
            </a:r>
            <a:r>
              <a:rPr lang="en-US" b="1" dirty="0">
                <a:solidFill>
                  <a:schemeClr val="accent1"/>
                </a:solidFill>
              </a:rPr>
              <a:t>&gt;’;</a:t>
            </a:r>
          </a:p>
          <a:p>
            <a:pPr marL="457200" lvl="1" indent="0">
              <a:buNone/>
            </a:pPr>
            <a:r>
              <a:rPr lang="en-US" b="1" dirty="0">
                <a:solidFill>
                  <a:schemeClr val="accent1"/>
                </a:solidFill>
              </a:rPr>
              <a:t>		echo 'Title: ' . $row['title'] . '&lt;</a:t>
            </a:r>
            <a:r>
              <a:rPr lang="en-US" b="1" dirty="0" err="1">
                <a:solidFill>
                  <a:schemeClr val="accent1"/>
                </a:solidFill>
              </a:rPr>
              <a:t>br</a:t>
            </a:r>
            <a:r>
              <a:rPr lang="en-US" b="1" dirty="0">
                <a:solidFill>
                  <a:schemeClr val="accent1"/>
                </a:solidFill>
              </a:rPr>
              <a:t>&gt;’;</a:t>
            </a:r>
          </a:p>
          <a:p>
            <a:pPr marL="457200" lvl="1" indent="0">
              <a:buNone/>
            </a:pPr>
            <a:r>
              <a:rPr lang="en-US" b="1" dirty="0">
                <a:solidFill>
                  <a:schemeClr val="accent1"/>
                </a:solidFill>
              </a:rPr>
              <a:t>		echo 'Category: ' . $row['category'] . '&lt;</a:t>
            </a:r>
            <a:r>
              <a:rPr lang="en-US" b="1" dirty="0" err="1">
                <a:solidFill>
                  <a:schemeClr val="accent1"/>
                </a:solidFill>
              </a:rPr>
              <a:t>br</a:t>
            </a:r>
            <a:r>
              <a:rPr lang="en-US" b="1" dirty="0">
                <a:solidFill>
                  <a:schemeClr val="accent1"/>
                </a:solidFill>
              </a:rPr>
              <a:t>&gt;’;</a:t>
            </a:r>
          </a:p>
          <a:p>
            <a:pPr marL="457200" lvl="1" indent="0">
              <a:buNone/>
            </a:pPr>
            <a:r>
              <a:rPr lang="en-US" b="1" dirty="0">
                <a:solidFill>
                  <a:schemeClr val="accent1"/>
                </a:solidFill>
              </a:rPr>
              <a:t>		echo 'Year: ' . $row['year'] . '&lt;</a:t>
            </a:r>
            <a:r>
              <a:rPr lang="en-US" b="1" dirty="0" err="1">
                <a:solidFill>
                  <a:schemeClr val="accent1"/>
                </a:solidFill>
              </a:rPr>
              <a:t>br</a:t>
            </a:r>
            <a:r>
              <a:rPr lang="en-US" b="1" dirty="0">
                <a:solidFill>
                  <a:schemeClr val="accent1"/>
                </a:solidFill>
              </a:rPr>
              <a:t>&gt;’;</a:t>
            </a:r>
          </a:p>
          <a:p>
            <a:pPr marL="457200" lvl="1" indent="0">
              <a:buNone/>
            </a:pPr>
            <a:r>
              <a:rPr lang="en-US" b="1" dirty="0">
                <a:solidFill>
                  <a:schemeClr val="accent1"/>
                </a:solidFill>
              </a:rPr>
              <a:t>		echo 'ISBN: ' . $row['</a:t>
            </a:r>
            <a:r>
              <a:rPr lang="en-US" b="1" dirty="0" err="1">
                <a:solidFill>
                  <a:schemeClr val="accent1"/>
                </a:solidFill>
              </a:rPr>
              <a:t>isbn</a:t>
            </a:r>
            <a:r>
              <a:rPr lang="en-US" b="1" dirty="0">
                <a:solidFill>
                  <a:schemeClr val="accent1"/>
                </a:solidFill>
              </a:rPr>
              <a:t>'] . '&lt;</a:t>
            </a:r>
            <a:r>
              <a:rPr lang="en-US" b="1" dirty="0" err="1">
                <a:solidFill>
                  <a:schemeClr val="accent1"/>
                </a:solidFill>
              </a:rPr>
              <a:t>br</a:t>
            </a:r>
            <a:r>
              <a:rPr lang="en-US" b="1" dirty="0">
                <a:solidFill>
                  <a:schemeClr val="accent1"/>
                </a:solidFill>
              </a:rPr>
              <a:t>&gt;&lt;</a:t>
            </a:r>
            <a:r>
              <a:rPr lang="en-US" b="1" dirty="0" err="1">
                <a:solidFill>
                  <a:schemeClr val="accent1"/>
                </a:solidFill>
              </a:rPr>
              <a:t>br</a:t>
            </a:r>
            <a:r>
              <a:rPr lang="en-US" b="1" dirty="0">
                <a:solidFill>
                  <a:schemeClr val="accent1"/>
                </a:solidFill>
              </a:rPr>
              <a:t>&gt;’;</a:t>
            </a:r>
          </a:p>
          <a:p>
            <a:pPr marL="457200" lvl="1" indent="0">
              <a:buNone/>
            </a:pPr>
            <a:r>
              <a:rPr lang="en-US" b="1" dirty="0">
                <a:solidFill>
                  <a:schemeClr val="accent1"/>
                </a:solidFill>
              </a:rPr>
              <a:t>	}</a:t>
            </a:r>
          </a:p>
          <a:p>
            <a:pPr marL="457200" lvl="1" indent="0">
              <a:buNone/>
            </a:pPr>
            <a:endParaRPr lang="en-US" b="1" dirty="0">
              <a:solidFill>
                <a:schemeClr val="accent1"/>
              </a:solidFill>
            </a:endParaRPr>
          </a:p>
          <a:p>
            <a:pPr marL="457200" lvl="1" indent="0">
              <a:buNone/>
            </a:pPr>
            <a:r>
              <a:rPr lang="en-US" dirty="0">
                <a:solidFill>
                  <a:schemeClr val="accent1"/>
                </a:solidFill>
              </a:rPr>
              <a:t>$result-&gt;close();</a:t>
            </a:r>
          </a:p>
          <a:p>
            <a:pPr marL="457200" lvl="1" indent="0">
              <a:buNone/>
            </a:pPr>
            <a:r>
              <a:rPr lang="en-US" dirty="0">
                <a:solidFill>
                  <a:schemeClr val="accent1"/>
                </a:solidFill>
              </a:rPr>
              <a:t>$conn-&gt;close();</a:t>
            </a:r>
          </a:p>
          <a:p>
            <a:pPr marL="457200" lvl="1" indent="0">
              <a:buNone/>
            </a:pPr>
            <a:r>
              <a:rPr lang="en-US" dirty="0">
                <a:solidFill>
                  <a:schemeClr val="accent1"/>
                </a:solidFill>
              </a:rPr>
              <a:t>?&gt;</a:t>
            </a:r>
          </a:p>
        </p:txBody>
      </p:sp>
      <p:sp>
        <p:nvSpPr>
          <p:cNvPr id="2" name="Rectangle 1">
            <a:extLst>
              <a:ext uri="{FF2B5EF4-FFF2-40B4-BE49-F238E27FC236}">
                <a16:creationId xmlns:a16="http://schemas.microsoft.com/office/drawing/2014/main" id="{D91364AF-4D29-49C4-A038-509CED7CA9C6}"/>
              </a:ext>
            </a:extLst>
          </p:cNvPr>
          <p:cNvSpPr/>
          <p:nvPr/>
        </p:nvSpPr>
        <p:spPr>
          <a:xfrm>
            <a:off x="8124669" y="179882"/>
            <a:ext cx="4067331" cy="1200329"/>
          </a:xfrm>
          <a:prstGeom prst="rect">
            <a:avLst/>
          </a:prstGeom>
        </p:spPr>
        <p:txBody>
          <a:bodyPr wrap="square">
            <a:spAutoFit/>
          </a:bodyPr>
          <a:lstStyle/>
          <a:p>
            <a:r>
              <a:rPr lang="en-US" sz="2400" dirty="0"/>
              <a:t>This returns a single row of data as an array, which is then assigned to the array </a:t>
            </a:r>
            <a:r>
              <a:rPr lang="en-US" sz="2400" dirty="0">
                <a:solidFill>
                  <a:schemeClr val="accent1"/>
                </a:solidFill>
              </a:rPr>
              <a:t>$row</a:t>
            </a:r>
            <a:endParaRPr lang="en-US" sz="2400" dirty="0"/>
          </a:p>
        </p:txBody>
      </p:sp>
    </p:spTree>
    <p:extLst>
      <p:ext uri="{BB962C8B-B14F-4D97-AF65-F5344CB8AC3E}">
        <p14:creationId xmlns:p14="http://schemas.microsoft.com/office/powerpoint/2010/main" val="1273895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Querying a MySQL Database with PHP</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t>The reason for using PHP as an interface to MySQL is to format the results of SQL queries in a form visible in a web page. </a:t>
            </a:r>
          </a:p>
          <a:p>
            <a:endParaRPr lang="en-US" dirty="0"/>
          </a:p>
          <a:p>
            <a:endParaRPr lang="en-US" dirty="0"/>
          </a:p>
          <a:p>
            <a:r>
              <a:rPr lang="en-US" dirty="0"/>
              <a:t>When MySQL returns its response, it will come as a </a:t>
            </a:r>
            <a:r>
              <a:rPr lang="en-US" u="sng" dirty="0"/>
              <a:t>data structure </a:t>
            </a:r>
            <a:r>
              <a:rPr lang="en-US" dirty="0"/>
              <a:t>that PHP can recognize instead of the formatted output you see when you work on the command line. </a:t>
            </a:r>
          </a:p>
        </p:txBody>
      </p:sp>
    </p:spTree>
    <p:extLst>
      <p:ext uri="{BB962C8B-B14F-4D97-AF65-F5344CB8AC3E}">
        <p14:creationId xmlns:p14="http://schemas.microsoft.com/office/powerpoint/2010/main" val="28488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891130"/>
            <a:ext cx="10515600" cy="5032375"/>
          </a:xfrm>
        </p:spPr>
        <p:txBody>
          <a:bodyPr>
            <a:normAutofit/>
          </a:bodyPr>
          <a:lstStyle/>
          <a:p>
            <a:r>
              <a:rPr lang="en-US" dirty="0"/>
              <a:t>The </a:t>
            </a:r>
            <a:r>
              <a:rPr lang="en-US" dirty="0" err="1">
                <a:solidFill>
                  <a:schemeClr val="accent1"/>
                </a:solidFill>
              </a:rPr>
              <a:t>fetch_array</a:t>
            </a:r>
            <a:r>
              <a:rPr lang="en-US" dirty="0">
                <a:solidFill>
                  <a:schemeClr val="accent1"/>
                </a:solidFill>
              </a:rPr>
              <a:t> </a:t>
            </a:r>
            <a:r>
              <a:rPr lang="en-US" dirty="0"/>
              <a:t>method can return three types of array according to the value passed to it:</a:t>
            </a:r>
          </a:p>
          <a:p>
            <a:endParaRPr lang="en-US" dirty="0"/>
          </a:p>
          <a:p>
            <a:pPr marL="0" indent="0">
              <a:buNone/>
            </a:pPr>
            <a:r>
              <a:rPr lang="en-US" b="1" dirty="0"/>
              <a:t>MYSQLI_NUM</a:t>
            </a:r>
          </a:p>
          <a:p>
            <a:pPr marL="0" indent="0">
              <a:buNone/>
            </a:pPr>
            <a:r>
              <a:rPr lang="en-US" dirty="0"/>
              <a:t>Numeric array. Each column appears in the array in the order in which you defined it when you created (or altered) the table. </a:t>
            </a:r>
          </a:p>
          <a:p>
            <a:pPr lvl="1">
              <a:buFont typeface="Courier New" panose="02070309020205020404" pitchFamily="49" charset="0"/>
              <a:buChar char="o"/>
            </a:pPr>
            <a:r>
              <a:rPr lang="en-US" dirty="0"/>
              <a:t>In our case, the zeroth element of the array contains the Author column, element 1 contains the Title, and so on.</a:t>
            </a:r>
          </a:p>
        </p:txBody>
      </p:sp>
    </p:spTree>
    <p:extLst>
      <p:ext uri="{BB962C8B-B14F-4D97-AF65-F5344CB8AC3E}">
        <p14:creationId xmlns:p14="http://schemas.microsoft.com/office/powerpoint/2010/main" val="2240047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961469"/>
            <a:ext cx="10515600" cy="5032375"/>
          </a:xfrm>
        </p:spPr>
        <p:txBody>
          <a:bodyPr>
            <a:normAutofit/>
          </a:bodyPr>
          <a:lstStyle/>
          <a:p>
            <a:pPr marL="0" indent="0">
              <a:buNone/>
            </a:pPr>
            <a:r>
              <a:rPr lang="en-US" b="1" dirty="0"/>
              <a:t>MYSQLI_ASSOC</a:t>
            </a:r>
          </a:p>
          <a:p>
            <a:r>
              <a:rPr lang="en-US" dirty="0"/>
              <a:t>Associative array. Each key is the name of a column. </a:t>
            </a:r>
          </a:p>
          <a:p>
            <a:pPr lvl="1">
              <a:buFont typeface="Courier New" panose="02070309020205020404" pitchFamily="49" charset="0"/>
              <a:buChar char="o"/>
            </a:pPr>
            <a:r>
              <a:rPr lang="en-US" dirty="0"/>
              <a:t>Because items of data are referenced by column name (rather than index number), use this option where possible in your code to make debugging easier and help other programmers better manage your code.</a:t>
            </a:r>
          </a:p>
          <a:p>
            <a:endParaRPr lang="en-US" dirty="0"/>
          </a:p>
          <a:p>
            <a:pPr marL="0" indent="0">
              <a:buNone/>
            </a:pPr>
            <a:r>
              <a:rPr lang="en-US" b="1" dirty="0"/>
              <a:t>MYSQLI_BOTH</a:t>
            </a:r>
          </a:p>
          <a:p>
            <a:r>
              <a:rPr lang="en-US" dirty="0"/>
              <a:t>Associative and numeric array.</a:t>
            </a:r>
          </a:p>
        </p:txBody>
      </p:sp>
    </p:spTree>
    <p:extLst>
      <p:ext uri="{BB962C8B-B14F-4D97-AF65-F5344CB8AC3E}">
        <p14:creationId xmlns:p14="http://schemas.microsoft.com/office/powerpoint/2010/main" val="2876547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u="sng" dirty="0"/>
              <a:t>Closing a connection</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4"/>
            <a:ext cx="10515600" cy="5032375"/>
          </a:xfrm>
        </p:spPr>
        <p:txBody>
          <a:bodyPr>
            <a:normAutofit fontScale="92500" lnSpcReduction="20000"/>
          </a:bodyPr>
          <a:lstStyle/>
          <a:p>
            <a:r>
              <a:rPr lang="en-US" dirty="0"/>
              <a:t>The memory is freed automatically when the PHP scripts ends</a:t>
            </a:r>
          </a:p>
          <a:p>
            <a:pPr lvl="1">
              <a:buFont typeface="Courier New" panose="02070309020205020404" pitchFamily="49" charset="0"/>
              <a:buChar char="o"/>
            </a:pPr>
            <a:r>
              <a:rPr lang="en-US" dirty="0"/>
              <a:t>PHP will eventually return the memory it has allocated for objects after you have finished with the script, so in small scripts, </a:t>
            </a:r>
            <a:r>
              <a:rPr lang="en-US" u="sng" dirty="0"/>
              <a:t>you don’t usually need to worry about releasing memory yourself</a:t>
            </a:r>
            <a:r>
              <a:rPr lang="en-US" dirty="0"/>
              <a:t>. </a:t>
            </a:r>
          </a:p>
          <a:p>
            <a:r>
              <a:rPr lang="en-US" dirty="0"/>
              <a:t>But maybe that memory could be useful to script…</a:t>
            </a:r>
          </a:p>
          <a:p>
            <a:pPr lvl="1">
              <a:buFont typeface="Courier New" panose="02070309020205020404" pitchFamily="49" charset="0"/>
              <a:buChar char="o"/>
            </a:pPr>
            <a:r>
              <a:rPr lang="en-US" dirty="0"/>
              <a:t>However, if you’re allocating a lot of result objects or fetching large amounts of data, </a:t>
            </a:r>
            <a:r>
              <a:rPr lang="en-US" u="sng" dirty="0"/>
              <a:t>it can be a good idea to free the memory</a:t>
            </a:r>
            <a:r>
              <a:rPr lang="en-US" dirty="0"/>
              <a:t> you have been using to prevent problems later in your script.</a:t>
            </a:r>
          </a:p>
          <a:p>
            <a:endParaRPr lang="en-US" dirty="0"/>
          </a:p>
          <a:p>
            <a:r>
              <a:rPr lang="en-US" dirty="0"/>
              <a:t>This becomes </a:t>
            </a:r>
            <a:r>
              <a:rPr lang="en-US" u="sng" dirty="0"/>
              <a:t>particularly important on higher-traffic pages</a:t>
            </a:r>
            <a:r>
              <a:rPr lang="en-US" dirty="0"/>
              <a:t>, because the amount of memory consumed in a session can rapidly grow. </a:t>
            </a:r>
          </a:p>
          <a:p>
            <a:pPr lvl="1">
              <a:buFont typeface="Courier New" panose="02070309020205020404" pitchFamily="49" charset="0"/>
              <a:buChar char="o"/>
            </a:pPr>
            <a:r>
              <a:rPr lang="en-US" dirty="0"/>
              <a:t>So, as soon as each object is no longer needed, do this:</a:t>
            </a:r>
          </a:p>
          <a:p>
            <a:endParaRPr lang="en-US" dirty="0"/>
          </a:p>
          <a:p>
            <a:pPr marL="457200" lvl="1" indent="0" algn="ctr">
              <a:buNone/>
            </a:pPr>
            <a:r>
              <a:rPr lang="en-US" dirty="0">
                <a:solidFill>
                  <a:schemeClr val="accent1"/>
                </a:solidFill>
              </a:rPr>
              <a:t>$result-&gt;close();</a:t>
            </a:r>
          </a:p>
          <a:p>
            <a:pPr marL="457200" lvl="1" indent="0" algn="ctr">
              <a:buNone/>
            </a:pPr>
            <a:r>
              <a:rPr lang="en-US" dirty="0">
                <a:solidFill>
                  <a:schemeClr val="accent1"/>
                </a:solidFill>
              </a:rPr>
              <a:t>$conn-&gt;close();</a:t>
            </a:r>
          </a:p>
        </p:txBody>
      </p:sp>
    </p:spTree>
    <p:extLst>
      <p:ext uri="{BB962C8B-B14F-4D97-AF65-F5344CB8AC3E}">
        <p14:creationId xmlns:p14="http://schemas.microsoft.com/office/powerpoint/2010/main" val="775087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Closing a connection</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4"/>
            <a:ext cx="10515600" cy="5032375"/>
          </a:xfrm>
        </p:spPr>
        <p:txBody>
          <a:bodyPr>
            <a:normAutofit/>
          </a:bodyPr>
          <a:lstStyle/>
          <a:p>
            <a:r>
              <a:rPr lang="en-US" dirty="0"/>
              <a:t>Ideally, you should close each result object when you have finished using it, and then close the connection object when your script will not be accessing MySQL anymore. </a:t>
            </a:r>
          </a:p>
          <a:p>
            <a:endParaRPr lang="en-US" dirty="0"/>
          </a:p>
          <a:p>
            <a:r>
              <a:rPr lang="en-US" dirty="0"/>
              <a:t>This best practice ensures that </a:t>
            </a:r>
            <a:r>
              <a:rPr lang="en-US" u="sng" dirty="0"/>
              <a:t>resources are returned to the system as quickly as possible</a:t>
            </a:r>
            <a:r>
              <a:rPr lang="en-US" dirty="0"/>
              <a:t> to keep MySQL running optimally, and alleviates doubt over whether PHP will return unused memory in time for when you next need it.</a:t>
            </a:r>
          </a:p>
        </p:txBody>
      </p:sp>
    </p:spTree>
    <p:extLst>
      <p:ext uri="{BB962C8B-B14F-4D97-AF65-F5344CB8AC3E}">
        <p14:creationId xmlns:p14="http://schemas.microsoft.com/office/powerpoint/2010/main" val="2770130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a:xfrm>
            <a:off x="838200" y="0"/>
            <a:ext cx="10515600" cy="1325563"/>
          </a:xfrm>
        </p:spPr>
        <p:txBody>
          <a:bodyPr>
            <a:normAutofit/>
          </a:bodyPr>
          <a:lstStyle/>
          <a:p>
            <a:r>
              <a:rPr lang="en-US" b="1" u="sng" dirty="0"/>
              <a:t>Recap</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325563"/>
            <a:ext cx="10515600" cy="5032375"/>
          </a:xfrm>
        </p:spPr>
        <p:txBody>
          <a:bodyPr>
            <a:normAutofit/>
          </a:bodyPr>
          <a:lstStyle/>
          <a:p>
            <a:pPr marL="0" indent="0">
              <a:buNone/>
            </a:pPr>
            <a:r>
              <a:rPr lang="en-US" dirty="0"/>
              <a:t>Use an external file with login information and “</a:t>
            </a:r>
            <a:r>
              <a:rPr lang="en-US" dirty="0" err="1">
                <a:solidFill>
                  <a:schemeClr val="accent1"/>
                </a:solidFill>
              </a:rPr>
              <a:t>require_once</a:t>
            </a:r>
            <a:r>
              <a:rPr lang="en-US" dirty="0"/>
              <a:t>” it</a:t>
            </a:r>
          </a:p>
          <a:p>
            <a:pPr marL="0" indent="0">
              <a:buNone/>
            </a:pPr>
            <a:r>
              <a:rPr lang="en-US" dirty="0"/>
              <a:t>Open a connection to the database with:</a:t>
            </a:r>
          </a:p>
          <a:p>
            <a:pPr marL="0" indent="0" algn="ctr">
              <a:buNone/>
            </a:pPr>
            <a:r>
              <a:rPr lang="en-US" dirty="0"/>
              <a:t> </a:t>
            </a:r>
            <a:r>
              <a:rPr lang="en-US" dirty="0">
                <a:solidFill>
                  <a:schemeClr val="accent1"/>
                </a:solidFill>
              </a:rPr>
              <a:t>$conn = new </a:t>
            </a:r>
            <a:r>
              <a:rPr lang="en-US" b="1" dirty="0" err="1">
                <a:solidFill>
                  <a:schemeClr val="accent1"/>
                </a:solidFill>
              </a:rPr>
              <a:t>mysqli</a:t>
            </a:r>
            <a:r>
              <a:rPr lang="en-US" dirty="0">
                <a:solidFill>
                  <a:schemeClr val="accent1"/>
                </a:solidFill>
              </a:rPr>
              <a:t>($</a:t>
            </a:r>
            <a:r>
              <a:rPr lang="en-US" dirty="0" err="1">
                <a:solidFill>
                  <a:schemeClr val="accent1"/>
                </a:solidFill>
              </a:rPr>
              <a:t>hn</a:t>
            </a:r>
            <a:r>
              <a:rPr lang="en-US" dirty="0">
                <a:solidFill>
                  <a:schemeClr val="accent1"/>
                </a:solidFill>
              </a:rPr>
              <a:t>, $un, $pw, $</a:t>
            </a:r>
            <a:r>
              <a:rPr lang="en-US" dirty="0" err="1">
                <a:solidFill>
                  <a:schemeClr val="accent1"/>
                </a:solidFill>
              </a:rPr>
              <a:t>db</a:t>
            </a:r>
            <a:r>
              <a:rPr lang="en-US" dirty="0">
                <a:solidFill>
                  <a:schemeClr val="accent1"/>
                </a:solidFill>
              </a:rPr>
              <a:t>);</a:t>
            </a:r>
          </a:p>
          <a:p>
            <a:pPr marL="0" indent="0" algn="ctr">
              <a:buNone/>
            </a:pPr>
            <a:endParaRPr lang="en-US" dirty="0">
              <a:solidFill>
                <a:schemeClr val="accent1"/>
              </a:solidFill>
            </a:endParaRPr>
          </a:p>
          <a:p>
            <a:pPr marL="0" indent="0">
              <a:buNone/>
            </a:pPr>
            <a:r>
              <a:rPr lang="en-US" dirty="0"/>
              <a:t>Check for errors in this way:</a:t>
            </a:r>
          </a:p>
          <a:p>
            <a:pPr marL="0" indent="0" algn="ctr">
              <a:buNone/>
            </a:pPr>
            <a:r>
              <a:rPr lang="en-US" dirty="0">
                <a:solidFill>
                  <a:schemeClr val="accent1"/>
                </a:solidFill>
              </a:rPr>
              <a:t>if ($conn-&gt;</a:t>
            </a:r>
            <a:r>
              <a:rPr lang="en-US" dirty="0" err="1">
                <a:solidFill>
                  <a:schemeClr val="accent1"/>
                </a:solidFill>
              </a:rPr>
              <a:t>connect_error</a:t>
            </a:r>
            <a:r>
              <a:rPr lang="en-US" dirty="0">
                <a:solidFill>
                  <a:schemeClr val="accent1"/>
                </a:solidFill>
              </a:rPr>
              <a:t>) die($conn-&gt;</a:t>
            </a:r>
            <a:r>
              <a:rPr lang="en-US" dirty="0" err="1">
                <a:solidFill>
                  <a:schemeClr val="accent1"/>
                </a:solidFill>
              </a:rPr>
              <a:t>connect_error</a:t>
            </a:r>
            <a:r>
              <a:rPr lang="en-US" dirty="0">
                <a:solidFill>
                  <a:schemeClr val="accent1"/>
                </a:solidFill>
              </a:rPr>
              <a:t>);</a:t>
            </a:r>
          </a:p>
          <a:p>
            <a:pPr marL="0" indent="0" algn="ctr">
              <a:buNone/>
            </a:pPr>
            <a:endParaRPr lang="en-US" dirty="0">
              <a:solidFill>
                <a:schemeClr val="accent1"/>
              </a:solidFill>
            </a:endParaRPr>
          </a:p>
          <a:p>
            <a:pPr marL="0" indent="0">
              <a:buNone/>
            </a:pPr>
            <a:r>
              <a:rPr lang="en-US" dirty="0"/>
              <a:t>Or better:</a:t>
            </a:r>
          </a:p>
          <a:p>
            <a:pPr marL="0" indent="0" algn="ctr">
              <a:buNone/>
            </a:pPr>
            <a:r>
              <a:rPr lang="en-US" dirty="0">
                <a:solidFill>
                  <a:schemeClr val="accent1"/>
                </a:solidFill>
              </a:rPr>
              <a:t>if ($conn-&gt;</a:t>
            </a:r>
            <a:r>
              <a:rPr lang="en-US" dirty="0" err="1">
                <a:solidFill>
                  <a:schemeClr val="accent1"/>
                </a:solidFill>
              </a:rPr>
              <a:t>connect_error</a:t>
            </a:r>
            <a:r>
              <a:rPr lang="en-US" dirty="0">
                <a:solidFill>
                  <a:schemeClr val="accent1"/>
                </a:solidFill>
              </a:rPr>
              <a:t>) die(</a:t>
            </a:r>
            <a:r>
              <a:rPr lang="en-US" dirty="0" err="1">
                <a:solidFill>
                  <a:schemeClr val="accent1"/>
                </a:solidFill>
              </a:rPr>
              <a:t>mysql_fatal_error</a:t>
            </a:r>
            <a:r>
              <a:rPr lang="en-US" dirty="0">
                <a:solidFill>
                  <a:schemeClr val="accent1"/>
                </a:solidFill>
              </a:rPr>
              <a:t>(“OOPS”));</a:t>
            </a:r>
          </a:p>
          <a:p>
            <a:pPr marL="457200" lvl="1" indent="0">
              <a:buNone/>
            </a:pPr>
            <a:endParaRPr lang="en-US" sz="2800" dirty="0"/>
          </a:p>
          <a:p>
            <a:pPr marL="457200" lvl="1" indent="0">
              <a:buNone/>
            </a:pPr>
            <a:endParaRPr lang="en-US" dirty="0">
              <a:solidFill>
                <a:schemeClr val="accent1"/>
              </a:solidFill>
            </a:endParaRPr>
          </a:p>
          <a:p>
            <a:pPr marL="0" indent="0">
              <a:buNone/>
            </a:pPr>
            <a:endParaRPr lang="en-US" dirty="0"/>
          </a:p>
          <a:p>
            <a:pPr marL="0" indent="0">
              <a:buNone/>
            </a:pPr>
            <a:endParaRPr lang="en-US" dirty="0">
              <a:solidFill>
                <a:schemeClr val="accent1"/>
              </a:solidFill>
            </a:endParaRPr>
          </a:p>
          <a:p>
            <a:endParaRPr lang="en-US" dirty="0"/>
          </a:p>
          <a:p>
            <a:endParaRPr lang="en-US" dirty="0"/>
          </a:p>
        </p:txBody>
      </p:sp>
    </p:spTree>
    <p:extLst>
      <p:ext uri="{BB962C8B-B14F-4D97-AF65-F5344CB8AC3E}">
        <p14:creationId xmlns:p14="http://schemas.microsoft.com/office/powerpoint/2010/main" val="2961312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a:xfrm>
            <a:off x="838200" y="0"/>
            <a:ext cx="10515600" cy="1325563"/>
          </a:xfrm>
        </p:spPr>
        <p:txBody>
          <a:bodyPr>
            <a:normAutofit/>
          </a:bodyPr>
          <a:lstStyle/>
          <a:p>
            <a:r>
              <a:rPr lang="en-US" dirty="0"/>
              <a:t>Recap</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325563"/>
            <a:ext cx="10515600" cy="5032375"/>
          </a:xfrm>
        </p:spPr>
        <p:txBody>
          <a:bodyPr>
            <a:normAutofit/>
          </a:bodyPr>
          <a:lstStyle/>
          <a:p>
            <a:pPr marL="0" indent="0">
              <a:buNone/>
            </a:pPr>
            <a:r>
              <a:rPr lang="en-US" dirty="0"/>
              <a:t>Query the database with:</a:t>
            </a:r>
          </a:p>
          <a:p>
            <a:pPr marL="0" indent="0" algn="ctr">
              <a:buNone/>
            </a:pPr>
            <a:r>
              <a:rPr lang="en-US" dirty="0">
                <a:solidFill>
                  <a:schemeClr val="accent1"/>
                </a:solidFill>
              </a:rPr>
              <a:t>	$result = $conn-&gt;query("SELECT * FROM classics");</a:t>
            </a:r>
          </a:p>
          <a:p>
            <a:pPr marL="0" indent="0" algn="ctr">
              <a:buNone/>
            </a:pPr>
            <a:endParaRPr lang="en-US" dirty="0">
              <a:solidFill>
                <a:schemeClr val="accent1"/>
              </a:solidFill>
            </a:endParaRPr>
          </a:p>
          <a:p>
            <a:pPr marL="0" indent="0">
              <a:buNone/>
            </a:pPr>
            <a:r>
              <a:rPr lang="en-US" dirty="0"/>
              <a:t>Read the results with:</a:t>
            </a:r>
          </a:p>
          <a:p>
            <a:pPr marL="457200" lvl="1" indent="0" algn="ctr">
              <a:buNone/>
            </a:pPr>
            <a:r>
              <a:rPr lang="en-US" dirty="0">
                <a:solidFill>
                  <a:srgbClr val="0070C0"/>
                </a:solidFill>
              </a:rPr>
              <a:t>$result-&gt;</a:t>
            </a:r>
            <a:r>
              <a:rPr lang="en-US" dirty="0" err="1">
                <a:solidFill>
                  <a:srgbClr val="0070C0"/>
                </a:solidFill>
              </a:rPr>
              <a:t>data_seek</a:t>
            </a:r>
            <a:r>
              <a:rPr lang="en-US" dirty="0">
                <a:solidFill>
                  <a:srgbClr val="0070C0"/>
                </a:solidFill>
              </a:rPr>
              <a:t>($j);</a:t>
            </a:r>
          </a:p>
          <a:p>
            <a:pPr marL="457200" lvl="1" indent="0" algn="ctr">
              <a:buNone/>
            </a:pPr>
            <a:r>
              <a:rPr lang="en-US" dirty="0">
                <a:solidFill>
                  <a:srgbClr val="0070C0"/>
                </a:solidFill>
              </a:rPr>
              <a:t>		$row = $result-&gt;</a:t>
            </a:r>
            <a:r>
              <a:rPr lang="en-US" dirty="0" err="1">
                <a:solidFill>
                  <a:srgbClr val="0070C0"/>
                </a:solidFill>
              </a:rPr>
              <a:t>fetch_array</a:t>
            </a:r>
            <a:r>
              <a:rPr lang="en-US" dirty="0">
                <a:solidFill>
                  <a:srgbClr val="0070C0"/>
                </a:solidFill>
              </a:rPr>
              <a:t>(MYSQLI_ASSOC);</a:t>
            </a:r>
          </a:p>
          <a:p>
            <a:pPr marL="457200" lvl="1" indent="0" algn="ctr">
              <a:buNone/>
            </a:pPr>
            <a:endParaRPr lang="en-US" dirty="0">
              <a:solidFill>
                <a:srgbClr val="0070C0"/>
              </a:solidFill>
            </a:endParaRPr>
          </a:p>
          <a:p>
            <a:pPr marL="0" indent="0">
              <a:buNone/>
            </a:pPr>
            <a:r>
              <a:rPr lang="en-US" dirty="0"/>
              <a:t>Close the connection with:</a:t>
            </a:r>
          </a:p>
          <a:p>
            <a:pPr marL="457200" lvl="1" indent="0" algn="ctr">
              <a:buNone/>
            </a:pPr>
            <a:r>
              <a:rPr lang="en-US" sz="2800" dirty="0">
                <a:solidFill>
                  <a:schemeClr val="accent1"/>
                </a:solidFill>
              </a:rPr>
              <a:t>$result-&gt;close();</a:t>
            </a:r>
          </a:p>
          <a:p>
            <a:pPr marL="457200" lvl="1" indent="0" algn="ctr">
              <a:buNone/>
            </a:pPr>
            <a:r>
              <a:rPr lang="en-US" sz="2800" dirty="0">
                <a:solidFill>
                  <a:schemeClr val="accent1"/>
                </a:solidFill>
              </a:rPr>
              <a:t>$conn-&gt;close();</a:t>
            </a:r>
          </a:p>
          <a:p>
            <a:pPr marL="457200" lvl="1" indent="0">
              <a:buNone/>
            </a:pPr>
            <a:endParaRPr lang="en-US" sz="2800" dirty="0"/>
          </a:p>
          <a:p>
            <a:pPr marL="457200" lvl="1" indent="0">
              <a:buNone/>
            </a:pPr>
            <a:endParaRPr lang="en-US" dirty="0">
              <a:solidFill>
                <a:schemeClr val="accent1"/>
              </a:solidFill>
            </a:endParaRPr>
          </a:p>
          <a:p>
            <a:pPr marL="0" indent="0">
              <a:buNone/>
            </a:pPr>
            <a:endParaRPr lang="en-US" dirty="0"/>
          </a:p>
          <a:p>
            <a:pPr marL="0" indent="0">
              <a:buNone/>
            </a:pPr>
            <a:endParaRPr lang="en-US" dirty="0">
              <a:solidFill>
                <a:schemeClr val="accent1"/>
              </a:solidFill>
            </a:endParaRPr>
          </a:p>
          <a:p>
            <a:endParaRPr lang="en-US" dirty="0"/>
          </a:p>
          <a:p>
            <a:endParaRPr lang="en-US" dirty="0"/>
          </a:p>
        </p:txBody>
      </p:sp>
    </p:spTree>
    <p:extLst>
      <p:ext uri="{BB962C8B-B14F-4D97-AF65-F5344CB8AC3E}">
        <p14:creationId xmlns:p14="http://schemas.microsoft.com/office/powerpoint/2010/main" val="1236943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1E9C6-1997-4584-9431-80347F1646B2}"/>
              </a:ext>
            </a:extLst>
          </p:cNvPr>
          <p:cNvSpPr>
            <a:spLocks noGrp="1"/>
          </p:cNvSpPr>
          <p:nvPr>
            <p:ph type="title"/>
          </p:nvPr>
        </p:nvSpPr>
        <p:spPr/>
        <p:txBody>
          <a:bodyPr/>
          <a:lstStyle/>
          <a:p>
            <a:r>
              <a:rPr lang="en-US" dirty="0"/>
              <a:t>A Practical Example</a:t>
            </a:r>
            <a:br>
              <a:rPr lang="en-US" dirty="0"/>
            </a:br>
            <a:endParaRPr lang="en-US" dirty="0"/>
          </a:p>
        </p:txBody>
      </p:sp>
      <p:sp>
        <p:nvSpPr>
          <p:cNvPr id="3" name="Content Placeholder 2">
            <a:extLst>
              <a:ext uri="{FF2B5EF4-FFF2-40B4-BE49-F238E27FC236}">
                <a16:creationId xmlns:a16="http://schemas.microsoft.com/office/drawing/2014/main" id="{F1EDFDB0-EF51-4C4B-B79B-2ACE2B4A1A14}"/>
              </a:ext>
            </a:extLst>
          </p:cNvPr>
          <p:cNvSpPr>
            <a:spLocks noGrp="1"/>
          </p:cNvSpPr>
          <p:nvPr>
            <p:ph idx="1"/>
          </p:nvPr>
        </p:nvSpPr>
        <p:spPr>
          <a:xfrm>
            <a:off x="838200" y="1825625"/>
            <a:ext cx="10515600" cy="4650126"/>
          </a:xfrm>
        </p:spPr>
        <p:txBody>
          <a:bodyPr>
            <a:normAutofit fontScale="92500" lnSpcReduction="10000"/>
          </a:bodyPr>
          <a:lstStyle/>
          <a:p>
            <a:r>
              <a:rPr lang="en-US" dirty="0"/>
              <a:t>It’s time to write our first example of </a:t>
            </a:r>
            <a:r>
              <a:rPr lang="en-US" b="1" dirty="0">
                <a:solidFill>
                  <a:srgbClr val="7030A0"/>
                </a:solidFill>
              </a:rPr>
              <a:t>inserting data </a:t>
            </a:r>
            <a:r>
              <a:rPr lang="en-US" dirty="0"/>
              <a:t>in and </a:t>
            </a:r>
            <a:r>
              <a:rPr lang="en-US" b="1" dirty="0">
                <a:solidFill>
                  <a:srgbClr val="7030A0"/>
                </a:solidFill>
              </a:rPr>
              <a:t>deleting it from a MySQL table</a:t>
            </a:r>
            <a:r>
              <a:rPr lang="en-US" dirty="0"/>
              <a:t> using PHP. </a:t>
            </a:r>
          </a:p>
          <a:p>
            <a:endParaRPr lang="en-US" dirty="0"/>
          </a:p>
          <a:p>
            <a:pPr marL="0" indent="0">
              <a:buNone/>
            </a:pPr>
            <a:r>
              <a:rPr lang="en-US" dirty="0"/>
              <a:t>The code in the next slides </a:t>
            </a:r>
          </a:p>
          <a:p>
            <a:pPr marL="514350" indent="-514350">
              <a:buFont typeface="+mj-lt"/>
              <a:buAutoNum type="arabicPeriod"/>
            </a:pPr>
            <a:r>
              <a:rPr lang="en-US" dirty="0"/>
              <a:t>First checks for any inputs that may have been made </a:t>
            </a:r>
          </a:p>
          <a:p>
            <a:pPr marL="514350" indent="-514350">
              <a:buFont typeface="+mj-lt"/>
              <a:buAutoNum type="arabicPeriod"/>
            </a:pPr>
            <a:r>
              <a:rPr lang="en-US" dirty="0"/>
              <a:t>Then either inserts new data into the table </a:t>
            </a:r>
            <a:r>
              <a:rPr lang="en-US" i="1" dirty="0"/>
              <a:t>classics </a:t>
            </a:r>
            <a:r>
              <a:rPr lang="en-US" dirty="0"/>
              <a:t>of the </a:t>
            </a:r>
            <a:r>
              <a:rPr lang="en-US" i="1" dirty="0"/>
              <a:t>publications </a:t>
            </a:r>
            <a:r>
              <a:rPr lang="en-US" dirty="0"/>
              <a:t>database or deletes a row from it, according to the input supplied.</a:t>
            </a:r>
          </a:p>
          <a:p>
            <a:pPr marL="514350" indent="-514350">
              <a:buFont typeface="+mj-lt"/>
              <a:buAutoNum type="arabicPeriod"/>
            </a:pPr>
            <a:r>
              <a:rPr lang="en-US" dirty="0"/>
              <a:t>Regardless of whether there was input, the program then outputs all rows in the table to the browser. </a:t>
            </a:r>
          </a:p>
          <a:p>
            <a:endParaRPr lang="en-US" dirty="0"/>
          </a:p>
          <a:p>
            <a:pPr marL="0" indent="0">
              <a:buNone/>
            </a:pPr>
            <a:r>
              <a:rPr lang="en-US" dirty="0"/>
              <a:t>So let’s see how it works…</a:t>
            </a:r>
          </a:p>
          <a:p>
            <a:endParaRPr lang="en-US" dirty="0"/>
          </a:p>
        </p:txBody>
      </p:sp>
    </p:spTree>
    <p:extLst>
      <p:ext uri="{BB962C8B-B14F-4D97-AF65-F5344CB8AC3E}">
        <p14:creationId xmlns:p14="http://schemas.microsoft.com/office/powerpoint/2010/main" val="378537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0E6AB7-61ED-4EE8-BF98-F8F6977B9754}"/>
              </a:ext>
            </a:extLst>
          </p:cNvPr>
          <p:cNvPicPr>
            <a:picLocks noChangeAspect="1"/>
          </p:cNvPicPr>
          <p:nvPr/>
        </p:nvPicPr>
        <p:blipFill>
          <a:blip r:embed="rId3"/>
          <a:stretch>
            <a:fillRect/>
          </a:stretch>
        </p:blipFill>
        <p:spPr>
          <a:xfrm>
            <a:off x="2743200" y="52251"/>
            <a:ext cx="6348647" cy="6805749"/>
          </a:xfrm>
          <a:prstGeom prst="rect">
            <a:avLst/>
          </a:prstGeom>
        </p:spPr>
      </p:pic>
    </p:spTree>
    <p:extLst>
      <p:ext uri="{BB962C8B-B14F-4D97-AF65-F5344CB8AC3E}">
        <p14:creationId xmlns:p14="http://schemas.microsoft.com/office/powerpoint/2010/main" val="2237911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DFDB0-EF51-4C4B-B79B-2ACE2B4A1A14}"/>
              </a:ext>
            </a:extLst>
          </p:cNvPr>
          <p:cNvSpPr>
            <a:spLocks noGrp="1"/>
          </p:cNvSpPr>
          <p:nvPr>
            <p:ph idx="1"/>
          </p:nvPr>
        </p:nvSpPr>
        <p:spPr>
          <a:xfrm>
            <a:off x="838199" y="389744"/>
            <a:ext cx="11223171" cy="5787219"/>
          </a:xfrm>
        </p:spPr>
        <p:txBody>
          <a:bodyPr>
            <a:normAutofit/>
          </a:bodyPr>
          <a:lstStyle/>
          <a:p>
            <a:pPr marL="457200" lvl="1" indent="0">
              <a:buNone/>
            </a:pPr>
            <a:r>
              <a:rPr lang="en-US" dirty="0">
                <a:solidFill>
                  <a:schemeClr val="accent1"/>
                </a:solidFill>
              </a:rPr>
              <a:t>&lt;?</a:t>
            </a:r>
            <a:r>
              <a:rPr lang="en-US" dirty="0" err="1">
                <a:solidFill>
                  <a:schemeClr val="accent1"/>
                </a:solidFill>
              </a:rPr>
              <a:t>php</a:t>
            </a:r>
            <a:r>
              <a:rPr lang="en-US" dirty="0">
                <a:solidFill>
                  <a:schemeClr val="accent1"/>
                </a:solidFill>
              </a:rPr>
              <a:t> 		</a:t>
            </a:r>
            <a:r>
              <a:rPr lang="en-US" dirty="0">
                <a:solidFill>
                  <a:schemeClr val="tx1">
                    <a:lumMod val="50000"/>
                    <a:lumOff val="50000"/>
                  </a:schemeClr>
                </a:solidFill>
              </a:rPr>
              <a:t>// </a:t>
            </a:r>
            <a:r>
              <a:rPr lang="en-US" dirty="0" err="1">
                <a:solidFill>
                  <a:schemeClr val="tx1">
                    <a:lumMod val="50000"/>
                    <a:lumOff val="50000"/>
                  </a:schemeClr>
                </a:solidFill>
              </a:rPr>
              <a:t>sqltest.php</a:t>
            </a:r>
            <a:endParaRPr lang="en-US" dirty="0">
              <a:solidFill>
                <a:schemeClr val="tx1">
                  <a:lumMod val="50000"/>
                  <a:lumOff val="50000"/>
                </a:schemeClr>
              </a:solidFill>
            </a:endParaRPr>
          </a:p>
          <a:p>
            <a:pPr marL="457200" lvl="1" indent="0">
              <a:buNone/>
            </a:pPr>
            <a:r>
              <a:rPr lang="en-US" dirty="0">
                <a:solidFill>
                  <a:schemeClr val="accent1"/>
                </a:solidFill>
              </a:rPr>
              <a:t>	</a:t>
            </a:r>
            <a:r>
              <a:rPr lang="en-US" dirty="0" err="1">
                <a:solidFill>
                  <a:schemeClr val="accent1"/>
                </a:solidFill>
              </a:rPr>
              <a:t>require_once</a:t>
            </a:r>
            <a:r>
              <a:rPr lang="en-US" dirty="0">
                <a:solidFill>
                  <a:schemeClr val="accent1"/>
                </a:solidFill>
              </a:rPr>
              <a:t> '</a:t>
            </a:r>
            <a:r>
              <a:rPr lang="en-US" dirty="0" err="1">
                <a:solidFill>
                  <a:schemeClr val="accent1"/>
                </a:solidFill>
              </a:rPr>
              <a:t>login.php</a:t>
            </a:r>
            <a:r>
              <a:rPr lang="en-US" dirty="0">
                <a:solidFill>
                  <a:schemeClr val="accent1"/>
                </a:solidFill>
              </a:rPr>
              <a:t>’;</a:t>
            </a:r>
          </a:p>
          <a:p>
            <a:pPr marL="457200" lvl="1" indent="0">
              <a:buNone/>
            </a:pPr>
            <a:r>
              <a:rPr lang="en-US" dirty="0">
                <a:solidFill>
                  <a:schemeClr val="accent1"/>
                </a:solidFill>
              </a:rPr>
              <a:t>	$conn = new </a:t>
            </a:r>
            <a:r>
              <a:rPr lang="en-US" dirty="0" err="1">
                <a:solidFill>
                  <a:schemeClr val="accent1"/>
                </a:solidFill>
              </a:rPr>
              <a:t>mysqli</a:t>
            </a:r>
            <a:r>
              <a:rPr lang="en-US" dirty="0">
                <a:solidFill>
                  <a:schemeClr val="accent1"/>
                </a:solidFill>
              </a:rPr>
              <a:t>($</a:t>
            </a:r>
            <a:r>
              <a:rPr lang="en-US" dirty="0" err="1">
                <a:solidFill>
                  <a:schemeClr val="accent1"/>
                </a:solidFill>
              </a:rPr>
              <a:t>hn</a:t>
            </a:r>
            <a:r>
              <a:rPr lang="en-US" dirty="0">
                <a:solidFill>
                  <a:schemeClr val="accent1"/>
                </a:solidFill>
              </a:rPr>
              <a:t>, $un, $pw, $</a:t>
            </a:r>
            <a:r>
              <a:rPr lang="en-US" dirty="0" err="1">
                <a:solidFill>
                  <a:schemeClr val="accent1"/>
                </a:solidFill>
              </a:rPr>
              <a:t>db</a:t>
            </a:r>
            <a:r>
              <a:rPr lang="en-US" dirty="0">
                <a:solidFill>
                  <a:schemeClr val="accent1"/>
                </a:solidFill>
              </a:rPr>
              <a:t>);</a:t>
            </a:r>
          </a:p>
          <a:p>
            <a:pPr marL="457200" lvl="1" indent="0">
              <a:buNone/>
            </a:pPr>
            <a:r>
              <a:rPr lang="en-US" dirty="0">
                <a:solidFill>
                  <a:schemeClr val="accent1"/>
                </a:solidFill>
              </a:rPr>
              <a:t>	if ($conn-&gt;</a:t>
            </a:r>
            <a:r>
              <a:rPr lang="en-US" dirty="0" err="1">
                <a:solidFill>
                  <a:schemeClr val="accent1"/>
                </a:solidFill>
              </a:rPr>
              <a:t>connect_error</a:t>
            </a:r>
            <a:r>
              <a:rPr lang="en-US" dirty="0">
                <a:solidFill>
                  <a:schemeClr val="accent1"/>
                </a:solidFill>
              </a:rPr>
              <a:t>) die($conn-&gt;</a:t>
            </a:r>
            <a:r>
              <a:rPr lang="en-US" dirty="0" err="1">
                <a:solidFill>
                  <a:schemeClr val="accent1"/>
                </a:solidFill>
              </a:rPr>
              <a:t>connect_error</a:t>
            </a:r>
            <a:r>
              <a:rPr lang="en-US" dirty="0">
                <a:solidFill>
                  <a:schemeClr val="accent1"/>
                </a:solidFill>
              </a:rPr>
              <a:t>);</a:t>
            </a:r>
          </a:p>
          <a:p>
            <a:pPr marL="457200" lvl="1" indent="0">
              <a:buNone/>
            </a:pPr>
            <a:endParaRPr lang="en-US" dirty="0">
              <a:solidFill>
                <a:schemeClr val="accent1"/>
              </a:solidFill>
            </a:endParaRPr>
          </a:p>
          <a:p>
            <a:pPr marL="457200" lvl="1" indent="0">
              <a:buNone/>
            </a:pPr>
            <a:r>
              <a:rPr lang="en-US" dirty="0">
                <a:solidFill>
                  <a:schemeClr val="accent1"/>
                </a:solidFill>
              </a:rPr>
              <a:t>	if (</a:t>
            </a:r>
            <a:r>
              <a:rPr lang="en-US" dirty="0" err="1">
                <a:solidFill>
                  <a:schemeClr val="accent1"/>
                </a:solidFill>
              </a:rPr>
              <a:t>isset</a:t>
            </a:r>
            <a:r>
              <a:rPr lang="en-US" dirty="0">
                <a:solidFill>
                  <a:schemeClr val="accent1"/>
                </a:solidFill>
              </a:rPr>
              <a:t>($_POST['delete']) &amp;&amp; </a:t>
            </a:r>
            <a:r>
              <a:rPr lang="en-US" dirty="0" err="1">
                <a:solidFill>
                  <a:schemeClr val="accent1"/>
                </a:solidFill>
              </a:rPr>
              <a:t>isset</a:t>
            </a:r>
            <a:r>
              <a:rPr lang="en-US" dirty="0">
                <a:solidFill>
                  <a:schemeClr val="accent1"/>
                </a:solidFill>
              </a:rPr>
              <a:t>($_POST['</a:t>
            </a:r>
            <a:r>
              <a:rPr lang="en-US" dirty="0" err="1">
                <a:solidFill>
                  <a:schemeClr val="accent1"/>
                </a:solidFill>
              </a:rPr>
              <a:t>isbn</a:t>
            </a:r>
            <a:r>
              <a:rPr lang="en-US" dirty="0">
                <a:solidFill>
                  <a:schemeClr val="accent1"/>
                </a:solidFill>
              </a:rPr>
              <a:t>']))</a:t>
            </a:r>
          </a:p>
          <a:p>
            <a:pPr marL="457200" lvl="1" indent="0">
              <a:buNone/>
            </a:pPr>
            <a:r>
              <a:rPr lang="en-US" dirty="0">
                <a:solidFill>
                  <a:schemeClr val="accent1"/>
                </a:solidFill>
              </a:rPr>
              <a:t>	{</a:t>
            </a:r>
          </a:p>
          <a:p>
            <a:pPr marL="457200" lvl="1" indent="0">
              <a:buNone/>
            </a:pPr>
            <a:r>
              <a:rPr lang="en-US" dirty="0">
                <a:solidFill>
                  <a:schemeClr val="accent1"/>
                </a:solidFill>
              </a:rPr>
              <a:t>		$</a:t>
            </a:r>
            <a:r>
              <a:rPr lang="en-US" dirty="0" err="1">
                <a:solidFill>
                  <a:schemeClr val="accent1"/>
                </a:solidFill>
              </a:rPr>
              <a:t>isbn</a:t>
            </a:r>
            <a:r>
              <a:rPr lang="en-US" dirty="0">
                <a:solidFill>
                  <a:schemeClr val="accent1"/>
                </a:solidFill>
              </a:rPr>
              <a:t> = </a:t>
            </a:r>
            <a:r>
              <a:rPr lang="en-US" dirty="0" err="1">
                <a:solidFill>
                  <a:schemeClr val="accent1"/>
                </a:solidFill>
              </a:rPr>
              <a:t>get_post</a:t>
            </a:r>
            <a:r>
              <a:rPr lang="en-US" dirty="0">
                <a:solidFill>
                  <a:schemeClr val="accent1"/>
                </a:solidFill>
              </a:rPr>
              <a:t>($conn, '</a:t>
            </a:r>
            <a:r>
              <a:rPr lang="en-US" dirty="0" err="1">
                <a:solidFill>
                  <a:schemeClr val="accent1"/>
                </a:solidFill>
              </a:rPr>
              <a:t>isbn</a:t>
            </a:r>
            <a:r>
              <a:rPr lang="en-US" dirty="0">
                <a:solidFill>
                  <a:schemeClr val="accent1"/>
                </a:solidFill>
              </a:rPr>
              <a:t>’);</a:t>
            </a:r>
          </a:p>
          <a:p>
            <a:pPr marL="457200" lvl="1" indent="0">
              <a:buNone/>
            </a:pPr>
            <a:r>
              <a:rPr lang="en-US" dirty="0">
                <a:solidFill>
                  <a:schemeClr val="accent1"/>
                </a:solidFill>
              </a:rPr>
              <a:t>		$query = "DELETE FROM classics WHERE </a:t>
            </a:r>
            <a:r>
              <a:rPr lang="en-US" dirty="0" err="1">
                <a:solidFill>
                  <a:schemeClr val="accent1"/>
                </a:solidFill>
              </a:rPr>
              <a:t>isbn</a:t>
            </a:r>
            <a:r>
              <a:rPr lang="en-US" dirty="0">
                <a:solidFill>
                  <a:schemeClr val="accent1"/>
                </a:solidFill>
              </a:rPr>
              <a:t>='$</a:t>
            </a:r>
            <a:r>
              <a:rPr lang="en-US" dirty="0" err="1">
                <a:solidFill>
                  <a:schemeClr val="accent1"/>
                </a:solidFill>
              </a:rPr>
              <a:t>isbn</a:t>
            </a:r>
            <a:r>
              <a:rPr lang="en-US" dirty="0">
                <a:solidFill>
                  <a:schemeClr val="accent1"/>
                </a:solidFill>
              </a:rPr>
              <a:t>’”;</a:t>
            </a:r>
          </a:p>
          <a:p>
            <a:pPr marL="457200" lvl="1" indent="0">
              <a:buNone/>
            </a:pPr>
            <a:r>
              <a:rPr lang="en-US" dirty="0">
                <a:solidFill>
                  <a:schemeClr val="accent1"/>
                </a:solidFill>
              </a:rPr>
              <a:t>		$result = $conn-&gt;query($query);</a:t>
            </a:r>
          </a:p>
          <a:p>
            <a:pPr marL="457200" lvl="1" indent="0">
              <a:buNone/>
            </a:pPr>
            <a:r>
              <a:rPr lang="en-US" dirty="0">
                <a:solidFill>
                  <a:schemeClr val="accent1"/>
                </a:solidFill>
              </a:rPr>
              <a:t>		if (!$result) echo "DELETE failed: $query&lt;</a:t>
            </a:r>
            <a:r>
              <a:rPr lang="en-US" dirty="0" err="1">
                <a:solidFill>
                  <a:schemeClr val="accent1"/>
                </a:solidFill>
              </a:rPr>
              <a:t>br</a:t>
            </a:r>
            <a:r>
              <a:rPr lang="en-US" dirty="0">
                <a:solidFill>
                  <a:schemeClr val="accent1"/>
                </a:solidFill>
              </a:rPr>
              <a:t>&gt;" . </a:t>
            </a:r>
          </a:p>
          <a:p>
            <a:pPr marL="457200" lvl="1" indent="0">
              <a:buNone/>
            </a:pPr>
            <a:r>
              <a:rPr lang="en-US" dirty="0">
                <a:solidFill>
                  <a:schemeClr val="accent1"/>
                </a:solidFill>
              </a:rPr>
              <a:t>			$conn-&gt;error . "&lt;</a:t>
            </a:r>
            <a:r>
              <a:rPr lang="en-US" dirty="0" err="1">
                <a:solidFill>
                  <a:schemeClr val="accent1"/>
                </a:solidFill>
              </a:rPr>
              <a:t>br</a:t>
            </a:r>
            <a:r>
              <a:rPr lang="en-US" dirty="0">
                <a:solidFill>
                  <a:schemeClr val="accent1"/>
                </a:solidFill>
              </a:rPr>
              <a:t>&gt;&lt;</a:t>
            </a:r>
            <a:r>
              <a:rPr lang="en-US" dirty="0" err="1">
                <a:solidFill>
                  <a:schemeClr val="accent1"/>
                </a:solidFill>
              </a:rPr>
              <a:t>br</a:t>
            </a:r>
            <a:r>
              <a:rPr lang="en-US" dirty="0">
                <a:solidFill>
                  <a:schemeClr val="accent1"/>
                </a:solidFill>
              </a:rPr>
              <a:t>&gt;";</a:t>
            </a:r>
          </a:p>
          <a:p>
            <a:pPr marL="457200" lvl="1" indent="0">
              <a:buNone/>
            </a:pPr>
            <a:r>
              <a:rPr lang="en-US" dirty="0">
                <a:solidFill>
                  <a:schemeClr val="accent1"/>
                </a:solidFill>
              </a:rPr>
              <a:t>	}</a:t>
            </a:r>
          </a:p>
          <a:p>
            <a:pPr marL="457200" lvl="1" indent="0">
              <a:buNone/>
            </a:pPr>
            <a:r>
              <a:rPr lang="en-US" dirty="0">
                <a:solidFill>
                  <a:schemeClr val="accent1"/>
                </a:solidFill>
              </a:rPr>
              <a:t>…</a:t>
            </a:r>
          </a:p>
          <a:p>
            <a:endParaRPr lang="en-US" dirty="0"/>
          </a:p>
        </p:txBody>
      </p:sp>
    </p:spTree>
    <p:extLst>
      <p:ext uri="{BB962C8B-B14F-4D97-AF65-F5344CB8AC3E}">
        <p14:creationId xmlns:p14="http://schemas.microsoft.com/office/powerpoint/2010/main" val="557447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DFDB0-EF51-4C4B-B79B-2ACE2B4A1A14}"/>
              </a:ext>
            </a:extLst>
          </p:cNvPr>
          <p:cNvSpPr>
            <a:spLocks noGrp="1"/>
          </p:cNvSpPr>
          <p:nvPr>
            <p:ph idx="1"/>
          </p:nvPr>
        </p:nvSpPr>
        <p:spPr>
          <a:xfrm>
            <a:off x="838200" y="389744"/>
            <a:ext cx="10515600" cy="6301342"/>
          </a:xfrm>
        </p:spPr>
        <p:txBody>
          <a:bodyPr>
            <a:normAutofit lnSpcReduction="10000"/>
          </a:bodyPr>
          <a:lstStyle/>
          <a:p>
            <a:pPr marL="457200" lvl="1" indent="0">
              <a:buNone/>
            </a:pPr>
            <a:r>
              <a:rPr lang="en-US" dirty="0">
                <a:solidFill>
                  <a:schemeClr val="accent1"/>
                </a:solidFill>
              </a:rPr>
              <a:t>…</a:t>
            </a:r>
          </a:p>
          <a:p>
            <a:pPr marL="457200" lvl="1" indent="0">
              <a:buNone/>
            </a:pPr>
            <a:r>
              <a:rPr lang="en-US" dirty="0">
                <a:solidFill>
                  <a:schemeClr val="accent1"/>
                </a:solidFill>
              </a:rPr>
              <a:t>if (</a:t>
            </a:r>
            <a:r>
              <a:rPr lang="en-US" dirty="0" err="1">
                <a:solidFill>
                  <a:schemeClr val="accent1"/>
                </a:solidFill>
              </a:rPr>
              <a:t>isset</a:t>
            </a:r>
            <a:r>
              <a:rPr lang="en-US" dirty="0">
                <a:solidFill>
                  <a:schemeClr val="accent1"/>
                </a:solidFill>
              </a:rPr>
              <a:t>($_POST['author']) &amp;&amp; </a:t>
            </a:r>
            <a:r>
              <a:rPr lang="en-US" dirty="0" err="1">
                <a:solidFill>
                  <a:schemeClr val="accent1"/>
                </a:solidFill>
              </a:rPr>
              <a:t>isset</a:t>
            </a:r>
            <a:r>
              <a:rPr lang="en-US" dirty="0">
                <a:solidFill>
                  <a:schemeClr val="accent1"/>
                </a:solidFill>
              </a:rPr>
              <a:t>($_POST['title']) &amp;&amp;</a:t>
            </a:r>
          </a:p>
          <a:p>
            <a:pPr marL="457200" lvl="1" indent="0">
              <a:buNone/>
            </a:pPr>
            <a:r>
              <a:rPr lang="en-US" dirty="0">
                <a:solidFill>
                  <a:schemeClr val="accent1"/>
                </a:solidFill>
              </a:rPr>
              <a:t>	</a:t>
            </a:r>
            <a:r>
              <a:rPr lang="en-US" dirty="0" err="1">
                <a:solidFill>
                  <a:schemeClr val="accent1"/>
                </a:solidFill>
              </a:rPr>
              <a:t>isset</a:t>
            </a:r>
            <a:r>
              <a:rPr lang="en-US" dirty="0">
                <a:solidFill>
                  <a:schemeClr val="accent1"/>
                </a:solidFill>
              </a:rPr>
              <a:t>($_POST['category']) &amp;&amp; </a:t>
            </a:r>
            <a:r>
              <a:rPr lang="en-US" dirty="0" err="1">
                <a:solidFill>
                  <a:schemeClr val="accent1"/>
                </a:solidFill>
              </a:rPr>
              <a:t>isset</a:t>
            </a:r>
            <a:r>
              <a:rPr lang="en-US" dirty="0">
                <a:solidFill>
                  <a:schemeClr val="accent1"/>
                </a:solidFill>
              </a:rPr>
              <a:t>($_POST['year']) &amp;&amp;</a:t>
            </a:r>
          </a:p>
          <a:p>
            <a:pPr marL="457200" lvl="1" indent="0">
              <a:buNone/>
            </a:pPr>
            <a:r>
              <a:rPr lang="en-US" dirty="0">
                <a:solidFill>
                  <a:schemeClr val="accent1"/>
                </a:solidFill>
              </a:rPr>
              <a:t>	</a:t>
            </a:r>
            <a:r>
              <a:rPr lang="en-US" dirty="0" err="1">
                <a:solidFill>
                  <a:schemeClr val="accent1"/>
                </a:solidFill>
              </a:rPr>
              <a:t>isset</a:t>
            </a:r>
            <a:r>
              <a:rPr lang="en-US" dirty="0">
                <a:solidFill>
                  <a:schemeClr val="accent1"/>
                </a:solidFill>
              </a:rPr>
              <a:t>($_POST['</a:t>
            </a:r>
            <a:r>
              <a:rPr lang="en-US" dirty="0" err="1">
                <a:solidFill>
                  <a:schemeClr val="accent1"/>
                </a:solidFill>
              </a:rPr>
              <a:t>isbn</a:t>
            </a:r>
            <a:r>
              <a:rPr lang="en-US" dirty="0">
                <a:solidFill>
                  <a:schemeClr val="accent1"/>
                </a:solidFill>
              </a:rPr>
              <a:t>']))</a:t>
            </a:r>
          </a:p>
          <a:p>
            <a:pPr marL="457200" lvl="1" indent="0">
              <a:buNone/>
            </a:pPr>
            <a:r>
              <a:rPr lang="en-US" dirty="0">
                <a:solidFill>
                  <a:schemeClr val="accent1"/>
                </a:solidFill>
              </a:rPr>
              <a:t>{</a:t>
            </a:r>
          </a:p>
          <a:p>
            <a:pPr marL="457200" lvl="1" indent="0">
              <a:buNone/>
            </a:pPr>
            <a:r>
              <a:rPr lang="en-US" dirty="0">
                <a:solidFill>
                  <a:schemeClr val="accent1"/>
                </a:solidFill>
              </a:rPr>
              <a:t>	$author = </a:t>
            </a:r>
            <a:r>
              <a:rPr lang="en-US" dirty="0" err="1">
                <a:solidFill>
                  <a:schemeClr val="accent1"/>
                </a:solidFill>
              </a:rPr>
              <a:t>get_post</a:t>
            </a:r>
            <a:r>
              <a:rPr lang="en-US" dirty="0">
                <a:solidFill>
                  <a:schemeClr val="accent1"/>
                </a:solidFill>
              </a:rPr>
              <a:t>($conn, 'author’);</a:t>
            </a:r>
          </a:p>
          <a:p>
            <a:pPr marL="457200" lvl="1" indent="0">
              <a:buNone/>
            </a:pPr>
            <a:r>
              <a:rPr lang="en-US" dirty="0">
                <a:solidFill>
                  <a:schemeClr val="accent1"/>
                </a:solidFill>
              </a:rPr>
              <a:t>	$title = </a:t>
            </a:r>
            <a:r>
              <a:rPr lang="en-US" dirty="0" err="1">
                <a:solidFill>
                  <a:schemeClr val="accent1"/>
                </a:solidFill>
              </a:rPr>
              <a:t>get_post</a:t>
            </a:r>
            <a:r>
              <a:rPr lang="en-US" dirty="0">
                <a:solidFill>
                  <a:schemeClr val="accent1"/>
                </a:solidFill>
              </a:rPr>
              <a:t>($conn, 'title’);</a:t>
            </a:r>
          </a:p>
          <a:p>
            <a:pPr marL="457200" lvl="1" indent="0">
              <a:buNone/>
            </a:pPr>
            <a:r>
              <a:rPr lang="en-US" dirty="0">
                <a:solidFill>
                  <a:schemeClr val="accent1"/>
                </a:solidFill>
              </a:rPr>
              <a:t>	$category = </a:t>
            </a:r>
            <a:r>
              <a:rPr lang="en-US" dirty="0" err="1">
                <a:solidFill>
                  <a:schemeClr val="accent1"/>
                </a:solidFill>
              </a:rPr>
              <a:t>get_post</a:t>
            </a:r>
            <a:r>
              <a:rPr lang="en-US" dirty="0">
                <a:solidFill>
                  <a:schemeClr val="accent1"/>
                </a:solidFill>
              </a:rPr>
              <a:t>($conn, 'category’);</a:t>
            </a:r>
          </a:p>
          <a:p>
            <a:pPr marL="457200" lvl="1" indent="0">
              <a:buNone/>
            </a:pPr>
            <a:r>
              <a:rPr lang="en-US" dirty="0">
                <a:solidFill>
                  <a:schemeClr val="accent1"/>
                </a:solidFill>
              </a:rPr>
              <a:t>	$year = </a:t>
            </a:r>
            <a:r>
              <a:rPr lang="en-US" dirty="0" err="1">
                <a:solidFill>
                  <a:schemeClr val="accent1"/>
                </a:solidFill>
              </a:rPr>
              <a:t>get_post</a:t>
            </a:r>
            <a:r>
              <a:rPr lang="en-US" dirty="0">
                <a:solidFill>
                  <a:schemeClr val="accent1"/>
                </a:solidFill>
              </a:rPr>
              <a:t>($conn, 'year’);</a:t>
            </a:r>
          </a:p>
          <a:p>
            <a:pPr marL="457200" lvl="1" indent="0">
              <a:buNone/>
            </a:pPr>
            <a:r>
              <a:rPr lang="en-US" dirty="0">
                <a:solidFill>
                  <a:schemeClr val="accent1"/>
                </a:solidFill>
              </a:rPr>
              <a:t>	$</a:t>
            </a:r>
            <a:r>
              <a:rPr lang="en-US" dirty="0" err="1">
                <a:solidFill>
                  <a:schemeClr val="accent1"/>
                </a:solidFill>
              </a:rPr>
              <a:t>isbn</a:t>
            </a:r>
            <a:r>
              <a:rPr lang="en-US" dirty="0">
                <a:solidFill>
                  <a:schemeClr val="accent1"/>
                </a:solidFill>
              </a:rPr>
              <a:t> = </a:t>
            </a:r>
            <a:r>
              <a:rPr lang="en-US" dirty="0" err="1">
                <a:solidFill>
                  <a:schemeClr val="accent1"/>
                </a:solidFill>
              </a:rPr>
              <a:t>get_post</a:t>
            </a:r>
            <a:r>
              <a:rPr lang="en-US" dirty="0">
                <a:solidFill>
                  <a:schemeClr val="accent1"/>
                </a:solidFill>
              </a:rPr>
              <a:t>($conn, '</a:t>
            </a:r>
            <a:r>
              <a:rPr lang="en-US" dirty="0" err="1">
                <a:solidFill>
                  <a:schemeClr val="accent1"/>
                </a:solidFill>
              </a:rPr>
              <a:t>isbn</a:t>
            </a:r>
            <a:r>
              <a:rPr lang="en-US" dirty="0">
                <a:solidFill>
                  <a:schemeClr val="accent1"/>
                </a:solidFill>
              </a:rPr>
              <a:t>’);</a:t>
            </a:r>
          </a:p>
          <a:p>
            <a:pPr marL="457200" lvl="1" indent="0">
              <a:buNone/>
            </a:pPr>
            <a:r>
              <a:rPr lang="en-US" dirty="0">
                <a:solidFill>
                  <a:schemeClr val="accent1"/>
                </a:solidFill>
              </a:rPr>
              <a:t>	$query = "INSERT INTO classics VALUES" .</a:t>
            </a:r>
          </a:p>
          <a:p>
            <a:pPr marL="457200" lvl="1" indent="0">
              <a:buNone/>
            </a:pPr>
            <a:r>
              <a:rPr lang="en-US" dirty="0">
                <a:solidFill>
                  <a:schemeClr val="accent1"/>
                </a:solidFill>
              </a:rPr>
              <a:t>		"('$author', '$title', '$category', '$year', '$</a:t>
            </a:r>
            <a:r>
              <a:rPr lang="en-US" dirty="0" err="1">
                <a:solidFill>
                  <a:schemeClr val="accent1"/>
                </a:solidFill>
              </a:rPr>
              <a:t>isbn</a:t>
            </a:r>
            <a:r>
              <a:rPr lang="en-US" dirty="0">
                <a:solidFill>
                  <a:schemeClr val="accent1"/>
                </a:solidFill>
              </a:rPr>
              <a:t>')";</a:t>
            </a:r>
          </a:p>
          <a:p>
            <a:pPr marL="457200" lvl="1" indent="0">
              <a:buNone/>
            </a:pPr>
            <a:r>
              <a:rPr lang="en-US" dirty="0">
                <a:solidFill>
                  <a:schemeClr val="accent1"/>
                </a:solidFill>
              </a:rPr>
              <a:t>	$result = $conn-&gt;query($query);</a:t>
            </a:r>
          </a:p>
          <a:p>
            <a:pPr marL="457200" lvl="1" indent="0">
              <a:buNone/>
            </a:pPr>
            <a:endParaRPr lang="en-US" dirty="0">
              <a:solidFill>
                <a:schemeClr val="accent1"/>
              </a:solidFill>
            </a:endParaRPr>
          </a:p>
          <a:p>
            <a:pPr marL="457200" lvl="1" indent="0">
              <a:buNone/>
            </a:pPr>
            <a:r>
              <a:rPr lang="en-US" dirty="0">
                <a:solidFill>
                  <a:schemeClr val="accent1"/>
                </a:solidFill>
              </a:rPr>
              <a:t>	if (!$result) echo "INSERT failed: $query&lt;</a:t>
            </a:r>
            <a:r>
              <a:rPr lang="en-US" dirty="0" err="1">
                <a:solidFill>
                  <a:schemeClr val="accent1"/>
                </a:solidFill>
              </a:rPr>
              <a:t>br</a:t>
            </a:r>
            <a:r>
              <a:rPr lang="en-US" dirty="0">
                <a:solidFill>
                  <a:schemeClr val="accent1"/>
                </a:solidFill>
              </a:rPr>
              <a:t>&gt;" . $conn-&gt;error . "&lt;</a:t>
            </a:r>
            <a:r>
              <a:rPr lang="en-US" dirty="0" err="1">
                <a:solidFill>
                  <a:schemeClr val="accent1"/>
                </a:solidFill>
              </a:rPr>
              <a:t>br</a:t>
            </a:r>
            <a:r>
              <a:rPr lang="en-US" dirty="0">
                <a:solidFill>
                  <a:schemeClr val="accent1"/>
                </a:solidFill>
              </a:rPr>
              <a:t>&gt;&lt;</a:t>
            </a:r>
            <a:r>
              <a:rPr lang="en-US" dirty="0" err="1">
                <a:solidFill>
                  <a:schemeClr val="accent1"/>
                </a:solidFill>
              </a:rPr>
              <a:t>br</a:t>
            </a:r>
            <a:r>
              <a:rPr lang="en-US" dirty="0">
                <a:solidFill>
                  <a:schemeClr val="accent1"/>
                </a:solidFill>
              </a:rPr>
              <a:t>&gt;";</a:t>
            </a:r>
          </a:p>
          <a:p>
            <a:pPr marL="457200" lvl="1" indent="0">
              <a:buNone/>
            </a:pPr>
            <a:r>
              <a:rPr lang="en-US" dirty="0">
                <a:solidFill>
                  <a:schemeClr val="accent1"/>
                </a:solidFill>
              </a:rPr>
              <a:t>}</a:t>
            </a:r>
          </a:p>
          <a:p>
            <a:pPr marL="457200" lvl="1" indent="0">
              <a:buNone/>
            </a:pPr>
            <a:r>
              <a:rPr lang="en-US" dirty="0">
                <a:solidFill>
                  <a:schemeClr val="accent1"/>
                </a:solidFill>
              </a:rPr>
              <a:t>…</a:t>
            </a:r>
          </a:p>
          <a:p>
            <a:endParaRPr lang="en-US" dirty="0"/>
          </a:p>
        </p:txBody>
      </p:sp>
    </p:spTree>
    <p:extLst>
      <p:ext uri="{BB962C8B-B14F-4D97-AF65-F5344CB8AC3E}">
        <p14:creationId xmlns:p14="http://schemas.microsoft.com/office/powerpoint/2010/main" val="835250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021759"/>
            <a:ext cx="10515600" cy="4705804"/>
          </a:xfrm>
        </p:spPr>
        <p:txBody>
          <a:bodyPr>
            <a:normAutofit/>
          </a:bodyPr>
          <a:lstStyle/>
          <a:p>
            <a:r>
              <a:rPr lang="en-US" dirty="0"/>
              <a:t>The process of using MySQL with PHP is as follows:</a:t>
            </a:r>
          </a:p>
          <a:p>
            <a:endParaRPr lang="en-US" dirty="0"/>
          </a:p>
          <a:p>
            <a:pPr marL="514350" indent="-514350">
              <a:buFont typeface="+mj-lt"/>
              <a:buAutoNum type="arabicPeriod"/>
            </a:pPr>
            <a:r>
              <a:rPr lang="en-US" dirty="0"/>
              <a:t>Connect to MySQL and select the database to use.</a:t>
            </a:r>
          </a:p>
          <a:p>
            <a:pPr marL="514350" indent="-514350">
              <a:buFont typeface="+mj-lt"/>
              <a:buAutoNum type="arabicPeriod"/>
            </a:pPr>
            <a:r>
              <a:rPr lang="en-US" dirty="0"/>
              <a:t>Build a query string.</a:t>
            </a:r>
          </a:p>
          <a:p>
            <a:pPr marL="514350" indent="-514350">
              <a:buFont typeface="+mj-lt"/>
              <a:buAutoNum type="arabicPeriod"/>
            </a:pPr>
            <a:r>
              <a:rPr lang="en-US" dirty="0"/>
              <a:t>Perform the query.</a:t>
            </a:r>
          </a:p>
          <a:p>
            <a:pPr marL="514350" indent="-514350">
              <a:buFont typeface="+mj-lt"/>
              <a:buAutoNum type="arabicPeriod"/>
            </a:pPr>
            <a:r>
              <a:rPr lang="en-US" dirty="0"/>
              <a:t>Retrieve the results and output to a web page.</a:t>
            </a:r>
          </a:p>
          <a:p>
            <a:pPr marL="514350" indent="-514350">
              <a:buFont typeface="+mj-lt"/>
              <a:buAutoNum type="arabicPeriod"/>
            </a:pPr>
            <a:r>
              <a:rPr lang="en-US" dirty="0"/>
              <a:t>Repeat steps 2 to 4 until all desired data has been retrieved.</a:t>
            </a:r>
          </a:p>
          <a:p>
            <a:pPr marL="514350" indent="-514350">
              <a:buFont typeface="+mj-lt"/>
              <a:buAutoNum type="arabicPeriod"/>
            </a:pPr>
            <a:r>
              <a:rPr lang="en-US" dirty="0"/>
              <a:t>Disconnect from MySQL.</a:t>
            </a:r>
          </a:p>
        </p:txBody>
      </p:sp>
      <p:sp>
        <p:nvSpPr>
          <p:cNvPr id="4" name="Rectangle: Rounded Corners 3">
            <a:extLst>
              <a:ext uri="{FF2B5EF4-FFF2-40B4-BE49-F238E27FC236}">
                <a16:creationId xmlns:a16="http://schemas.microsoft.com/office/drawing/2014/main" id="{F8242C96-752D-41CA-9B58-152522B84434}"/>
              </a:ext>
            </a:extLst>
          </p:cNvPr>
          <p:cNvSpPr/>
          <p:nvPr/>
        </p:nvSpPr>
        <p:spPr>
          <a:xfrm>
            <a:off x="1316335" y="2532186"/>
            <a:ext cx="2991505" cy="151149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1BFD1B42-2A66-4327-9716-869DD921CE9C}"/>
              </a:ext>
            </a:extLst>
          </p:cNvPr>
          <p:cNvSpPr txBox="1"/>
          <p:nvPr/>
        </p:nvSpPr>
        <p:spPr>
          <a:xfrm>
            <a:off x="4401179" y="2859987"/>
            <a:ext cx="2562330" cy="369332"/>
          </a:xfrm>
          <a:prstGeom prst="rect">
            <a:avLst/>
          </a:prstGeom>
          <a:noFill/>
        </p:spPr>
        <p:txBody>
          <a:bodyPr wrap="square" rtlCol="0">
            <a:spAutoFit/>
          </a:bodyPr>
          <a:lstStyle/>
          <a:p>
            <a:r>
              <a:rPr lang="en-US" dirty="0">
                <a:solidFill>
                  <a:srgbClr val="FF0000"/>
                </a:solidFill>
              </a:rPr>
              <a:t>Security critical steps!</a:t>
            </a:r>
            <a:endParaRPr lang="en-GB" dirty="0">
              <a:solidFill>
                <a:srgbClr val="FF0000"/>
              </a:solidFill>
            </a:endParaRPr>
          </a:p>
        </p:txBody>
      </p:sp>
    </p:spTree>
    <p:extLst>
      <p:ext uri="{BB962C8B-B14F-4D97-AF65-F5344CB8AC3E}">
        <p14:creationId xmlns:p14="http://schemas.microsoft.com/office/powerpoint/2010/main" val="90956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DFDB0-EF51-4C4B-B79B-2ACE2B4A1A14}"/>
              </a:ext>
            </a:extLst>
          </p:cNvPr>
          <p:cNvSpPr>
            <a:spLocks noGrp="1"/>
          </p:cNvSpPr>
          <p:nvPr>
            <p:ph idx="1"/>
          </p:nvPr>
        </p:nvSpPr>
        <p:spPr>
          <a:xfrm>
            <a:off x="838200" y="389744"/>
            <a:ext cx="10515600" cy="6344885"/>
          </a:xfrm>
        </p:spPr>
        <p:txBody>
          <a:bodyPr>
            <a:normAutofit fontScale="92500" lnSpcReduction="10000"/>
          </a:bodyPr>
          <a:lstStyle/>
          <a:p>
            <a:pPr marL="457200" lvl="1" indent="0">
              <a:buNone/>
            </a:pPr>
            <a:r>
              <a:rPr lang="en-US" dirty="0">
                <a:solidFill>
                  <a:schemeClr val="accent1"/>
                </a:solidFill>
              </a:rPr>
              <a:t>…</a:t>
            </a:r>
          </a:p>
          <a:p>
            <a:pPr marL="457200" lvl="1" indent="0">
              <a:buNone/>
            </a:pPr>
            <a:r>
              <a:rPr lang="en-US" dirty="0">
                <a:solidFill>
                  <a:schemeClr val="accent1"/>
                </a:solidFill>
              </a:rPr>
              <a:t>echo &lt;&lt;&lt;_END</a:t>
            </a:r>
          </a:p>
          <a:p>
            <a:pPr marL="457200" lvl="1" indent="0">
              <a:buNone/>
            </a:pPr>
            <a:r>
              <a:rPr lang="en-US" dirty="0"/>
              <a:t>&lt;form action="</a:t>
            </a:r>
            <a:r>
              <a:rPr lang="en-US" dirty="0" err="1"/>
              <a:t>sqltest.php</a:t>
            </a:r>
            <a:r>
              <a:rPr lang="en-US" dirty="0"/>
              <a:t>" method="post"&gt;&lt;pre&gt;</a:t>
            </a:r>
          </a:p>
          <a:p>
            <a:pPr marL="457200" lvl="1" indent="0">
              <a:buNone/>
            </a:pPr>
            <a:r>
              <a:rPr lang="en-US" dirty="0"/>
              <a:t>Author &lt;input type="text" name="author"&gt;</a:t>
            </a:r>
          </a:p>
          <a:p>
            <a:pPr marL="457200" lvl="1" indent="0">
              <a:buNone/>
            </a:pPr>
            <a:r>
              <a:rPr lang="en-US" dirty="0"/>
              <a:t>Title &lt;input type="text" name="title"&gt;</a:t>
            </a:r>
          </a:p>
          <a:p>
            <a:pPr marL="457200" lvl="1" indent="0">
              <a:buNone/>
            </a:pPr>
            <a:r>
              <a:rPr lang="en-US" dirty="0"/>
              <a:t>Category &lt;input type="text" name="category"&gt;</a:t>
            </a:r>
          </a:p>
          <a:p>
            <a:pPr marL="457200" lvl="1" indent="0">
              <a:buNone/>
            </a:pPr>
            <a:r>
              <a:rPr lang="en-US" dirty="0"/>
              <a:t>Year &lt;input type="text" name="year"&gt;</a:t>
            </a:r>
          </a:p>
          <a:p>
            <a:pPr marL="457200" lvl="1" indent="0">
              <a:buNone/>
            </a:pPr>
            <a:r>
              <a:rPr lang="en-US" dirty="0"/>
              <a:t>ISBN &lt;input type="text" name="</a:t>
            </a:r>
            <a:r>
              <a:rPr lang="en-US" dirty="0" err="1"/>
              <a:t>isbn</a:t>
            </a:r>
            <a:r>
              <a:rPr lang="en-US" dirty="0"/>
              <a:t>"&gt;</a:t>
            </a:r>
          </a:p>
          <a:p>
            <a:pPr marL="457200" lvl="1" indent="0">
              <a:buNone/>
            </a:pPr>
            <a:r>
              <a:rPr lang="en-US" dirty="0"/>
              <a:t>&lt;input type="submit" value="ADD RECORD"&gt;</a:t>
            </a:r>
          </a:p>
          <a:p>
            <a:pPr marL="457200" lvl="1" indent="0">
              <a:buNone/>
            </a:pPr>
            <a:r>
              <a:rPr lang="en-US" dirty="0"/>
              <a:t>&lt;/pre&gt;&lt;/form&gt;</a:t>
            </a:r>
          </a:p>
          <a:p>
            <a:pPr marL="457200" lvl="1" indent="0">
              <a:buNone/>
            </a:pPr>
            <a:r>
              <a:rPr lang="en-US" dirty="0">
                <a:solidFill>
                  <a:schemeClr val="accent1"/>
                </a:solidFill>
              </a:rPr>
              <a:t>_END;</a:t>
            </a:r>
          </a:p>
          <a:p>
            <a:pPr marL="457200" lvl="1" indent="0">
              <a:buNone/>
            </a:pPr>
            <a:endParaRPr lang="en-US" dirty="0">
              <a:solidFill>
                <a:schemeClr val="accent1"/>
              </a:solidFill>
            </a:endParaRPr>
          </a:p>
          <a:p>
            <a:pPr marL="457200" lvl="1" indent="0">
              <a:buNone/>
            </a:pPr>
            <a:r>
              <a:rPr lang="en-US" dirty="0">
                <a:solidFill>
                  <a:schemeClr val="accent1"/>
                </a:solidFill>
              </a:rPr>
              <a:t>$query = "SELECT * FROM classics";</a:t>
            </a:r>
          </a:p>
          <a:p>
            <a:pPr marL="457200" lvl="1" indent="0">
              <a:buNone/>
            </a:pPr>
            <a:r>
              <a:rPr lang="en-US" dirty="0">
                <a:solidFill>
                  <a:schemeClr val="accent1"/>
                </a:solidFill>
              </a:rPr>
              <a:t>$result = $conn-&gt;query($query);</a:t>
            </a:r>
          </a:p>
          <a:p>
            <a:pPr marL="457200" lvl="1" indent="0">
              <a:buNone/>
            </a:pPr>
            <a:r>
              <a:rPr lang="en-US" dirty="0">
                <a:solidFill>
                  <a:schemeClr val="accent1"/>
                </a:solidFill>
              </a:rPr>
              <a:t>if (!$result) die ("Database access failed: " . $conn-&gt;error);</a:t>
            </a:r>
          </a:p>
          <a:p>
            <a:pPr marL="457200" lvl="1" indent="0">
              <a:buNone/>
            </a:pPr>
            <a:endParaRPr lang="en-US" dirty="0">
              <a:solidFill>
                <a:schemeClr val="accent1"/>
              </a:solidFill>
            </a:endParaRPr>
          </a:p>
          <a:p>
            <a:pPr marL="457200" lvl="1" indent="0">
              <a:buNone/>
            </a:pPr>
            <a:r>
              <a:rPr lang="en-US" dirty="0">
                <a:solidFill>
                  <a:schemeClr val="accent1"/>
                </a:solidFill>
              </a:rPr>
              <a:t>$rows = $result-&gt;</a:t>
            </a:r>
            <a:r>
              <a:rPr lang="en-US" dirty="0" err="1">
                <a:solidFill>
                  <a:schemeClr val="accent1"/>
                </a:solidFill>
              </a:rPr>
              <a:t>num_rows</a:t>
            </a:r>
            <a:r>
              <a:rPr lang="en-US" dirty="0">
                <a:solidFill>
                  <a:schemeClr val="accent1"/>
                </a:solidFill>
              </a:rPr>
              <a:t>;</a:t>
            </a:r>
          </a:p>
          <a:p>
            <a:pPr marL="457200" lvl="1" indent="0">
              <a:buNone/>
            </a:pPr>
            <a:r>
              <a:rPr lang="en-US" dirty="0">
                <a:solidFill>
                  <a:schemeClr val="accent1"/>
                </a:solidFill>
              </a:rPr>
              <a:t>…</a:t>
            </a:r>
          </a:p>
          <a:p>
            <a:endParaRPr lang="en-US" dirty="0"/>
          </a:p>
        </p:txBody>
      </p:sp>
    </p:spTree>
    <p:extLst>
      <p:ext uri="{BB962C8B-B14F-4D97-AF65-F5344CB8AC3E}">
        <p14:creationId xmlns:p14="http://schemas.microsoft.com/office/powerpoint/2010/main" val="2385333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DFDB0-EF51-4C4B-B79B-2ACE2B4A1A14}"/>
              </a:ext>
            </a:extLst>
          </p:cNvPr>
          <p:cNvSpPr>
            <a:spLocks noGrp="1"/>
          </p:cNvSpPr>
          <p:nvPr>
            <p:ph idx="1"/>
          </p:nvPr>
        </p:nvSpPr>
        <p:spPr>
          <a:xfrm>
            <a:off x="838200" y="0"/>
            <a:ext cx="10515600" cy="6858000"/>
          </a:xfrm>
        </p:spPr>
        <p:txBody>
          <a:bodyPr>
            <a:normAutofit fontScale="92500" lnSpcReduction="10000"/>
          </a:bodyPr>
          <a:lstStyle/>
          <a:p>
            <a:pPr marL="457200" lvl="1" indent="0">
              <a:buNone/>
            </a:pPr>
            <a:r>
              <a:rPr lang="en-US" dirty="0">
                <a:solidFill>
                  <a:schemeClr val="accent1"/>
                </a:solidFill>
              </a:rPr>
              <a:t>…</a:t>
            </a:r>
          </a:p>
          <a:p>
            <a:pPr marL="457200" lvl="1" indent="0">
              <a:buNone/>
            </a:pPr>
            <a:r>
              <a:rPr lang="en-US" dirty="0">
                <a:solidFill>
                  <a:schemeClr val="accent1"/>
                </a:solidFill>
              </a:rPr>
              <a:t>for ($j = 0 ; $j &lt; $rows ; ++$j)</a:t>
            </a:r>
          </a:p>
          <a:p>
            <a:pPr marL="457200" lvl="1" indent="0">
              <a:buNone/>
            </a:pPr>
            <a:r>
              <a:rPr lang="en-US" dirty="0">
                <a:solidFill>
                  <a:schemeClr val="accent1"/>
                </a:solidFill>
              </a:rPr>
              <a:t>{</a:t>
            </a:r>
          </a:p>
          <a:p>
            <a:pPr marL="457200" lvl="1" indent="0">
              <a:buNone/>
            </a:pPr>
            <a:r>
              <a:rPr lang="en-US" dirty="0">
                <a:solidFill>
                  <a:schemeClr val="accent1"/>
                </a:solidFill>
              </a:rPr>
              <a:t>	$result-&gt;</a:t>
            </a:r>
            <a:r>
              <a:rPr lang="en-US" dirty="0" err="1">
                <a:solidFill>
                  <a:schemeClr val="accent1"/>
                </a:solidFill>
              </a:rPr>
              <a:t>data_seek</a:t>
            </a:r>
            <a:r>
              <a:rPr lang="en-US" dirty="0">
                <a:solidFill>
                  <a:schemeClr val="accent1"/>
                </a:solidFill>
              </a:rPr>
              <a:t>($j);</a:t>
            </a:r>
          </a:p>
          <a:p>
            <a:pPr marL="457200" lvl="1" indent="0">
              <a:buNone/>
            </a:pPr>
            <a:r>
              <a:rPr lang="en-US" dirty="0">
                <a:solidFill>
                  <a:schemeClr val="accent1"/>
                </a:solidFill>
              </a:rPr>
              <a:t>	$row = $result-&gt;</a:t>
            </a:r>
            <a:r>
              <a:rPr lang="en-US" dirty="0" err="1">
                <a:solidFill>
                  <a:schemeClr val="accent1"/>
                </a:solidFill>
              </a:rPr>
              <a:t>fetch_array</a:t>
            </a:r>
            <a:r>
              <a:rPr lang="en-US" dirty="0">
                <a:solidFill>
                  <a:schemeClr val="accent1"/>
                </a:solidFill>
              </a:rPr>
              <a:t>(MYSQLI_NUM);</a:t>
            </a:r>
          </a:p>
          <a:p>
            <a:pPr marL="457200" lvl="1" indent="0">
              <a:buNone/>
            </a:pPr>
            <a:r>
              <a:rPr lang="en-US" dirty="0">
                <a:solidFill>
                  <a:schemeClr val="accent1"/>
                </a:solidFill>
              </a:rPr>
              <a:t>	echo &lt;&lt;&lt;_END</a:t>
            </a:r>
          </a:p>
          <a:p>
            <a:pPr marL="457200" lvl="1" indent="0">
              <a:buNone/>
            </a:pPr>
            <a:r>
              <a:rPr lang="en-US" dirty="0"/>
              <a:t>&lt;pre&gt;</a:t>
            </a:r>
          </a:p>
          <a:p>
            <a:pPr marL="457200" lvl="1" indent="0">
              <a:buNone/>
            </a:pPr>
            <a:r>
              <a:rPr lang="en-US" dirty="0"/>
              <a:t>Author $row[0]</a:t>
            </a:r>
          </a:p>
          <a:p>
            <a:pPr marL="457200" lvl="1" indent="0">
              <a:buNone/>
            </a:pPr>
            <a:r>
              <a:rPr lang="en-US" dirty="0"/>
              <a:t>Title $row[1]</a:t>
            </a:r>
          </a:p>
          <a:p>
            <a:pPr marL="457200" lvl="1" indent="0">
              <a:buNone/>
            </a:pPr>
            <a:r>
              <a:rPr lang="en-US" dirty="0"/>
              <a:t>Category $row[2]</a:t>
            </a:r>
          </a:p>
          <a:p>
            <a:pPr marL="457200" lvl="1" indent="0">
              <a:buNone/>
            </a:pPr>
            <a:r>
              <a:rPr lang="en-US" dirty="0"/>
              <a:t>Year $row[3]</a:t>
            </a:r>
          </a:p>
          <a:p>
            <a:pPr marL="457200" lvl="1" indent="0">
              <a:buNone/>
            </a:pPr>
            <a:r>
              <a:rPr lang="en-US" dirty="0"/>
              <a:t>ISBN $row[4]</a:t>
            </a:r>
          </a:p>
          <a:p>
            <a:pPr marL="457200" lvl="1" indent="0">
              <a:buNone/>
            </a:pPr>
            <a:r>
              <a:rPr lang="en-US" dirty="0"/>
              <a:t>&lt;/pre&gt;</a:t>
            </a:r>
          </a:p>
          <a:p>
            <a:pPr marL="457200" lvl="1" indent="0">
              <a:buNone/>
            </a:pPr>
            <a:r>
              <a:rPr lang="en-US" dirty="0"/>
              <a:t>&lt;form action="</a:t>
            </a:r>
            <a:r>
              <a:rPr lang="en-US" dirty="0" err="1"/>
              <a:t>sqltest.php</a:t>
            </a:r>
            <a:r>
              <a:rPr lang="en-US" dirty="0"/>
              <a:t>" method="post"&gt;</a:t>
            </a:r>
          </a:p>
          <a:p>
            <a:pPr marL="457200" lvl="1" indent="0">
              <a:buNone/>
            </a:pPr>
            <a:r>
              <a:rPr lang="en-US" dirty="0"/>
              <a:t>&lt;input type="hidden" name="delete" value="yes"&gt;</a:t>
            </a:r>
          </a:p>
          <a:p>
            <a:pPr marL="457200" lvl="1" indent="0">
              <a:buNone/>
            </a:pPr>
            <a:r>
              <a:rPr lang="en-US" dirty="0"/>
              <a:t>&lt;input type="hidden" name="</a:t>
            </a:r>
            <a:r>
              <a:rPr lang="en-US" dirty="0" err="1"/>
              <a:t>isbn</a:t>
            </a:r>
            <a:r>
              <a:rPr lang="en-US" dirty="0"/>
              <a:t>" value="$row[4]"&gt;</a:t>
            </a:r>
          </a:p>
          <a:p>
            <a:pPr marL="457200" lvl="1" indent="0">
              <a:buNone/>
            </a:pPr>
            <a:r>
              <a:rPr lang="en-US" dirty="0"/>
              <a:t>&lt;input type="submit" value="DELETE RECORD"&gt;&lt;/form&gt;</a:t>
            </a:r>
          </a:p>
          <a:p>
            <a:pPr marL="457200" lvl="1" indent="0">
              <a:buNone/>
            </a:pPr>
            <a:r>
              <a:rPr lang="en-US" dirty="0">
                <a:solidFill>
                  <a:schemeClr val="accent1"/>
                </a:solidFill>
              </a:rPr>
              <a:t>_END;</a:t>
            </a:r>
          </a:p>
          <a:p>
            <a:pPr marL="457200" lvl="1" indent="0">
              <a:buNone/>
            </a:pPr>
            <a:r>
              <a:rPr lang="en-US" dirty="0">
                <a:solidFill>
                  <a:schemeClr val="accent1"/>
                </a:solidFill>
              </a:rPr>
              <a:t>}</a:t>
            </a:r>
          </a:p>
          <a:p>
            <a:pPr marL="457200" lvl="1" indent="0">
              <a:buNone/>
            </a:pPr>
            <a:r>
              <a:rPr lang="en-US" dirty="0">
                <a:solidFill>
                  <a:schemeClr val="accent1"/>
                </a:solidFill>
              </a:rPr>
              <a:t>…</a:t>
            </a:r>
          </a:p>
          <a:p>
            <a:endParaRPr lang="en-US" dirty="0"/>
          </a:p>
        </p:txBody>
      </p:sp>
    </p:spTree>
    <p:extLst>
      <p:ext uri="{BB962C8B-B14F-4D97-AF65-F5344CB8AC3E}">
        <p14:creationId xmlns:p14="http://schemas.microsoft.com/office/powerpoint/2010/main" val="2086580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DFDB0-EF51-4C4B-B79B-2ACE2B4A1A14}"/>
              </a:ext>
            </a:extLst>
          </p:cNvPr>
          <p:cNvSpPr>
            <a:spLocks noGrp="1"/>
          </p:cNvSpPr>
          <p:nvPr>
            <p:ph idx="1"/>
          </p:nvPr>
        </p:nvSpPr>
        <p:spPr>
          <a:xfrm>
            <a:off x="838200" y="389744"/>
            <a:ext cx="10515600" cy="5787219"/>
          </a:xfrm>
        </p:spPr>
        <p:txBody>
          <a:bodyPr>
            <a:normAutofit/>
          </a:bodyPr>
          <a:lstStyle/>
          <a:p>
            <a:pPr marL="457200" lvl="1" indent="0">
              <a:buNone/>
            </a:pPr>
            <a:r>
              <a:rPr lang="en-US" sz="2800" dirty="0">
                <a:solidFill>
                  <a:srgbClr val="0070C0"/>
                </a:solidFill>
              </a:rPr>
              <a:t>…	</a:t>
            </a:r>
          </a:p>
          <a:p>
            <a:pPr marL="457200" lvl="1" indent="0">
              <a:buNone/>
            </a:pPr>
            <a:r>
              <a:rPr lang="en-US" sz="2800" dirty="0">
                <a:solidFill>
                  <a:srgbClr val="0070C0"/>
                </a:solidFill>
              </a:rPr>
              <a:t>	$result-&gt;close();</a:t>
            </a:r>
          </a:p>
          <a:p>
            <a:pPr marL="457200" lvl="1" indent="0">
              <a:buNone/>
            </a:pPr>
            <a:endParaRPr lang="en-US" sz="2800" dirty="0">
              <a:solidFill>
                <a:srgbClr val="0070C0"/>
              </a:solidFill>
            </a:endParaRPr>
          </a:p>
          <a:p>
            <a:pPr marL="457200" lvl="1" indent="0">
              <a:buNone/>
            </a:pPr>
            <a:r>
              <a:rPr lang="en-US" sz="2800" dirty="0">
                <a:solidFill>
                  <a:srgbClr val="0070C0"/>
                </a:solidFill>
              </a:rPr>
              <a:t>	$conn-&gt;close();</a:t>
            </a:r>
          </a:p>
          <a:p>
            <a:pPr marL="457200" lvl="1" indent="0">
              <a:buNone/>
            </a:pPr>
            <a:endParaRPr lang="en-US" sz="2800" dirty="0">
              <a:solidFill>
                <a:srgbClr val="0070C0"/>
              </a:solidFill>
            </a:endParaRPr>
          </a:p>
          <a:p>
            <a:pPr marL="457200" lvl="1" indent="0">
              <a:buNone/>
            </a:pPr>
            <a:r>
              <a:rPr lang="en-US" sz="2800" dirty="0">
                <a:solidFill>
                  <a:srgbClr val="0070C0"/>
                </a:solidFill>
              </a:rPr>
              <a:t>	function </a:t>
            </a:r>
            <a:r>
              <a:rPr lang="en-US" sz="2800" dirty="0" err="1">
                <a:solidFill>
                  <a:srgbClr val="0070C0"/>
                </a:solidFill>
              </a:rPr>
              <a:t>get_post</a:t>
            </a:r>
            <a:r>
              <a:rPr lang="en-US" sz="2800" dirty="0">
                <a:solidFill>
                  <a:srgbClr val="0070C0"/>
                </a:solidFill>
              </a:rPr>
              <a:t>($conn, $</a:t>
            </a:r>
            <a:r>
              <a:rPr lang="en-US" sz="2800" dirty="0" err="1">
                <a:solidFill>
                  <a:srgbClr val="0070C0"/>
                </a:solidFill>
              </a:rPr>
              <a:t>var</a:t>
            </a:r>
            <a:r>
              <a:rPr lang="en-US" sz="2800" dirty="0">
                <a:solidFill>
                  <a:srgbClr val="0070C0"/>
                </a:solidFill>
              </a:rPr>
              <a:t>)</a:t>
            </a:r>
          </a:p>
          <a:p>
            <a:pPr marL="457200" lvl="1" indent="0">
              <a:buNone/>
            </a:pPr>
            <a:r>
              <a:rPr lang="en-US" sz="2800" dirty="0">
                <a:solidFill>
                  <a:srgbClr val="0070C0"/>
                </a:solidFill>
              </a:rPr>
              <a:t>	{</a:t>
            </a:r>
          </a:p>
          <a:p>
            <a:pPr marL="457200" lvl="1" indent="0">
              <a:buNone/>
            </a:pPr>
            <a:r>
              <a:rPr lang="en-US" sz="2800" dirty="0">
                <a:solidFill>
                  <a:srgbClr val="0070C0"/>
                </a:solidFill>
              </a:rPr>
              <a:t>		return $conn-&gt;</a:t>
            </a:r>
            <a:r>
              <a:rPr lang="en-US" sz="2800" dirty="0" err="1">
                <a:solidFill>
                  <a:srgbClr val="0070C0"/>
                </a:solidFill>
              </a:rPr>
              <a:t>real_escape_string</a:t>
            </a:r>
            <a:r>
              <a:rPr lang="en-US" sz="2800" dirty="0">
                <a:solidFill>
                  <a:srgbClr val="0070C0"/>
                </a:solidFill>
              </a:rPr>
              <a:t>($_POST[$</a:t>
            </a:r>
            <a:r>
              <a:rPr lang="en-US" sz="2800" dirty="0" err="1">
                <a:solidFill>
                  <a:srgbClr val="0070C0"/>
                </a:solidFill>
              </a:rPr>
              <a:t>var</a:t>
            </a:r>
            <a:r>
              <a:rPr lang="en-US" sz="2800" dirty="0">
                <a:solidFill>
                  <a:srgbClr val="0070C0"/>
                </a:solidFill>
              </a:rPr>
              <a:t>]);</a:t>
            </a:r>
          </a:p>
          <a:p>
            <a:pPr marL="457200" lvl="1" indent="0">
              <a:buNone/>
            </a:pPr>
            <a:r>
              <a:rPr lang="en-US" sz="2800" dirty="0">
                <a:solidFill>
                  <a:srgbClr val="0070C0"/>
                </a:solidFill>
              </a:rPr>
              <a:t>	}</a:t>
            </a:r>
          </a:p>
          <a:p>
            <a:pPr marL="457200" lvl="1" indent="0">
              <a:buNone/>
            </a:pPr>
            <a:endParaRPr lang="en-US" sz="2800" dirty="0">
              <a:solidFill>
                <a:srgbClr val="0070C0"/>
              </a:solidFill>
            </a:endParaRPr>
          </a:p>
          <a:p>
            <a:pPr marL="457200" lvl="1" indent="0">
              <a:buNone/>
            </a:pPr>
            <a:r>
              <a:rPr lang="en-US" sz="2800" dirty="0">
                <a:solidFill>
                  <a:srgbClr val="0070C0"/>
                </a:solidFill>
              </a:rPr>
              <a:t>?&gt;</a:t>
            </a:r>
          </a:p>
        </p:txBody>
      </p:sp>
    </p:spTree>
    <p:extLst>
      <p:ext uri="{BB962C8B-B14F-4D97-AF65-F5344CB8AC3E}">
        <p14:creationId xmlns:p14="http://schemas.microsoft.com/office/powerpoint/2010/main" val="1063879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The $_POST Array</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p:txBody>
          <a:bodyPr>
            <a:normAutofit/>
          </a:bodyPr>
          <a:lstStyle/>
          <a:p>
            <a:r>
              <a:rPr lang="en-US" dirty="0"/>
              <a:t>I mentioned in an earlier lecture that a browser sends user input through either a </a:t>
            </a:r>
            <a:r>
              <a:rPr lang="en-US" b="1" dirty="0"/>
              <a:t>Get request </a:t>
            </a:r>
            <a:r>
              <a:rPr lang="en-US" dirty="0"/>
              <a:t>or a </a:t>
            </a:r>
            <a:r>
              <a:rPr lang="en-US" b="1" dirty="0"/>
              <a:t>Post request</a:t>
            </a:r>
            <a:r>
              <a:rPr lang="en-US" dirty="0"/>
              <a:t>. </a:t>
            </a:r>
          </a:p>
          <a:p>
            <a:endParaRPr lang="en-US" dirty="0"/>
          </a:p>
          <a:p>
            <a:pPr>
              <a:buFont typeface="Wingdings" panose="05000000000000000000" pitchFamily="2" charset="2"/>
              <a:buChar char="Ø"/>
            </a:pPr>
            <a:r>
              <a:rPr lang="en-US" dirty="0"/>
              <a:t>The </a:t>
            </a:r>
            <a:r>
              <a:rPr lang="en-US" b="1" dirty="0"/>
              <a:t>Post request </a:t>
            </a:r>
            <a:r>
              <a:rPr lang="en-US" dirty="0"/>
              <a:t>is usually </a:t>
            </a:r>
            <a:r>
              <a:rPr lang="en-US" b="1" dirty="0">
                <a:solidFill>
                  <a:srgbClr val="00B050"/>
                </a:solidFill>
              </a:rPr>
              <a:t>preferred</a:t>
            </a:r>
            <a:r>
              <a:rPr lang="en-US" dirty="0"/>
              <a:t> (because it avoids placing unsightly data in the browser’s address bar), and so we use it here.</a:t>
            </a:r>
          </a:p>
          <a:p>
            <a:endParaRPr lang="en-US" dirty="0"/>
          </a:p>
          <a:p>
            <a:endParaRPr lang="en-US" dirty="0"/>
          </a:p>
          <a:p>
            <a:pPr lvl="1"/>
            <a:r>
              <a:rPr lang="en-US" dirty="0"/>
              <a:t>The web server bundles up </a:t>
            </a:r>
            <a:r>
              <a:rPr lang="en-US" u="sng" dirty="0"/>
              <a:t>all of the user input </a:t>
            </a:r>
            <a:r>
              <a:rPr lang="en-US" dirty="0"/>
              <a:t>(even if the form was filled out with a hundred fields) and puts </a:t>
            </a:r>
            <a:r>
              <a:rPr lang="en-US" u="sng" dirty="0"/>
              <a:t>in into an array named $_POST</a:t>
            </a:r>
            <a:endParaRPr lang="en-US" dirty="0"/>
          </a:p>
          <a:p>
            <a:endParaRPr lang="en-US" dirty="0"/>
          </a:p>
        </p:txBody>
      </p:sp>
    </p:spTree>
    <p:extLst>
      <p:ext uri="{BB962C8B-B14F-4D97-AF65-F5344CB8AC3E}">
        <p14:creationId xmlns:p14="http://schemas.microsoft.com/office/powerpoint/2010/main" val="17214804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The $_POST Array</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p:txBody>
          <a:bodyPr>
            <a:normAutofit/>
          </a:bodyPr>
          <a:lstStyle/>
          <a:p>
            <a:pPr marL="0" indent="0">
              <a:buNone/>
            </a:pPr>
            <a:endParaRPr lang="en-US" dirty="0"/>
          </a:p>
          <a:p>
            <a:r>
              <a:rPr lang="en-US" dirty="0"/>
              <a:t>Depending on whether a form has been set to use the Post or the Get method, either the </a:t>
            </a:r>
            <a:r>
              <a:rPr lang="en-US" b="1" dirty="0">
                <a:solidFill>
                  <a:srgbClr val="0070C0"/>
                </a:solidFill>
              </a:rPr>
              <a:t>$_POST</a:t>
            </a:r>
            <a:r>
              <a:rPr lang="en-US" dirty="0">
                <a:solidFill>
                  <a:srgbClr val="0070C0"/>
                </a:solidFill>
              </a:rPr>
              <a:t> </a:t>
            </a:r>
            <a:r>
              <a:rPr lang="en-US" dirty="0"/>
              <a:t>or the </a:t>
            </a:r>
            <a:r>
              <a:rPr lang="en-US" b="1" dirty="0">
                <a:solidFill>
                  <a:srgbClr val="0070C0"/>
                </a:solidFill>
              </a:rPr>
              <a:t>$_GET </a:t>
            </a:r>
            <a:r>
              <a:rPr lang="en-US" dirty="0"/>
              <a:t>associative array will be populated with the form data. </a:t>
            </a:r>
          </a:p>
          <a:p>
            <a:endParaRPr lang="en-US" dirty="0"/>
          </a:p>
          <a:p>
            <a:r>
              <a:rPr lang="en-US" dirty="0"/>
              <a:t>They can both be read in exactly the same way.</a:t>
            </a:r>
          </a:p>
          <a:p>
            <a:pPr>
              <a:buFont typeface="Courier New" panose="02070309020205020404" pitchFamily="49" charset="0"/>
              <a:buChar char="o"/>
            </a:pPr>
            <a:r>
              <a:rPr lang="en-US" dirty="0"/>
              <a:t>Each field has an element in the array named after that field.</a:t>
            </a:r>
          </a:p>
          <a:p>
            <a:pPr>
              <a:buFont typeface="Courier New" panose="02070309020205020404" pitchFamily="49" charset="0"/>
              <a:buChar char="o"/>
            </a:pPr>
            <a:endParaRPr lang="en-US" dirty="0"/>
          </a:p>
          <a:p>
            <a:pPr marL="457200" lvl="1" indent="0">
              <a:buNone/>
            </a:pPr>
            <a:r>
              <a:rPr lang="en-US" dirty="0"/>
              <a:t>Example: </a:t>
            </a:r>
            <a:r>
              <a:rPr lang="en-US" dirty="0">
                <a:solidFill>
                  <a:srgbClr val="0070C0"/>
                </a:solidFill>
              </a:rPr>
              <a:t>$_POST['</a:t>
            </a:r>
            <a:r>
              <a:rPr lang="en-US" dirty="0" err="1">
                <a:solidFill>
                  <a:srgbClr val="0070C0"/>
                </a:solidFill>
              </a:rPr>
              <a:t>isbn</a:t>
            </a:r>
            <a:r>
              <a:rPr lang="en-US" dirty="0">
                <a:solidFill>
                  <a:srgbClr val="0070C0"/>
                </a:solidFill>
              </a:rPr>
              <a:t>'] </a:t>
            </a:r>
            <a:r>
              <a:rPr lang="en-US" dirty="0"/>
              <a:t>or </a:t>
            </a:r>
            <a:r>
              <a:rPr lang="en-US" dirty="0">
                <a:solidFill>
                  <a:srgbClr val="0070C0"/>
                </a:solidFill>
              </a:rPr>
              <a:t>$_POST["</a:t>
            </a:r>
            <a:r>
              <a:rPr lang="en-US" dirty="0" err="1">
                <a:solidFill>
                  <a:srgbClr val="0070C0"/>
                </a:solidFill>
              </a:rPr>
              <a:t>isbn</a:t>
            </a:r>
            <a:r>
              <a:rPr lang="en-US" dirty="0">
                <a:solidFill>
                  <a:srgbClr val="0070C0"/>
                </a:solidFill>
              </a:rPr>
              <a:t>"] </a:t>
            </a:r>
          </a:p>
          <a:p>
            <a:endParaRPr lang="en-US" dirty="0"/>
          </a:p>
        </p:txBody>
      </p:sp>
    </p:spTree>
    <p:extLst>
      <p:ext uri="{BB962C8B-B14F-4D97-AF65-F5344CB8AC3E}">
        <p14:creationId xmlns:p14="http://schemas.microsoft.com/office/powerpoint/2010/main" val="32659235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The $_POST Array</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fontScale="85000" lnSpcReduction="20000"/>
          </a:bodyPr>
          <a:lstStyle/>
          <a:p>
            <a:pPr>
              <a:buFont typeface="Wingdings" panose="05000000000000000000" pitchFamily="2" charset="2"/>
              <a:buChar char="Ø"/>
            </a:pPr>
            <a:r>
              <a:rPr lang="en-US" dirty="0"/>
              <a:t>There is </a:t>
            </a:r>
            <a:r>
              <a:rPr lang="en-US" u="sng" dirty="0"/>
              <a:t>no reason to write</a:t>
            </a:r>
            <a:r>
              <a:rPr lang="en-US" dirty="0"/>
              <a:t> to an element in the </a:t>
            </a:r>
            <a:r>
              <a:rPr lang="en-US" dirty="0">
                <a:solidFill>
                  <a:srgbClr val="0070C0"/>
                </a:solidFill>
              </a:rPr>
              <a:t>$_POST </a:t>
            </a:r>
            <a:r>
              <a:rPr lang="en-US" dirty="0"/>
              <a:t>array. </a:t>
            </a:r>
          </a:p>
          <a:p>
            <a:r>
              <a:rPr lang="en-US" dirty="0"/>
              <a:t>Its only purpose is to communicate information from the browser to the program, and you’re better off copying data to your own variables before altering it.</a:t>
            </a:r>
          </a:p>
          <a:p>
            <a:endParaRPr lang="en-US" dirty="0"/>
          </a:p>
          <a:p>
            <a:endParaRPr lang="en-US" dirty="0"/>
          </a:p>
          <a:p>
            <a:r>
              <a:rPr lang="en-US" dirty="0">
                <a:solidFill>
                  <a:srgbClr val="FF0000"/>
                </a:solidFill>
              </a:rPr>
              <a:t>TIP: </a:t>
            </a:r>
            <a:r>
              <a:rPr lang="en-US" dirty="0"/>
              <a:t>So, back to the </a:t>
            </a:r>
            <a:r>
              <a:rPr lang="en-US" dirty="0" err="1">
                <a:solidFill>
                  <a:srgbClr val="0070C0"/>
                </a:solidFill>
              </a:rPr>
              <a:t>get_post</a:t>
            </a:r>
            <a:r>
              <a:rPr lang="en-US" dirty="0">
                <a:solidFill>
                  <a:srgbClr val="0070C0"/>
                </a:solidFill>
              </a:rPr>
              <a:t> </a:t>
            </a:r>
            <a:r>
              <a:rPr lang="en-US" dirty="0"/>
              <a:t>function, which passes each item it retrieves through the </a:t>
            </a:r>
            <a:r>
              <a:rPr lang="en-US" dirty="0" err="1">
                <a:solidFill>
                  <a:srgbClr val="0070C0"/>
                </a:solidFill>
              </a:rPr>
              <a:t>real_escape_string</a:t>
            </a:r>
            <a:r>
              <a:rPr lang="en-US" dirty="0">
                <a:solidFill>
                  <a:srgbClr val="0070C0"/>
                </a:solidFill>
              </a:rPr>
              <a:t> </a:t>
            </a:r>
            <a:r>
              <a:rPr lang="en-US" dirty="0"/>
              <a:t>method of the connection object to strip out any characters that a hacker may have inserted in order to break into or alter your database, like this:</a:t>
            </a:r>
          </a:p>
          <a:p>
            <a:endParaRPr lang="en-US" dirty="0"/>
          </a:p>
          <a:p>
            <a:pPr marL="457200" lvl="1" indent="0">
              <a:buNone/>
            </a:pPr>
            <a:r>
              <a:rPr lang="en-US" dirty="0">
                <a:solidFill>
                  <a:srgbClr val="0070C0"/>
                </a:solidFill>
              </a:rPr>
              <a:t>function </a:t>
            </a:r>
            <a:r>
              <a:rPr lang="en-US" dirty="0" err="1">
                <a:solidFill>
                  <a:srgbClr val="0070C0"/>
                </a:solidFill>
              </a:rPr>
              <a:t>get_post</a:t>
            </a:r>
            <a:r>
              <a:rPr lang="en-US" dirty="0">
                <a:solidFill>
                  <a:srgbClr val="0070C0"/>
                </a:solidFill>
              </a:rPr>
              <a:t>($conn, $</a:t>
            </a:r>
            <a:r>
              <a:rPr lang="en-US" dirty="0" err="1">
                <a:solidFill>
                  <a:srgbClr val="0070C0"/>
                </a:solidFill>
              </a:rPr>
              <a:t>var</a:t>
            </a:r>
            <a:r>
              <a:rPr lang="en-US" dirty="0">
                <a:solidFill>
                  <a:srgbClr val="0070C0"/>
                </a:solidFill>
              </a:rPr>
              <a:t>)</a:t>
            </a:r>
          </a:p>
          <a:p>
            <a:pPr marL="457200" lvl="1" indent="0">
              <a:buNone/>
            </a:pPr>
            <a:r>
              <a:rPr lang="en-US" dirty="0">
                <a:solidFill>
                  <a:srgbClr val="0070C0"/>
                </a:solidFill>
              </a:rPr>
              <a:t>{</a:t>
            </a:r>
          </a:p>
          <a:p>
            <a:pPr marL="457200" lvl="1" indent="0">
              <a:buNone/>
            </a:pPr>
            <a:r>
              <a:rPr lang="en-US" dirty="0">
                <a:solidFill>
                  <a:srgbClr val="0070C0"/>
                </a:solidFill>
              </a:rPr>
              <a:t>	return $conn-&gt;</a:t>
            </a:r>
            <a:r>
              <a:rPr lang="en-US" b="1" dirty="0" err="1">
                <a:solidFill>
                  <a:srgbClr val="0070C0"/>
                </a:solidFill>
              </a:rPr>
              <a:t>real_escape_string</a:t>
            </a:r>
            <a:r>
              <a:rPr lang="en-US" dirty="0">
                <a:solidFill>
                  <a:srgbClr val="0070C0"/>
                </a:solidFill>
              </a:rPr>
              <a:t>($_POST[$</a:t>
            </a:r>
            <a:r>
              <a:rPr lang="en-US" dirty="0" err="1">
                <a:solidFill>
                  <a:srgbClr val="0070C0"/>
                </a:solidFill>
              </a:rPr>
              <a:t>var</a:t>
            </a:r>
            <a:r>
              <a:rPr lang="en-US" dirty="0">
                <a:solidFill>
                  <a:srgbClr val="0070C0"/>
                </a:solidFill>
              </a:rPr>
              <a:t>]);</a:t>
            </a:r>
          </a:p>
          <a:p>
            <a:pPr marL="457200" lvl="1" indent="0">
              <a:buNone/>
            </a:pPr>
            <a:r>
              <a:rPr lang="en-US" dirty="0">
                <a:solidFill>
                  <a:srgbClr val="0070C0"/>
                </a:solidFill>
              </a:rPr>
              <a:t>}</a:t>
            </a:r>
          </a:p>
        </p:txBody>
      </p:sp>
    </p:spTree>
    <p:extLst>
      <p:ext uri="{BB962C8B-B14F-4D97-AF65-F5344CB8AC3E}">
        <p14:creationId xmlns:p14="http://schemas.microsoft.com/office/powerpoint/2010/main" val="7845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u="sng" dirty="0"/>
              <a:t>Deleting a Record</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a:bodyPr>
          <a:lstStyle/>
          <a:p>
            <a:r>
              <a:rPr lang="en-US" dirty="0"/>
              <a:t>Prior to checking whether new data has been posted, the program checks whether the variable </a:t>
            </a:r>
            <a:r>
              <a:rPr lang="en-US" b="1" dirty="0">
                <a:solidFill>
                  <a:srgbClr val="0070C0"/>
                </a:solidFill>
              </a:rPr>
              <a:t>$_POST['delete'] </a:t>
            </a:r>
            <a:r>
              <a:rPr lang="en-US" dirty="0"/>
              <a:t>has a value. </a:t>
            </a:r>
          </a:p>
          <a:p>
            <a:pPr lvl="1">
              <a:buFont typeface="Calibri" panose="020F0502020204030204" pitchFamily="34" charset="0"/>
              <a:buChar char="−"/>
            </a:pPr>
            <a:r>
              <a:rPr lang="en-US" dirty="0"/>
              <a:t>If so, the user has clicked the DELETE RECORD button to erase a record.  </a:t>
            </a:r>
          </a:p>
          <a:p>
            <a:pPr lvl="1">
              <a:buFont typeface="Calibri" panose="020F0502020204030204" pitchFamily="34" charset="0"/>
              <a:buChar char="−"/>
            </a:pPr>
            <a:r>
              <a:rPr lang="en-US" dirty="0"/>
              <a:t>In this case, the value of </a:t>
            </a:r>
            <a:r>
              <a:rPr lang="en-US" dirty="0">
                <a:solidFill>
                  <a:srgbClr val="0070C0"/>
                </a:solidFill>
              </a:rPr>
              <a:t>$</a:t>
            </a:r>
            <a:r>
              <a:rPr lang="en-US" dirty="0" err="1">
                <a:solidFill>
                  <a:srgbClr val="0070C0"/>
                </a:solidFill>
              </a:rPr>
              <a:t>isbn</a:t>
            </a:r>
            <a:r>
              <a:rPr lang="en-US" dirty="0">
                <a:solidFill>
                  <a:srgbClr val="0070C0"/>
                </a:solidFill>
              </a:rPr>
              <a:t> </a:t>
            </a:r>
            <a:r>
              <a:rPr lang="en-US" dirty="0"/>
              <a:t>will also have been posted.</a:t>
            </a:r>
          </a:p>
          <a:p>
            <a:endParaRPr lang="en-US" dirty="0"/>
          </a:p>
          <a:p>
            <a:endParaRPr lang="en-US" dirty="0"/>
          </a:p>
          <a:p>
            <a:r>
              <a:rPr lang="en-US" dirty="0"/>
              <a:t>As you’ll recall, the ISBN uniquely identifies each record. </a:t>
            </a:r>
          </a:p>
          <a:p>
            <a:pPr lvl="1">
              <a:buFont typeface="Courier New" panose="02070309020205020404" pitchFamily="49" charset="0"/>
              <a:buChar char="o"/>
            </a:pPr>
            <a:r>
              <a:rPr lang="en-US" dirty="0"/>
              <a:t>The HTML form appends the ISBN to the DELETE FROM query string created in the variable </a:t>
            </a:r>
            <a:r>
              <a:rPr lang="en-US" dirty="0">
                <a:solidFill>
                  <a:srgbClr val="0070C0"/>
                </a:solidFill>
              </a:rPr>
              <a:t>$query</a:t>
            </a:r>
            <a:r>
              <a:rPr lang="en-US" dirty="0"/>
              <a:t>, which is then passed to the query method of the </a:t>
            </a:r>
            <a:r>
              <a:rPr lang="en-US" dirty="0">
                <a:solidFill>
                  <a:srgbClr val="0070C0"/>
                </a:solidFill>
              </a:rPr>
              <a:t>$conn </a:t>
            </a:r>
            <a:r>
              <a:rPr lang="en-US" dirty="0"/>
              <a:t>object to issue it to MySQL.</a:t>
            </a:r>
          </a:p>
          <a:p>
            <a:endParaRPr lang="en-US" dirty="0"/>
          </a:p>
        </p:txBody>
      </p:sp>
    </p:spTree>
    <p:extLst>
      <p:ext uri="{BB962C8B-B14F-4D97-AF65-F5344CB8AC3E}">
        <p14:creationId xmlns:p14="http://schemas.microsoft.com/office/powerpoint/2010/main" val="12269218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Deleting a Record</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a:bodyPr>
          <a:lstStyle/>
          <a:p>
            <a:r>
              <a:rPr lang="en-US" dirty="0"/>
              <a:t>If </a:t>
            </a:r>
            <a:r>
              <a:rPr lang="en-US" b="1" dirty="0">
                <a:solidFill>
                  <a:srgbClr val="0070C0"/>
                </a:solidFill>
              </a:rPr>
              <a:t>$_POST['delete'] </a:t>
            </a:r>
            <a:r>
              <a:rPr lang="en-US" dirty="0"/>
              <a:t>is not set, </a:t>
            </a:r>
            <a:r>
              <a:rPr lang="en-US" b="1" dirty="0">
                <a:solidFill>
                  <a:srgbClr val="0070C0"/>
                </a:solidFill>
              </a:rPr>
              <a:t>$_POST['author']</a:t>
            </a:r>
            <a:r>
              <a:rPr lang="en-US" dirty="0"/>
              <a:t> and other posted values are checked. </a:t>
            </a:r>
          </a:p>
          <a:p>
            <a:endParaRPr lang="en-US" sz="400" dirty="0"/>
          </a:p>
          <a:p>
            <a:r>
              <a:rPr lang="en-US" dirty="0"/>
              <a:t>If they have all been given values, then </a:t>
            </a:r>
            <a:r>
              <a:rPr lang="en-US" dirty="0">
                <a:solidFill>
                  <a:srgbClr val="0070C0"/>
                </a:solidFill>
              </a:rPr>
              <a:t>$query </a:t>
            </a:r>
            <a:r>
              <a:rPr lang="en-US" dirty="0"/>
              <a:t>is set to an INSERT INTO command, followed by the five values to be inserted. </a:t>
            </a:r>
          </a:p>
          <a:p>
            <a:endParaRPr lang="en-US" sz="400" dirty="0"/>
          </a:p>
          <a:p>
            <a:r>
              <a:rPr lang="en-US" dirty="0"/>
              <a:t>The string is then passed to the query method, which upon completion returns either TRUE or FALSE. </a:t>
            </a:r>
          </a:p>
          <a:p>
            <a:endParaRPr lang="en-US" sz="400" dirty="0"/>
          </a:p>
          <a:p>
            <a:r>
              <a:rPr lang="en-US" dirty="0"/>
              <a:t>If FALSE is returned, the error message held in the error property of the </a:t>
            </a:r>
            <a:r>
              <a:rPr lang="en-US" dirty="0">
                <a:solidFill>
                  <a:srgbClr val="0070C0"/>
                </a:solidFill>
              </a:rPr>
              <a:t>$conn </a:t>
            </a:r>
            <a:r>
              <a:rPr lang="en-US" dirty="0"/>
              <a:t>object is displayed, like this:</a:t>
            </a:r>
          </a:p>
          <a:p>
            <a:endParaRPr lang="en-US" sz="400" dirty="0"/>
          </a:p>
          <a:p>
            <a:pPr marL="457200" lvl="1" indent="0">
              <a:buNone/>
            </a:pPr>
            <a:r>
              <a:rPr lang="en-US" dirty="0">
                <a:solidFill>
                  <a:srgbClr val="0070C0"/>
                </a:solidFill>
              </a:rPr>
              <a:t>if (!$result) echo "INSERT failed: $query&lt;</a:t>
            </a:r>
            <a:r>
              <a:rPr lang="en-US" dirty="0" err="1">
                <a:solidFill>
                  <a:srgbClr val="0070C0"/>
                </a:solidFill>
              </a:rPr>
              <a:t>br</a:t>
            </a:r>
            <a:r>
              <a:rPr lang="en-US" dirty="0">
                <a:solidFill>
                  <a:srgbClr val="0070C0"/>
                </a:solidFill>
              </a:rPr>
              <a:t>&gt;" . $conn-&gt;error . "&lt;</a:t>
            </a:r>
            <a:r>
              <a:rPr lang="en-US" dirty="0" err="1">
                <a:solidFill>
                  <a:srgbClr val="0070C0"/>
                </a:solidFill>
              </a:rPr>
              <a:t>br</a:t>
            </a:r>
            <a:r>
              <a:rPr lang="en-US" dirty="0">
                <a:solidFill>
                  <a:srgbClr val="0070C0"/>
                </a:solidFill>
              </a:rPr>
              <a:t>&gt;&lt;</a:t>
            </a:r>
            <a:r>
              <a:rPr lang="en-US" dirty="0" err="1">
                <a:solidFill>
                  <a:srgbClr val="0070C0"/>
                </a:solidFill>
              </a:rPr>
              <a:t>br</a:t>
            </a:r>
            <a:r>
              <a:rPr lang="en-US" dirty="0">
                <a:solidFill>
                  <a:srgbClr val="0070C0"/>
                </a:solidFill>
              </a:rPr>
              <a:t>&gt;";</a:t>
            </a:r>
          </a:p>
          <a:p>
            <a:endParaRPr lang="en-US" dirty="0"/>
          </a:p>
        </p:txBody>
      </p:sp>
    </p:spTree>
    <p:extLst>
      <p:ext uri="{BB962C8B-B14F-4D97-AF65-F5344CB8AC3E}">
        <p14:creationId xmlns:p14="http://schemas.microsoft.com/office/powerpoint/2010/main" val="36310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Displaying the Form</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fontScale="92500" lnSpcReduction="10000"/>
          </a:bodyPr>
          <a:lstStyle/>
          <a:p>
            <a:r>
              <a:rPr lang="en-US" dirty="0"/>
              <a:t>You should recall the </a:t>
            </a:r>
            <a:r>
              <a:rPr lang="en-US" dirty="0">
                <a:solidFill>
                  <a:srgbClr val="0070C0"/>
                </a:solidFill>
              </a:rPr>
              <a:t>echo</a:t>
            </a:r>
            <a:r>
              <a:rPr lang="en-US" dirty="0"/>
              <a:t> </a:t>
            </a:r>
            <a:r>
              <a:rPr lang="en-US" dirty="0">
                <a:solidFill>
                  <a:srgbClr val="0070C0"/>
                </a:solidFill>
              </a:rPr>
              <a:t>&lt;&lt;&lt;_END..._END </a:t>
            </a:r>
            <a:r>
              <a:rPr lang="en-US" dirty="0"/>
              <a:t>structure from previous lectures, which outputs everything between the </a:t>
            </a:r>
            <a:r>
              <a:rPr lang="en-US" dirty="0">
                <a:solidFill>
                  <a:srgbClr val="0070C0"/>
                </a:solidFill>
              </a:rPr>
              <a:t>_END </a:t>
            </a:r>
            <a:r>
              <a:rPr lang="en-US" dirty="0"/>
              <a:t>tags.</a:t>
            </a:r>
          </a:p>
          <a:p>
            <a:r>
              <a:rPr lang="en-US" dirty="0"/>
              <a:t>Instead of the </a:t>
            </a:r>
            <a:r>
              <a:rPr lang="en-US" dirty="0">
                <a:solidFill>
                  <a:srgbClr val="0070C0"/>
                </a:solidFill>
              </a:rPr>
              <a:t>echo</a:t>
            </a:r>
            <a:r>
              <a:rPr lang="en-US" dirty="0"/>
              <a:t> command, the program could also drop out of PHP using </a:t>
            </a:r>
            <a:r>
              <a:rPr lang="en-US" dirty="0">
                <a:solidFill>
                  <a:srgbClr val="0070C0"/>
                </a:solidFill>
              </a:rPr>
              <a:t>?&gt;</a:t>
            </a:r>
            <a:r>
              <a:rPr lang="en-US" dirty="0"/>
              <a:t>, issue the HTML, and then reenter PHP processing with </a:t>
            </a:r>
            <a:r>
              <a:rPr lang="en-US" dirty="0">
                <a:solidFill>
                  <a:srgbClr val="0070C0"/>
                </a:solidFill>
              </a:rPr>
              <a:t>&lt;?</a:t>
            </a:r>
            <a:r>
              <a:rPr lang="en-US" dirty="0" err="1">
                <a:solidFill>
                  <a:srgbClr val="0070C0"/>
                </a:solidFill>
              </a:rPr>
              <a:t>php</a:t>
            </a:r>
            <a:r>
              <a:rPr lang="en-US" dirty="0"/>
              <a:t>. </a:t>
            </a:r>
          </a:p>
          <a:p>
            <a:endParaRPr lang="en-US" dirty="0"/>
          </a:p>
          <a:p>
            <a:pPr marL="0" indent="0">
              <a:buNone/>
            </a:pPr>
            <a:r>
              <a:rPr lang="en-US" dirty="0"/>
              <a:t>Whichever style used is a matter of programmer preference, but I always recommend </a:t>
            </a:r>
            <a:r>
              <a:rPr lang="en-US" u="sng" dirty="0"/>
              <a:t>staying within PHP code</a:t>
            </a:r>
            <a:r>
              <a:rPr lang="en-US" dirty="0"/>
              <a:t> for these reasons:</a:t>
            </a:r>
          </a:p>
          <a:p>
            <a:pPr marL="971550" lvl="1" indent="-514350">
              <a:buFont typeface="+mj-lt"/>
              <a:buAutoNum type="arabicPeriod"/>
            </a:pPr>
            <a:r>
              <a:rPr lang="en-US" dirty="0"/>
              <a:t>It makes it very clear when </a:t>
            </a:r>
            <a:r>
              <a:rPr lang="en-US" u="sng" dirty="0"/>
              <a:t>debugging</a:t>
            </a:r>
            <a:r>
              <a:rPr lang="en-US" dirty="0"/>
              <a:t> (and also for other users) that everything within a </a:t>
            </a:r>
            <a:r>
              <a:rPr lang="en-US" i="1" dirty="0"/>
              <a:t>.</a:t>
            </a:r>
            <a:r>
              <a:rPr lang="en-US" i="1" dirty="0" err="1"/>
              <a:t>php</a:t>
            </a:r>
            <a:r>
              <a:rPr lang="en-US" i="1" dirty="0"/>
              <a:t> </a:t>
            </a:r>
            <a:r>
              <a:rPr lang="en-US" dirty="0"/>
              <a:t>file is PHP code. Therefore, there is no need to go hunting for dropouts to HTML.</a:t>
            </a:r>
          </a:p>
          <a:p>
            <a:pPr marL="971550" lvl="1" indent="-514350">
              <a:buFont typeface="+mj-lt"/>
              <a:buAutoNum type="arabicPeriod"/>
            </a:pPr>
            <a:endParaRPr lang="en-US" dirty="0"/>
          </a:p>
          <a:p>
            <a:pPr marL="971550" lvl="1" indent="-514350">
              <a:buFont typeface="+mj-lt"/>
              <a:buAutoNum type="arabicPeriod"/>
            </a:pPr>
            <a:r>
              <a:rPr lang="en-US" dirty="0"/>
              <a:t>When you wish to </a:t>
            </a:r>
            <a:r>
              <a:rPr lang="en-US" u="sng" dirty="0"/>
              <a:t>include a PHP variable directly</a:t>
            </a:r>
            <a:r>
              <a:rPr lang="en-US" dirty="0"/>
              <a:t> within HTML, you can just type it. If you had dropped back to HTML, you would have had to temporarily reenter PHP processing, access the variable, and then drop back out again.</a:t>
            </a:r>
          </a:p>
        </p:txBody>
      </p:sp>
    </p:spTree>
    <p:extLst>
      <p:ext uri="{BB962C8B-B14F-4D97-AF65-F5344CB8AC3E}">
        <p14:creationId xmlns:p14="http://schemas.microsoft.com/office/powerpoint/2010/main" val="332456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Displaying the Form</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a:bodyPr>
          <a:lstStyle/>
          <a:p>
            <a:r>
              <a:rPr lang="en-US" dirty="0"/>
              <a:t>The HTML form section simply sets the form’s action to </a:t>
            </a:r>
            <a:r>
              <a:rPr lang="en-US" i="1" dirty="0" err="1"/>
              <a:t>sqltest.php</a:t>
            </a:r>
            <a:r>
              <a:rPr lang="en-US" dirty="0"/>
              <a:t> </a:t>
            </a:r>
          </a:p>
          <a:p>
            <a:endParaRPr lang="en-US" dirty="0"/>
          </a:p>
          <a:p>
            <a:r>
              <a:rPr lang="en-US" dirty="0"/>
              <a:t>This means that when the form is submitted, </a:t>
            </a:r>
            <a:r>
              <a:rPr lang="en-US" u="sng" dirty="0"/>
              <a:t>the contents of the form fields will be sent to the file </a:t>
            </a:r>
            <a:r>
              <a:rPr lang="en-US" i="1" u="sng" dirty="0" err="1"/>
              <a:t>sqltest.php</a:t>
            </a:r>
            <a:r>
              <a:rPr lang="en-US" dirty="0"/>
              <a:t>, which is the program itself. </a:t>
            </a:r>
          </a:p>
          <a:p>
            <a:endParaRPr lang="en-US" dirty="0"/>
          </a:p>
          <a:p>
            <a:r>
              <a:rPr lang="en-US" dirty="0"/>
              <a:t>The form is also set up to send the fields as a </a:t>
            </a:r>
            <a:r>
              <a:rPr lang="en-US" u="sng" dirty="0"/>
              <a:t>Post rather than a Get request</a:t>
            </a:r>
            <a:r>
              <a:rPr lang="en-US" dirty="0"/>
              <a:t>. </a:t>
            </a:r>
          </a:p>
          <a:p>
            <a:pPr marL="457200" lvl="1" indent="0">
              <a:buNone/>
            </a:pPr>
            <a:r>
              <a:rPr lang="en-US" dirty="0"/>
              <a:t>This is because Get requests are appended to the URL being submitted to and can look messy in your browser. </a:t>
            </a:r>
          </a:p>
          <a:p>
            <a:endParaRPr lang="en-US" dirty="0"/>
          </a:p>
        </p:txBody>
      </p:sp>
    </p:spTree>
    <p:extLst>
      <p:ext uri="{BB962C8B-B14F-4D97-AF65-F5344CB8AC3E}">
        <p14:creationId xmlns:p14="http://schemas.microsoft.com/office/powerpoint/2010/main" val="10356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Creating a Login File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fontScale="92500" lnSpcReduction="20000"/>
          </a:bodyPr>
          <a:lstStyle/>
          <a:p>
            <a:r>
              <a:rPr lang="en-US" dirty="0"/>
              <a:t>Most websites developed with PHP contain multiple program files that will require access to MySQL and will thus need the login and password details. </a:t>
            </a:r>
          </a:p>
          <a:p>
            <a:pPr>
              <a:buFont typeface="Courier New" panose="02070309020205020404" pitchFamily="49" charset="0"/>
              <a:buChar char="o"/>
            </a:pPr>
            <a:r>
              <a:rPr lang="en-US" dirty="0"/>
              <a:t>Therefore, it’s sensible to create a single file to store these and then include that file wherever it’s needed. </a:t>
            </a:r>
          </a:p>
          <a:p>
            <a:pPr marL="457200" lvl="1" indent="0">
              <a:buNone/>
            </a:pPr>
            <a:endParaRPr lang="en-US" i="1" dirty="0">
              <a:solidFill>
                <a:srgbClr val="0070C0"/>
              </a:solidFill>
            </a:endParaRPr>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a:t>
            </a:r>
            <a:r>
              <a:rPr lang="en-US" dirty="0">
                <a:solidFill>
                  <a:schemeClr val="tx1">
                    <a:lumMod val="50000"/>
                    <a:lumOff val="50000"/>
                  </a:schemeClr>
                </a:solidFill>
              </a:rPr>
              <a:t>// </a:t>
            </a:r>
            <a:r>
              <a:rPr lang="en-US" dirty="0" err="1">
                <a:solidFill>
                  <a:schemeClr val="tx1">
                    <a:lumMod val="50000"/>
                    <a:lumOff val="50000"/>
                  </a:schemeClr>
                </a:solidFill>
              </a:rPr>
              <a:t>login.php</a:t>
            </a:r>
            <a:endParaRPr lang="en-US" dirty="0">
              <a:solidFill>
                <a:schemeClr val="tx1">
                  <a:lumMod val="50000"/>
                  <a:lumOff val="50000"/>
                </a:schemeClr>
              </a:solidFill>
            </a:endParaRPr>
          </a:p>
          <a:p>
            <a:pPr marL="457200" lvl="1" indent="0">
              <a:buNone/>
            </a:pPr>
            <a:r>
              <a:rPr lang="en-US" dirty="0">
                <a:solidFill>
                  <a:srgbClr val="0070C0"/>
                </a:solidFill>
              </a:rPr>
              <a:t>	$</a:t>
            </a:r>
            <a:r>
              <a:rPr lang="en-US" dirty="0" err="1">
                <a:solidFill>
                  <a:srgbClr val="0070C0"/>
                </a:solidFill>
              </a:rPr>
              <a:t>hn</a:t>
            </a:r>
            <a:r>
              <a:rPr lang="en-US" dirty="0">
                <a:solidFill>
                  <a:srgbClr val="0070C0"/>
                </a:solidFill>
              </a:rPr>
              <a:t> = 'localhost’;</a:t>
            </a:r>
          </a:p>
          <a:p>
            <a:pPr marL="457200" lvl="1" indent="0">
              <a:buNone/>
            </a:pPr>
            <a:r>
              <a:rPr lang="en-US" dirty="0">
                <a:solidFill>
                  <a:srgbClr val="0070C0"/>
                </a:solidFill>
              </a:rPr>
              <a:t>	$un = '</a:t>
            </a:r>
            <a:r>
              <a:rPr lang="en-US" i="1" dirty="0">
                <a:solidFill>
                  <a:srgbClr val="0070C0"/>
                </a:solidFill>
              </a:rPr>
              <a:t>username</a:t>
            </a:r>
            <a:r>
              <a:rPr lang="en-US" dirty="0">
                <a:solidFill>
                  <a:srgbClr val="0070C0"/>
                </a:solidFill>
              </a:rPr>
              <a:t>’;</a:t>
            </a:r>
          </a:p>
          <a:p>
            <a:pPr marL="457200" lvl="1" indent="0">
              <a:buNone/>
            </a:pPr>
            <a:r>
              <a:rPr lang="en-US" dirty="0">
                <a:solidFill>
                  <a:srgbClr val="0070C0"/>
                </a:solidFill>
              </a:rPr>
              <a:t>	$pw = '</a:t>
            </a:r>
            <a:r>
              <a:rPr lang="en-US" i="1" dirty="0">
                <a:solidFill>
                  <a:srgbClr val="0070C0"/>
                </a:solidFill>
              </a:rPr>
              <a:t>password</a:t>
            </a:r>
            <a:r>
              <a:rPr lang="en-US" dirty="0">
                <a:solidFill>
                  <a:srgbClr val="0070C0"/>
                </a:solidFill>
              </a:rPr>
              <a:t>’;</a:t>
            </a:r>
          </a:p>
          <a:p>
            <a:pPr marL="457200" lvl="1" indent="0">
              <a:buNone/>
            </a:pPr>
            <a:r>
              <a:rPr lang="en-US" dirty="0">
                <a:solidFill>
                  <a:srgbClr val="0070C0"/>
                </a:solidFill>
              </a:rPr>
              <a:t>	$</a:t>
            </a:r>
            <a:r>
              <a:rPr lang="en-US" dirty="0" err="1">
                <a:solidFill>
                  <a:srgbClr val="0070C0"/>
                </a:solidFill>
              </a:rPr>
              <a:t>db</a:t>
            </a:r>
            <a:r>
              <a:rPr lang="en-US" dirty="0">
                <a:solidFill>
                  <a:srgbClr val="0070C0"/>
                </a:solidFill>
              </a:rPr>
              <a:t> = 'publications’;</a:t>
            </a:r>
          </a:p>
          <a:p>
            <a:pPr marL="457200" lvl="1" indent="0">
              <a:buNone/>
            </a:pPr>
            <a:r>
              <a:rPr lang="en-US" dirty="0">
                <a:solidFill>
                  <a:srgbClr val="0070C0"/>
                </a:solidFill>
              </a:rPr>
              <a:t>?&gt;</a:t>
            </a:r>
          </a:p>
          <a:p>
            <a:endParaRPr lang="en-US" dirty="0"/>
          </a:p>
          <a:p>
            <a:pPr lvl="1"/>
            <a:r>
              <a:rPr lang="en-US" dirty="0"/>
              <a:t>Type the example, replacing </a:t>
            </a:r>
            <a:r>
              <a:rPr lang="en-US" i="1" dirty="0"/>
              <a:t>username </a:t>
            </a:r>
            <a:r>
              <a:rPr lang="en-US" dirty="0"/>
              <a:t>and </a:t>
            </a:r>
            <a:r>
              <a:rPr lang="en-US" i="1" dirty="0"/>
              <a:t>password </a:t>
            </a:r>
            <a:r>
              <a:rPr lang="en-US" dirty="0"/>
              <a:t>with the values you use for your MySQL database, and save it to the document root directory you set up</a:t>
            </a:r>
          </a:p>
        </p:txBody>
      </p:sp>
    </p:spTree>
    <p:extLst>
      <p:ext uri="{BB962C8B-B14F-4D97-AF65-F5344CB8AC3E}">
        <p14:creationId xmlns:p14="http://schemas.microsoft.com/office/powerpoint/2010/main" val="28330820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DFDB0-EF51-4C4B-B79B-2ACE2B4A1A14}"/>
              </a:ext>
            </a:extLst>
          </p:cNvPr>
          <p:cNvSpPr>
            <a:spLocks noGrp="1"/>
          </p:cNvSpPr>
          <p:nvPr>
            <p:ph idx="1"/>
          </p:nvPr>
        </p:nvSpPr>
        <p:spPr>
          <a:xfrm>
            <a:off x="838200" y="389744"/>
            <a:ext cx="10515600" cy="6257799"/>
          </a:xfrm>
        </p:spPr>
        <p:txBody>
          <a:bodyPr>
            <a:normAutofit fontScale="92500" lnSpcReduction="10000"/>
          </a:bodyPr>
          <a:lstStyle/>
          <a:p>
            <a:pPr marL="457200" lvl="1" indent="0">
              <a:buNone/>
            </a:pPr>
            <a:r>
              <a:rPr lang="en-US" dirty="0">
                <a:solidFill>
                  <a:schemeClr val="accent1"/>
                </a:solidFill>
              </a:rPr>
              <a:t>…</a:t>
            </a:r>
          </a:p>
          <a:p>
            <a:pPr marL="457200" lvl="1" indent="0">
              <a:buNone/>
            </a:pPr>
            <a:r>
              <a:rPr lang="en-US" dirty="0">
                <a:solidFill>
                  <a:schemeClr val="accent1"/>
                </a:solidFill>
              </a:rPr>
              <a:t>echo &lt;&lt;&lt;_END</a:t>
            </a:r>
          </a:p>
          <a:p>
            <a:pPr marL="457200" lvl="1" indent="0">
              <a:buNone/>
            </a:pPr>
            <a:r>
              <a:rPr lang="en-US" dirty="0"/>
              <a:t>&lt;form action="</a:t>
            </a:r>
            <a:r>
              <a:rPr lang="en-US" dirty="0" err="1"/>
              <a:t>sqltest.php</a:t>
            </a:r>
            <a:r>
              <a:rPr lang="en-US" dirty="0"/>
              <a:t>" </a:t>
            </a:r>
            <a:r>
              <a:rPr lang="en-US" b="1" dirty="0"/>
              <a:t>method="post"</a:t>
            </a:r>
            <a:r>
              <a:rPr lang="en-US" dirty="0"/>
              <a:t>&gt;&lt;pre&gt;</a:t>
            </a:r>
          </a:p>
          <a:p>
            <a:pPr marL="457200" lvl="1" indent="0">
              <a:buNone/>
            </a:pPr>
            <a:r>
              <a:rPr lang="en-US" dirty="0"/>
              <a:t>Author &lt;input type="text" name="author"&gt;</a:t>
            </a:r>
          </a:p>
          <a:p>
            <a:pPr marL="457200" lvl="1" indent="0">
              <a:buNone/>
            </a:pPr>
            <a:r>
              <a:rPr lang="en-US" dirty="0"/>
              <a:t>Title &lt;input type="text" name="title"&gt;</a:t>
            </a:r>
          </a:p>
          <a:p>
            <a:pPr marL="457200" lvl="1" indent="0">
              <a:buNone/>
            </a:pPr>
            <a:r>
              <a:rPr lang="en-US" dirty="0"/>
              <a:t>Category &lt;input type="text" name="category"&gt;</a:t>
            </a:r>
          </a:p>
          <a:p>
            <a:pPr marL="457200" lvl="1" indent="0">
              <a:buNone/>
            </a:pPr>
            <a:r>
              <a:rPr lang="en-US" dirty="0"/>
              <a:t>Year &lt;input type="text" name="year"&gt;</a:t>
            </a:r>
          </a:p>
          <a:p>
            <a:pPr marL="457200" lvl="1" indent="0">
              <a:buNone/>
            </a:pPr>
            <a:r>
              <a:rPr lang="en-US" dirty="0"/>
              <a:t>ISBN &lt;input type="text" name="</a:t>
            </a:r>
            <a:r>
              <a:rPr lang="en-US" dirty="0" err="1"/>
              <a:t>isbn</a:t>
            </a:r>
            <a:r>
              <a:rPr lang="en-US" dirty="0"/>
              <a:t>"&gt;</a:t>
            </a:r>
          </a:p>
          <a:p>
            <a:pPr marL="457200" lvl="1" indent="0">
              <a:buNone/>
            </a:pPr>
            <a:r>
              <a:rPr lang="en-US" dirty="0"/>
              <a:t>&lt;input type="submit" value="ADD RECORD"&gt;</a:t>
            </a:r>
          </a:p>
          <a:p>
            <a:pPr marL="457200" lvl="1" indent="0">
              <a:buNone/>
            </a:pPr>
            <a:r>
              <a:rPr lang="en-US" dirty="0"/>
              <a:t>&lt;/pre&gt;&lt;/form&gt;</a:t>
            </a:r>
          </a:p>
          <a:p>
            <a:pPr marL="457200" lvl="1" indent="0">
              <a:buNone/>
            </a:pPr>
            <a:r>
              <a:rPr lang="en-US" dirty="0">
                <a:solidFill>
                  <a:schemeClr val="accent1"/>
                </a:solidFill>
              </a:rPr>
              <a:t>_END;</a:t>
            </a:r>
          </a:p>
          <a:p>
            <a:pPr marL="457200" lvl="1" indent="0">
              <a:buNone/>
            </a:pPr>
            <a:endParaRPr lang="en-US" dirty="0">
              <a:solidFill>
                <a:schemeClr val="accent1"/>
              </a:solidFill>
            </a:endParaRPr>
          </a:p>
          <a:p>
            <a:pPr marL="457200" lvl="1" indent="0">
              <a:buNone/>
            </a:pPr>
            <a:r>
              <a:rPr lang="en-US" dirty="0">
                <a:solidFill>
                  <a:schemeClr val="accent1"/>
                </a:solidFill>
              </a:rPr>
              <a:t>$query = "SELECT * FROM classics";</a:t>
            </a:r>
          </a:p>
          <a:p>
            <a:pPr marL="457200" lvl="1" indent="0">
              <a:buNone/>
            </a:pPr>
            <a:r>
              <a:rPr lang="en-US" dirty="0">
                <a:solidFill>
                  <a:schemeClr val="accent1"/>
                </a:solidFill>
              </a:rPr>
              <a:t>$result = $conn-&gt;query($query);</a:t>
            </a:r>
          </a:p>
          <a:p>
            <a:pPr marL="457200" lvl="1" indent="0">
              <a:buNone/>
            </a:pPr>
            <a:r>
              <a:rPr lang="en-US" dirty="0">
                <a:solidFill>
                  <a:schemeClr val="accent1"/>
                </a:solidFill>
              </a:rPr>
              <a:t>if (!$result) die ("Database access failed: " . $conn-&gt;error);</a:t>
            </a:r>
          </a:p>
          <a:p>
            <a:pPr marL="457200" lvl="1" indent="0">
              <a:buNone/>
            </a:pPr>
            <a:endParaRPr lang="en-US" dirty="0">
              <a:solidFill>
                <a:schemeClr val="accent1"/>
              </a:solidFill>
            </a:endParaRPr>
          </a:p>
          <a:p>
            <a:pPr marL="457200" lvl="1" indent="0">
              <a:buNone/>
            </a:pPr>
            <a:r>
              <a:rPr lang="en-US" dirty="0">
                <a:solidFill>
                  <a:schemeClr val="accent1"/>
                </a:solidFill>
              </a:rPr>
              <a:t>$rows = $result-&gt;</a:t>
            </a:r>
            <a:r>
              <a:rPr lang="en-US" dirty="0" err="1">
                <a:solidFill>
                  <a:schemeClr val="accent1"/>
                </a:solidFill>
              </a:rPr>
              <a:t>num_rows</a:t>
            </a:r>
            <a:r>
              <a:rPr lang="en-US" dirty="0">
                <a:solidFill>
                  <a:schemeClr val="accent1"/>
                </a:solidFill>
              </a:rPr>
              <a:t>;</a:t>
            </a:r>
          </a:p>
          <a:p>
            <a:pPr marL="457200" lvl="1" indent="0">
              <a:buNone/>
            </a:pPr>
            <a:r>
              <a:rPr lang="en-US" dirty="0">
                <a:solidFill>
                  <a:schemeClr val="accent1"/>
                </a:solidFill>
              </a:rPr>
              <a:t>…</a:t>
            </a:r>
          </a:p>
          <a:p>
            <a:endParaRPr lang="en-US" dirty="0"/>
          </a:p>
        </p:txBody>
      </p:sp>
    </p:spTree>
    <p:extLst>
      <p:ext uri="{BB962C8B-B14F-4D97-AF65-F5344CB8AC3E}">
        <p14:creationId xmlns:p14="http://schemas.microsoft.com/office/powerpoint/2010/main" val="20948182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Displaying the Form</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lnSpcReduction="10000"/>
          </a:bodyPr>
          <a:lstStyle/>
          <a:p>
            <a:r>
              <a:rPr lang="en-US" dirty="0"/>
              <a:t>A Get request also allows users to easily modify submissions and try to hack your server. </a:t>
            </a:r>
          </a:p>
          <a:p>
            <a:pPr>
              <a:buFont typeface="Wingdings" panose="05000000000000000000" pitchFamily="2" charset="2"/>
              <a:buChar char="Ø"/>
            </a:pPr>
            <a:r>
              <a:rPr lang="en-US" dirty="0"/>
              <a:t>Therefore, whenever possible, you should use </a:t>
            </a:r>
            <a:r>
              <a:rPr lang="en-US" b="1" dirty="0"/>
              <a:t>Post</a:t>
            </a:r>
            <a:r>
              <a:rPr lang="en-US" dirty="0"/>
              <a:t> submissions, which also have the benefit of </a:t>
            </a:r>
            <a:r>
              <a:rPr lang="en-US" u="sng" dirty="0"/>
              <a:t>hiding the posted data from view</a:t>
            </a:r>
            <a:r>
              <a:rPr lang="en-US" dirty="0"/>
              <a:t>.</a:t>
            </a:r>
          </a:p>
          <a:p>
            <a:endParaRPr lang="en-US" dirty="0"/>
          </a:p>
          <a:p>
            <a:r>
              <a:rPr lang="en-US" dirty="0"/>
              <a:t>Having output the form fields, the HTML displays a Submit button with the name ADD RECORD and closes the form. </a:t>
            </a:r>
          </a:p>
          <a:p>
            <a:endParaRPr lang="en-US" dirty="0"/>
          </a:p>
          <a:p>
            <a:pPr lvl="1">
              <a:buFont typeface="Calibri" panose="020F0502020204030204" pitchFamily="34" charset="0"/>
              <a:buChar char="−"/>
            </a:pPr>
            <a:r>
              <a:rPr lang="en-US" dirty="0"/>
              <a:t>Note the &lt;pre&gt; and &lt;/pre&gt; tags, which have been used to force a monospaced font and allow all the inputs to line up neatly.</a:t>
            </a:r>
          </a:p>
          <a:p>
            <a:pPr lvl="1">
              <a:buFont typeface="Calibri" panose="020F0502020204030204" pitchFamily="34" charset="0"/>
              <a:buChar char="−"/>
            </a:pPr>
            <a:r>
              <a:rPr lang="en-US" dirty="0"/>
              <a:t>The carriage returns at the end of each line are also output when inside &lt;pre&gt; tags.</a:t>
            </a:r>
          </a:p>
          <a:p>
            <a:endParaRPr lang="en-US" dirty="0"/>
          </a:p>
        </p:txBody>
      </p:sp>
    </p:spTree>
    <p:extLst>
      <p:ext uri="{BB962C8B-B14F-4D97-AF65-F5344CB8AC3E}">
        <p14:creationId xmlns:p14="http://schemas.microsoft.com/office/powerpoint/2010/main" val="31739042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Querying the Database</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fontScale="85000" lnSpcReduction="20000"/>
          </a:bodyPr>
          <a:lstStyle/>
          <a:p>
            <a:r>
              <a:rPr lang="en-US" dirty="0"/>
              <a:t>Using the value in </a:t>
            </a:r>
            <a:r>
              <a:rPr lang="en-US" dirty="0">
                <a:solidFill>
                  <a:srgbClr val="0070C0"/>
                </a:solidFill>
              </a:rPr>
              <a:t>$rows</a:t>
            </a:r>
            <a:r>
              <a:rPr lang="en-US" dirty="0"/>
              <a:t>, a for loop is then entered to display the contents of each row. Within each iteration of the loop, the </a:t>
            </a:r>
            <a:r>
              <a:rPr lang="en-US" dirty="0" err="1">
                <a:solidFill>
                  <a:srgbClr val="0070C0"/>
                </a:solidFill>
              </a:rPr>
              <a:t>data_seek</a:t>
            </a:r>
            <a:r>
              <a:rPr lang="en-US" dirty="0">
                <a:solidFill>
                  <a:srgbClr val="0070C0"/>
                </a:solidFill>
              </a:rPr>
              <a:t> </a:t>
            </a:r>
            <a:r>
              <a:rPr lang="en-US" dirty="0"/>
              <a:t>method of the </a:t>
            </a:r>
            <a:r>
              <a:rPr lang="en-US" dirty="0">
                <a:solidFill>
                  <a:srgbClr val="0070C0"/>
                </a:solidFill>
              </a:rPr>
              <a:t>$result </a:t>
            </a:r>
            <a:r>
              <a:rPr lang="en-US" dirty="0"/>
              <a:t>object is called to seek to the relevant items of data we’re interested in, like this:</a:t>
            </a:r>
          </a:p>
          <a:p>
            <a:endParaRPr lang="en-US" sz="500" dirty="0"/>
          </a:p>
          <a:p>
            <a:pPr marL="0" indent="0" algn="ctr">
              <a:buNone/>
            </a:pPr>
            <a:r>
              <a:rPr lang="en-US" dirty="0">
                <a:solidFill>
                  <a:srgbClr val="0070C0"/>
                </a:solidFill>
              </a:rPr>
              <a:t>$result-&gt;</a:t>
            </a:r>
            <a:r>
              <a:rPr lang="en-US" dirty="0" err="1">
                <a:solidFill>
                  <a:srgbClr val="0070C0"/>
                </a:solidFill>
              </a:rPr>
              <a:t>data_seek</a:t>
            </a:r>
            <a:r>
              <a:rPr lang="en-US" dirty="0">
                <a:solidFill>
                  <a:srgbClr val="0070C0"/>
                </a:solidFill>
              </a:rPr>
              <a:t>($j);</a:t>
            </a:r>
          </a:p>
          <a:p>
            <a:pPr marL="0" indent="0">
              <a:buNone/>
            </a:pPr>
            <a:endParaRPr lang="en-US" dirty="0"/>
          </a:p>
          <a:p>
            <a:r>
              <a:rPr lang="en-US" dirty="0"/>
              <a:t>Then the array </a:t>
            </a:r>
            <a:r>
              <a:rPr lang="en-US" dirty="0">
                <a:solidFill>
                  <a:srgbClr val="0070C0"/>
                </a:solidFill>
              </a:rPr>
              <a:t>$row </a:t>
            </a:r>
            <a:r>
              <a:rPr lang="en-US" dirty="0"/>
              <a:t>is populated with a row of results by calling the </a:t>
            </a:r>
            <a:r>
              <a:rPr lang="en-US" dirty="0" err="1">
                <a:solidFill>
                  <a:srgbClr val="0070C0"/>
                </a:solidFill>
              </a:rPr>
              <a:t>fetch_array</a:t>
            </a:r>
            <a:r>
              <a:rPr lang="en-US" dirty="0">
                <a:solidFill>
                  <a:srgbClr val="0070C0"/>
                </a:solidFill>
              </a:rPr>
              <a:t> </a:t>
            </a:r>
            <a:r>
              <a:rPr lang="en-US" dirty="0"/>
              <a:t>method of </a:t>
            </a:r>
            <a:r>
              <a:rPr lang="en-US" dirty="0">
                <a:solidFill>
                  <a:srgbClr val="0070C0"/>
                </a:solidFill>
              </a:rPr>
              <a:t>$result</a:t>
            </a:r>
            <a:r>
              <a:rPr lang="en-US" dirty="0"/>
              <a:t>, passing it the constant value </a:t>
            </a:r>
            <a:r>
              <a:rPr lang="en-US" dirty="0">
                <a:solidFill>
                  <a:srgbClr val="0070C0"/>
                </a:solidFill>
              </a:rPr>
              <a:t>MYSQLI_NUM</a:t>
            </a:r>
            <a:r>
              <a:rPr lang="en-US" dirty="0"/>
              <a:t>, which forces the return of a numeric (rather than associative) array, like this:</a:t>
            </a:r>
          </a:p>
          <a:p>
            <a:endParaRPr lang="en-US" sz="500" dirty="0"/>
          </a:p>
          <a:p>
            <a:pPr marL="0" indent="0" algn="ctr">
              <a:buNone/>
            </a:pPr>
            <a:r>
              <a:rPr lang="en-US" dirty="0">
                <a:solidFill>
                  <a:srgbClr val="0070C0"/>
                </a:solidFill>
              </a:rPr>
              <a:t>$row = $result-&gt;</a:t>
            </a:r>
            <a:r>
              <a:rPr lang="en-US" dirty="0" err="1">
                <a:solidFill>
                  <a:srgbClr val="0070C0"/>
                </a:solidFill>
              </a:rPr>
              <a:t>fetch_array</a:t>
            </a:r>
            <a:r>
              <a:rPr lang="en-US" dirty="0">
                <a:solidFill>
                  <a:srgbClr val="0070C0"/>
                </a:solidFill>
              </a:rPr>
              <a:t>(MYSQLI_NUM);</a:t>
            </a:r>
          </a:p>
          <a:p>
            <a:endParaRPr lang="en-US" dirty="0"/>
          </a:p>
          <a:p>
            <a:r>
              <a:rPr lang="en-US" dirty="0"/>
              <a:t>With the data in </a:t>
            </a:r>
            <a:r>
              <a:rPr lang="en-US" dirty="0">
                <a:solidFill>
                  <a:srgbClr val="0070C0"/>
                </a:solidFill>
              </a:rPr>
              <a:t>$row</a:t>
            </a:r>
            <a:r>
              <a:rPr lang="en-US" dirty="0"/>
              <a:t>, it’s now a simple matter to display it within the heredoc echo statement that follows in which I have chosen to use a &lt;pre&gt; tag to line up the display of each record in a pleasing manner.</a:t>
            </a:r>
          </a:p>
          <a:p>
            <a:endParaRPr lang="en-US" dirty="0"/>
          </a:p>
        </p:txBody>
      </p:sp>
    </p:spTree>
    <p:extLst>
      <p:ext uri="{BB962C8B-B14F-4D97-AF65-F5344CB8AC3E}">
        <p14:creationId xmlns:p14="http://schemas.microsoft.com/office/powerpoint/2010/main" val="35750549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Querying the Database</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fontScale="92500" lnSpcReduction="10000"/>
          </a:bodyPr>
          <a:lstStyle/>
          <a:p>
            <a:r>
              <a:rPr lang="en-US" dirty="0"/>
              <a:t>After the display of each record, there is a second form that also posts to </a:t>
            </a:r>
            <a:r>
              <a:rPr lang="en-US" i="1" dirty="0" err="1"/>
              <a:t>sqltest.php</a:t>
            </a:r>
            <a:r>
              <a:rPr lang="en-US" i="1" dirty="0"/>
              <a:t> </a:t>
            </a:r>
            <a:r>
              <a:rPr lang="en-US" dirty="0"/>
              <a:t>(the program itself) but this time contains two hidden fields: delete and </a:t>
            </a:r>
            <a:r>
              <a:rPr lang="en-US" dirty="0" err="1"/>
              <a:t>isbn</a:t>
            </a:r>
            <a:r>
              <a:rPr lang="en-US" dirty="0"/>
              <a:t>. </a:t>
            </a:r>
          </a:p>
          <a:p>
            <a:pPr lvl="1">
              <a:buFont typeface="Courier New" panose="02070309020205020404" pitchFamily="49" charset="0"/>
              <a:buChar char="o"/>
            </a:pPr>
            <a:r>
              <a:rPr lang="en-US" dirty="0"/>
              <a:t>The </a:t>
            </a:r>
            <a:r>
              <a:rPr lang="en-US" b="1" dirty="0">
                <a:solidFill>
                  <a:srgbClr val="002060"/>
                </a:solidFill>
              </a:rPr>
              <a:t>delete</a:t>
            </a:r>
            <a:r>
              <a:rPr lang="en-US" dirty="0"/>
              <a:t> field is set to </a:t>
            </a:r>
            <a:r>
              <a:rPr lang="en-US" b="1" dirty="0">
                <a:solidFill>
                  <a:srgbClr val="002060"/>
                </a:solidFill>
              </a:rPr>
              <a:t>yes</a:t>
            </a:r>
            <a:r>
              <a:rPr lang="en-US" dirty="0"/>
              <a:t> and </a:t>
            </a:r>
            <a:r>
              <a:rPr lang="en-US" b="1" dirty="0" err="1">
                <a:solidFill>
                  <a:srgbClr val="002060"/>
                </a:solidFill>
              </a:rPr>
              <a:t>isbn</a:t>
            </a:r>
            <a:r>
              <a:rPr lang="en-US" dirty="0"/>
              <a:t> to the value held in </a:t>
            </a:r>
            <a:r>
              <a:rPr lang="en-US" dirty="0">
                <a:solidFill>
                  <a:srgbClr val="0070C0"/>
                </a:solidFill>
              </a:rPr>
              <a:t>$row[4]</a:t>
            </a:r>
            <a:r>
              <a:rPr lang="en-US" dirty="0"/>
              <a:t>, which contains the ISBN for the record.</a:t>
            </a:r>
          </a:p>
          <a:p>
            <a:pPr lvl="1">
              <a:buFont typeface="Courier New" panose="02070309020205020404" pitchFamily="49" charset="0"/>
              <a:buChar char="o"/>
            </a:pPr>
            <a:r>
              <a:rPr lang="en-US" dirty="0"/>
              <a:t>Then a </a:t>
            </a:r>
            <a:r>
              <a:rPr lang="en-US" b="1" dirty="0">
                <a:solidFill>
                  <a:srgbClr val="002060"/>
                </a:solidFill>
              </a:rPr>
              <a:t>Submit button </a:t>
            </a:r>
            <a:r>
              <a:rPr lang="en-US" dirty="0"/>
              <a:t>with the name DELETE RECORD is displayed, and the form is closed. </a:t>
            </a:r>
          </a:p>
          <a:p>
            <a:endParaRPr lang="en-US" dirty="0"/>
          </a:p>
          <a:p>
            <a:r>
              <a:rPr lang="en-US" dirty="0"/>
              <a:t>A curly brace then completes the for loop, which will continue until all records have been displayed, at which time the </a:t>
            </a:r>
            <a:r>
              <a:rPr lang="en-US" dirty="0">
                <a:solidFill>
                  <a:srgbClr val="0070C0"/>
                </a:solidFill>
              </a:rPr>
              <a:t>$result </a:t>
            </a:r>
            <a:r>
              <a:rPr lang="en-US" dirty="0"/>
              <a:t>and </a:t>
            </a:r>
            <a:r>
              <a:rPr lang="en-US" dirty="0">
                <a:solidFill>
                  <a:srgbClr val="0070C0"/>
                </a:solidFill>
              </a:rPr>
              <a:t>$conn </a:t>
            </a:r>
            <a:r>
              <a:rPr lang="en-US" dirty="0"/>
              <a:t>object’s close methods are closed to release resources back to PHP:</a:t>
            </a:r>
          </a:p>
          <a:p>
            <a:endParaRPr lang="en-US" sz="400" dirty="0"/>
          </a:p>
          <a:p>
            <a:pPr marL="457200" lvl="1" indent="0">
              <a:buNone/>
            </a:pPr>
            <a:r>
              <a:rPr lang="en-US" dirty="0">
                <a:solidFill>
                  <a:srgbClr val="0070C0"/>
                </a:solidFill>
              </a:rPr>
              <a:t>$result-&gt;close();</a:t>
            </a:r>
          </a:p>
          <a:p>
            <a:pPr marL="457200" lvl="1" indent="0">
              <a:buNone/>
            </a:pPr>
            <a:r>
              <a:rPr lang="en-US" dirty="0">
                <a:solidFill>
                  <a:srgbClr val="0070C0"/>
                </a:solidFill>
              </a:rPr>
              <a:t>$conn-&gt;close();</a:t>
            </a:r>
          </a:p>
        </p:txBody>
      </p:sp>
    </p:spTree>
    <p:extLst>
      <p:ext uri="{BB962C8B-B14F-4D97-AF65-F5344CB8AC3E}">
        <p14:creationId xmlns:p14="http://schemas.microsoft.com/office/powerpoint/2010/main" val="11099154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DFDB0-EF51-4C4B-B79B-2ACE2B4A1A14}"/>
              </a:ext>
            </a:extLst>
          </p:cNvPr>
          <p:cNvSpPr>
            <a:spLocks noGrp="1"/>
          </p:cNvSpPr>
          <p:nvPr>
            <p:ph idx="1"/>
          </p:nvPr>
        </p:nvSpPr>
        <p:spPr>
          <a:xfrm>
            <a:off x="838200" y="389744"/>
            <a:ext cx="10515600" cy="6295869"/>
          </a:xfrm>
        </p:spPr>
        <p:txBody>
          <a:bodyPr>
            <a:normAutofit fontScale="92500" lnSpcReduction="10000"/>
          </a:bodyPr>
          <a:lstStyle/>
          <a:p>
            <a:pPr marL="457200" lvl="1" indent="0">
              <a:buNone/>
            </a:pPr>
            <a:r>
              <a:rPr lang="en-US" dirty="0">
                <a:solidFill>
                  <a:schemeClr val="accent1"/>
                </a:solidFill>
              </a:rPr>
              <a:t>for ($j = 0 ; $j &lt; $rows ; ++$j)</a:t>
            </a:r>
          </a:p>
          <a:p>
            <a:pPr marL="457200" lvl="1" indent="0">
              <a:buNone/>
            </a:pPr>
            <a:r>
              <a:rPr lang="en-US" dirty="0">
                <a:solidFill>
                  <a:schemeClr val="accent1"/>
                </a:solidFill>
              </a:rPr>
              <a:t>{</a:t>
            </a:r>
          </a:p>
          <a:p>
            <a:pPr marL="457200" lvl="1" indent="0">
              <a:buNone/>
            </a:pPr>
            <a:r>
              <a:rPr lang="en-US" dirty="0">
                <a:solidFill>
                  <a:schemeClr val="accent1"/>
                </a:solidFill>
              </a:rPr>
              <a:t>	$result-&gt;</a:t>
            </a:r>
            <a:r>
              <a:rPr lang="en-US" dirty="0" err="1">
                <a:solidFill>
                  <a:schemeClr val="accent1"/>
                </a:solidFill>
              </a:rPr>
              <a:t>data_seek</a:t>
            </a:r>
            <a:r>
              <a:rPr lang="en-US" dirty="0">
                <a:solidFill>
                  <a:schemeClr val="accent1"/>
                </a:solidFill>
              </a:rPr>
              <a:t>($j);</a:t>
            </a:r>
          </a:p>
          <a:p>
            <a:pPr marL="457200" lvl="1" indent="0">
              <a:buNone/>
            </a:pPr>
            <a:r>
              <a:rPr lang="en-US" dirty="0">
                <a:solidFill>
                  <a:schemeClr val="accent1"/>
                </a:solidFill>
              </a:rPr>
              <a:t>	$row = $result-&gt;</a:t>
            </a:r>
            <a:r>
              <a:rPr lang="en-US" dirty="0" err="1">
                <a:solidFill>
                  <a:schemeClr val="accent1"/>
                </a:solidFill>
              </a:rPr>
              <a:t>fetch_array</a:t>
            </a:r>
            <a:r>
              <a:rPr lang="en-US" dirty="0">
                <a:solidFill>
                  <a:schemeClr val="accent1"/>
                </a:solidFill>
              </a:rPr>
              <a:t>(MYSQLI_NUM);</a:t>
            </a:r>
          </a:p>
          <a:p>
            <a:pPr marL="457200" lvl="1" indent="0">
              <a:buNone/>
            </a:pPr>
            <a:r>
              <a:rPr lang="en-US" dirty="0">
                <a:solidFill>
                  <a:schemeClr val="accent1"/>
                </a:solidFill>
              </a:rPr>
              <a:t>	echo &lt;&lt;&lt;_END</a:t>
            </a:r>
          </a:p>
          <a:p>
            <a:pPr marL="457200" lvl="1" indent="0">
              <a:buNone/>
            </a:pPr>
            <a:r>
              <a:rPr lang="en-US" dirty="0"/>
              <a:t>&lt;pre&gt;</a:t>
            </a:r>
          </a:p>
          <a:p>
            <a:pPr marL="457200" lvl="1" indent="0">
              <a:buNone/>
            </a:pPr>
            <a:r>
              <a:rPr lang="en-US" dirty="0"/>
              <a:t>Author $row[0]</a:t>
            </a:r>
          </a:p>
          <a:p>
            <a:pPr marL="457200" lvl="1" indent="0">
              <a:buNone/>
            </a:pPr>
            <a:r>
              <a:rPr lang="en-US" dirty="0"/>
              <a:t>Title $row[1]</a:t>
            </a:r>
          </a:p>
          <a:p>
            <a:pPr marL="457200" lvl="1" indent="0">
              <a:buNone/>
            </a:pPr>
            <a:r>
              <a:rPr lang="en-US" dirty="0"/>
              <a:t>Category $row[2]</a:t>
            </a:r>
          </a:p>
          <a:p>
            <a:pPr marL="457200" lvl="1" indent="0">
              <a:buNone/>
            </a:pPr>
            <a:r>
              <a:rPr lang="en-US" dirty="0"/>
              <a:t>Year $row[3]</a:t>
            </a:r>
          </a:p>
          <a:p>
            <a:pPr marL="457200" lvl="1" indent="0">
              <a:buNone/>
            </a:pPr>
            <a:r>
              <a:rPr lang="en-US" dirty="0"/>
              <a:t>ISBN $row[4]</a:t>
            </a:r>
          </a:p>
          <a:p>
            <a:pPr marL="457200" lvl="1" indent="0">
              <a:buNone/>
            </a:pPr>
            <a:r>
              <a:rPr lang="en-US" dirty="0"/>
              <a:t>&lt;/pre&gt;</a:t>
            </a:r>
          </a:p>
          <a:p>
            <a:pPr marL="457200" lvl="1" indent="0">
              <a:buNone/>
            </a:pPr>
            <a:r>
              <a:rPr lang="en-US" dirty="0"/>
              <a:t>&lt;form action="</a:t>
            </a:r>
            <a:r>
              <a:rPr lang="en-US" dirty="0" err="1"/>
              <a:t>sqltest.php</a:t>
            </a:r>
            <a:r>
              <a:rPr lang="en-US" dirty="0"/>
              <a:t>" method="post"&gt;</a:t>
            </a:r>
          </a:p>
          <a:p>
            <a:pPr marL="457200" lvl="1" indent="0">
              <a:buNone/>
            </a:pPr>
            <a:r>
              <a:rPr lang="en-US" dirty="0"/>
              <a:t>&lt;input type="</a:t>
            </a:r>
            <a:r>
              <a:rPr lang="en-US" b="1" dirty="0"/>
              <a:t>hidden</a:t>
            </a:r>
            <a:r>
              <a:rPr lang="en-US" dirty="0"/>
              <a:t>" name="delete" value="yes"&gt;</a:t>
            </a:r>
          </a:p>
          <a:p>
            <a:pPr marL="457200" lvl="1" indent="0">
              <a:buNone/>
            </a:pPr>
            <a:r>
              <a:rPr lang="en-US" dirty="0"/>
              <a:t>&lt;input type="</a:t>
            </a:r>
            <a:r>
              <a:rPr lang="en-US" b="1" dirty="0"/>
              <a:t>hidden</a:t>
            </a:r>
            <a:r>
              <a:rPr lang="en-US" dirty="0"/>
              <a:t>" name="</a:t>
            </a:r>
            <a:r>
              <a:rPr lang="en-US" dirty="0" err="1"/>
              <a:t>isbn</a:t>
            </a:r>
            <a:r>
              <a:rPr lang="en-US" dirty="0"/>
              <a:t>" value="$row[4]"&gt;</a:t>
            </a:r>
          </a:p>
          <a:p>
            <a:pPr marL="457200" lvl="1" indent="0">
              <a:buNone/>
            </a:pPr>
            <a:r>
              <a:rPr lang="en-US" dirty="0"/>
              <a:t>&lt;input type="submit" value="DELETE RECORD"&gt;&lt;/form&gt;</a:t>
            </a:r>
          </a:p>
          <a:p>
            <a:pPr marL="457200" lvl="1" indent="0">
              <a:buNone/>
            </a:pPr>
            <a:r>
              <a:rPr lang="en-US" dirty="0">
                <a:solidFill>
                  <a:schemeClr val="accent1"/>
                </a:solidFill>
              </a:rPr>
              <a:t>_END;</a:t>
            </a:r>
          </a:p>
          <a:p>
            <a:pPr marL="457200" lvl="1" indent="0">
              <a:buNone/>
            </a:pPr>
            <a:r>
              <a:rPr lang="en-US" dirty="0">
                <a:solidFill>
                  <a:schemeClr val="accent1"/>
                </a:solidFill>
              </a:rPr>
              <a:t>}</a:t>
            </a:r>
          </a:p>
          <a:p>
            <a:endParaRPr lang="en-US" dirty="0"/>
          </a:p>
        </p:txBody>
      </p:sp>
    </p:spTree>
    <p:extLst>
      <p:ext uri="{BB962C8B-B14F-4D97-AF65-F5344CB8AC3E}">
        <p14:creationId xmlns:p14="http://schemas.microsoft.com/office/powerpoint/2010/main" val="4441479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Querying the Database</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a:bodyPr>
          <a:lstStyle/>
          <a:p>
            <a:r>
              <a:rPr lang="en-US" dirty="0"/>
              <a:t>Finally, you see the definition for the function </a:t>
            </a:r>
            <a:r>
              <a:rPr lang="en-US" dirty="0" err="1">
                <a:solidFill>
                  <a:srgbClr val="0070C0"/>
                </a:solidFill>
              </a:rPr>
              <a:t>get_post</a:t>
            </a:r>
            <a:r>
              <a:rPr lang="en-US" dirty="0"/>
              <a:t>, which we’ve already looked at. </a:t>
            </a:r>
          </a:p>
          <a:p>
            <a:endParaRPr lang="en-US" dirty="0"/>
          </a:p>
          <a:p>
            <a:endParaRPr lang="en-US" dirty="0"/>
          </a:p>
          <a:p>
            <a:r>
              <a:rPr lang="en-US" dirty="0"/>
              <a:t>And that’s it—our first PHP program to manipulate a MySQL database.  So, let’s check out what it can do.</a:t>
            </a:r>
          </a:p>
          <a:p>
            <a:endParaRPr lang="en-US" sz="300" dirty="0"/>
          </a:p>
        </p:txBody>
      </p:sp>
    </p:spTree>
    <p:extLst>
      <p:ext uri="{BB962C8B-B14F-4D97-AF65-F5344CB8AC3E}">
        <p14:creationId xmlns:p14="http://schemas.microsoft.com/office/powerpoint/2010/main" val="12556540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Querying the Database</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a:bodyPr>
          <a:lstStyle/>
          <a:p>
            <a:pPr marL="457200" lvl="1" indent="0">
              <a:buNone/>
            </a:pPr>
            <a:r>
              <a:rPr lang="en-US" dirty="0"/>
              <a:t>Once you have typed the program (and corrected any typing errors), try entering the following data into the various input fields to add a new record for the book </a:t>
            </a:r>
            <a:r>
              <a:rPr lang="en-US" i="1" dirty="0"/>
              <a:t>Moby Dick </a:t>
            </a:r>
            <a:r>
              <a:rPr lang="en-US" dirty="0"/>
              <a:t>to the database:</a:t>
            </a:r>
          </a:p>
          <a:p>
            <a:pPr marL="457200" lvl="1" indent="0">
              <a:buNone/>
            </a:pPr>
            <a:endParaRPr lang="en-US" dirty="0"/>
          </a:p>
          <a:p>
            <a:pPr marL="457200" lvl="1" indent="0">
              <a:buNone/>
            </a:pPr>
            <a:endParaRPr lang="en-US" dirty="0"/>
          </a:p>
          <a:p>
            <a:pPr lvl="1"/>
            <a:endParaRPr lang="en-US" sz="300" dirty="0"/>
          </a:p>
          <a:p>
            <a:pPr marL="914400" lvl="2" indent="0">
              <a:buNone/>
            </a:pPr>
            <a:r>
              <a:rPr lang="en-US" b="1" dirty="0"/>
              <a:t>Herman Melville</a:t>
            </a:r>
          </a:p>
          <a:p>
            <a:pPr marL="914400" lvl="2" indent="0">
              <a:buNone/>
            </a:pPr>
            <a:r>
              <a:rPr lang="en-US" b="1" dirty="0"/>
              <a:t>Moby Dick</a:t>
            </a:r>
          </a:p>
          <a:p>
            <a:pPr marL="914400" lvl="2" indent="0">
              <a:buNone/>
            </a:pPr>
            <a:r>
              <a:rPr lang="en-US" b="1" dirty="0"/>
              <a:t>Fiction</a:t>
            </a:r>
          </a:p>
          <a:p>
            <a:pPr marL="914400" lvl="2" indent="0">
              <a:buNone/>
            </a:pPr>
            <a:r>
              <a:rPr lang="en-US" b="1" dirty="0"/>
              <a:t>1851</a:t>
            </a:r>
          </a:p>
          <a:p>
            <a:pPr marL="914400" lvl="2" indent="0">
              <a:buNone/>
            </a:pPr>
            <a:r>
              <a:rPr lang="en-US" b="1" dirty="0"/>
              <a:t>9780199535729</a:t>
            </a:r>
            <a:endParaRPr lang="en-US" dirty="0"/>
          </a:p>
          <a:p>
            <a:endParaRPr lang="en-US" sz="300" dirty="0"/>
          </a:p>
        </p:txBody>
      </p:sp>
    </p:spTree>
    <p:extLst>
      <p:ext uri="{BB962C8B-B14F-4D97-AF65-F5344CB8AC3E}">
        <p14:creationId xmlns:p14="http://schemas.microsoft.com/office/powerpoint/2010/main" val="16670314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Running the Program</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a:bodyPr>
          <a:lstStyle/>
          <a:p>
            <a:r>
              <a:rPr lang="en-US" dirty="0"/>
              <a:t>When you have submitted this data using the </a:t>
            </a:r>
            <a:r>
              <a:rPr lang="en-US" b="1" dirty="0"/>
              <a:t>ADD RECORD </a:t>
            </a:r>
            <a:r>
              <a:rPr lang="en-US" dirty="0"/>
              <a:t>button, scroll down to the bottom of the web page to see the new addition.</a:t>
            </a:r>
          </a:p>
          <a:p>
            <a:endParaRPr lang="en-US" dirty="0"/>
          </a:p>
        </p:txBody>
      </p:sp>
    </p:spTree>
    <p:extLst>
      <p:ext uri="{BB962C8B-B14F-4D97-AF65-F5344CB8AC3E}">
        <p14:creationId xmlns:p14="http://schemas.microsoft.com/office/powerpoint/2010/main" val="38011551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74D9D8-F0CE-49D7-AF4A-8A4D528B8932}"/>
              </a:ext>
            </a:extLst>
          </p:cNvPr>
          <p:cNvPicPr>
            <a:picLocks noChangeAspect="1"/>
          </p:cNvPicPr>
          <p:nvPr/>
        </p:nvPicPr>
        <p:blipFill>
          <a:blip r:embed="rId3"/>
          <a:stretch>
            <a:fillRect/>
          </a:stretch>
        </p:blipFill>
        <p:spPr>
          <a:xfrm>
            <a:off x="2662155" y="0"/>
            <a:ext cx="6127871" cy="6858000"/>
          </a:xfrm>
          <a:prstGeom prst="rect">
            <a:avLst/>
          </a:prstGeom>
        </p:spPr>
      </p:pic>
    </p:spTree>
    <p:extLst>
      <p:ext uri="{BB962C8B-B14F-4D97-AF65-F5344CB8AC3E}">
        <p14:creationId xmlns:p14="http://schemas.microsoft.com/office/powerpoint/2010/main" val="10798106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Running the Program</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a:bodyPr>
          <a:lstStyle/>
          <a:p>
            <a:r>
              <a:rPr lang="en-US" dirty="0"/>
              <a:t>Now let’s look at how </a:t>
            </a:r>
            <a:r>
              <a:rPr lang="en-US" u="sng" dirty="0"/>
              <a:t>deleting a record</a:t>
            </a:r>
            <a:r>
              <a:rPr lang="en-US" dirty="0"/>
              <a:t> works by creating a </a:t>
            </a:r>
            <a:r>
              <a:rPr lang="en-US" dirty="0">
                <a:solidFill>
                  <a:srgbClr val="002060"/>
                </a:solidFill>
              </a:rPr>
              <a:t>dummy record</a:t>
            </a:r>
            <a:r>
              <a:rPr lang="en-US" dirty="0"/>
              <a:t>. </a:t>
            </a:r>
          </a:p>
          <a:p>
            <a:endParaRPr lang="en-US" dirty="0"/>
          </a:p>
          <a:p>
            <a:pPr lvl="1"/>
            <a:r>
              <a:rPr lang="en-US" dirty="0"/>
              <a:t>So try entering just the number 1 in each of the five fields and click the ADD RECORD button.</a:t>
            </a:r>
          </a:p>
          <a:p>
            <a:endParaRPr lang="en-US" dirty="0"/>
          </a:p>
          <a:p>
            <a:pPr lvl="1"/>
            <a:r>
              <a:rPr lang="en-US" dirty="0"/>
              <a:t>If you now scroll down, you’ll see a new record consisting just of 1s.</a:t>
            </a:r>
          </a:p>
          <a:p>
            <a:pPr lvl="1">
              <a:buFont typeface="Courier New" panose="02070309020205020404" pitchFamily="49" charset="0"/>
              <a:buChar char="o"/>
            </a:pPr>
            <a:r>
              <a:rPr lang="en-US" dirty="0"/>
              <a:t>Obviously, this record isn’t useful in this table, so now click the DELETE RECORD button and scroll down again to confirm that the record has been deleted.</a:t>
            </a:r>
          </a:p>
        </p:txBody>
      </p:sp>
    </p:spTree>
    <p:extLst>
      <p:ext uri="{BB962C8B-B14F-4D97-AF65-F5344CB8AC3E}">
        <p14:creationId xmlns:p14="http://schemas.microsoft.com/office/powerpoint/2010/main" val="4257384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112194"/>
            <a:ext cx="10515600" cy="4705804"/>
          </a:xfrm>
        </p:spPr>
        <p:txBody>
          <a:bodyPr>
            <a:normAutofit/>
          </a:bodyPr>
          <a:lstStyle/>
          <a:p>
            <a:r>
              <a:rPr lang="en-US" dirty="0"/>
              <a:t>The </a:t>
            </a:r>
            <a:r>
              <a:rPr lang="en-US" b="1" dirty="0">
                <a:solidFill>
                  <a:srgbClr val="0070C0"/>
                </a:solidFill>
              </a:rPr>
              <a:t>$</a:t>
            </a:r>
            <a:r>
              <a:rPr lang="en-US" b="1" dirty="0" err="1">
                <a:solidFill>
                  <a:srgbClr val="0070C0"/>
                </a:solidFill>
              </a:rPr>
              <a:t>hn</a:t>
            </a:r>
            <a:r>
              <a:rPr lang="en-US" b="1" dirty="0">
                <a:solidFill>
                  <a:srgbClr val="0070C0"/>
                </a:solidFill>
              </a:rPr>
              <a:t> </a:t>
            </a:r>
            <a:r>
              <a:rPr lang="en-US" dirty="0"/>
              <a:t>variable will tell PHP which computer to use when connecting to a database.</a:t>
            </a:r>
          </a:p>
          <a:p>
            <a:endParaRPr lang="en-US" dirty="0"/>
          </a:p>
          <a:p>
            <a:endParaRPr lang="en-US" dirty="0"/>
          </a:p>
          <a:p>
            <a:r>
              <a:rPr lang="en-US" dirty="0"/>
              <a:t>This is required, because you can access MySQL databases on any computer connected to your PHP installation, and that potentially includes any host anywhere on the web.</a:t>
            </a:r>
          </a:p>
          <a:p>
            <a:endParaRPr lang="en-US" dirty="0"/>
          </a:p>
        </p:txBody>
      </p:sp>
    </p:spTree>
    <p:extLst>
      <p:ext uri="{BB962C8B-B14F-4D97-AF65-F5344CB8AC3E}">
        <p14:creationId xmlns:p14="http://schemas.microsoft.com/office/powerpoint/2010/main" val="31276899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Running the Program</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a:bodyPr>
          <a:lstStyle/>
          <a:p>
            <a:r>
              <a:rPr lang="en-US" dirty="0"/>
              <a:t>Assuming that everything worked, you are now able to add and delete records at will. </a:t>
            </a:r>
          </a:p>
          <a:p>
            <a:endParaRPr lang="en-US" dirty="0"/>
          </a:p>
          <a:p>
            <a:r>
              <a:rPr lang="en-US" dirty="0"/>
              <a:t>Try doing this a few times, but leave the main records in place (including the new one for </a:t>
            </a:r>
            <a:r>
              <a:rPr lang="en-US" i="1" dirty="0"/>
              <a:t>Moby Dick</a:t>
            </a:r>
            <a:r>
              <a:rPr lang="en-US" dirty="0"/>
              <a:t>), as we’ll be using them later.</a:t>
            </a:r>
          </a:p>
          <a:p>
            <a:endParaRPr lang="en-US" dirty="0"/>
          </a:p>
          <a:p>
            <a:pPr lvl="1">
              <a:buFont typeface="Courier New" panose="02070309020205020404" pitchFamily="49" charset="0"/>
              <a:buChar char="o"/>
            </a:pPr>
            <a:r>
              <a:rPr lang="en-US" dirty="0"/>
              <a:t>You could also try adding the record with all 1s again a couple of times and note the error message that you receive the second time, indicating that there is already an ISBN with the number 1.</a:t>
            </a:r>
          </a:p>
        </p:txBody>
      </p:sp>
    </p:spTree>
    <p:extLst>
      <p:ext uri="{BB962C8B-B14F-4D97-AF65-F5344CB8AC3E}">
        <p14:creationId xmlns:p14="http://schemas.microsoft.com/office/powerpoint/2010/main" val="12628718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Practical MySQL</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a:bodyPr>
          <a:lstStyle/>
          <a:p>
            <a:r>
              <a:rPr lang="en-US" dirty="0"/>
              <a:t>You are now ready to look at some practical techniques that you can use in PHP to access the MySQL database, including tasks such as:</a:t>
            </a:r>
          </a:p>
          <a:p>
            <a:pPr marL="0" indent="0">
              <a:buNone/>
            </a:pPr>
            <a:r>
              <a:rPr lang="en-US" dirty="0"/>
              <a:t> </a:t>
            </a:r>
          </a:p>
          <a:p>
            <a:pPr>
              <a:buFont typeface="Calibri" panose="020F0502020204030204" pitchFamily="34" charset="0"/>
              <a:buChar char="−"/>
            </a:pPr>
            <a:r>
              <a:rPr lang="en-US" dirty="0"/>
              <a:t>creating and dropping tables; </a:t>
            </a:r>
          </a:p>
          <a:p>
            <a:pPr>
              <a:buFont typeface="Calibri" panose="020F0502020204030204" pitchFamily="34" charset="0"/>
              <a:buChar char="−"/>
            </a:pPr>
            <a:r>
              <a:rPr lang="en-US" dirty="0"/>
              <a:t>inserting, updating, and deleting data; </a:t>
            </a:r>
          </a:p>
          <a:p>
            <a:pPr>
              <a:buFont typeface="Calibri" panose="020F0502020204030204" pitchFamily="34" charset="0"/>
              <a:buChar char="−"/>
            </a:pPr>
            <a:r>
              <a:rPr lang="en-US" dirty="0"/>
              <a:t>protecting your database and website from malicious users</a:t>
            </a:r>
          </a:p>
        </p:txBody>
      </p:sp>
    </p:spTree>
    <p:extLst>
      <p:ext uri="{BB962C8B-B14F-4D97-AF65-F5344CB8AC3E}">
        <p14:creationId xmlns:p14="http://schemas.microsoft.com/office/powerpoint/2010/main" val="3722576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Creating a Table</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fontScale="85000" lnSpcReduction="10000"/>
          </a:bodyPr>
          <a:lstStyle/>
          <a:p>
            <a:r>
              <a:rPr lang="en-US" dirty="0"/>
              <a:t>Let’s assume that you are working for a wildlife park and need to create a database to hold details about all the types of cats it houses. </a:t>
            </a:r>
          </a:p>
          <a:p>
            <a:endParaRPr lang="en-US" dirty="0"/>
          </a:p>
          <a:p>
            <a:r>
              <a:rPr lang="en-US" dirty="0"/>
              <a:t>You are told that there are nine </a:t>
            </a:r>
            <a:r>
              <a:rPr lang="en-US" i="1" dirty="0"/>
              <a:t>families </a:t>
            </a:r>
            <a:r>
              <a:rPr lang="en-US" dirty="0"/>
              <a:t>of cats—Lion, Tiger, Jaguar, Leopard, Cougar, Cheetah, Lynx, Caracal, and Domestic—so you’ll need a column for that. </a:t>
            </a:r>
          </a:p>
          <a:p>
            <a:endParaRPr lang="en-US" dirty="0"/>
          </a:p>
          <a:p>
            <a:r>
              <a:rPr lang="en-US" dirty="0"/>
              <a:t>Then each cat has been given a </a:t>
            </a:r>
            <a:r>
              <a:rPr lang="en-US" i="1" dirty="0"/>
              <a:t>name</a:t>
            </a:r>
            <a:r>
              <a:rPr lang="en-US" dirty="0"/>
              <a:t>, so that’s another column, and you also want to keep track of their </a:t>
            </a:r>
            <a:r>
              <a:rPr lang="en-US" i="1" dirty="0"/>
              <a:t>ages</a:t>
            </a:r>
            <a:r>
              <a:rPr lang="en-US" dirty="0"/>
              <a:t>, which is another. </a:t>
            </a:r>
          </a:p>
          <a:p>
            <a:pPr lvl="1">
              <a:buFont typeface="Courier New" panose="02070309020205020404" pitchFamily="49" charset="0"/>
              <a:buChar char="o"/>
            </a:pPr>
            <a:r>
              <a:rPr lang="en-US" dirty="0"/>
              <a:t>Of course, you will probably need more columns later, perhaps to hold dietary requirements, inoculations, and other details, but for now that’s enough to get going.</a:t>
            </a:r>
          </a:p>
          <a:p>
            <a:pPr lvl="1">
              <a:buFont typeface="Courier New" panose="02070309020205020404" pitchFamily="49" charset="0"/>
              <a:buChar char="o"/>
            </a:pPr>
            <a:endParaRPr lang="en-US" dirty="0"/>
          </a:p>
          <a:p>
            <a:r>
              <a:rPr lang="en-US" dirty="0"/>
              <a:t>A unique identifier is also needed for each animal, so you also decide to create a column for that called </a:t>
            </a:r>
            <a:r>
              <a:rPr lang="en-US" i="1" dirty="0"/>
              <a:t>id</a:t>
            </a:r>
            <a:r>
              <a:rPr lang="en-US" dirty="0"/>
              <a:t>.</a:t>
            </a:r>
          </a:p>
        </p:txBody>
      </p:sp>
    </p:spTree>
    <p:extLst>
      <p:ext uri="{BB962C8B-B14F-4D97-AF65-F5344CB8AC3E}">
        <p14:creationId xmlns:p14="http://schemas.microsoft.com/office/powerpoint/2010/main" val="135343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49902"/>
            <a:ext cx="10515600" cy="6708098"/>
          </a:xfrm>
        </p:spPr>
        <p:txBody>
          <a:bodyPr>
            <a:normAutofit fontScale="92500" lnSpcReduction="10000"/>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require_once</a:t>
            </a:r>
            <a:r>
              <a:rPr lang="en-US" dirty="0">
                <a:solidFill>
                  <a:srgbClr val="0070C0"/>
                </a:solidFill>
              </a:rPr>
              <a:t> '</a:t>
            </a:r>
            <a:r>
              <a:rPr lang="en-US" dirty="0" err="1">
                <a:solidFill>
                  <a:srgbClr val="0070C0"/>
                </a:solidFill>
              </a:rPr>
              <a:t>login.php</a:t>
            </a:r>
            <a:r>
              <a:rPr lang="en-US" dirty="0">
                <a:solidFill>
                  <a:srgbClr val="0070C0"/>
                </a:solidFill>
              </a:rPr>
              <a:t>’;</a:t>
            </a:r>
          </a:p>
          <a:p>
            <a:pPr marL="457200" lvl="1" indent="0">
              <a:buNone/>
            </a:pPr>
            <a:r>
              <a:rPr lang="en-US" dirty="0">
                <a:solidFill>
                  <a:srgbClr val="0070C0"/>
                </a:solidFill>
              </a:rPr>
              <a:t>	$conn = new </a:t>
            </a:r>
            <a:r>
              <a:rPr lang="en-US" dirty="0" err="1">
                <a:solidFill>
                  <a:srgbClr val="0070C0"/>
                </a:solidFill>
              </a:rPr>
              <a:t>mysqli</a:t>
            </a:r>
            <a:r>
              <a:rPr lang="en-US" dirty="0">
                <a:solidFill>
                  <a:srgbClr val="0070C0"/>
                </a:solidFill>
              </a:rPr>
              <a:t>($</a:t>
            </a:r>
            <a:r>
              <a:rPr lang="en-US" dirty="0" err="1">
                <a:solidFill>
                  <a:srgbClr val="0070C0"/>
                </a:solidFill>
              </a:rPr>
              <a:t>hn</a:t>
            </a:r>
            <a:r>
              <a:rPr lang="en-US" dirty="0">
                <a:solidFill>
                  <a:srgbClr val="0070C0"/>
                </a:solidFill>
              </a:rPr>
              <a:t>, $un, $pw, $</a:t>
            </a:r>
            <a:r>
              <a:rPr lang="en-US" dirty="0" err="1">
                <a:solidFill>
                  <a:srgbClr val="0070C0"/>
                </a:solidFill>
              </a:rPr>
              <a:t>db</a:t>
            </a:r>
            <a:r>
              <a:rPr lang="en-US" dirty="0">
                <a:solidFill>
                  <a:srgbClr val="0070C0"/>
                </a:solidFill>
              </a:rPr>
              <a:t>);</a:t>
            </a:r>
          </a:p>
          <a:p>
            <a:pPr marL="457200" lvl="1" indent="0">
              <a:buNone/>
            </a:pPr>
            <a:r>
              <a:rPr lang="en-US" dirty="0">
                <a:solidFill>
                  <a:srgbClr val="0070C0"/>
                </a:solidFill>
              </a:rPr>
              <a:t>	if ($conn-&gt;</a:t>
            </a:r>
            <a:r>
              <a:rPr lang="en-US" dirty="0" err="1">
                <a:solidFill>
                  <a:srgbClr val="0070C0"/>
                </a:solidFill>
              </a:rPr>
              <a:t>connect_error</a:t>
            </a:r>
            <a:r>
              <a:rPr lang="en-US" dirty="0">
                <a:solidFill>
                  <a:srgbClr val="0070C0"/>
                </a:solidFill>
              </a:rPr>
              <a:t>) die($conn-&gt;</a:t>
            </a:r>
            <a:r>
              <a:rPr lang="en-US" dirty="0" err="1">
                <a:solidFill>
                  <a:srgbClr val="0070C0"/>
                </a:solidFill>
              </a:rPr>
              <a:t>connect_error</a:t>
            </a:r>
            <a:r>
              <a:rPr lang="en-US" dirty="0">
                <a:solidFill>
                  <a:srgbClr val="0070C0"/>
                </a:solidFill>
              </a:rPr>
              <a:t>);</a:t>
            </a:r>
          </a:p>
          <a:p>
            <a:pPr marL="457200" lvl="1" indent="0">
              <a:buNone/>
            </a:pPr>
            <a:endParaRPr lang="en-US" dirty="0">
              <a:solidFill>
                <a:srgbClr val="0070C0"/>
              </a:solidFill>
            </a:endParaRPr>
          </a:p>
          <a:p>
            <a:pPr marL="457200" lvl="1" indent="0">
              <a:buNone/>
            </a:pPr>
            <a:r>
              <a:rPr lang="en-US" b="1" dirty="0">
                <a:solidFill>
                  <a:srgbClr val="0070C0"/>
                </a:solidFill>
              </a:rPr>
              <a:t>	$query = "CREATE TABLE cats (</a:t>
            </a:r>
          </a:p>
          <a:p>
            <a:pPr marL="457200" lvl="1" indent="0">
              <a:buNone/>
            </a:pPr>
            <a:r>
              <a:rPr lang="en-US" b="1" dirty="0">
                <a:solidFill>
                  <a:srgbClr val="0070C0"/>
                </a:solidFill>
              </a:rPr>
              <a:t>		id SMALLINT NOT NULL AUTO_INCREMENT,</a:t>
            </a:r>
          </a:p>
          <a:p>
            <a:pPr marL="457200" lvl="1" indent="0">
              <a:buNone/>
            </a:pPr>
            <a:r>
              <a:rPr lang="en-US" b="1" dirty="0">
                <a:solidFill>
                  <a:srgbClr val="0070C0"/>
                </a:solidFill>
              </a:rPr>
              <a:t>		family VARCHAR(32) NOT NULL,</a:t>
            </a:r>
          </a:p>
          <a:p>
            <a:pPr marL="457200" lvl="1" indent="0">
              <a:buNone/>
            </a:pPr>
            <a:r>
              <a:rPr lang="en-US" b="1" dirty="0">
                <a:solidFill>
                  <a:srgbClr val="0070C0"/>
                </a:solidFill>
              </a:rPr>
              <a:t>		name VARCHAR(32) NOT NULL,</a:t>
            </a:r>
          </a:p>
          <a:p>
            <a:pPr marL="457200" lvl="1" indent="0">
              <a:buNone/>
            </a:pPr>
            <a:r>
              <a:rPr lang="en-US" b="1" dirty="0">
                <a:solidFill>
                  <a:srgbClr val="0070C0"/>
                </a:solidFill>
              </a:rPr>
              <a:t>		age TINYINT NOT NULL,</a:t>
            </a:r>
          </a:p>
          <a:p>
            <a:pPr marL="457200" lvl="1" indent="0">
              <a:buNone/>
            </a:pPr>
            <a:r>
              <a:rPr lang="en-US" b="1" dirty="0">
                <a:solidFill>
                  <a:srgbClr val="0070C0"/>
                </a:solidFill>
              </a:rPr>
              <a:t>		PRIMARY KEY (id)</a:t>
            </a:r>
          </a:p>
          <a:p>
            <a:pPr marL="457200" lvl="1" indent="0">
              <a:buNone/>
            </a:pPr>
            <a:r>
              <a:rPr lang="en-US" b="1" dirty="0">
                <a:solidFill>
                  <a:srgbClr val="0070C0"/>
                </a:solidFill>
              </a:rPr>
              <a:t>	)";</a:t>
            </a:r>
          </a:p>
          <a:p>
            <a:pPr marL="457200" lvl="1" indent="0">
              <a:buNone/>
            </a:pPr>
            <a:endParaRPr lang="en-US" b="1" dirty="0">
              <a:solidFill>
                <a:srgbClr val="0070C0"/>
              </a:solidFill>
            </a:endParaRPr>
          </a:p>
          <a:p>
            <a:pPr marL="457200" lvl="1" indent="0">
              <a:buNone/>
            </a:pPr>
            <a:r>
              <a:rPr lang="en-US" dirty="0">
                <a:solidFill>
                  <a:srgbClr val="0070C0"/>
                </a:solidFill>
              </a:rPr>
              <a:t>	$result = $conn-&gt;query($query);</a:t>
            </a:r>
          </a:p>
          <a:p>
            <a:pPr marL="457200" lvl="1" indent="0">
              <a:buNone/>
            </a:pPr>
            <a:r>
              <a:rPr lang="en-US" dirty="0">
                <a:solidFill>
                  <a:srgbClr val="0070C0"/>
                </a:solidFill>
              </a:rPr>
              <a:t>	if (!$result) die ("Database access failed: " . $conn-&gt;error);</a:t>
            </a:r>
          </a:p>
          <a:p>
            <a:pPr marL="457200" lvl="1" indent="0">
              <a:buNone/>
            </a:pPr>
            <a:r>
              <a:rPr lang="en-US" dirty="0">
                <a:solidFill>
                  <a:srgbClr val="0070C0"/>
                </a:solidFill>
              </a:rPr>
              <a:t>?&gt;</a:t>
            </a:r>
          </a:p>
          <a:p>
            <a:endParaRPr lang="en-US" dirty="0"/>
          </a:p>
          <a:p>
            <a:pPr lvl="1"/>
            <a:r>
              <a:rPr lang="en-US" dirty="0"/>
              <a:t>As you can see, the MySQL query looks pretty similar to how you would type it directly in the command line, except that there is </a:t>
            </a:r>
            <a:r>
              <a:rPr lang="en-US" b="1" dirty="0"/>
              <a:t>no trailing semicolon</a:t>
            </a:r>
            <a:r>
              <a:rPr lang="en-US" dirty="0"/>
              <a:t>, as none is needed when you are accessing MySQL from PHP.</a:t>
            </a:r>
          </a:p>
        </p:txBody>
      </p:sp>
    </p:spTree>
    <p:extLst>
      <p:ext uri="{BB962C8B-B14F-4D97-AF65-F5344CB8AC3E}">
        <p14:creationId xmlns:p14="http://schemas.microsoft.com/office/powerpoint/2010/main" val="26938568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Describing a Table</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a:bodyPr>
          <a:lstStyle/>
          <a:p>
            <a:r>
              <a:rPr lang="en-US" dirty="0"/>
              <a:t>When you aren’t logged into the MySQL command line, here’s a handy piece of code that you can use to verify that </a:t>
            </a:r>
            <a:r>
              <a:rPr lang="en-US" u="sng" dirty="0"/>
              <a:t>a table has been correctly created from inside a browser</a:t>
            </a:r>
            <a:r>
              <a:rPr lang="en-US" dirty="0"/>
              <a:t>. </a:t>
            </a:r>
          </a:p>
          <a:p>
            <a:endParaRPr lang="en-US" dirty="0"/>
          </a:p>
          <a:p>
            <a:endParaRPr lang="en-US" dirty="0"/>
          </a:p>
          <a:p>
            <a:r>
              <a:rPr lang="en-US" dirty="0"/>
              <a:t>It simply issues the query </a:t>
            </a:r>
            <a:r>
              <a:rPr lang="en-US" b="1" dirty="0"/>
              <a:t>DESCRIBE</a:t>
            </a:r>
            <a:r>
              <a:rPr lang="en-US" dirty="0"/>
              <a:t> cats and then outputs an HTML table with four headings—</a:t>
            </a:r>
            <a:r>
              <a:rPr lang="en-US" i="1" dirty="0"/>
              <a:t>Column</a:t>
            </a:r>
            <a:r>
              <a:rPr lang="en-US" dirty="0"/>
              <a:t>, </a:t>
            </a:r>
            <a:r>
              <a:rPr lang="en-US" i="1" dirty="0"/>
              <a:t>Type</a:t>
            </a:r>
            <a:r>
              <a:rPr lang="en-US" dirty="0"/>
              <a:t>, </a:t>
            </a:r>
            <a:r>
              <a:rPr lang="en-US" i="1" dirty="0"/>
              <a:t>Null</a:t>
            </a:r>
            <a:r>
              <a:rPr lang="en-US" dirty="0"/>
              <a:t>, and </a:t>
            </a:r>
            <a:r>
              <a:rPr lang="en-US" i="1" dirty="0"/>
              <a:t>Key</a:t>
            </a:r>
            <a:r>
              <a:rPr lang="en-US" dirty="0"/>
              <a:t>—underneath which all columns within the table are shown.</a:t>
            </a:r>
          </a:p>
        </p:txBody>
      </p:sp>
    </p:spTree>
    <p:extLst>
      <p:ext uri="{BB962C8B-B14F-4D97-AF65-F5344CB8AC3E}">
        <p14:creationId xmlns:p14="http://schemas.microsoft.com/office/powerpoint/2010/main" val="22362754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49902"/>
            <a:ext cx="10515600" cy="6708098"/>
          </a:xfrm>
        </p:spPr>
        <p:txBody>
          <a:bodyPr>
            <a:normAutofit/>
          </a:bodyPr>
          <a:lstStyle/>
          <a:p>
            <a:pPr marL="457200" lvl="1" indent="0">
              <a:buNone/>
            </a:pPr>
            <a:endParaRPr lang="en-US" dirty="0">
              <a:solidFill>
                <a:srgbClr val="0070C0"/>
              </a:solidFill>
            </a:endParaRPr>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require_once</a:t>
            </a:r>
            <a:r>
              <a:rPr lang="en-US" dirty="0">
                <a:solidFill>
                  <a:srgbClr val="0070C0"/>
                </a:solidFill>
              </a:rPr>
              <a:t> '</a:t>
            </a:r>
            <a:r>
              <a:rPr lang="en-US" dirty="0" err="1">
                <a:solidFill>
                  <a:srgbClr val="0070C0"/>
                </a:solidFill>
              </a:rPr>
              <a:t>login.php</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$conn = new </a:t>
            </a:r>
            <a:r>
              <a:rPr lang="en-US" dirty="0" err="1">
                <a:solidFill>
                  <a:srgbClr val="0070C0"/>
                </a:solidFill>
              </a:rPr>
              <a:t>mysqli</a:t>
            </a:r>
            <a:r>
              <a:rPr lang="en-US" dirty="0">
                <a:solidFill>
                  <a:srgbClr val="0070C0"/>
                </a:solidFill>
              </a:rPr>
              <a:t>($</a:t>
            </a:r>
            <a:r>
              <a:rPr lang="en-US" dirty="0" err="1">
                <a:solidFill>
                  <a:srgbClr val="0070C0"/>
                </a:solidFill>
              </a:rPr>
              <a:t>hn</a:t>
            </a:r>
            <a:r>
              <a:rPr lang="en-US" dirty="0">
                <a:solidFill>
                  <a:srgbClr val="0070C0"/>
                </a:solidFill>
              </a:rPr>
              <a:t>, $un, $pw, $</a:t>
            </a:r>
            <a:r>
              <a:rPr lang="en-US" dirty="0" err="1">
                <a:solidFill>
                  <a:srgbClr val="0070C0"/>
                </a:solidFill>
              </a:rPr>
              <a:t>db</a:t>
            </a:r>
            <a:r>
              <a:rPr lang="en-US" dirty="0">
                <a:solidFill>
                  <a:srgbClr val="0070C0"/>
                </a:solidFill>
              </a:rPr>
              <a:t>);</a:t>
            </a:r>
          </a:p>
          <a:p>
            <a:pPr marL="457200" lvl="1" indent="0">
              <a:buNone/>
            </a:pPr>
            <a:r>
              <a:rPr lang="en-US" dirty="0">
                <a:solidFill>
                  <a:srgbClr val="0070C0"/>
                </a:solidFill>
              </a:rPr>
              <a:t>	if ($conn-&gt;</a:t>
            </a:r>
            <a:r>
              <a:rPr lang="en-US" dirty="0" err="1">
                <a:solidFill>
                  <a:srgbClr val="0070C0"/>
                </a:solidFill>
              </a:rPr>
              <a:t>connect_error</a:t>
            </a:r>
            <a:r>
              <a:rPr lang="en-US" dirty="0">
                <a:solidFill>
                  <a:srgbClr val="0070C0"/>
                </a:solidFill>
              </a:rPr>
              <a:t>) die($conn-&gt;</a:t>
            </a:r>
            <a:r>
              <a:rPr lang="en-US" dirty="0" err="1">
                <a:solidFill>
                  <a:srgbClr val="0070C0"/>
                </a:solidFill>
              </a:rPr>
              <a:t>connect_error</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$query = "</a:t>
            </a:r>
            <a:r>
              <a:rPr lang="en-US" b="1" dirty="0">
                <a:solidFill>
                  <a:srgbClr val="0070C0"/>
                </a:solidFill>
              </a:rPr>
              <a:t>DESCRIBE cats</a:t>
            </a:r>
            <a:r>
              <a:rPr lang="en-US" dirty="0">
                <a:solidFill>
                  <a:srgbClr val="0070C0"/>
                </a:solidFill>
              </a:rPr>
              <a:t>";</a:t>
            </a:r>
          </a:p>
          <a:p>
            <a:pPr marL="457200" lvl="1" indent="0">
              <a:buNone/>
            </a:pPr>
            <a:r>
              <a:rPr lang="en-US" dirty="0">
                <a:solidFill>
                  <a:srgbClr val="0070C0"/>
                </a:solidFill>
              </a:rPr>
              <a:t>	$result = $conn-&gt;query($query);</a:t>
            </a:r>
          </a:p>
          <a:p>
            <a:pPr marL="457200" lvl="1" indent="0">
              <a:buNone/>
            </a:pPr>
            <a:r>
              <a:rPr lang="en-US" dirty="0">
                <a:solidFill>
                  <a:srgbClr val="0070C0"/>
                </a:solidFill>
              </a:rPr>
              <a:t>	if (!$result) die ("Database access failed: " . $conn-&gt;error);</a:t>
            </a:r>
          </a:p>
          <a:p>
            <a:pPr marL="457200" lvl="1" indent="0">
              <a:buNone/>
            </a:pPr>
            <a:r>
              <a:rPr lang="en-US" dirty="0">
                <a:solidFill>
                  <a:srgbClr val="0070C0"/>
                </a:solidFill>
              </a:rPr>
              <a:t>	$rows = $result-&gt;</a:t>
            </a:r>
            <a:r>
              <a:rPr lang="en-US" dirty="0" err="1">
                <a:solidFill>
                  <a:srgbClr val="0070C0"/>
                </a:solidFill>
              </a:rPr>
              <a:t>num_rows</a:t>
            </a:r>
            <a:r>
              <a:rPr lang="en-US" dirty="0">
                <a:solidFill>
                  <a:srgbClr val="0070C0"/>
                </a:solidFill>
              </a:rPr>
              <a:t>;</a:t>
            </a:r>
          </a:p>
          <a:p>
            <a:pPr marL="457200" lvl="1" indent="0">
              <a:buNone/>
            </a:pPr>
            <a:r>
              <a:rPr lang="en-US" dirty="0">
                <a:solidFill>
                  <a:srgbClr val="0070C0"/>
                </a:solidFill>
              </a:rPr>
              <a:t>...</a:t>
            </a:r>
          </a:p>
        </p:txBody>
      </p:sp>
    </p:spTree>
    <p:extLst>
      <p:ext uri="{BB962C8B-B14F-4D97-AF65-F5344CB8AC3E}">
        <p14:creationId xmlns:p14="http://schemas.microsoft.com/office/powerpoint/2010/main" val="26152265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275771" y="149902"/>
            <a:ext cx="11916229" cy="6708098"/>
          </a:xfrm>
        </p:spPr>
        <p:txBody>
          <a:bodyPr>
            <a:normAutofit/>
          </a:bodyPr>
          <a:lstStyle/>
          <a:p>
            <a:pPr marL="457200" lvl="1" indent="0">
              <a:buNone/>
            </a:pPr>
            <a:endParaRPr lang="en-US" dirty="0">
              <a:solidFill>
                <a:srgbClr val="0070C0"/>
              </a:solidFill>
            </a:endParaRPr>
          </a:p>
          <a:p>
            <a:pPr marL="457200" lvl="1" indent="0">
              <a:buNone/>
            </a:pPr>
            <a:endParaRPr lang="en-US" dirty="0">
              <a:solidFill>
                <a:srgbClr val="0070C0"/>
              </a:solidFill>
            </a:endParaRPr>
          </a:p>
          <a:p>
            <a:pPr marL="457200" lvl="1" indent="0">
              <a:buNone/>
            </a:pPr>
            <a:r>
              <a:rPr lang="en-US" dirty="0">
                <a:solidFill>
                  <a:srgbClr val="0070C0"/>
                </a:solidFill>
              </a:rPr>
              <a:t>…</a:t>
            </a:r>
          </a:p>
          <a:p>
            <a:pPr marL="457200" lvl="1" indent="0">
              <a:buNone/>
            </a:pPr>
            <a:r>
              <a:rPr lang="en-US" dirty="0">
                <a:solidFill>
                  <a:srgbClr val="0070C0"/>
                </a:solidFill>
              </a:rPr>
              <a:t>	echo	"&lt;table&gt;&lt;</a:t>
            </a:r>
            <a:r>
              <a:rPr lang="en-US" dirty="0" err="1">
                <a:solidFill>
                  <a:srgbClr val="0070C0"/>
                </a:solidFill>
              </a:rPr>
              <a:t>tr</a:t>
            </a:r>
            <a:r>
              <a:rPr lang="en-US" dirty="0">
                <a:solidFill>
                  <a:srgbClr val="0070C0"/>
                </a:solidFill>
              </a:rPr>
              <a:t>&gt;&lt;</a:t>
            </a:r>
            <a:r>
              <a:rPr lang="en-US" dirty="0" err="1">
                <a:solidFill>
                  <a:srgbClr val="0070C0"/>
                </a:solidFill>
              </a:rPr>
              <a:t>th</a:t>
            </a:r>
            <a:r>
              <a:rPr lang="en-US" dirty="0">
                <a:solidFill>
                  <a:srgbClr val="0070C0"/>
                </a:solidFill>
              </a:rPr>
              <a:t>&gt;Column&lt;/</a:t>
            </a:r>
            <a:r>
              <a:rPr lang="en-US" dirty="0" err="1">
                <a:solidFill>
                  <a:srgbClr val="0070C0"/>
                </a:solidFill>
              </a:rPr>
              <a:t>th</a:t>
            </a:r>
            <a:r>
              <a:rPr lang="en-US" dirty="0">
                <a:solidFill>
                  <a:srgbClr val="0070C0"/>
                </a:solidFill>
              </a:rPr>
              <a:t>&gt;&lt;</a:t>
            </a:r>
            <a:r>
              <a:rPr lang="en-US" dirty="0" err="1">
                <a:solidFill>
                  <a:srgbClr val="0070C0"/>
                </a:solidFill>
              </a:rPr>
              <a:t>th</a:t>
            </a:r>
            <a:r>
              <a:rPr lang="en-US" dirty="0">
                <a:solidFill>
                  <a:srgbClr val="0070C0"/>
                </a:solidFill>
              </a:rPr>
              <a:t>&gt;Type&lt;/</a:t>
            </a:r>
            <a:r>
              <a:rPr lang="en-US" dirty="0" err="1">
                <a:solidFill>
                  <a:srgbClr val="0070C0"/>
                </a:solidFill>
              </a:rPr>
              <a:t>th</a:t>
            </a:r>
            <a:r>
              <a:rPr lang="en-US" dirty="0">
                <a:solidFill>
                  <a:srgbClr val="0070C0"/>
                </a:solidFill>
              </a:rPr>
              <a:t>&gt;&lt;</a:t>
            </a:r>
            <a:r>
              <a:rPr lang="en-US" dirty="0" err="1">
                <a:solidFill>
                  <a:srgbClr val="0070C0"/>
                </a:solidFill>
              </a:rPr>
              <a:t>th</a:t>
            </a:r>
            <a:r>
              <a:rPr lang="en-US" dirty="0">
                <a:solidFill>
                  <a:srgbClr val="0070C0"/>
                </a:solidFill>
              </a:rPr>
              <a:t>&gt;Null&lt;/</a:t>
            </a:r>
            <a:r>
              <a:rPr lang="en-US" dirty="0" err="1">
                <a:solidFill>
                  <a:srgbClr val="0070C0"/>
                </a:solidFill>
              </a:rPr>
              <a:t>th</a:t>
            </a:r>
            <a:r>
              <a:rPr lang="en-US" dirty="0">
                <a:solidFill>
                  <a:srgbClr val="0070C0"/>
                </a:solidFill>
              </a:rPr>
              <a:t>&gt;&lt;</a:t>
            </a:r>
            <a:r>
              <a:rPr lang="en-US" dirty="0" err="1">
                <a:solidFill>
                  <a:srgbClr val="0070C0"/>
                </a:solidFill>
              </a:rPr>
              <a:t>th</a:t>
            </a:r>
            <a:r>
              <a:rPr lang="en-US" dirty="0">
                <a:solidFill>
                  <a:srgbClr val="0070C0"/>
                </a:solidFill>
              </a:rPr>
              <a:t>&gt;Key&lt;/</a:t>
            </a:r>
            <a:r>
              <a:rPr lang="en-US" dirty="0" err="1">
                <a:solidFill>
                  <a:srgbClr val="0070C0"/>
                </a:solidFill>
              </a:rPr>
              <a:t>th</a:t>
            </a:r>
            <a:r>
              <a:rPr lang="en-US" dirty="0">
                <a:solidFill>
                  <a:srgbClr val="0070C0"/>
                </a:solidFill>
              </a:rPr>
              <a:t>&gt;&lt;/</a:t>
            </a:r>
            <a:r>
              <a:rPr lang="en-US" dirty="0" err="1">
                <a:solidFill>
                  <a:srgbClr val="0070C0"/>
                </a:solidFill>
              </a:rPr>
              <a:t>tr</a:t>
            </a:r>
            <a:r>
              <a:rPr lang="en-US" dirty="0">
                <a:solidFill>
                  <a:srgbClr val="0070C0"/>
                </a:solidFill>
              </a:rPr>
              <a:t>&gt;";</a:t>
            </a:r>
          </a:p>
          <a:p>
            <a:pPr marL="457200" lvl="1" indent="0">
              <a:buNone/>
            </a:pPr>
            <a:r>
              <a:rPr lang="en-US" dirty="0">
                <a:solidFill>
                  <a:srgbClr val="0070C0"/>
                </a:solidFill>
              </a:rPr>
              <a:t>	for ($j = 0 ; $j &lt; $rows ; ++$j)</a:t>
            </a:r>
          </a:p>
          <a:p>
            <a:pPr marL="457200" lvl="1" indent="0">
              <a:buNone/>
            </a:pPr>
            <a:r>
              <a:rPr lang="en-US" dirty="0">
                <a:solidFill>
                  <a:srgbClr val="0070C0"/>
                </a:solidFill>
              </a:rPr>
              <a:t>	{</a:t>
            </a:r>
          </a:p>
          <a:p>
            <a:pPr marL="457200" lvl="1" indent="0">
              <a:buNone/>
            </a:pPr>
            <a:r>
              <a:rPr lang="en-US" dirty="0">
                <a:solidFill>
                  <a:srgbClr val="0070C0"/>
                </a:solidFill>
              </a:rPr>
              <a:t>		$result-&gt;</a:t>
            </a:r>
            <a:r>
              <a:rPr lang="en-US" dirty="0" err="1">
                <a:solidFill>
                  <a:srgbClr val="0070C0"/>
                </a:solidFill>
              </a:rPr>
              <a:t>data_seek</a:t>
            </a:r>
            <a:r>
              <a:rPr lang="en-US" dirty="0">
                <a:solidFill>
                  <a:srgbClr val="0070C0"/>
                </a:solidFill>
              </a:rPr>
              <a:t>($j);</a:t>
            </a:r>
          </a:p>
          <a:p>
            <a:pPr marL="457200" lvl="1" indent="0">
              <a:buNone/>
            </a:pPr>
            <a:r>
              <a:rPr lang="en-US" dirty="0">
                <a:solidFill>
                  <a:srgbClr val="0070C0"/>
                </a:solidFill>
              </a:rPr>
              <a:t>		$row = $result-&gt;</a:t>
            </a:r>
            <a:r>
              <a:rPr lang="en-US" dirty="0" err="1">
                <a:solidFill>
                  <a:srgbClr val="0070C0"/>
                </a:solidFill>
              </a:rPr>
              <a:t>fetch_array</a:t>
            </a:r>
            <a:r>
              <a:rPr lang="en-US" dirty="0">
                <a:solidFill>
                  <a:srgbClr val="0070C0"/>
                </a:solidFill>
              </a:rPr>
              <a:t>(MYSQLI_NUM);</a:t>
            </a:r>
          </a:p>
          <a:p>
            <a:pPr marL="457200" lvl="1" indent="0">
              <a:buNone/>
            </a:pPr>
            <a:r>
              <a:rPr lang="en-US" dirty="0">
                <a:solidFill>
                  <a:srgbClr val="0070C0"/>
                </a:solidFill>
              </a:rPr>
              <a:t>		echo "&lt;</a:t>
            </a:r>
            <a:r>
              <a:rPr lang="en-US" dirty="0" err="1">
                <a:solidFill>
                  <a:srgbClr val="0070C0"/>
                </a:solidFill>
              </a:rPr>
              <a:t>tr</a:t>
            </a:r>
            <a:r>
              <a:rPr lang="en-US" dirty="0">
                <a:solidFill>
                  <a:srgbClr val="0070C0"/>
                </a:solidFill>
              </a:rPr>
              <a:t>&gt;";</a:t>
            </a:r>
          </a:p>
          <a:p>
            <a:pPr marL="457200" lvl="1" indent="0">
              <a:buNone/>
            </a:pPr>
            <a:endParaRPr lang="en-US" dirty="0">
              <a:solidFill>
                <a:srgbClr val="0070C0"/>
              </a:solidFill>
            </a:endParaRPr>
          </a:p>
          <a:p>
            <a:pPr marL="457200" lvl="1" indent="0">
              <a:buNone/>
            </a:pPr>
            <a:r>
              <a:rPr lang="en-US" dirty="0">
                <a:solidFill>
                  <a:srgbClr val="0070C0"/>
                </a:solidFill>
              </a:rPr>
              <a:t>		for ($k = 0 ; $k &lt; 4 ; ++$k) echo "&lt;td&gt;$row[$k]&lt;/td&gt;";</a:t>
            </a:r>
          </a:p>
          <a:p>
            <a:pPr marL="457200" lvl="1" indent="0">
              <a:buNone/>
            </a:pPr>
            <a:r>
              <a:rPr lang="en-US" dirty="0">
                <a:solidFill>
                  <a:srgbClr val="0070C0"/>
                </a:solidFill>
              </a:rPr>
              <a:t>		echo "&lt;/</a:t>
            </a:r>
            <a:r>
              <a:rPr lang="en-US" dirty="0" err="1">
                <a:solidFill>
                  <a:srgbClr val="0070C0"/>
                </a:solidFill>
              </a:rPr>
              <a:t>tr</a:t>
            </a:r>
            <a:r>
              <a:rPr lang="en-US" dirty="0">
                <a:solidFill>
                  <a:srgbClr val="0070C0"/>
                </a:solidFill>
              </a:rPr>
              <a:t>&gt;";</a:t>
            </a:r>
          </a:p>
          <a:p>
            <a:pPr marL="457200" lvl="1" indent="0">
              <a:buNone/>
            </a:pPr>
            <a:r>
              <a:rPr lang="en-US" dirty="0">
                <a:solidFill>
                  <a:srgbClr val="0070C0"/>
                </a:solidFill>
              </a:rPr>
              <a:t>	}</a:t>
            </a:r>
          </a:p>
          <a:p>
            <a:pPr marL="457200" lvl="1" indent="0">
              <a:buNone/>
            </a:pPr>
            <a:r>
              <a:rPr lang="en-US" dirty="0">
                <a:solidFill>
                  <a:srgbClr val="0070C0"/>
                </a:solidFill>
              </a:rPr>
              <a:t>	echo "&lt;/table&gt;";</a:t>
            </a:r>
          </a:p>
          <a:p>
            <a:pPr marL="457200" lvl="1" indent="0">
              <a:buNone/>
            </a:pPr>
            <a:r>
              <a:rPr lang="en-US" dirty="0">
                <a:solidFill>
                  <a:srgbClr val="0070C0"/>
                </a:solidFill>
              </a:rPr>
              <a:t>?&gt;</a:t>
            </a:r>
          </a:p>
        </p:txBody>
      </p:sp>
    </p:spTree>
    <p:extLst>
      <p:ext uri="{BB962C8B-B14F-4D97-AF65-F5344CB8AC3E}">
        <p14:creationId xmlns:p14="http://schemas.microsoft.com/office/powerpoint/2010/main" val="12238470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275771" y="149902"/>
            <a:ext cx="11916229" cy="6708098"/>
          </a:xfrm>
        </p:spPr>
        <p:txBody>
          <a:bodyPr>
            <a:normAutofit/>
          </a:bodyPr>
          <a:lstStyle/>
          <a:p>
            <a:pPr marL="457200" lvl="1" indent="0">
              <a:buNone/>
            </a:pPr>
            <a:endParaRPr lang="en-US" dirty="0">
              <a:solidFill>
                <a:srgbClr val="0070C0"/>
              </a:solidFill>
            </a:endParaRPr>
          </a:p>
          <a:p>
            <a:pPr marL="457200" lvl="1" indent="0">
              <a:buNone/>
            </a:pPr>
            <a:endParaRPr lang="en-US" dirty="0">
              <a:solidFill>
                <a:srgbClr val="0070C0"/>
              </a:solidFill>
            </a:endParaRPr>
          </a:p>
          <a:p>
            <a:pPr marL="0" indent="0">
              <a:buNone/>
            </a:pPr>
            <a:r>
              <a:rPr lang="en-US" dirty="0"/>
              <a:t>The output from the program should look like this:</a:t>
            </a:r>
          </a:p>
          <a:p>
            <a:endParaRPr lang="en-US" dirty="0"/>
          </a:p>
          <a:p>
            <a:pPr marL="457200" lvl="1" indent="0">
              <a:buNone/>
            </a:pPr>
            <a:r>
              <a:rPr lang="en-US" b="1" dirty="0"/>
              <a:t>Column 		Type 		Null 		Key</a:t>
            </a:r>
          </a:p>
          <a:p>
            <a:pPr marL="457200" lvl="1" indent="0">
              <a:buNone/>
            </a:pPr>
            <a:r>
              <a:rPr lang="en-US" dirty="0"/>
              <a:t>id 			</a:t>
            </a:r>
            <a:r>
              <a:rPr lang="en-US" dirty="0" err="1"/>
              <a:t>smallint</a:t>
            </a:r>
            <a:r>
              <a:rPr lang="en-US" dirty="0"/>
              <a:t>(6) 	NO 		PRI</a:t>
            </a:r>
          </a:p>
          <a:p>
            <a:pPr marL="457200" lvl="1" indent="0">
              <a:buNone/>
            </a:pPr>
            <a:r>
              <a:rPr lang="en-US" dirty="0"/>
              <a:t>family 		varchar(32)	NO</a:t>
            </a:r>
          </a:p>
          <a:p>
            <a:pPr marL="457200" lvl="1" indent="0">
              <a:buNone/>
            </a:pPr>
            <a:r>
              <a:rPr lang="en-US" dirty="0"/>
              <a:t>name 		varchar(32) 	NO</a:t>
            </a:r>
          </a:p>
          <a:p>
            <a:pPr marL="457200" lvl="1" indent="0">
              <a:buNone/>
            </a:pPr>
            <a:r>
              <a:rPr lang="en-US" dirty="0"/>
              <a:t>age 		</a:t>
            </a:r>
            <a:r>
              <a:rPr lang="en-US" dirty="0" err="1"/>
              <a:t>tinyint</a:t>
            </a:r>
            <a:r>
              <a:rPr lang="en-US" dirty="0"/>
              <a:t>(4) 	NO</a:t>
            </a:r>
            <a:endParaRPr lang="en-US" dirty="0">
              <a:solidFill>
                <a:srgbClr val="0070C0"/>
              </a:solidFill>
            </a:endParaRPr>
          </a:p>
        </p:txBody>
      </p:sp>
    </p:spTree>
    <p:extLst>
      <p:ext uri="{BB962C8B-B14F-4D97-AF65-F5344CB8AC3E}">
        <p14:creationId xmlns:p14="http://schemas.microsoft.com/office/powerpoint/2010/main" val="2024813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solidFill>
                  <a:srgbClr val="FF0000"/>
                </a:solidFill>
              </a:rPr>
              <a:t>TIP</a:t>
            </a:r>
            <a:r>
              <a:rPr lang="en-US" dirty="0"/>
              <a:t>: Another benefit of keeping these login details in a single place is that you can </a:t>
            </a:r>
            <a:r>
              <a:rPr lang="en-US" u="sng" dirty="0"/>
              <a:t>change your password as frequently as you like</a:t>
            </a:r>
            <a:r>
              <a:rPr lang="en-US" dirty="0"/>
              <a:t> and there will be only one file to update when you do, no matter how many PHP files access MySQL.</a:t>
            </a:r>
          </a:p>
          <a:p>
            <a:endParaRPr lang="en-US" dirty="0"/>
          </a:p>
        </p:txBody>
      </p:sp>
    </p:spTree>
    <p:extLst>
      <p:ext uri="{BB962C8B-B14F-4D97-AF65-F5344CB8AC3E}">
        <p14:creationId xmlns:p14="http://schemas.microsoft.com/office/powerpoint/2010/main" val="2938851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Connecting to a MySQL Database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t>Now that you have the </a:t>
            </a:r>
            <a:r>
              <a:rPr lang="en-US" i="1" dirty="0" err="1"/>
              <a:t>login.php</a:t>
            </a:r>
            <a:r>
              <a:rPr lang="en-US" i="1" dirty="0"/>
              <a:t> </a:t>
            </a:r>
            <a:r>
              <a:rPr lang="en-US" dirty="0"/>
              <a:t>file saved, you can include it in any PHP files that will need to access the database by using the </a:t>
            </a:r>
            <a:r>
              <a:rPr lang="en-US" b="1" dirty="0" err="1">
                <a:solidFill>
                  <a:schemeClr val="accent1"/>
                </a:solidFill>
              </a:rPr>
              <a:t>require_once</a:t>
            </a:r>
            <a:r>
              <a:rPr lang="en-US" b="1" dirty="0">
                <a:solidFill>
                  <a:schemeClr val="accent1"/>
                </a:solidFill>
              </a:rPr>
              <a:t> </a:t>
            </a:r>
            <a:r>
              <a:rPr lang="en-US" dirty="0"/>
              <a:t>statement. </a:t>
            </a:r>
          </a:p>
          <a:p>
            <a:endParaRPr lang="en-US" dirty="0"/>
          </a:p>
          <a:p>
            <a:pPr lvl="1">
              <a:buFont typeface="Courier New" panose="02070309020205020404" pitchFamily="49" charset="0"/>
              <a:buChar char="o"/>
            </a:pPr>
            <a:r>
              <a:rPr lang="en-US" dirty="0"/>
              <a:t>This is preferable to an </a:t>
            </a:r>
            <a:r>
              <a:rPr lang="en-US" dirty="0">
                <a:solidFill>
                  <a:schemeClr val="accent1"/>
                </a:solidFill>
              </a:rPr>
              <a:t>include</a:t>
            </a:r>
            <a:r>
              <a:rPr lang="en-US" dirty="0"/>
              <a:t> statement, as it will generate a fatal error if the file is not found.</a:t>
            </a:r>
          </a:p>
          <a:p>
            <a:endParaRPr lang="en-US" dirty="0"/>
          </a:p>
          <a:p>
            <a:pPr lvl="1"/>
            <a:r>
              <a:rPr lang="en-US" dirty="0"/>
              <a:t>Also, using </a:t>
            </a:r>
            <a:r>
              <a:rPr lang="en-US" dirty="0" err="1">
                <a:solidFill>
                  <a:schemeClr val="accent1"/>
                </a:solidFill>
              </a:rPr>
              <a:t>require_once</a:t>
            </a:r>
            <a:r>
              <a:rPr lang="en-US" dirty="0">
                <a:solidFill>
                  <a:schemeClr val="accent1"/>
                </a:solidFill>
              </a:rPr>
              <a:t> </a:t>
            </a:r>
            <a:r>
              <a:rPr lang="en-US" dirty="0"/>
              <a:t>instead of require means that the file will be read in only when it has not previously been included, which prevents wasteful duplicate disk accesses.</a:t>
            </a:r>
          </a:p>
        </p:txBody>
      </p:sp>
    </p:spTree>
    <p:extLst>
      <p:ext uri="{BB962C8B-B14F-4D97-AF65-F5344CB8AC3E}">
        <p14:creationId xmlns:p14="http://schemas.microsoft.com/office/powerpoint/2010/main" val="259665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112194"/>
            <a:ext cx="10515600" cy="4705804"/>
          </a:xfrm>
        </p:spPr>
        <p:txBody>
          <a:bodyPr>
            <a:normAutofit lnSpcReduction="10000"/>
          </a:bodyPr>
          <a:lstStyle/>
          <a:p>
            <a:pPr marL="457200" lvl="1" indent="0">
              <a:buNone/>
            </a:pPr>
            <a:r>
              <a:rPr lang="en-US" dirty="0">
                <a:solidFill>
                  <a:schemeClr val="accent1"/>
                </a:solidFill>
              </a:rPr>
              <a:t>&lt;?</a:t>
            </a:r>
            <a:r>
              <a:rPr lang="en-US" dirty="0" err="1">
                <a:solidFill>
                  <a:schemeClr val="accent1"/>
                </a:solidFill>
              </a:rPr>
              <a:t>php</a:t>
            </a:r>
            <a:endParaRPr lang="en-US" dirty="0">
              <a:solidFill>
                <a:schemeClr val="accent1"/>
              </a:solidFill>
            </a:endParaRPr>
          </a:p>
          <a:p>
            <a:pPr marL="457200" lvl="1" indent="0">
              <a:buNone/>
            </a:pPr>
            <a:r>
              <a:rPr lang="en-US" dirty="0">
                <a:solidFill>
                  <a:schemeClr val="accent1"/>
                </a:solidFill>
              </a:rPr>
              <a:t>	</a:t>
            </a:r>
            <a:r>
              <a:rPr lang="en-US" dirty="0" err="1">
                <a:solidFill>
                  <a:schemeClr val="accent1"/>
                </a:solidFill>
              </a:rPr>
              <a:t>require_once</a:t>
            </a:r>
            <a:r>
              <a:rPr lang="en-US" dirty="0">
                <a:solidFill>
                  <a:schemeClr val="accent1"/>
                </a:solidFill>
              </a:rPr>
              <a:t> '</a:t>
            </a:r>
            <a:r>
              <a:rPr lang="en-US" dirty="0" err="1">
                <a:solidFill>
                  <a:schemeClr val="accent1"/>
                </a:solidFill>
              </a:rPr>
              <a:t>login.php</a:t>
            </a:r>
            <a:r>
              <a:rPr lang="en-US" dirty="0">
                <a:solidFill>
                  <a:schemeClr val="accent1"/>
                </a:solidFill>
              </a:rPr>
              <a:t>’;</a:t>
            </a:r>
          </a:p>
          <a:p>
            <a:pPr marL="457200" lvl="1" indent="0">
              <a:buNone/>
            </a:pPr>
            <a:endParaRPr lang="en-US" dirty="0">
              <a:solidFill>
                <a:schemeClr val="accent1"/>
              </a:solidFill>
            </a:endParaRPr>
          </a:p>
          <a:p>
            <a:pPr marL="457200" lvl="1" indent="0">
              <a:buNone/>
            </a:pPr>
            <a:r>
              <a:rPr lang="en-US" dirty="0">
                <a:solidFill>
                  <a:schemeClr val="accent1"/>
                </a:solidFill>
              </a:rPr>
              <a:t>	$conn = new </a:t>
            </a:r>
            <a:r>
              <a:rPr lang="en-US" b="1" dirty="0" err="1">
                <a:solidFill>
                  <a:schemeClr val="accent1"/>
                </a:solidFill>
              </a:rPr>
              <a:t>mysqli</a:t>
            </a:r>
            <a:r>
              <a:rPr lang="en-US" dirty="0">
                <a:solidFill>
                  <a:schemeClr val="accent1"/>
                </a:solidFill>
              </a:rPr>
              <a:t>($</a:t>
            </a:r>
            <a:r>
              <a:rPr lang="en-US" dirty="0" err="1">
                <a:solidFill>
                  <a:schemeClr val="accent1"/>
                </a:solidFill>
              </a:rPr>
              <a:t>hn</a:t>
            </a:r>
            <a:r>
              <a:rPr lang="en-US" dirty="0">
                <a:solidFill>
                  <a:schemeClr val="accent1"/>
                </a:solidFill>
              </a:rPr>
              <a:t>, $un, $pw, $</a:t>
            </a:r>
            <a:r>
              <a:rPr lang="en-US" dirty="0" err="1">
                <a:solidFill>
                  <a:schemeClr val="accent1"/>
                </a:solidFill>
              </a:rPr>
              <a:t>db</a:t>
            </a:r>
            <a:r>
              <a:rPr lang="en-US" dirty="0">
                <a:solidFill>
                  <a:schemeClr val="accent1"/>
                </a:solidFill>
              </a:rPr>
              <a:t>);</a:t>
            </a:r>
          </a:p>
          <a:p>
            <a:pPr marL="457200" lvl="1" indent="0">
              <a:buNone/>
            </a:pPr>
            <a:r>
              <a:rPr lang="en-US" dirty="0">
                <a:solidFill>
                  <a:schemeClr val="accent1"/>
                </a:solidFill>
              </a:rPr>
              <a:t>	if ($conn-&gt;</a:t>
            </a:r>
            <a:r>
              <a:rPr lang="en-US" dirty="0" err="1">
                <a:solidFill>
                  <a:schemeClr val="accent1"/>
                </a:solidFill>
              </a:rPr>
              <a:t>connect_error</a:t>
            </a:r>
            <a:r>
              <a:rPr lang="en-US" dirty="0">
                <a:solidFill>
                  <a:schemeClr val="accent1"/>
                </a:solidFill>
              </a:rPr>
              <a:t>) die($conn-&gt;</a:t>
            </a:r>
            <a:r>
              <a:rPr lang="en-US" dirty="0" err="1">
                <a:solidFill>
                  <a:schemeClr val="accent1"/>
                </a:solidFill>
              </a:rPr>
              <a:t>connect_error</a:t>
            </a:r>
            <a:r>
              <a:rPr lang="en-US" dirty="0">
                <a:solidFill>
                  <a:schemeClr val="accent1"/>
                </a:solidFill>
              </a:rPr>
              <a:t>);</a:t>
            </a:r>
          </a:p>
          <a:p>
            <a:pPr marL="457200" lvl="1" indent="0">
              <a:buNone/>
            </a:pPr>
            <a:r>
              <a:rPr lang="en-US" dirty="0">
                <a:solidFill>
                  <a:schemeClr val="accent1"/>
                </a:solidFill>
              </a:rPr>
              <a:t>?&gt;</a:t>
            </a:r>
          </a:p>
          <a:p>
            <a:pPr marL="457200" lvl="1" indent="0">
              <a:buNone/>
            </a:pPr>
            <a:endParaRPr lang="en-US" dirty="0">
              <a:solidFill>
                <a:schemeClr val="accent1"/>
              </a:solidFill>
            </a:endParaRPr>
          </a:p>
          <a:p>
            <a:pPr marL="457200" lvl="1" indent="0">
              <a:buNone/>
            </a:pPr>
            <a:endParaRPr lang="en-US" dirty="0">
              <a:solidFill>
                <a:schemeClr val="accent1"/>
              </a:solidFill>
            </a:endParaRPr>
          </a:p>
          <a:p>
            <a:endParaRPr lang="en-US" dirty="0"/>
          </a:p>
          <a:p>
            <a:pPr lvl="1"/>
            <a:r>
              <a:rPr lang="en-US" dirty="0"/>
              <a:t>This example creates a new object called </a:t>
            </a:r>
            <a:r>
              <a:rPr lang="en-US" dirty="0">
                <a:solidFill>
                  <a:schemeClr val="accent1"/>
                </a:solidFill>
              </a:rPr>
              <a:t>$conn </a:t>
            </a:r>
            <a:r>
              <a:rPr lang="en-US" dirty="0"/>
              <a:t>by calling a new instance of the </a:t>
            </a:r>
            <a:r>
              <a:rPr lang="en-US" dirty="0" err="1">
                <a:solidFill>
                  <a:schemeClr val="accent1"/>
                </a:solidFill>
              </a:rPr>
              <a:t>mysqli</a:t>
            </a:r>
            <a:r>
              <a:rPr lang="en-US" dirty="0"/>
              <a:t> method, passing all the values retrieved from the </a:t>
            </a:r>
            <a:r>
              <a:rPr lang="en-US" i="1" dirty="0" err="1">
                <a:solidFill>
                  <a:schemeClr val="accent1"/>
                </a:solidFill>
              </a:rPr>
              <a:t>login.php</a:t>
            </a:r>
            <a:r>
              <a:rPr lang="en-US" i="1" dirty="0">
                <a:solidFill>
                  <a:schemeClr val="accent1"/>
                </a:solidFill>
              </a:rPr>
              <a:t> </a:t>
            </a:r>
            <a:r>
              <a:rPr lang="en-US" dirty="0"/>
              <a:t>file. </a:t>
            </a:r>
          </a:p>
          <a:p>
            <a:pPr lvl="1"/>
            <a:r>
              <a:rPr lang="en-US" dirty="0"/>
              <a:t>Error checking is achieved by referencing the </a:t>
            </a:r>
            <a:r>
              <a:rPr lang="en-US" dirty="0">
                <a:solidFill>
                  <a:schemeClr val="accent1"/>
                </a:solidFill>
              </a:rPr>
              <a:t>$conn-&gt;</a:t>
            </a:r>
            <a:r>
              <a:rPr lang="en-US" dirty="0" err="1">
                <a:solidFill>
                  <a:schemeClr val="accent1"/>
                </a:solidFill>
              </a:rPr>
              <a:t>connect_error</a:t>
            </a:r>
            <a:r>
              <a:rPr lang="en-US" dirty="0">
                <a:solidFill>
                  <a:schemeClr val="accent1"/>
                </a:solidFill>
              </a:rPr>
              <a:t> </a:t>
            </a:r>
            <a:r>
              <a:rPr lang="en-US" dirty="0"/>
              <a:t>property.</a:t>
            </a:r>
          </a:p>
        </p:txBody>
      </p:sp>
    </p:spTree>
    <p:extLst>
      <p:ext uri="{BB962C8B-B14F-4D97-AF65-F5344CB8AC3E}">
        <p14:creationId xmlns:p14="http://schemas.microsoft.com/office/powerpoint/2010/main" val="317516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810743"/>
            <a:ext cx="10515600" cy="5032375"/>
          </a:xfrm>
        </p:spPr>
        <p:txBody>
          <a:bodyPr>
            <a:normAutofit lnSpcReduction="10000"/>
          </a:bodyPr>
          <a:lstStyle/>
          <a:p>
            <a:pPr marL="457200" lvl="1" indent="0">
              <a:buNone/>
            </a:pPr>
            <a:r>
              <a:rPr lang="en-US" dirty="0">
                <a:solidFill>
                  <a:schemeClr val="accent1"/>
                </a:solidFill>
              </a:rPr>
              <a:t>&lt;?</a:t>
            </a:r>
            <a:r>
              <a:rPr lang="en-US" dirty="0" err="1">
                <a:solidFill>
                  <a:schemeClr val="accent1"/>
                </a:solidFill>
              </a:rPr>
              <a:t>php</a:t>
            </a:r>
            <a:endParaRPr lang="en-US" dirty="0">
              <a:solidFill>
                <a:schemeClr val="accent1"/>
              </a:solidFill>
            </a:endParaRPr>
          </a:p>
          <a:p>
            <a:pPr marL="457200" lvl="1" indent="0">
              <a:buNone/>
            </a:pPr>
            <a:r>
              <a:rPr lang="en-US" dirty="0">
                <a:solidFill>
                  <a:schemeClr val="accent1"/>
                </a:solidFill>
              </a:rPr>
              <a:t>	</a:t>
            </a:r>
            <a:r>
              <a:rPr lang="en-US" dirty="0" err="1">
                <a:solidFill>
                  <a:schemeClr val="accent1"/>
                </a:solidFill>
              </a:rPr>
              <a:t>require_once</a:t>
            </a:r>
            <a:r>
              <a:rPr lang="en-US" dirty="0">
                <a:solidFill>
                  <a:schemeClr val="accent1"/>
                </a:solidFill>
              </a:rPr>
              <a:t> '</a:t>
            </a:r>
            <a:r>
              <a:rPr lang="en-US" dirty="0" err="1">
                <a:solidFill>
                  <a:schemeClr val="accent1"/>
                </a:solidFill>
              </a:rPr>
              <a:t>login.php</a:t>
            </a:r>
            <a:r>
              <a:rPr lang="en-US" dirty="0">
                <a:solidFill>
                  <a:schemeClr val="accent1"/>
                </a:solidFill>
              </a:rPr>
              <a:t>’;</a:t>
            </a:r>
          </a:p>
          <a:p>
            <a:pPr marL="457200" lvl="1" indent="0">
              <a:buNone/>
            </a:pPr>
            <a:endParaRPr lang="en-US" dirty="0">
              <a:solidFill>
                <a:schemeClr val="accent1"/>
              </a:solidFill>
            </a:endParaRPr>
          </a:p>
          <a:p>
            <a:pPr marL="457200" lvl="1" indent="0">
              <a:buNone/>
            </a:pPr>
            <a:r>
              <a:rPr lang="en-US" dirty="0">
                <a:solidFill>
                  <a:schemeClr val="accent1"/>
                </a:solidFill>
              </a:rPr>
              <a:t>	$conn = new </a:t>
            </a:r>
            <a:r>
              <a:rPr lang="en-US" dirty="0" err="1">
                <a:solidFill>
                  <a:schemeClr val="accent1"/>
                </a:solidFill>
              </a:rPr>
              <a:t>mysqli</a:t>
            </a:r>
            <a:r>
              <a:rPr lang="en-US" dirty="0">
                <a:solidFill>
                  <a:schemeClr val="accent1"/>
                </a:solidFill>
              </a:rPr>
              <a:t>($</a:t>
            </a:r>
            <a:r>
              <a:rPr lang="en-US" dirty="0" err="1">
                <a:solidFill>
                  <a:schemeClr val="accent1"/>
                </a:solidFill>
              </a:rPr>
              <a:t>hn</a:t>
            </a:r>
            <a:r>
              <a:rPr lang="en-US" dirty="0">
                <a:solidFill>
                  <a:schemeClr val="accent1"/>
                </a:solidFill>
              </a:rPr>
              <a:t>, $un, $pw, $</a:t>
            </a:r>
            <a:r>
              <a:rPr lang="en-US" dirty="0" err="1">
                <a:solidFill>
                  <a:schemeClr val="accent1"/>
                </a:solidFill>
              </a:rPr>
              <a:t>db</a:t>
            </a:r>
            <a:r>
              <a:rPr lang="en-US" dirty="0">
                <a:solidFill>
                  <a:schemeClr val="accent1"/>
                </a:solidFill>
              </a:rPr>
              <a:t>);</a:t>
            </a:r>
          </a:p>
          <a:p>
            <a:pPr marL="457200" lvl="1" indent="0">
              <a:buNone/>
            </a:pPr>
            <a:r>
              <a:rPr lang="en-US" dirty="0">
                <a:solidFill>
                  <a:schemeClr val="accent1"/>
                </a:solidFill>
              </a:rPr>
              <a:t>	if ($conn</a:t>
            </a:r>
            <a:r>
              <a:rPr lang="en-US" b="1" dirty="0">
                <a:solidFill>
                  <a:schemeClr val="accent1"/>
                </a:solidFill>
              </a:rPr>
              <a:t>-&gt;</a:t>
            </a:r>
            <a:r>
              <a:rPr lang="en-US" b="1" dirty="0" err="1">
                <a:solidFill>
                  <a:schemeClr val="accent1"/>
                </a:solidFill>
              </a:rPr>
              <a:t>connect_error</a:t>
            </a:r>
            <a:r>
              <a:rPr lang="en-US" dirty="0">
                <a:solidFill>
                  <a:schemeClr val="accent1"/>
                </a:solidFill>
              </a:rPr>
              <a:t>) die($conn-&gt;</a:t>
            </a:r>
            <a:r>
              <a:rPr lang="en-US" dirty="0" err="1">
                <a:solidFill>
                  <a:schemeClr val="accent1"/>
                </a:solidFill>
              </a:rPr>
              <a:t>connect_error</a:t>
            </a:r>
            <a:r>
              <a:rPr lang="en-US" dirty="0">
                <a:solidFill>
                  <a:schemeClr val="accent1"/>
                </a:solidFill>
              </a:rPr>
              <a:t>);</a:t>
            </a:r>
          </a:p>
          <a:p>
            <a:pPr marL="457200" lvl="1" indent="0">
              <a:buNone/>
            </a:pPr>
            <a:r>
              <a:rPr lang="en-US" dirty="0">
                <a:solidFill>
                  <a:schemeClr val="accent1"/>
                </a:solidFill>
              </a:rPr>
              <a:t>?&gt;</a:t>
            </a:r>
          </a:p>
          <a:p>
            <a:endParaRPr lang="en-US" sz="500" dirty="0"/>
          </a:p>
          <a:p>
            <a:r>
              <a:rPr lang="en-US" dirty="0"/>
              <a:t>The </a:t>
            </a:r>
            <a:r>
              <a:rPr lang="en-US" b="1" dirty="0">
                <a:solidFill>
                  <a:schemeClr val="accent1"/>
                </a:solidFill>
              </a:rPr>
              <a:t>-&gt;</a:t>
            </a:r>
            <a:r>
              <a:rPr lang="en-US" dirty="0"/>
              <a:t> operator indicates that the item on the right is a property or method of the object on the left.</a:t>
            </a:r>
          </a:p>
          <a:p>
            <a:r>
              <a:rPr lang="en-US" dirty="0"/>
              <a:t>In this case, if </a:t>
            </a:r>
            <a:r>
              <a:rPr lang="en-US" dirty="0" err="1">
                <a:solidFill>
                  <a:schemeClr val="accent1"/>
                </a:solidFill>
              </a:rPr>
              <a:t>connect_error</a:t>
            </a:r>
            <a:r>
              <a:rPr lang="en-US" dirty="0">
                <a:solidFill>
                  <a:schemeClr val="accent1"/>
                </a:solidFill>
              </a:rPr>
              <a:t> </a:t>
            </a:r>
            <a:r>
              <a:rPr lang="en-US" dirty="0"/>
              <a:t>has a value, then there was an error, so we call the die function and display that property, which details the connection error.</a:t>
            </a:r>
          </a:p>
          <a:p>
            <a:pPr lvl="1"/>
            <a:r>
              <a:rPr lang="en-US" dirty="0"/>
              <a:t>The </a:t>
            </a:r>
            <a:r>
              <a:rPr lang="en-US" dirty="0">
                <a:solidFill>
                  <a:schemeClr val="accent1"/>
                </a:solidFill>
              </a:rPr>
              <a:t>$conn </a:t>
            </a:r>
            <a:r>
              <a:rPr lang="en-US" dirty="0"/>
              <a:t>object is used in the following examples to access the MySQL database.</a:t>
            </a:r>
          </a:p>
        </p:txBody>
      </p:sp>
    </p:spTree>
    <p:extLst>
      <p:ext uri="{BB962C8B-B14F-4D97-AF65-F5344CB8AC3E}">
        <p14:creationId xmlns:p14="http://schemas.microsoft.com/office/powerpoint/2010/main" val="1089565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21664</TotalTime>
  <Words>3490</Words>
  <Application>Microsoft Office PowerPoint</Application>
  <PresentationFormat>Widescreen</PresentationFormat>
  <Paragraphs>573</Paragraphs>
  <Slides>57</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Calibri Light</vt:lpstr>
      <vt:lpstr>Courier New</vt:lpstr>
      <vt:lpstr>Wingdings</vt:lpstr>
      <vt:lpstr>Office Theme</vt:lpstr>
      <vt:lpstr>MySQL + PHP</vt:lpstr>
      <vt:lpstr>Querying a MySQL Database with PHP</vt:lpstr>
      <vt:lpstr>PowerPoint Presentation</vt:lpstr>
      <vt:lpstr>Creating a Login File</vt:lpstr>
      <vt:lpstr>PowerPoint Presentation</vt:lpstr>
      <vt:lpstr>PowerPoint Presentation</vt:lpstr>
      <vt:lpstr>Connecting to a MySQL Database</vt:lpstr>
      <vt:lpstr>PowerPoint Presentation</vt:lpstr>
      <vt:lpstr>PowerPoint Presentation</vt:lpstr>
      <vt:lpstr>PowerPoint Presentation</vt:lpstr>
      <vt:lpstr>Building and executing a query</vt:lpstr>
      <vt:lpstr>Fetching a result</vt:lpstr>
      <vt:lpstr>PowerPoint Presentation</vt:lpstr>
      <vt:lpstr>PowerPoint Presentation</vt:lpstr>
      <vt:lpstr>PowerPoint Presentation</vt:lpstr>
      <vt:lpstr>PowerPoint Presentation</vt:lpstr>
      <vt:lpstr>Fetching a row</vt:lpstr>
      <vt:lpstr>PowerPoint Presentation</vt:lpstr>
      <vt:lpstr>PowerPoint Presentation</vt:lpstr>
      <vt:lpstr>PowerPoint Presentation</vt:lpstr>
      <vt:lpstr>PowerPoint Presentation</vt:lpstr>
      <vt:lpstr>Closing a connection</vt:lpstr>
      <vt:lpstr>Closing a connection</vt:lpstr>
      <vt:lpstr>Recap</vt:lpstr>
      <vt:lpstr>Recap</vt:lpstr>
      <vt:lpstr>A Practical Example </vt:lpstr>
      <vt:lpstr>PowerPoint Presentation</vt:lpstr>
      <vt:lpstr>PowerPoint Presentation</vt:lpstr>
      <vt:lpstr>PowerPoint Presentation</vt:lpstr>
      <vt:lpstr>PowerPoint Presentation</vt:lpstr>
      <vt:lpstr>PowerPoint Presentation</vt:lpstr>
      <vt:lpstr>PowerPoint Presentation</vt:lpstr>
      <vt:lpstr>The $_POST Array</vt:lpstr>
      <vt:lpstr>The $_POST Array</vt:lpstr>
      <vt:lpstr>The $_POST Array</vt:lpstr>
      <vt:lpstr>Deleting a Record</vt:lpstr>
      <vt:lpstr>Deleting a Record</vt:lpstr>
      <vt:lpstr>Displaying the Form</vt:lpstr>
      <vt:lpstr>Displaying the Form</vt:lpstr>
      <vt:lpstr>PowerPoint Presentation</vt:lpstr>
      <vt:lpstr>Displaying the Form</vt:lpstr>
      <vt:lpstr>Querying the Database</vt:lpstr>
      <vt:lpstr>Querying the Database</vt:lpstr>
      <vt:lpstr>PowerPoint Presentation</vt:lpstr>
      <vt:lpstr>Querying the Database</vt:lpstr>
      <vt:lpstr>Querying the Database</vt:lpstr>
      <vt:lpstr>Running the Program</vt:lpstr>
      <vt:lpstr>PowerPoint Presentation</vt:lpstr>
      <vt:lpstr>Running the Program</vt:lpstr>
      <vt:lpstr>Running the Program</vt:lpstr>
      <vt:lpstr>Practical MySQL</vt:lpstr>
      <vt:lpstr>Creating a Table</vt:lpstr>
      <vt:lpstr>PowerPoint Presentation</vt:lpstr>
      <vt:lpstr>Describing a Table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dc:title>
  <dc:creator>Fabio Di Troia</dc:creator>
  <cp:lastModifiedBy>Fabio Di Troia</cp:lastModifiedBy>
  <cp:revision>3</cp:revision>
  <dcterms:created xsi:type="dcterms:W3CDTF">2017-09-23T16:21:49Z</dcterms:created>
  <dcterms:modified xsi:type="dcterms:W3CDTF">2019-10-15T21:10:50Z</dcterms:modified>
</cp:coreProperties>
</file>