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86" r:id="rId2"/>
    <p:sldId id="382" r:id="rId3"/>
    <p:sldId id="383" r:id="rId4"/>
    <p:sldId id="384" r:id="rId5"/>
    <p:sldId id="385" r:id="rId6"/>
    <p:sldId id="381" r:id="rId7"/>
    <p:sldId id="333" r:id="rId8"/>
    <p:sldId id="334" r:id="rId9"/>
    <p:sldId id="336" r:id="rId10"/>
    <p:sldId id="378" r:id="rId11"/>
    <p:sldId id="337" r:id="rId12"/>
    <p:sldId id="379" r:id="rId13"/>
    <p:sldId id="338" r:id="rId14"/>
    <p:sldId id="380" r:id="rId15"/>
    <p:sldId id="339" r:id="rId16"/>
    <p:sldId id="340" r:id="rId17"/>
    <p:sldId id="341" r:id="rId18"/>
    <p:sldId id="342"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87" r:id="rId54"/>
    <p:sldId id="388" r:id="rId55"/>
    <p:sldId id="335" r:id="rId56"/>
    <p:sldId id="389" r:id="rId57"/>
    <p:sldId id="390" r:id="rId58"/>
    <p:sldId id="391" r:id="rId59"/>
    <p:sldId id="392" r:id="rId60"/>
    <p:sldId id="393" r:id="rId61"/>
    <p:sldId id="394" r:id="rId62"/>
    <p:sldId id="39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C6E64-F9E3-4B2A-96F6-36745C8C823E}" v="91" dt="2019-10-15T21:10:23.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68" autoAdjust="0"/>
  </p:normalViewPr>
  <p:slideViewPr>
    <p:cSldViewPr snapToGrid="0">
      <p:cViewPr varScale="1">
        <p:scale>
          <a:sx n="75" d="100"/>
          <a:sy n="75" d="100"/>
        </p:scale>
        <p:origin x="946" y="67"/>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C3EC6E64-F9E3-4B2A-96F6-36745C8C823E}"/>
    <pc:docChg chg="custSel addSld modSld sldOrd">
      <pc:chgData name="Fabio Di Troia" userId="7de80edd88c2c9de" providerId="LiveId" clId="{C3EC6E64-F9E3-4B2A-96F6-36745C8C823E}" dt="2019-10-15T21:10:23.739" v="139"/>
      <pc:docMkLst>
        <pc:docMk/>
      </pc:docMkLst>
      <pc:sldChg chg="add">
        <pc:chgData name="Fabio Di Troia" userId="7de80edd88c2c9de" providerId="LiveId" clId="{C3EC6E64-F9E3-4B2A-96F6-36745C8C823E}" dt="2019-10-15T21:10:23.739" v="139"/>
        <pc:sldMkLst>
          <pc:docMk/>
          <pc:sldMk cId="1499498151" sldId="335"/>
        </pc:sldMkLst>
      </pc:sldChg>
      <pc:sldChg chg="modSp">
        <pc:chgData name="Fabio Di Troia" userId="7de80edd88c2c9de" providerId="LiveId" clId="{C3EC6E64-F9E3-4B2A-96F6-36745C8C823E}" dt="2019-10-08T20:22:10.920" v="9" actId="113"/>
        <pc:sldMkLst>
          <pc:docMk/>
          <pc:sldMk cId="4122714874" sldId="337"/>
        </pc:sldMkLst>
        <pc:spChg chg="mod">
          <ac:chgData name="Fabio Di Troia" userId="7de80edd88c2c9de" providerId="LiveId" clId="{C3EC6E64-F9E3-4B2A-96F6-36745C8C823E}" dt="2019-10-08T20:22:10.920" v="9" actId="113"/>
          <ac:spMkLst>
            <pc:docMk/>
            <pc:sldMk cId="4122714874" sldId="337"/>
            <ac:spMk id="3" creationId="{E963EE11-E13B-479C-B4E0-0153B32CAD2B}"/>
          </ac:spMkLst>
        </pc:spChg>
      </pc:sldChg>
      <pc:sldChg chg="modSp">
        <pc:chgData name="Fabio Di Troia" userId="7de80edd88c2c9de" providerId="LiveId" clId="{C3EC6E64-F9E3-4B2A-96F6-36745C8C823E}" dt="2019-10-08T22:33:31.730" v="86" actId="20577"/>
        <pc:sldMkLst>
          <pc:docMk/>
          <pc:sldMk cId="437525712" sldId="348"/>
        </pc:sldMkLst>
        <pc:spChg chg="mod">
          <ac:chgData name="Fabio Di Troia" userId="7de80edd88c2c9de" providerId="LiveId" clId="{C3EC6E64-F9E3-4B2A-96F6-36745C8C823E}" dt="2019-10-08T22:33:31.730" v="86" actId="20577"/>
          <ac:spMkLst>
            <pc:docMk/>
            <pc:sldMk cId="437525712" sldId="348"/>
            <ac:spMk id="3" creationId="{E963EE11-E13B-479C-B4E0-0153B32CAD2B}"/>
          </ac:spMkLst>
        </pc:spChg>
      </pc:sldChg>
      <pc:sldChg chg="modSp">
        <pc:chgData name="Fabio Di Troia" userId="7de80edd88c2c9de" providerId="LiveId" clId="{C3EC6E64-F9E3-4B2A-96F6-36745C8C823E}" dt="2019-10-08T20:28:26.417" v="79" actId="6549"/>
        <pc:sldMkLst>
          <pc:docMk/>
          <pc:sldMk cId="1547019606" sldId="354"/>
        </pc:sldMkLst>
        <pc:spChg chg="mod">
          <ac:chgData name="Fabio Di Troia" userId="7de80edd88c2c9de" providerId="LiveId" clId="{C3EC6E64-F9E3-4B2A-96F6-36745C8C823E}" dt="2019-10-08T20:28:26.417" v="79" actId="6549"/>
          <ac:spMkLst>
            <pc:docMk/>
            <pc:sldMk cId="1547019606" sldId="354"/>
            <ac:spMk id="3" creationId="{E963EE11-E13B-479C-B4E0-0153B32CAD2B}"/>
          </ac:spMkLst>
        </pc:spChg>
      </pc:sldChg>
      <pc:sldChg chg="modSp">
        <pc:chgData name="Fabio Di Troia" userId="7de80edd88c2c9de" providerId="LiveId" clId="{C3EC6E64-F9E3-4B2A-96F6-36745C8C823E}" dt="2019-10-08T20:29:21.275" v="80" actId="207"/>
        <pc:sldMkLst>
          <pc:docMk/>
          <pc:sldMk cId="2033435476" sldId="359"/>
        </pc:sldMkLst>
        <pc:spChg chg="mod">
          <ac:chgData name="Fabio Di Troia" userId="7de80edd88c2c9de" providerId="LiveId" clId="{C3EC6E64-F9E3-4B2A-96F6-36745C8C823E}" dt="2019-10-08T20:29:21.275" v="80" actId="207"/>
          <ac:spMkLst>
            <pc:docMk/>
            <pc:sldMk cId="2033435476" sldId="359"/>
            <ac:spMk id="3" creationId="{E963EE11-E13B-479C-B4E0-0153B32CAD2B}"/>
          </ac:spMkLst>
        </pc:spChg>
      </pc:sldChg>
      <pc:sldChg chg="modSp">
        <pc:chgData name="Fabio Di Troia" userId="7de80edd88c2c9de" providerId="LiveId" clId="{C3EC6E64-F9E3-4B2A-96F6-36745C8C823E}" dt="2019-10-08T20:20:39.380" v="5" actId="20577"/>
        <pc:sldMkLst>
          <pc:docMk/>
          <pc:sldMk cId="4186190376" sldId="376"/>
        </pc:sldMkLst>
        <pc:spChg chg="mod">
          <ac:chgData name="Fabio Di Troia" userId="7de80edd88c2c9de" providerId="LiveId" clId="{C3EC6E64-F9E3-4B2A-96F6-36745C8C823E}" dt="2019-10-08T20:20:39.380" v="5" actId="20577"/>
          <ac:spMkLst>
            <pc:docMk/>
            <pc:sldMk cId="4186190376" sldId="376"/>
            <ac:spMk id="3" creationId="{E963EE11-E13B-479C-B4E0-0153B32CAD2B}"/>
          </ac:spMkLst>
        </pc:spChg>
      </pc:sldChg>
      <pc:sldChg chg="modSp add ord">
        <pc:chgData name="Fabio Di Troia" userId="7de80edd88c2c9de" providerId="LiveId" clId="{C3EC6E64-F9E3-4B2A-96F6-36745C8C823E}" dt="2019-10-10T21:58:27.946" v="122" actId="12"/>
        <pc:sldMkLst>
          <pc:docMk/>
          <pc:sldMk cId="4293051376" sldId="382"/>
        </pc:sldMkLst>
        <pc:spChg chg="mod">
          <ac:chgData name="Fabio Di Troia" userId="7de80edd88c2c9de" providerId="LiveId" clId="{C3EC6E64-F9E3-4B2A-96F6-36745C8C823E}" dt="2019-10-10T21:56:55.100" v="101" actId="20577"/>
          <ac:spMkLst>
            <pc:docMk/>
            <pc:sldMk cId="4293051376" sldId="382"/>
            <ac:spMk id="2" creationId="{8C10372F-89D2-4AE5-BD5D-2AD1436A9E1C}"/>
          </ac:spMkLst>
        </pc:spChg>
        <pc:spChg chg="mod">
          <ac:chgData name="Fabio Di Troia" userId="7de80edd88c2c9de" providerId="LiveId" clId="{C3EC6E64-F9E3-4B2A-96F6-36745C8C823E}" dt="2019-10-10T21:58:27.946" v="122" actId="12"/>
          <ac:spMkLst>
            <pc:docMk/>
            <pc:sldMk cId="4293051376" sldId="382"/>
            <ac:spMk id="3" creationId="{CB3FB4BC-4362-4E51-9B3F-5F6CAA02302B}"/>
          </ac:spMkLst>
        </pc:spChg>
      </pc:sldChg>
      <pc:sldChg chg="modSp add">
        <pc:chgData name="Fabio Di Troia" userId="7de80edd88c2c9de" providerId="LiveId" clId="{C3EC6E64-F9E3-4B2A-96F6-36745C8C823E}" dt="2019-10-10T21:58:16.085" v="121" actId="27636"/>
        <pc:sldMkLst>
          <pc:docMk/>
          <pc:sldMk cId="699545246" sldId="383"/>
        </pc:sldMkLst>
        <pc:spChg chg="mod">
          <ac:chgData name="Fabio Di Troia" userId="7de80edd88c2c9de" providerId="LiveId" clId="{C3EC6E64-F9E3-4B2A-96F6-36745C8C823E}" dt="2019-10-10T21:58:16.085" v="121" actId="27636"/>
          <ac:spMkLst>
            <pc:docMk/>
            <pc:sldMk cId="699545246" sldId="383"/>
            <ac:spMk id="3" creationId="{CB3FB4BC-4362-4E51-9B3F-5F6CAA02302B}"/>
          </ac:spMkLst>
        </pc:spChg>
      </pc:sldChg>
      <pc:sldChg chg="modSp add">
        <pc:chgData name="Fabio Di Troia" userId="7de80edd88c2c9de" providerId="LiveId" clId="{C3EC6E64-F9E3-4B2A-96F6-36745C8C823E}" dt="2019-10-10T21:58:10.934" v="118" actId="12"/>
        <pc:sldMkLst>
          <pc:docMk/>
          <pc:sldMk cId="1089648002" sldId="384"/>
        </pc:sldMkLst>
        <pc:spChg chg="mod">
          <ac:chgData name="Fabio Di Troia" userId="7de80edd88c2c9de" providerId="LiveId" clId="{C3EC6E64-F9E3-4B2A-96F6-36745C8C823E}" dt="2019-10-10T21:58:10.934" v="118" actId="12"/>
          <ac:spMkLst>
            <pc:docMk/>
            <pc:sldMk cId="1089648002" sldId="384"/>
            <ac:spMk id="3" creationId="{CB3FB4BC-4362-4E51-9B3F-5F6CAA02302B}"/>
          </ac:spMkLst>
        </pc:spChg>
      </pc:sldChg>
      <pc:sldChg chg="modSp add">
        <pc:chgData name="Fabio Di Troia" userId="7de80edd88c2c9de" providerId="LiveId" clId="{C3EC6E64-F9E3-4B2A-96F6-36745C8C823E}" dt="2019-10-10T21:58:08.467" v="117" actId="12"/>
        <pc:sldMkLst>
          <pc:docMk/>
          <pc:sldMk cId="383892492" sldId="385"/>
        </pc:sldMkLst>
        <pc:spChg chg="mod">
          <ac:chgData name="Fabio Di Troia" userId="7de80edd88c2c9de" providerId="LiveId" clId="{C3EC6E64-F9E3-4B2A-96F6-36745C8C823E}" dt="2019-10-10T21:58:08.467" v="117" actId="12"/>
          <ac:spMkLst>
            <pc:docMk/>
            <pc:sldMk cId="383892492" sldId="385"/>
            <ac:spMk id="3" creationId="{CB3FB4BC-4362-4E51-9B3F-5F6CAA02302B}"/>
          </ac:spMkLst>
        </pc:spChg>
      </pc:sldChg>
      <pc:sldChg chg="modSp add ord">
        <pc:chgData name="Fabio Di Troia" userId="7de80edd88c2c9de" providerId="LiveId" clId="{C3EC6E64-F9E3-4B2A-96F6-36745C8C823E}" dt="2019-10-10T22:44:51.077" v="138"/>
        <pc:sldMkLst>
          <pc:docMk/>
          <pc:sldMk cId="2919722705" sldId="386"/>
        </pc:sldMkLst>
        <pc:spChg chg="mod">
          <ac:chgData name="Fabio Di Troia" userId="7de80edd88c2c9de" providerId="LiveId" clId="{C3EC6E64-F9E3-4B2A-96F6-36745C8C823E}" dt="2019-10-10T22:44:49.739" v="137" actId="20577"/>
          <ac:spMkLst>
            <pc:docMk/>
            <pc:sldMk cId="2919722705" sldId="386"/>
            <ac:spMk id="2" creationId="{FEF5A691-BEF9-4E6F-941D-8B221676A33F}"/>
          </ac:spMkLst>
        </pc:spChg>
      </pc:sldChg>
      <pc:sldChg chg="add">
        <pc:chgData name="Fabio Di Troia" userId="7de80edd88c2c9de" providerId="LiveId" clId="{C3EC6E64-F9E3-4B2A-96F6-36745C8C823E}" dt="2019-10-15T21:10:23.739" v="139"/>
        <pc:sldMkLst>
          <pc:docMk/>
          <pc:sldMk cId="444308893" sldId="387"/>
        </pc:sldMkLst>
      </pc:sldChg>
      <pc:sldChg chg="add">
        <pc:chgData name="Fabio Di Troia" userId="7de80edd88c2c9de" providerId="LiveId" clId="{C3EC6E64-F9E3-4B2A-96F6-36745C8C823E}" dt="2019-10-15T21:10:23.739" v="139"/>
        <pc:sldMkLst>
          <pc:docMk/>
          <pc:sldMk cId="869021322" sldId="388"/>
        </pc:sldMkLst>
      </pc:sldChg>
      <pc:sldChg chg="add">
        <pc:chgData name="Fabio Di Troia" userId="7de80edd88c2c9de" providerId="LiveId" clId="{C3EC6E64-F9E3-4B2A-96F6-36745C8C823E}" dt="2019-10-15T21:10:23.739" v="139"/>
        <pc:sldMkLst>
          <pc:docMk/>
          <pc:sldMk cId="2464743340" sldId="389"/>
        </pc:sldMkLst>
      </pc:sldChg>
      <pc:sldChg chg="add">
        <pc:chgData name="Fabio Di Troia" userId="7de80edd88c2c9de" providerId="LiveId" clId="{C3EC6E64-F9E3-4B2A-96F6-36745C8C823E}" dt="2019-10-15T21:10:23.739" v="139"/>
        <pc:sldMkLst>
          <pc:docMk/>
          <pc:sldMk cId="59575047" sldId="390"/>
        </pc:sldMkLst>
      </pc:sldChg>
      <pc:sldChg chg="add">
        <pc:chgData name="Fabio Di Troia" userId="7de80edd88c2c9de" providerId="LiveId" clId="{C3EC6E64-F9E3-4B2A-96F6-36745C8C823E}" dt="2019-10-15T21:10:23.739" v="139"/>
        <pc:sldMkLst>
          <pc:docMk/>
          <pc:sldMk cId="2511945572" sldId="391"/>
        </pc:sldMkLst>
      </pc:sldChg>
      <pc:sldChg chg="add">
        <pc:chgData name="Fabio Di Troia" userId="7de80edd88c2c9de" providerId="LiveId" clId="{C3EC6E64-F9E3-4B2A-96F6-36745C8C823E}" dt="2019-10-15T21:10:23.739" v="139"/>
        <pc:sldMkLst>
          <pc:docMk/>
          <pc:sldMk cId="3614015284" sldId="392"/>
        </pc:sldMkLst>
      </pc:sldChg>
      <pc:sldChg chg="add">
        <pc:chgData name="Fabio Di Troia" userId="7de80edd88c2c9de" providerId="LiveId" clId="{C3EC6E64-F9E3-4B2A-96F6-36745C8C823E}" dt="2019-10-15T21:10:23.739" v="139"/>
        <pc:sldMkLst>
          <pc:docMk/>
          <pc:sldMk cId="1770910002" sldId="393"/>
        </pc:sldMkLst>
      </pc:sldChg>
      <pc:sldChg chg="add">
        <pc:chgData name="Fabio Di Troia" userId="7de80edd88c2c9de" providerId="LiveId" clId="{C3EC6E64-F9E3-4B2A-96F6-36745C8C823E}" dt="2019-10-15T21:10:23.739" v="139"/>
        <pc:sldMkLst>
          <pc:docMk/>
          <pc:sldMk cId="3933146830" sldId="394"/>
        </pc:sldMkLst>
      </pc:sldChg>
      <pc:sldChg chg="add">
        <pc:chgData name="Fabio Di Troia" userId="7de80edd88c2c9de" providerId="LiveId" clId="{C3EC6E64-F9E3-4B2A-96F6-36745C8C823E}" dt="2019-10-15T21:10:23.739" v="139"/>
        <pc:sldMkLst>
          <pc:docMk/>
          <pc:sldMk cId="3667901929" sldId="395"/>
        </pc:sldMkLst>
      </pc:sldChg>
    </pc:docChg>
  </pc:docChgLst>
  <pc:docChgLst>
    <pc:chgData name="Fabio Di Troia" userId="7de80edd88c2c9de" providerId="LiveId" clId="{1B9AA52B-FEF2-4076-A42A-5141F4368D14}"/>
    <pc:docChg chg="custSel addSld delSld modSld">
      <pc:chgData name="Fabio Di Troia" userId="7de80edd88c2c9de" providerId="LiveId" clId="{1B9AA52B-FEF2-4076-A42A-5141F4368D14}" dt="2019-03-12T22:49:04.129" v="28" actId="115"/>
      <pc:docMkLst>
        <pc:docMk/>
      </pc:docMkLst>
      <pc:sldChg chg="modSp">
        <pc:chgData name="Fabio Di Troia" userId="7de80edd88c2c9de" providerId="LiveId" clId="{1B9AA52B-FEF2-4076-A42A-5141F4368D14}" dt="2019-03-12T22:25:25.642" v="0" actId="115"/>
        <pc:sldMkLst>
          <pc:docMk/>
          <pc:sldMk cId="2298747812" sldId="334"/>
        </pc:sldMkLst>
        <pc:spChg chg="mod">
          <ac:chgData name="Fabio Di Troia" userId="7de80edd88c2c9de" providerId="LiveId" clId="{1B9AA52B-FEF2-4076-A42A-5141F4368D14}" dt="2019-03-12T22:25:25.642" v="0" actId="115"/>
          <ac:spMkLst>
            <pc:docMk/>
            <pc:sldMk cId="2298747812" sldId="334"/>
            <ac:spMk id="3" creationId="{E963EE11-E13B-479C-B4E0-0153B32CAD2B}"/>
          </ac:spMkLst>
        </pc:spChg>
      </pc:sldChg>
      <pc:sldChg chg="modSp">
        <pc:chgData name="Fabio Di Troia" userId="7de80edd88c2c9de" providerId="LiveId" clId="{1B9AA52B-FEF2-4076-A42A-5141F4368D14}" dt="2019-03-12T22:40:17.379" v="22" actId="115"/>
        <pc:sldMkLst>
          <pc:docMk/>
          <pc:sldMk cId="3915999173" sldId="346"/>
        </pc:sldMkLst>
        <pc:spChg chg="mod">
          <ac:chgData name="Fabio Di Troia" userId="7de80edd88c2c9de" providerId="LiveId" clId="{1B9AA52B-FEF2-4076-A42A-5141F4368D14}" dt="2019-03-12T22:40:17.379" v="22" actId="115"/>
          <ac:spMkLst>
            <pc:docMk/>
            <pc:sldMk cId="3915999173" sldId="346"/>
            <ac:spMk id="3" creationId="{E963EE11-E13B-479C-B4E0-0153B32CAD2B}"/>
          </ac:spMkLst>
        </pc:spChg>
      </pc:sldChg>
      <pc:sldChg chg="modSp">
        <pc:chgData name="Fabio Di Troia" userId="7de80edd88c2c9de" providerId="LiveId" clId="{1B9AA52B-FEF2-4076-A42A-5141F4368D14}" dt="2019-03-12T22:42:28.747" v="24" actId="113"/>
        <pc:sldMkLst>
          <pc:docMk/>
          <pc:sldMk cId="1868671510" sldId="353"/>
        </pc:sldMkLst>
        <pc:spChg chg="mod">
          <ac:chgData name="Fabio Di Troia" userId="7de80edd88c2c9de" providerId="LiveId" clId="{1B9AA52B-FEF2-4076-A42A-5141F4368D14}" dt="2019-03-12T22:42:28.747" v="24" actId="113"/>
          <ac:spMkLst>
            <pc:docMk/>
            <pc:sldMk cId="1868671510" sldId="353"/>
            <ac:spMk id="3" creationId="{E963EE11-E13B-479C-B4E0-0153B32CAD2B}"/>
          </ac:spMkLst>
        </pc:spChg>
      </pc:sldChg>
      <pc:sldChg chg="modSp modNotesTx">
        <pc:chgData name="Fabio Di Troia" userId="7de80edd88c2c9de" providerId="LiveId" clId="{1B9AA52B-FEF2-4076-A42A-5141F4368D14}" dt="2019-03-12T22:47:43.854" v="27" actId="20577"/>
        <pc:sldMkLst>
          <pc:docMk/>
          <pc:sldMk cId="2102761986" sldId="366"/>
        </pc:sldMkLst>
        <pc:spChg chg="mod">
          <ac:chgData name="Fabio Di Troia" userId="7de80edd88c2c9de" providerId="LiveId" clId="{1B9AA52B-FEF2-4076-A42A-5141F4368D14}" dt="2019-03-12T22:47:07.904" v="26" actId="20577"/>
          <ac:spMkLst>
            <pc:docMk/>
            <pc:sldMk cId="2102761986" sldId="366"/>
            <ac:spMk id="3" creationId="{E963EE11-E13B-479C-B4E0-0153B32CAD2B}"/>
          </ac:spMkLst>
        </pc:spChg>
      </pc:sldChg>
      <pc:sldChg chg="modSp">
        <pc:chgData name="Fabio Di Troia" userId="7de80edd88c2c9de" providerId="LiveId" clId="{1B9AA52B-FEF2-4076-A42A-5141F4368D14}" dt="2019-03-12T22:49:04.129" v="28" actId="115"/>
        <pc:sldMkLst>
          <pc:docMk/>
          <pc:sldMk cId="828169722" sldId="368"/>
        </pc:sldMkLst>
        <pc:spChg chg="mod">
          <ac:chgData name="Fabio Di Troia" userId="7de80edd88c2c9de" providerId="LiveId" clId="{1B9AA52B-FEF2-4076-A42A-5141F4368D14}" dt="2019-03-12T22:49:04.129" v="28" actId="115"/>
          <ac:spMkLst>
            <pc:docMk/>
            <pc:sldMk cId="828169722" sldId="368"/>
            <ac:spMk id="3" creationId="{E963EE11-E13B-479C-B4E0-0153B32CAD2B}"/>
          </ac:spMkLst>
        </pc:spChg>
      </pc:sldChg>
      <pc:sldChg chg="addSp delSp modSp add del">
        <pc:chgData name="Fabio Di Troia" userId="7de80edd88c2c9de" providerId="LiveId" clId="{1B9AA52B-FEF2-4076-A42A-5141F4368D14}" dt="2019-03-12T22:37:25.337" v="21" actId="2696"/>
        <pc:sldMkLst>
          <pc:docMk/>
          <pc:sldMk cId="4113929825" sldId="382"/>
        </pc:sldMkLst>
        <pc:spChg chg="del">
          <ac:chgData name="Fabio Di Troia" userId="7de80edd88c2c9de" providerId="LiveId" clId="{1B9AA52B-FEF2-4076-A42A-5141F4368D14}" dt="2019-03-12T22:33:23.525" v="2"/>
          <ac:spMkLst>
            <pc:docMk/>
            <pc:sldMk cId="4113929825" sldId="382"/>
            <ac:spMk id="3" creationId="{35A9D076-3308-4A82-AB6C-5A150AA247AC}"/>
          </ac:spMkLst>
        </pc:spChg>
        <pc:spChg chg="add mod">
          <ac:chgData name="Fabio Di Troia" userId="7de80edd88c2c9de" providerId="LiveId" clId="{1B9AA52B-FEF2-4076-A42A-5141F4368D14}" dt="2019-03-12T22:34:43.555" v="20" actId="1076"/>
          <ac:spMkLst>
            <pc:docMk/>
            <pc:sldMk cId="4113929825" sldId="382"/>
            <ac:spMk id="6" creationId="{0B711A09-2D0C-4713-BAD1-294DBA5DE1A0}"/>
          </ac:spMkLst>
        </pc:spChg>
        <pc:picChg chg="add mod">
          <ac:chgData name="Fabio Di Troia" userId="7de80edd88c2c9de" providerId="LiveId" clId="{1B9AA52B-FEF2-4076-A42A-5141F4368D14}" dt="2019-03-12T22:34:28.297" v="13" actId="1076"/>
          <ac:picMkLst>
            <pc:docMk/>
            <pc:sldMk cId="4113929825" sldId="382"/>
            <ac:picMk id="5" creationId="{3DB1AEA2-4F32-432F-9346-B3291940EFAB}"/>
          </ac:picMkLst>
        </pc:picChg>
        <pc:picChg chg="add mod">
          <ac:chgData name="Fabio Di Troia" userId="7de80edd88c2c9de" providerId="LiveId" clId="{1B9AA52B-FEF2-4076-A42A-5141F4368D14}" dt="2019-03-12T22:34:33.874" v="17" actId="1076"/>
          <ac:picMkLst>
            <pc:docMk/>
            <pc:sldMk cId="4113929825" sldId="382"/>
            <ac:picMk id="8" creationId="{87A3EB18-8740-4126-9E54-65C45B93EAA5}"/>
          </ac:picMkLst>
        </pc:picChg>
      </pc:sldChg>
    </pc:docChg>
  </pc:docChgLst>
  <pc:docChgLst>
    <pc:chgData name="Fabio Di Troia" userId="7de80edd88c2c9de" providerId="LiveId" clId="{079C7B06-5960-4266-92C3-6A623A7F8EB8}"/>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to this moment we have this table in the database</a:t>
            </a:r>
          </a:p>
        </p:txBody>
      </p:sp>
      <p:sp>
        <p:nvSpPr>
          <p:cNvPr id="4" name="Slide Number Placeholder 3"/>
          <p:cNvSpPr>
            <a:spLocks noGrp="1"/>
          </p:cNvSpPr>
          <p:nvPr>
            <p:ph type="sldNum" sz="quarter" idx="10"/>
          </p:nvPr>
        </p:nvSpPr>
        <p:spPr/>
        <p:txBody>
          <a:bodyPr/>
          <a:lstStyle/>
          <a:p>
            <a:fld id="{E0A4A6D1-42E9-4464-9ADE-EF6BC12DC145}" type="slidenum">
              <a:rPr lang="en-US" smtClean="0"/>
              <a:t>6</a:t>
            </a:fld>
            <a:endParaRPr lang="en-US"/>
          </a:p>
        </p:txBody>
      </p:sp>
    </p:spTree>
    <p:extLst>
      <p:ext uri="{BB962C8B-B14F-4D97-AF65-F5344CB8AC3E}">
        <p14:creationId xmlns:p14="http://schemas.microsoft.com/office/powerpoint/2010/main" val="298583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1352638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328560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2257966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94755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MySQL finds two indexes with the same contents, it will have to waste time going to the table itself and checking the column that was indexed to find out which rows really matched.</a:t>
            </a:r>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352280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3522485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219296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240206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mix the INDEX with the field creation</a:t>
            </a:r>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1800780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are trying to add a column, so all the “primary key” fields of the records are all NULL and so not unique!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importance of having a key with a unique value for each row will come up when we start to combine data from different tables.</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3222721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you tried that command, you should revert the table name by entering the following:</a:t>
            </a:r>
          </a:p>
          <a:p>
            <a:r>
              <a:rPr lang="en-US" sz="1200" b="0" i="0" u="none" strike="noStrike" kern="1200" baseline="0" dirty="0">
                <a:solidFill>
                  <a:schemeClr val="tx1"/>
                </a:solidFill>
                <a:latin typeface="+mn-lt"/>
                <a:ea typeface="+mn-ea"/>
                <a:cs typeface="+mn-cs"/>
              </a:rPr>
              <a:t>ALTER TABLE pre1900 RENAME classics;</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7</a:t>
            </a:fld>
            <a:endParaRPr lang="en-US"/>
          </a:p>
        </p:txBody>
      </p:sp>
    </p:spTree>
    <p:extLst>
      <p:ext uri="{BB962C8B-B14F-4D97-AF65-F5344CB8AC3E}">
        <p14:creationId xmlns:p14="http://schemas.microsoft.com/office/powerpoint/2010/main" val="1717569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2026592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2271479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728335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196554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1982252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it, you can make natural-language searches as you would in an Internet search engine.</a:t>
            </a:r>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3980695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31</a:t>
            </a:fld>
            <a:endParaRPr lang="en-US"/>
          </a:p>
        </p:txBody>
      </p:sp>
    </p:spTree>
    <p:extLst>
      <p:ext uri="{BB962C8B-B14F-4D97-AF65-F5344CB8AC3E}">
        <p14:creationId xmlns:p14="http://schemas.microsoft.com/office/powerpoint/2010/main" val="1718156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33</a:t>
            </a:fld>
            <a:endParaRPr lang="en-US"/>
          </a:p>
        </p:txBody>
      </p:sp>
    </p:spTree>
    <p:extLst>
      <p:ext uri="{BB962C8B-B14F-4D97-AF65-F5344CB8AC3E}">
        <p14:creationId xmlns:p14="http://schemas.microsoft.com/office/powerpoint/2010/main" val="3298484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34</a:t>
            </a:fld>
            <a:endParaRPr lang="en-US"/>
          </a:p>
        </p:txBody>
      </p:sp>
    </p:spTree>
    <p:extLst>
      <p:ext uri="{BB962C8B-B14F-4D97-AF65-F5344CB8AC3E}">
        <p14:creationId xmlns:p14="http://schemas.microsoft.com/office/powerpoint/2010/main" val="1539529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35</a:t>
            </a:fld>
            <a:endParaRPr lang="en-US"/>
          </a:p>
        </p:txBody>
      </p:sp>
    </p:spTree>
    <p:extLst>
      <p:ext uri="{BB962C8B-B14F-4D97-AF65-F5344CB8AC3E}">
        <p14:creationId xmlns:p14="http://schemas.microsoft.com/office/powerpoint/2010/main" val="307584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8</a:t>
            </a:fld>
            <a:endParaRPr lang="en-US"/>
          </a:p>
        </p:txBody>
      </p:sp>
    </p:spTree>
    <p:extLst>
      <p:ext uri="{BB962C8B-B14F-4D97-AF65-F5344CB8AC3E}">
        <p14:creationId xmlns:p14="http://schemas.microsoft.com/office/powerpoint/2010/main" val="55523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37</a:t>
            </a:fld>
            <a:endParaRPr lang="en-US"/>
          </a:p>
        </p:txBody>
      </p:sp>
    </p:spTree>
    <p:extLst>
      <p:ext uri="{BB962C8B-B14F-4D97-AF65-F5344CB8AC3E}">
        <p14:creationId xmlns:p14="http://schemas.microsoft.com/office/powerpoint/2010/main" val="1680855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38</a:t>
            </a:fld>
            <a:endParaRPr lang="en-US"/>
          </a:p>
        </p:txBody>
      </p:sp>
    </p:spTree>
    <p:extLst>
      <p:ext uri="{BB962C8B-B14F-4D97-AF65-F5344CB8AC3E}">
        <p14:creationId xmlns:p14="http://schemas.microsoft.com/office/powerpoint/2010/main" val="413865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39</a:t>
            </a:fld>
            <a:endParaRPr lang="en-US"/>
          </a:p>
        </p:txBody>
      </p:sp>
    </p:spTree>
    <p:extLst>
      <p:ext uri="{BB962C8B-B14F-4D97-AF65-F5344CB8AC3E}">
        <p14:creationId xmlns:p14="http://schemas.microsoft.com/office/powerpoint/2010/main" val="2028695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40</a:t>
            </a:fld>
            <a:endParaRPr lang="en-US"/>
          </a:p>
        </p:txBody>
      </p:sp>
    </p:spTree>
    <p:extLst>
      <p:ext uri="{BB962C8B-B14F-4D97-AF65-F5344CB8AC3E}">
        <p14:creationId xmlns:p14="http://schemas.microsoft.com/office/powerpoint/2010/main" val="937659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returns the first three rows from the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returns 3 rows starting at position 1 (skipping the first row).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command returns a single row starting at position 3 (skipping the first three rows).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think of the first parameter as saying, “Skip this number of results at the start.”</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41</a:t>
            </a:fld>
            <a:endParaRPr lang="en-US"/>
          </a:p>
        </p:txBody>
      </p:sp>
    </p:spTree>
    <p:extLst>
      <p:ext uri="{BB962C8B-B14F-4D97-AF65-F5344CB8AC3E}">
        <p14:creationId xmlns:p14="http://schemas.microsoft.com/office/powerpoint/2010/main" val="1840603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43</a:t>
            </a:fld>
            <a:endParaRPr lang="en-US"/>
          </a:p>
        </p:txBody>
      </p:sp>
    </p:spTree>
    <p:extLst>
      <p:ext uri="{BB962C8B-B14F-4D97-AF65-F5344CB8AC3E}">
        <p14:creationId xmlns:p14="http://schemas.microsoft.com/office/powerpoint/2010/main" val="2412770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44</a:t>
            </a:fld>
            <a:endParaRPr lang="en-US"/>
          </a:p>
        </p:txBody>
      </p:sp>
    </p:spTree>
    <p:extLst>
      <p:ext uri="{BB962C8B-B14F-4D97-AF65-F5344CB8AC3E}">
        <p14:creationId xmlns:p14="http://schemas.microsoft.com/office/powerpoint/2010/main" val="1607314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45</a:t>
            </a:fld>
            <a:endParaRPr lang="en-US"/>
          </a:p>
        </p:txBody>
      </p:sp>
    </p:spTree>
    <p:extLst>
      <p:ext uri="{BB962C8B-B14F-4D97-AF65-F5344CB8AC3E}">
        <p14:creationId xmlns:p14="http://schemas.microsoft.com/office/powerpoint/2010/main" val="1061928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normal Boolean mode says, “Any of these words will do,” a plus sign means, “This word must be present; otherwise, don’t return the row.” A minus sign means, “This word must not be present; its presence disqualifies the row from being returned.”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asks for all rows containing the word </a:t>
            </a:r>
            <a:r>
              <a:rPr lang="en-US" i="1" dirty="0" err="1"/>
              <a:t>charles</a:t>
            </a:r>
            <a:r>
              <a:rPr lang="en-US" i="1" dirty="0"/>
              <a:t> </a:t>
            </a:r>
            <a:r>
              <a:rPr lang="en-US" dirty="0"/>
              <a:t>and not the word </a:t>
            </a:r>
            <a:r>
              <a:rPr lang="en-US" i="1" dirty="0"/>
              <a:t>species </a:t>
            </a:r>
            <a:r>
              <a:rPr lang="en-US" dirty="0"/>
              <a:t>to be returned. The second uses double quotes to request that all rows containing the exact phrase </a:t>
            </a:r>
            <a:r>
              <a:rPr lang="en-US" i="1" dirty="0"/>
              <a:t>origin of </a:t>
            </a:r>
            <a:r>
              <a:rPr lang="en-US" dirty="0"/>
              <a:t>be returned.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47</a:t>
            </a:fld>
            <a:endParaRPr lang="en-US"/>
          </a:p>
        </p:txBody>
      </p:sp>
    </p:spTree>
    <p:extLst>
      <p:ext uri="{BB962C8B-B14F-4D97-AF65-F5344CB8AC3E}">
        <p14:creationId xmlns:p14="http://schemas.microsoft.com/office/powerpoint/2010/main" val="199089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performing an update, you can also make use of the qualifiers you have already seen, such as LIMIT, and the following ORDER BY and GROUP BY keywords.</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49</a:t>
            </a:fld>
            <a:endParaRPr lang="en-US"/>
          </a:p>
        </p:txBody>
      </p:sp>
    </p:spTree>
    <p:extLst>
      <p:ext uri="{BB962C8B-B14F-4D97-AF65-F5344CB8AC3E}">
        <p14:creationId xmlns:p14="http://schemas.microsoft.com/office/powerpoint/2010/main" val="243550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9</a:t>
            </a:fld>
            <a:endParaRPr lang="en-US"/>
          </a:p>
        </p:txBody>
      </p:sp>
    </p:spTree>
    <p:extLst>
      <p:ext uri="{BB962C8B-B14F-4D97-AF65-F5344CB8AC3E}">
        <p14:creationId xmlns:p14="http://schemas.microsoft.com/office/powerpoint/2010/main" val="3188836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50</a:t>
            </a:fld>
            <a:endParaRPr lang="en-US"/>
          </a:p>
        </p:txBody>
      </p:sp>
    </p:spTree>
    <p:extLst>
      <p:ext uri="{BB962C8B-B14F-4D97-AF65-F5344CB8AC3E}">
        <p14:creationId xmlns:p14="http://schemas.microsoft.com/office/powerpoint/2010/main" val="3315292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51</a:t>
            </a:fld>
            <a:endParaRPr lang="en-US"/>
          </a:p>
        </p:txBody>
      </p:sp>
    </p:spTree>
    <p:extLst>
      <p:ext uri="{BB962C8B-B14F-4D97-AF65-F5344CB8AC3E}">
        <p14:creationId xmlns:p14="http://schemas.microsoft.com/office/powerpoint/2010/main" val="30279113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want to know how many publications there are of each category in the </a:t>
            </a:r>
            <a:r>
              <a:rPr lang="en-US" i="1" dirty="0"/>
              <a:t>classics </a:t>
            </a:r>
            <a:r>
              <a:rPr lang="en-US" dirty="0"/>
              <a:t>table</a:t>
            </a:r>
          </a:p>
        </p:txBody>
      </p:sp>
      <p:sp>
        <p:nvSpPr>
          <p:cNvPr id="4" name="Slide Number Placeholder 3"/>
          <p:cNvSpPr>
            <a:spLocks noGrp="1"/>
          </p:cNvSpPr>
          <p:nvPr>
            <p:ph type="sldNum" sz="quarter" idx="10"/>
          </p:nvPr>
        </p:nvSpPr>
        <p:spPr/>
        <p:txBody>
          <a:bodyPr/>
          <a:lstStyle/>
          <a:p>
            <a:fld id="{E0A4A6D1-42E9-4464-9ADE-EF6BC12DC145}" type="slidenum">
              <a:rPr lang="en-US" smtClean="0"/>
              <a:t>52</a:t>
            </a:fld>
            <a:endParaRPr lang="en-US"/>
          </a:p>
        </p:txBody>
      </p:sp>
    </p:spTree>
    <p:extLst>
      <p:ext uri="{BB962C8B-B14F-4D97-AF65-F5344CB8AC3E}">
        <p14:creationId xmlns:p14="http://schemas.microsoft.com/office/powerpoint/2010/main" val="24300588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53</a:t>
            </a:fld>
            <a:endParaRPr lang="en-US"/>
          </a:p>
        </p:txBody>
      </p:sp>
    </p:spTree>
    <p:extLst>
      <p:ext uri="{BB962C8B-B14F-4D97-AF65-F5344CB8AC3E}">
        <p14:creationId xmlns:p14="http://schemas.microsoft.com/office/powerpoint/2010/main" val="17175695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54</a:t>
            </a:fld>
            <a:endParaRPr lang="en-US"/>
          </a:p>
        </p:txBody>
      </p:sp>
    </p:spTree>
    <p:extLst>
      <p:ext uri="{BB962C8B-B14F-4D97-AF65-F5344CB8AC3E}">
        <p14:creationId xmlns:p14="http://schemas.microsoft.com/office/powerpoint/2010/main" val="14481972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55</a:t>
            </a:fld>
            <a:endParaRPr lang="en-US"/>
          </a:p>
        </p:txBody>
      </p:sp>
    </p:spTree>
    <p:extLst>
      <p:ext uri="{BB962C8B-B14F-4D97-AF65-F5344CB8AC3E}">
        <p14:creationId xmlns:p14="http://schemas.microsoft.com/office/powerpoint/2010/main" val="266209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56</a:t>
            </a:fld>
            <a:endParaRPr lang="en-US"/>
          </a:p>
        </p:txBody>
      </p:sp>
    </p:spTree>
    <p:extLst>
      <p:ext uri="{BB962C8B-B14F-4D97-AF65-F5344CB8AC3E}">
        <p14:creationId xmlns:p14="http://schemas.microsoft.com/office/powerpoint/2010/main" val="2863638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57</a:t>
            </a:fld>
            <a:endParaRPr lang="en-US"/>
          </a:p>
        </p:txBody>
      </p:sp>
    </p:spTree>
    <p:extLst>
      <p:ext uri="{BB962C8B-B14F-4D97-AF65-F5344CB8AC3E}">
        <p14:creationId xmlns:p14="http://schemas.microsoft.com/office/powerpoint/2010/main" val="15791367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58</a:t>
            </a:fld>
            <a:endParaRPr lang="en-US"/>
          </a:p>
        </p:txBody>
      </p:sp>
    </p:spTree>
    <p:extLst>
      <p:ext uri="{BB962C8B-B14F-4D97-AF65-F5344CB8AC3E}">
        <p14:creationId xmlns:p14="http://schemas.microsoft.com/office/powerpoint/2010/main" val="1118568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59</a:t>
            </a:fld>
            <a:endParaRPr lang="en-US"/>
          </a:p>
        </p:txBody>
      </p:sp>
    </p:spTree>
    <p:extLst>
      <p:ext uri="{BB962C8B-B14F-4D97-AF65-F5344CB8AC3E}">
        <p14:creationId xmlns:p14="http://schemas.microsoft.com/office/powerpoint/2010/main" val="1481968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10</a:t>
            </a:fld>
            <a:endParaRPr lang="en-US"/>
          </a:p>
        </p:txBody>
      </p:sp>
    </p:spTree>
    <p:extLst>
      <p:ext uri="{BB962C8B-B14F-4D97-AF65-F5344CB8AC3E}">
        <p14:creationId xmlns:p14="http://schemas.microsoft.com/office/powerpoint/2010/main" val="3809554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Char char="§"/>
            </a:pPr>
            <a:r>
              <a:rPr lang="en-US" dirty="0"/>
              <a:t>I’ve chosen the first query, because Charles Darwin might be listed in some rows by his full name, Charles Robert Darwin. Thus, the query returns publications as long as the </a:t>
            </a:r>
            <a:r>
              <a:rPr lang="en-US" i="1" dirty="0"/>
              <a:t>author </a:t>
            </a:r>
            <a:r>
              <a:rPr lang="en-US" dirty="0"/>
              <a:t>column starts with </a:t>
            </a:r>
            <a:r>
              <a:rPr lang="en-US" i="1" dirty="0"/>
              <a:t>Charles </a:t>
            </a:r>
            <a:r>
              <a:rPr lang="en-US" dirty="0"/>
              <a:t>and ends with </a:t>
            </a:r>
            <a:r>
              <a:rPr lang="en-US" i="1" dirty="0"/>
              <a:t>Darwin</a:t>
            </a:r>
            <a:r>
              <a:rPr lang="en-US" dirty="0"/>
              <a:t>. </a:t>
            </a:r>
          </a:p>
          <a:p>
            <a:pPr lvl="0">
              <a:buFont typeface="Wingdings" panose="05000000000000000000" pitchFamily="2" charset="2"/>
              <a:buChar char="§"/>
            </a:pPr>
            <a:r>
              <a:rPr lang="en-US" dirty="0"/>
              <a:t>The second query searches for publications written using either Mark Twain’s pen name or his real name, Samuel Langhorne Clemens. </a:t>
            </a:r>
          </a:p>
          <a:p>
            <a:pPr lvl="0">
              <a:buFont typeface="Wingdings" panose="05000000000000000000" pitchFamily="2" charset="2"/>
              <a:buChar char="§"/>
            </a:pPr>
            <a:r>
              <a:rPr lang="en-US" dirty="0"/>
              <a:t>The third query returns publications written by authors with the first name Charles but not the surname Darwin.</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60</a:t>
            </a:fld>
            <a:endParaRPr lang="en-US"/>
          </a:p>
        </p:txBody>
      </p:sp>
    </p:spTree>
    <p:extLst>
      <p:ext uri="{BB962C8B-B14F-4D97-AF65-F5344CB8AC3E}">
        <p14:creationId xmlns:p14="http://schemas.microsoft.com/office/powerpoint/2010/main" val="3192641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61</a:t>
            </a:fld>
            <a:endParaRPr lang="en-US"/>
          </a:p>
        </p:txBody>
      </p:sp>
    </p:spTree>
    <p:extLst>
      <p:ext uri="{BB962C8B-B14F-4D97-AF65-F5344CB8AC3E}">
        <p14:creationId xmlns:p14="http://schemas.microsoft.com/office/powerpoint/2010/main" val="10617250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62</a:t>
            </a:fld>
            <a:endParaRPr lang="en-US"/>
          </a:p>
        </p:txBody>
      </p:sp>
    </p:spTree>
    <p:extLst>
      <p:ext uri="{BB962C8B-B14F-4D97-AF65-F5344CB8AC3E}">
        <p14:creationId xmlns:p14="http://schemas.microsoft.com/office/powerpoint/2010/main" val="49875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11</a:t>
            </a:fld>
            <a:endParaRPr lang="en-US"/>
          </a:p>
        </p:txBody>
      </p:sp>
    </p:spTree>
    <p:extLst>
      <p:ext uri="{BB962C8B-B14F-4D97-AF65-F5344CB8AC3E}">
        <p14:creationId xmlns:p14="http://schemas.microsoft.com/office/powerpoint/2010/main" val="2640233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12</a:t>
            </a:fld>
            <a:endParaRPr lang="en-US"/>
          </a:p>
        </p:txBody>
      </p:sp>
    </p:spTree>
    <p:extLst>
      <p:ext uri="{BB962C8B-B14F-4D97-AF65-F5344CB8AC3E}">
        <p14:creationId xmlns:p14="http://schemas.microsoft.com/office/powerpoint/2010/main" val="327913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3452998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4919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10/15/2019</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10/15/2019</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dev.mysql.com/doc/refman/5.7/en/string-functions.html"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s://dev.mysql.com/doc/refman/5.7/en/date-and-time-functions.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A691-BEF9-4E6F-941D-8B221676A33F}"/>
              </a:ext>
            </a:extLst>
          </p:cNvPr>
          <p:cNvSpPr>
            <a:spLocks noGrp="1"/>
          </p:cNvSpPr>
          <p:nvPr>
            <p:ph type="title"/>
          </p:nvPr>
        </p:nvSpPr>
        <p:spPr/>
        <p:txBody>
          <a:bodyPr/>
          <a:lstStyle/>
          <a:p>
            <a:r>
              <a:rPr lang="en-US" dirty="0"/>
              <a:t>Midterm #2</a:t>
            </a:r>
            <a:endParaRPr lang="en-GB" dirty="0"/>
          </a:p>
        </p:txBody>
      </p:sp>
      <p:sp>
        <p:nvSpPr>
          <p:cNvPr id="3" name="Text Placeholder 2">
            <a:extLst>
              <a:ext uri="{FF2B5EF4-FFF2-40B4-BE49-F238E27FC236}">
                <a16:creationId xmlns:a16="http://schemas.microsoft.com/office/drawing/2014/main" id="{1E8977F5-4E51-48C7-9F88-272F76CCF54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19722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2368453" y="1439064"/>
            <a:ext cx="8310797" cy="4267914"/>
          </a:xfrm>
        </p:spPr>
        <p:txBody>
          <a:bodyPr>
            <a:normAutofit/>
          </a:bodyPr>
          <a:lstStyle/>
          <a:p>
            <a:pPr marL="0" indent="0">
              <a:buNone/>
            </a:pPr>
            <a:r>
              <a:rPr lang="en-US" dirty="0"/>
              <a:t>	Field			Type</a:t>
            </a:r>
          </a:p>
          <a:p>
            <a:pPr marL="0" indent="0">
              <a:buNone/>
            </a:pPr>
            <a:r>
              <a:rPr lang="en-US" dirty="0"/>
              <a:t>---------------------------------------------------------------</a:t>
            </a:r>
          </a:p>
          <a:p>
            <a:pPr marL="0" indent="0">
              <a:buNone/>
            </a:pPr>
            <a:r>
              <a:rPr lang="en-US" dirty="0"/>
              <a:t>	Author		VARCHAR(128)</a:t>
            </a:r>
          </a:p>
          <a:p>
            <a:pPr marL="0" indent="0">
              <a:buNone/>
            </a:pPr>
            <a:r>
              <a:rPr lang="en-US" dirty="0"/>
              <a:t>	Title			VARCHAR(128)</a:t>
            </a:r>
          </a:p>
          <a:p>
            <a:pPr marL="0" indent="0">
              <a:buNone/>
            </a:pPr>
            <a:r>
              <a:rPr lang="en-US" dirty="0"/>
              <a:t>	Type			VARCHAR(16)</a:t>
            </a:r>
          </a:p>
          <a:p>
            <a:pPr marL="0" indent="0">
              <a:buNone/>
            </a:pPr>
            <a:r>
              <a:rPr lang="en-US" dirty="0"/>
              <a:t>	Year			</a:t>
            </a:r>
            <a:r>
              <a:rPr lang="en-US" b="1" dirty="0">
                <a:solidFill>
                  <a:srgbClr val="7030A0"/>
                </a:solidFill>
              </a:rPr>
              <a:t>SMALLINT</a:t>
            </a:r>
          </a:p>
          <a:p>
            <a:pPr marL="0" indent="0">
              <a:buNone/>
            </a:pPr>
            <a:r>
              <a:rPr lang="en-US" dirty="0"/>
              <a:t>	</a:t>
            </a:r>
            <a:r>
              <a:rPr lang="en-US" b="1" dirty="0">
                <a:solidFill>
                  <a:srgbClr val="7030A0"/>
                </a:solidFill>
              </a:rPr>
              <a:t>Pages</a:t>
            </a:r>
            <a:r>
              <a:rPr lang="en-US" b="1" dirty="0"/>
              <a:t> 		</a:t>
            </a:r>
            <a:r>
              <a:rPr lang="en-US" b="1" dirty="0">
                <a:solidFill>
                  <a:srgbClr val="7030A0"/>
                </a:solidFill>
              </a:rPr>
              <a:t>SMALLINT UNSIGNED</a:t>
            </a:r>
          </a:p>
          <a:p>
            <a:endParaRPr lang="en-US" dirty="0"/>
          </a:p>
        </p:txBody>
      </p:sp>
    </p:spTree>
    <p:extLst>
      <p:ext uri="{BB962C8B-B14F-4D97-AF65-F5344CB8AC3E}">
        <p14:creationId xmlns:p14="http://schemas.microsoft.com/office/powerpoint/2010/main" val="245504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Renaming a column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Let’s rename </a:t>
            </a:r>
            <a:r>
              <a:rPr lang="en-US" i="1" dirty="0"/>
              <a:t>type</a:t>
            </a:r>
            <a:r>
              <a:rPr lang="en-US" dirty="0"/>
              <a:t> column name to </a:t>
            </a:r>
            <a:r>
              <a:rPr lang="en-US" i="1" dirty="0"/>
              <a:t>category</a:t>
            </a:r>
            <a:r>
              <a:rPr lang="en-US" dirty="0"/>
              <a:t>, like this:</a:t>
            </a:r>
          </a:p>
          <a:p>
            <a:endParaRPr lang="en-US" dirty="0"/>
          </a:p>
          <a:p>
            <a:pPr marL="0" indent="0" algn="ctr">
              <a:buNone/>
            </a:pPr>
            <a:r>
              <a:rPr lang="en-US" dirty="0">
                <a:solidFill>
                  <a:srgbClr val="0070C0"/>
                </a:solidFill>
              </a:rPr>
              <a:t>ALTER TABLE classics </a:t>
            </a:r>
            <a:r>
              <a:rPr lang="en-US" b="1" dirty="0">
                <a:solidFill>
                  <a:srgbClr val="0070C0"/>
                </a:solidFill>
              </a:rPr>
              <a:t>CHANGE</a:t>
            </a:r>
            <a:r>
              <a:rPr lang="en-US" dirty="0">
                <a:solidFill>
                  <a:srgbClr val="0070C0"/>
                </a:solidFill>
              </a:rPr>
              <a:t> type category VARCHAR(16);</a:t>
            </a:r>
          </a:p>
          <a:p>
            <a:endParaRPr lang="en-US" dirty="0"/>
          </a:p>
          <a:p>
            <a:r>
              <a:rPr lang="en-US" dirty="0"/>
              <a:t>Note the addition of </a:t>
            </a:r>
            <a:r>
              <a:rPr lang="en-US" dirty="0">
                <a:solidFill>
                  <a:srgbClr val="0070C0"/>
                </a:solidFill>
              </a:rPr>
              <a:t>VARCHAR(16) </a:t>
            </a:r>
            <a:r>
              <a:rPr lang="en-US" dirty="0"/>
              <a:t>on the end of this command. </a:t>
            </a:r>
          </a:p>
          <a:p>
            <a:endParaRPr lang="en-US" sz="400" dirty="0"/>
          </a:p>
          <a:p>
            <a:pPr lvl="1">
              <a:buFont typeface="Courier New" panose="02070309020205020404" pitchFamily="49" charset="0"/>
              <a:buChar char="o"/>
            </a:pPr>
            <a:r>
              <a:rPr lang="en-US" dirty="0"/>
              <a:t>That’s because the </a:t>
            </a:r>
            <a:r>
              <a:rPr lang="en-US" dirty="0">
                <a:solidFill>
                  <a:srgbClr val="0070C0"/>
                </a:solidFill>
              </a:rPr>
              <a:t>CHANGE</a:t>
            </a:r>
            <a:r>
              <a:rPr lang="en-US" dirty="0"/>
              <a:t> keyword </a:t>
            </a:r>
            <a:r>
              <a:rPr lang="en-US" dirty="0">
                <a:solidFill>
                  <a:srgbClr val="FF0000"/>
                </a:solidFill>
              </a:rPr>
              <a:t>requires the data type to be specified</a:t>
            </a:r>
            <a:r>
              <a:rPr lang="en-US" dirty="0"/>
              <a:t>, </a:t>
            </a:r>
            <a:r>
              <a:rPr lang="en-US" dirty="0">
                <a:solidFill>
                  <a:schemeClr val="accent2"/>
                </a:solidFill>
              </a:rPr>
              <a:t>even if you don’t intend to change it</a:t>
            </a:r>
            <a:r>
              <a:rPr lang="en-US" dirty="0"/>
              <a:t>, and </a:t>
            </a:r>
            <a:r>
              <a:rPr lang="en-US" dirty="0">
                <a:solidFill>
                  <a:srgbClr val="0070C0"/>
                </a:solidFill>
              </a:rPr>
              <a:t>VARCHAR(16) </a:t>
            </a:r>
            <a:r>
              <a:rPr lang="en-US" dirty="0"/>
              <a:t>was the data type specified when that column was initially created as </a:t>
            </a:r>
            <a:r>
              <a:rPr lang="en-US" i="1" dirty="0"/>
              <a:t>type</a:t>
            </a:r>
            <a:r>
              <a:rPr lang="en-US" dirty="0"/>
              <a:t>.</a:t>
            </a:r>
            <a:endParaRPr lang="en-US" dirty="0">
              <a:solidFill>
                <a:srgbClr val="0070C0"/>
              </a:solidFill>
            </a:endParaRPr>
          </a:p>
        </p:txBody>
      </p:sp>
    </p:spTree>
    <p:extLst>
      <p:ext uri="{BB962C8B-B14F-4D97-AF65-F5344CB8AC3E}">
        <p14:creationId xmlns:p14="http://schemas.microsoft.com/office/powerpoint/2010/main" val="412271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2473383" y="1439064"/>
            <a:ext cx="8310797" cy="4267914"/>
          </a:xfrm>
        </p:spPr>
        <p:txBody>
          <a:bodyPr>
            <a:normAutofit/>
          </a:bodyPr>
          <a:lstStyle/>
          <a:p>
            <a:pPr marL="0" indent="0">
              <a:buNone/>
            </a:pPr>
            <a:r>
              <a:rPr lang="en-US" dirty="0"/>
              <a:t>	Field			Type</a:t>
            </a:r>
          </a:p>
          <a:p>
            <a:pPr marL="0" indent="0">
              <a:buNone/>
            </a:pPr>
            <a:r>
              <a:rPr lang="en-US" dirty="0"/>
              <a:t>---------------------------------------------------------------</a:t>
            </a:r>
          </a:p>
          <a:p>
            <a:pPr marL="0" indent="0">
              <a:buNone/>
            </a:pPr>
            <a:r>
              <a:rPr lang="en-US" dirty="0"/>
              <a:t>	Author		VARCHAR(128)</a:t>
            </a:r>
          </a:p>
          <a:p>
            <a:pPr marL="0" indent="0">
              <a:buNone/>
            </a:pPr>
            <a:r>
              <a:rPr lang="en-US" dirty="0"/>
              <a:t>	Title			VARCHAR(128)</a:t>
            </a:r>
          </a:p>
          <a:p>
            <a:pPr marL="0" indent="0">
              <a:buNone/>
            </a:pPr>
            <a:r>
              <a:rPr lang="en-US" dirty="0"/>
              <a:t>	</a:t>
            </a:r>
            <a:r>
              <a:rPr lang="en-US" b="1" dirty="0">
                <a:solidFill>
                  <a:srgbClr val="7030A0"/>
                </a:solidFill>
              </a:rPr>
              <a:t>Category</a:t>
            </a:r>
            <a:r>
              <a:rPr lang="en-US" dirty="0"/>
              <a:t>		VARCHAR(16)</a:t>
            </a:r>
          </a:p>
          <a:p>
            <a:pPr marL="0" indent="0">
              <a:buNone/>
            </a:pPr>
            <a:r>
              <a:rPr lang="en-US" dirty="0"/>
              <a:t>	Year			SMALLINT</a:t>
            </a:r>
          </a:p>
          <a:p>
            <a:pPr marL="0" indent="0">
              <a:buNone/>
            </a:pPr>
            <a:r>
              <a:rPr lang="en-US" dirty="0"/>
              <a:t>	Pages 			SMALLINT UNSIGNED</a:t>
            </a:r>
          </a:p>
          <a:p>
            <a:endParaRPr lang="en-US" dirty="0"/>
          </a:p>
        </p:txBody>
      </p:sp>
    </p:spTree>
    <p:extLst>
      <p:ext uri="{BB962C8B-B14F-4D97-AF65-F5344CB8AC3E}">
        <p14:creationId xmlns:p14="http://schemas.microsoft.com/office/powerpoint/2010/main" val="361583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Removing a column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You might decide that the page count column </a:t>
            </a:r>
            <a:r>
              <a:rPr lang="en-US" i="1" dirty="0"/>
              <a:t>pages </a:t>
            </a:r>
            <a:r>
              <a:rPr lang="en-US" dirty="0"/>
              <a:t>isn’t actually all that useful for this particular database, so here’s how to remove that column by using the </a:t>
            </a:r>
            <a:r>
              <a:rPr lang="en-US" dirty="0">
                <a:solidFill>
                  <a:srgbClr val="0070C0"/>
                </a:solidFill>
              </a:rPr>
              <a:t>DROP</a:t>
            </a:r>
            <a:r>
              <a:rPr lang="en-US" dirty="0"/>
              <a:t> keyword:</a:t>
            </a:r>
          </a:p>
          <a:p>
            <a:endParaRPr lang="en-US" dirty="0"/>
          </a:p>
          <a:p>
            <a:pPr marL="0" indent="0" algn="ctr">
              <a:buNone/>
            </a:pPr>
            <a:r>
              <a:rPr lang="fr-FR" dirty="0">
                <a:solidFill>
                  <a:srgbClr val="0070C0"/>
                </a:solidFill>
              </a:rPr>
              <a:t>ALTER TABLE</a:t>
            </a:r>
            <a:r>
              <a:rPr lang="fr-FR" dirty="0"/>
              <a:t> </a:t>
            </a:r>
            <a:r>
              <a:rPr lang="fr-FR" dirty="0" err="1">
                <a:solidFill>
                  <a:srgbClr val="0070C0"/>
                </a:solidFill>
              </a:rPr>
              <a:t>classics</a:t>
            </a:r>
            <a:r>
              <a:rPr lang="fr-FR" dirty="0">
                <a:solidFill>
                  <a:srgbClr val="0070C0"/>
                </a:solidFill>
              </a:rPr>
              <a:t> </a:t>
            </a:r>
            <a:r>
              <a:rPr lang="fr-FR" b="1" dirty="0">
                <a:solidFill>
                  <a:srgbClr val="0070C0"/>
                </a:solidFill>
              </a:rPr>
              <a:t>DROP</a:t>
            </a:r>
            <a:r>
              <a:rPr lang="fr-FR" dirty="0">
                <a:solidFill>
                  <a:srgbClr val="0070C0"/>
                </a:solidFill>
              </a:rPr>
              <a:t> pages;</a:t>
            </a:r>
          </a:p>
          <a:p>
            <a:endParaRPr lang="fr-FR" dirty="0"/>
          </a:p>
          <a:p>
            <a:endParaRPr lang="fr-FR" dirty="0"/>
          </a:p>
          <a:p>
            <a:pPr marL="457200" lvl="1" indent="0">
              <a:buNone/>
            </a:pPr>
            <a:r>
              <a:rPr lang="en-US" dirty="0"/>
              <a:t>Remember that </a:t>
            </a:r>
            <a:r>
              <a:rPr lang="en-US" dirty="0">
                <a:solidFill>
                  <a:srgbClr val="0070C0"/>
                </a:solidFill>
              </a:rPr>
              <a:t>DROP</a:t>
            </a:r>
            <a:r>
              <a:rPr lang="en-US" dirty="0"/>
              <a:t> </a:t>
            </a:r>
            <a:r>
              <a:rPr lang="en-US" dirty="0">
                <a:solidFill>
                  <a:srgbClr val="FF0000"/>
                </a:solidFill>
              </a:rPr>
              <a:t>is irreversible </a:t>
            </a:r>
            <a:r>
              <a:rPr lang="en-US" dirty="0"/>
              <a:t>and you should always use it with caution, because you could inadvertently delete entire tables (and even databases) with it if you are not careful!</a:t>
            </a:r>
          </a:p>
        </p:txBody>
      </p:sp>
    </p:spTree>
    <p:extLst>
      <p:ext uri="{BB962C8B-B14F-4D97-AF65-F5344CB8AC3E}">
        <p14:creationId xmlns:p14="http://schemas.microsoft.com/office/powerpoint/2010/main" val="310890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2473383" y="1439064"/>
            <a:ext cx="8310797" cy="4267914"/>
          </a:xfrm>
        </p:spPr>
        <p:txBody>
          <a:bodyPr>
            <a:normAutofit/>
          </a:bodyPr>
          <a:lstStyle/>
          <a:p>
            <a:pPr marL="0" indent="0">
              <a:buNone/>
            </a:pPr>
            <a:r>
              <a:rPr lang="en-US" dirty="0"/>
              <a:t>	Field			Type</a:t>
            </a:r>
          </a:p>
          <a:p>
            <a:pPr marL="0" indent="0">
              <a:buNone/>
            </a:pPr>
            <a:r>
              <a:rPr lang="en-US" dirty="0"/>
              <a:t>---------------------------------------------------------------</a:t>
            </a:r>
          </a:p>
          <a:p>
            <a:pPr marL="0" indent="0">
              <a:buNone/>
            </a:pPr>
            <a:r>
              <a:rPr lang="en-US" dirty="0"/>
              <a:t>	Author		VARCHAR(128)</a:t>
            </a:r>
          </a:p>
          <a:p>
            <a:pPr marL="0" indent="0">
              <a:buNone/>
            </a:pPr>
            <a:r>
              <a:rPr lang="en-US" dirty="0"/>
              <a:t>	Title			VARCHAR(128)</a:t>
            </a:r>
          </a:p>
          <a:p>
            <a:pPr marL="0" indent="0">
              <a:buNone/>
            </a:pPr>
            <a:r>
              <a:rPr lang="en-US" dirty="0"/>
              <a:t>	Category		VARCHAR(16)</a:t>
            </a:r>
          </a:p>
          <a:p>
            <a:pPr marL="0" indent="0">
              <a:buNone/>
            </a:pPr>
            <a:r>
              <a:rPr lang="en-US" dirty="0"/>
              <a:t>	Year			SMALLINT</a:t>
            </a:r>
          </a:p>
          <a:p>
            <a:pPr marL="0" indent="0">
              <a:buNone/>
            </a:pPr>
            <a:r>
              <a:rPr lang="en-US" dirty="0"/>
              <a:t>	Pages 			SMALLINT UNSIGNED</a:t>
            </a:r>
          </a:p>
          <a:p>
            <a:endParaRPr lang="en-US" dirty="0"/>
          </a:p>
        </p:txBody>
      </p:sp>
      <p:cxnSp>
        <p:nvCxnSpPr>
          <p:cNvPr id="4" name="Straight Connector 3">
            <a:extLst>
              <a:ext uri="{FF2B5EF4-FFF2-40B4-BE49-F238E27FC236}">
                <a16:creationId xmlns:a16="http://schemas.microsoft.com/office/drawing/2014/main" id="{897A19F6-15C9-45F4-96C8-1687F33F210E}"/>
              </a:ext>
            </a:extLst>
          </p:cNvPr>
          <p:cNvCxnSpPr/>
          <p:nvPr/>
        </p:nvCxnSpPr>
        <p:spPr>
          <a:xfrm>
            <a:off x="3057993" y="4721901"/>
            <a:ext cx="65357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517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Deleting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Deleting a table is very easy indeed. But, because I don’t want you to have to reenter all the data for the </a:t>
            </a:r>
            <a:r>
              <a:rPr lang="en-US" i="1" dirty="0"/>
              <a:t>classics </a:t>
            </a:r>
            <a:r>
              <a:rPr lang="en-US" dirty="0"/>
              <a:t>table, let’s quickly create a new table, verify its existence and then delete it.</a:t>
            </a:r>
          </a:p>
          <a:p>
            <a:endParaRPr lang="en-US" dirty="0">
              <a:solidFill>
                <a:srgbClr val="0070C0"/>
              </a:solidFill>
            </a:endParaRPr>
          </a:p>
          <a:p>
            <a:pPr marL="457200" lvl="1" indent="0">
              <a:buNone/>
            </a:pPr>
            <a:r>
              <a:rPr lang="en-US" dirty="0">
                <a:solidFill>
                  <a:srgbClr val="0070C0"/>
                </a:solidFill>
              </a:rPr>
              <a:t>CREATE TABLE disposable(trash INT);</a:t>
            </a:r>
          </a:p>
          <a:p>
            <a:pPr marL="457200" lvl="1" indent="0">
              <a:buNone/>
            </a:pPr>
            <a:r>
              <a:rPr lang="en-US" dirty="0">
                <a:solidFill>
                  <a:srgbClr val="0070C0"/>
                </a:solidFill>
              </a:rPr>
              <a:t>DESCRIBE disposable;</a:t>
            </a:r>
          </a:p>
          <a:p>
            <a:pPr marL="457200" lvl="1" indent="0">
              <a:buNone/>
            </a:pPr>
            <a:r>
              <a:rPr lang="en-US" b="1" dirty="0">
                <a:solidFill>
                  <a:srgbClr val="0070C0"/>
                </a:solidFill>
              </a:rPr>
              <a:t>DROP TABLE </a:t>
            </a:r>
            <a:r>
              <a:rPr lang="en-US" dirty="0">
                <a:solidFill>
                  <a:srgbClr val="0070C0"/>
                </a:solidFill>
              </a:rPr>
              <a:t>disposable;</a:t>
            </a:r>
          </a:p>
          <a:p>
            <a:pPr marL="457200" lvl="1" indent="0">
              <a:buNone/>
            </a:pPr>
            <a:r>
              <a:rPr lang="en-US" dirty="0">
                <a:solidFill>
                  <a:srgbClr val="0070C0"/>
                </a:solidFill>
              </a:rPr>
              <a:t>SHOW tables;</a:t>
            </a:r>
          </a:p>
        </p:txBody>
      </p:sp>
    </p:spTree>
    <p:extLst>
      <p:ext uri="{BB962C8B-B14F-4D97-AF65-F5344CB8AC3E}">
        <p14:creationId xmlns:p14="http://schemas.microsoft.com/office/powerpoint/2010/main" val="544511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u="sng" dirty="0"/>
              <a:t>Indexes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The database </a:t>
            </a:r>
            <a:r>
              <a:rPr lang="en-US" u="sng" dirty="0"/>
              <a:t>accesses will get slower and slower with every new row added</a:t>
            </a:r>
            <a:r>
              <a:rPr lang="en-US" dirty="0"/>
              <a:t>, because MySQL has to search through every row whenever a query is issued. </a:t>
            </a:r>
          </a:p>
          <a:p>
            <a:pPr lvl="1">
              <a:buFont typeface="Courier New" panose="02070309020205020404" pitchFamily="49" charset="0"/>
              <a:buChar char="o"/>
            </a:pPr>
            <a:r>
              <a:rPr lang="en-US" dirty="0"/>
              <a:t>This is like searching through every book in a library whenever you need to look something up.</a:t>
            </a:r>
          </a:p>
          <a:p>
            <a:endParaRPr lang="en-US" dirty="0"/>
          </a:p>
          <a:p>
            <a:endParaRPr lang="en-US" dirty="0"/>
          </a:p>
          <a:p>
            <a:r>
              <a:rPr lang="en-US" dirty="0"/>
              <a:t>At the expense of a </a:t>
            </a:r>
            <a:r>
              <a:rPr lang="en-US" dirty="0">
                <a:solidFill>
                  <a:srgbClr val="002060"/>
                </a:solidFill>
              </a:rPr>
              <a:t>slight overhead in memory and disk space</a:t>
            </a:r>
            <a:r>
              <a:rPr lang="en-US" dirty="0"/>
              <a:t>, you can create an index for a table that MySQL will use to conduct lightning-fast searches.</a:t>
            </a:r>
          </a:p>
        </p:txBody>
      </p:sp>
    </p:spTree>
    <p:extLst>
      <p:ext uri="{BB962C8B-B14F-4D97-AF65-F5344CB8AC3E}">
        <p14:creationId xmlns:p14="http://schemas.microsoft.com/office/powerpoint/2010/main" val="181567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an Index</a:t>
            </a:r>
            <a:endParaRPr lang="en-US" u="sng" dirty="0"/>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lnSpcReduction="10000"/>
          </a:bodyPr>
          <a:lstStyle/>
          <a:p>
            <a:r>
              <a:rPr lang="en-US" dirty="0"/>
              <a:t>There are different index types such as a regular </a:t>
            </a:r>
            <a:r>
              <a:rPr lang="en-US" dirty="0">
                <a:solidFill>
                  <a:srgbClr val="0070C0"/>
                </a:solidFill>
              </a:rPr>
              <a:t>INDEX</a:t>
            </a:r>
            <a:r>
              <a:rPr lang="en-US" dirty="0"/>
              <a:t>, </a:t>
            </a:r>
            <a:r>
              <a:rPr lang="en-US" dirty="0">
                <a:solidFill>
                  <a:srgbClr val="0070C0"/>
                </a:solidFill>
              </a:rPr>
              <a:t>PRIMARY KEY</a:t>
            </a:r>
            <a:r>
              <a:rPr lang="en-US" dirty="0"/>
              <a:t>, and </a:t>
            </a:r>
            <a:r>
              <a:rPr lang="en-US" dirty="0">
                <a:solidFill>
                  <a:srgbClr val="0070C0"/>
                </a:solidFill>
              </a:rPr>
              <a:t>FULLTEXT</a:t>
            </a:r>
            <a:r>
              <a:rPr lang="en-US" dirty="0"/>
              <a:t>. </a:t>
            </a:r>
          </a:p>
          <a:p>
            <a:endParaRPr lang="en-US" dirty="0"/>
          </a:p>
          <a:p>
            <a:r>
              <a:rPr lang="en-US" dirty="0"/>
              <a:t>Also, you must decide </a:t>
            </a:r>
            <a:r>
              <a:rPr lang="en-US" u="sng" dirty="0"/>
              <a:t>which columns require an index</a:t>
            </a:r>
            <a:r>
              <a:rPr lang="en-US" dirty="0"/>
              <a:t>, a judgment that requires you to predict whether you will be searching any of the data in that column. </a:t>
            </a:r>
          </a:p>
          <a:p>
            <a:endParaRPr lang="en-US" dirty="0"/>
          </a:p>
          <a:p>
            <a:r>
              <a:rPr lang="en-US" dirty="0"/>
              <a:t>Indexes can also get complicated, because you </a:t>
            </a:r>
            <a:r>
              <a:rPr lang="en-US" u="sng" dirty="0"/>
              <a:t>can combine multiple columns in one index</a:t>
            </a:r>
            <a:r>
              <a:rPr lang="en-US" dirty="0"/>
              <a:t>. </a:t>
            </a:r>
          </a:p>
          <a:p>
            <a:pPr lvl="1">
              <a:buFont typeface="Courier New" panose="02070309020205020404" pitchFamily="49" charset="0"/>
              <a:buChar char="o"/>
            </a:pPr>
            <a:r>
              <a:rPr lang="en-US" dirty="0"/>
              <a:t>And even when you’ve decided that, you still have the option of reducing index size by limiting the amount of each column to be indexed.</a:t>
            </a:r>
            <a:endParaRPr lang="en-US" dirty="0">
              <a:solidFill>
                <a:srgbClr val="0070C0"/>
              </a:solidFill>
            </a:endParaRPr>
          </a:p>
        </p:txBody>
      </p:sp>
    </p:spTree>
    <p:extLst>
      <p:ext uri="{BB962C8B-B14F-4D97-AF65-F5344CB8AC3E}">
        <p14:creationId xmlns:p14="http://schemas.microsoft.com/office/powerpoint/2010/main" val="223345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an Index</a:t>
            </a:r>
            <a:endParaRPr lang="en-US" u="sng" dirty="0"/>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If we imagine the searches that may be made on the </a:t>
            </a:r>
            <a:r>
              <a:rPr lang="en-US" i="1" dirty="0"/>
              <a:t>classics </a:t>
            </a:r>
            <a:r>
              <a:rPr lang="en-US" dirty="0"/>
              <a:t>table, it becomes apparent that all of the columns may need to be searched.</a:t>
            </a:r>
          </a:p>
          <a:p>
            <a:pPr lvl="1">
              <a:buFont typeface="Courier New" panose="02070309020205020404" pitchFamily="49" charset="0"/>
              <a:buChar char="o"/>
            </a:pPr>
            <a:r>
              <a:rPr lang="en-US" dirty="0"/>
              <a:t>However, the </a:t>
            </a:r>
            <a:r>
              <a:rPr lang="en-US" i="1" dirty="0"/>
              <a:t>pages </a:t>
            </a:r>
            <a:r>
              <a:rPr lang="en-US" dirty="0"/>
              <a:t>column doesn’t need an index, as most people would be unlikely to search for books by the number of pages they have. </a:t>
            </a:r>
          </a:p>
          <a:p>
            <a:pPr lvl="1">
              <a:buFont typeface="Courier New" panose="02070309020205020404" pitchFamily="49" charset="0"/>
              <a:buChar char="o"/>
            </a:pPr>
            <a:endParaRPr lang="en-US" dirty="0"/>
          </a:p>
          <a:p>
            <a:r>
              <a:rPr lang="en-US" dirty="0"/>
              <a:t>Anyway, go ahead and add an index to each of the columns, using the commands:</a:t>
            </a:r>
          </a:p>
          <a:p>
            <a:endParaRPr lang="en-US" dirty="0"/>
          </a:p>
          <a:p>
            <a:pPr marL="457200" lvl="1" indent="0">
              <a:buNone/>
            </a:pPr>
            <a:r>
              <a:rPr lang="en-US" dirty="0">
                <a:solidFill>
                  <a:srgbClr val="0070C0"/>
                </a:solidFill>
              </a:rPr>
              <a:t>ALTER TABLE classics ADD INDEX(author(20));</a:t>
            </a:r>
          </a:p>
          <a:p>
            <a:pPr marL="457200" lvl="1" indent="0">
              <a:buNone/>
            </a:pPr>
            <a:r>
              <a:rPr lang="en-US" dirty="0">
                <a:solidFill>
                  <a:srgbClr val="0070C0"/>
                </a:solidFill>
              </a:rPr>
              <a:t>ALTER TABLE classics ADD INDEX(title(20));</a:t>
            </a:r>
          </a:p>
          <a:p>
            <a:pPr marL="457200" lvl="1" indent="0">
              <a:buNone/>
            </a:pPr>
            <a:r>
              <a:rPr lang="en-US" dirty="0">
                <a:solidFill>
                  <a:srgbClr val="0070C0"/>
                </a:solidFill>
              </a:rPr>
              <a:t>ALTER TABLE classics ADD INDEX(category(4));</a:t>
            </a:r>
          </a:p>
          <a:p>
            <a:pPr marL="457200" lvl="1" indent="0">
              <a:buNone/>
            </a:pPr>
            <a:r>
              <a:rPr lang="en-US" dirty="0">
                <a:solidFill>
                  <a:srgbClr val="0070C0"/>
                </a:solidFill>
              </a:rPr>
              <a:t>ALTER TABLE classics ADD INDEX(year);</a:t>
            </a:r>
          </a:p>
          <a:p>
            <a:pPr marL="457200" lvl="1" indent="0">
              <a:buNone/>
            </a:pPr>
            <a:r>
              <a:rPr lang="en-US" dirty="0">
                <a:solidFill>
                  <a:srgbClr val="0070C0"/>
                </a:solidFill>
              </a:rPr>
              <a:t>DESCRIBE classics;</a:t>
            </a:r>
          </a:p>
        </p:txBody>
      </p:sp>
      <p:sp>
        <p:nvSpPr>
          <p:cNvPr id="4" name="Rectangle 3">
            <a:extLst>
              <a:ext uri="{FF2B5EF4-FFF2-40B4-BE49-F238E27FC236}">
                <a16:creationId xmlns:a16="http://schemas.microsoft.com/office/drawing/2014/main" id="{86E48BF7-5DEF-44D8-BD2D-FC1982546738}"/>
              </a:ext>
            </a:extLst>
          </p:cNvPr>
          <p:cNvSpPr/>
          <p:nvPr/>
        </p:nvSpPr>
        <p:spPr>
          <a:xfrm>
            <a:off x="8991481" y="5885098"/>
            <a:ext cx="2886975" cy="646331"/>
          </a:xfrm>
          <a:prstGeom prst="rect">
            <a:avLst/>
          </a:prstGeom>
        </p:spPr>
        <p:txBody>
          <a:bodyPr wrap="square">
            <a:spAutoFit/>
          </a:bodyPr>
          <a:lstStyle/>
          <a:p>
            <a:r>
              <a:rPr lang="en-US" dirty="0"/>
              <a:t>Note that the </a:t>
            </a:r>
            <a:r>
              <a:rPr lang="en-US" i="1" dirty="0">
                <a:solidFill>
                  <a:srgbClr val="0070C0"/>
                </a:solidFill>
              </a:rPr>
              <a:t>pages</a:t>
            </a:r>
            <a:r>
              <a:rPr lang="en-US" i="1" dirty="0"/>
              <a:t> </a:t>
            </a:r>
            <a:r>
              <a:rPr lang="en-US" dirty="0"/>
              <a:t>column doesn’t need an index</a:t>
            </a:r>
          </a:p>
        </p:txBody>
      </p:sp>
    </p:spTree>
    <p:extLst>
      <p:ext uri="{BB962C8B-B14F-4D97-AF65-F5344CB8AC3E}">
        <p14:creationId xmlns:p14="http://schemas.microsoft.com/office/powerpoint/2010/main" val="287330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177640"/>
            <a:ext cx="10515600" cy="5478484"/>
          </a:xfrm>
        </p:spPr>
        <p:txBody>
          <a:bodyPr>
            <a:normAutofit fontScale="92500" lnSpcReduction="10000"/>
          </a:bodyPr>
          <a:lstStyle/>
          <a:p>
            <a:r>
              <a:rPr lang="en-US" dirty="0"/>
              <a:t>The first two commands create indexes on both the </a:t>
            </a:r>
            <a:r>
              <a:rPr lang="en-US" i="1" dirty="0"/>
              <a:t>author </a:t>
            </a:r>
            <a:r>
              <a:rPr lang="en-US" dirty="0"/>
              <a:t>and </a:t>
            </a:r>
            <a:r>
              <a:rPr lang="en-US" i="1" dirty="0"/>
              <a:t>title </a:t>
            </a:r>
            <a:r>
              <a:rPr lang="en-US" dirty="0"/>
              <a:t>columns, </a:t>
            </a:r>
            <a:r>
              <a:rPr lang="en-US" u="sng" dirty="0"/>
              <a:t>limiting each index to only the first 20 characters</a:t>
            </a:r>
            <a:r>
              <a:rPr lang="en-US" dirty="0"/>
              <a:t>. </a:t>
            </a:r>
          </a:p>
          <a:p>
            <a:pPr marL="457200" lvl="1" indent="0">
              <a:buNone/>
            </a:pPr>
            <a:r>
              <a:rPr lang="en-US" dirty="0"/>
              <a:t>For instance, when MySQL indexes the following title: </a:t>
            </a:r>
            <a:r>
              <a:rPr lang="en-US" i="1" dirty="0"/>
              <a:t>The Adventures of Tom Sawyer</a:t>
            </a:r>
          </a:p>
          <a:p>
            <a:pPr marL="457200" lvl="1" indent="0">
              <a:buNone/>
            </a:pPr>
            <a:r>
              <a:rPr lang="en-US" dirty="0"/>
              <a:t>It will actually store in the index only the first 20 characters: </a:t>
            </a:r>
            <a:r>
              <a:rPr lang="en-US" i="1" dirty="0"/>
              <a:t>The Adventures of To</a:t>
            </a:r>
          </a:p>
          <a:p>
            <a:pPr marL="457200" lvl="1" indent="0">
              <a:buNone/>
            </a:pPr>
            <a:endParaRPr lang="en-US" i="1" dirty="0"/>
          </a:p>
          <a:p>
            <a:pPr>
              <a:buFont typeface="Wingdings" panose="05000000000000000000" pitchFamily="2" charset="2"/>
              <a:buChar char="Ø"/>
            </a:pPr>
            <a:r>
              <a:rPr lang="en-US" dirty="0"/>
              <a:t>This is done to minimize the size of the index, and to optimize database access speed.</a:t>
            </a:r>
          </a:p>
          <a:p>
            <a:pPr marL="457200" lvl="1" indent="0">
              <a:buNone/>
            </a:pPr>
            <a:r>
              <a:rPr lang="en-US" dirty="0"/>
              <a:t>I chose 20 because it’s likely to be sufficient to ensure uniqueness for most strings in these columns. </a:t>
            </a:r>
          </a:p>
          <a:p>
            <a:pPr marL="457200" lvl="1" indent="0">
              <a:buNone/>
            </a:pPr>
            <a:endParaRPr lang="en-US" dirty="0"/>
          </a:p>
          <a:p>
            <a:pPr marL="457200" lvl="1" indent="0">
              <a:buNone/>
            </a:pPr>
            <a:r>
              <a:rPr lang="en-US" dirty="0">
                <a:solidFill>
                  <a:srgbClr val="0070C0"/>
                </a:solidFill>
              </a:rPr>
              <a:t>ALTER TABLE classics ADD INDEX(</a:t>
            </a:r>
            <a:r>
              <a:rPr lang="en-US" b="1" dirty="0">
                <a:solidFill>
                  <a:srgbClr val="0070C0"/>
                </a:solidFill>
              </a:rPr>
              <a:t>author(20)</a:t>
            </a:r>
            <a:r>
              <a:rPr lang="en-US" dirty="0">
                <a:solidFill>
                  <a:srgbClr val="0070C0"/>
                </a:solidFill>
              </a:rPr>
              <a:t>);</a:t>
            </a:r>
          </a:p>
          <a:p>
            <a:pPr marL="457200" lvl="1" indent="0">
              <a:buNone/>
            </a:pPr>
            <a:r>
              <a:rPr lang="en-US" dirty="0">
                <a:solidFill>
                  <a:srgbClr val="0070C0"/>
                </a:solidFill>
              </a:rPr>
              <a:t>ALTER TABLE classics ADD INDEX(</a:t>
            </a:r>
            <a:r>
              <a:rPr lang="en-US" b="1" dirty="0">
                <a:solidFill>
                  <a:srgbClr val="0070C0"/>
                </a:solidFill>
              </a:rPr>
              <a:t>title(20)</a:t>
            </a:r>
            <a:r>
              <a:rPr lang="en-US" dirty="0">
                <a:solidFill>
                  <a:srgbClr val="0070C0"/>
                </a:solidFill>
              </a:rPr>
              <a:t>);</a:t>
            </a:r>
          </a:p>
          <a:p>
            <a:pPr marL="457200" lvl="1" indent="0">
              <a:buNone/>
            </a:pPr>
            <a:r>
              <a:rPr lang="en-US" dirty="0">
                <a:solidFill>
                  <a:srgbClr val="0070C0"/>
                </a:solidFill>
              </a:rPr>
              <a:t>ALTER TABLE classics ADD INDEX(category(4));</a:t>
            </a:r>
          </a:p>
          <a:p>
            <a:pPr marL="457200" lvl="1" indent="0">
              <a:buNone/>
            </a:pPr>
            <a:r>
              <a:rPr lang="en-US" dirty="0">
                <a:solidFill>
                  <a:srgbClr val="0070C0"/>
                </a:solidFill>
              </a:rPr>
              <a:t>ALTER TABLE classics ADD INDEX(year);</a:t>
            </a:r>
          </a:p>
          <a:p>
            <a:pPr marL="457200" lvl="1" indent="0">
              <a:buNone/>
            </a:pPr>
            <a:r>
              <a:rPr lang="en-US" dirty="0">
                <a:solidFill>
                  <a:srgbClr val="0070C0"/>
                </a:solidFill>
              </a:rPr>
              <a:t>DESCRIBE classics;</a:t>
            </a:r>
          </a:p>
        </p:txBody>
      </p:sp>
      <p:sp>
        <p:nvSpPr>
          <p:cNvPr id="2" name="Arrow: Right 1">
            <a:extLst>
              <a:ext uri="{FF2B5EF4-FFF2-40B4-BE49-F238E27FC236}">
                <a16:creationId xmlns:a16="http://schemas.microsoft.com/office/drawing/2014/main" id="{77BEB1D3-632E-4939-A976-3186BF75698D}"/>
              </a:ext>
            </a:extLst>
          </p:cNvPr>
          <p:cNvSpPr/>
          <p:nvPr/>
        </p:nvSpPr>
        <p:spPr>
          <a:xfrm rot="10800000">
            <a:off x="7150309" y="4482058"/>
            <a:ext cx="1738859" cy="779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601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372F-89D2-4AE5-BD5D-2AD1436A9E1C}"/>
              </a:ext>
            </a:extLst>
          </p:cNvPr>
          <p:cNvSpPr>
            <a:spLocks noGrp="1"/>
          </p:cNvSpPr>
          <p:nvPr>
            <p:ph type="title"/>
          </p:nvPr>
        </p:nvSpPr>
        <p:spPr/>
        <p:txBody>
          <a:bodyPr/>
          <a:lstStyle/>
          <a:p>
            <a:r>
              <a:rPr lang="en-US" dirty="0"/>
              <a:t>Midterm 2</a:t>
            </a:r>
            <a:endParaRPr lang="en-GB" dirty="0"/>
          </a:p>
        </p:txBody>
      </p:sp>
      <p:sp>
        <p:nvSpPr>
          <p:cNvPr id="3" name="Content Placeholder 2">
            <a:extLst>
              <a:ext uri="{FF2B5EF4-FFF2-40B4-BE49-F238E27FC236}">
                <a16:creationId xmlns:a16="http://schemas.microsoft.com/office/drawing/2014/main" id="{CB3FB4BC-4362-4E51-9B3F-5F6CAA02302B}"/>
              </a:ext>
            </a:extLst>
          </p:cNvPr>
          <p:cNvSpPr>
            <a:spLocks noGrp="1"/>
          </p:cNvSpPr>
          <p:nvPr>
            <p:ph idx="1"/>
          </p:nvPr>
        </p:nvSpPr>
        <p:spPr/>
        <p:txBody>
          <a:bodyPr>
            <a:normAutofit/>
          </a:bodyPr>
          <a:lstStyle/>
          <a:p>
            <a:r>
              <a:rPr lang="en-US" dirty="0"/>
              <a:t>The idea is to create a web-based Antivirus application that allows the users to upload a file (of any type) to check if it contains malicious content. That is, if it is a Malware or not.</a:t>
            </a:r>
          </a:p>
          <a:p>
            <a:endParaRPr lang="en-US" dirty="0"/>
          </a:p>
          <a:p>
            <a:pPr marL="0" indent="0">
              <a:buNone/>
            </a:pPr>
            <a:r>
              <a:rPr lang="en-US" u="sng" dirty="0"/>
              <a:t>Definitions</a:t>
            </a:r>
            <a:r>
              <a:rPr lang="en-US" dirty="0"/>
              <a:t>:</a:t>
            </a:r>
          </a:p>
          <a:p>
            <a:r>
              <a:rPr lang="en-US" dirty="0"/>
              <a:t>Infected File: It is a File that contains a Virus.</a:t>
            </a:r>
          </a:p>
          <a:p>
            <a:r>
              <a:rPr lang="en-US" dirty="0"/>
              <a:t>Putative Infected File: It is a File that might contain the Virus and needs to go under analysis.</a:t>
            </a:r>
          </a:p>
          <a:p>
            <a:endParaRPr lang="en-US" dirty="0"/>
          </a:p>
          <a:p>
            <a:endParaRPr lang="en-GB" dirty="0"/>
          </a:p>
        </p:txBody>
      </p:sp>
    </p:spTree>
    <p:extLst>
      <p:ext uri="{BB962C8B-B14F-4D97-AF65-F5344CB8AC3E}">
        <p14:creationId xmlns:p14="http://schemas.microsoft.com/office/powerpoint/2010/main" val="429305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584616"/>
            <a:ext cx="10515600" cy="6071508"/>
          </a:xfrm>
        </p:spPr>
        <p:txBody>
          <a:bodyPr>
            <a:normAutofit fontScale="92500" lnSpcReduction="10000"/>
          </a:bodyPr>
          <a:lstStyle/>
          <a:p>
            <a:r>
              <a:rPr lang="en-US" dirty="0"/>
              <a:t>With the </a:t>
            </a:r>
            <a:r>
              <a:rPr lang="en-US" i="1" dirty="0"/>
              <a:t>category </a:t>
            </a:r>
            <a:r>
              <a:rPr lang="en-US" dirty="0"/>
              <a:t>column, currently only the first character is required to identify a string as unique (</a:t>
            </a:r>
            <a:r>
              <a:rPr lang="en-US" dirty="0">
                <a:solidFill>
                  <a:srgbClr val="0070C0"/>
                </a:solidFill>
              </a:rPr>
              <a:t>F</a:t>
            </a:r>
            <a:r>
              <a:rPr lang="en-US" dirty="0"/>
              <a:t> for Fiction, </a:t>
            </a:r>
            <a:r>
              <a:rPr lang="en-US" dirty="0">
                <a:solidFill>
                  <a:srgbClr val="0070C0"/>
                </a:solidFill>
              </a:rPr>
              <a:t>N</a:t>
            </a:r>
            <a:r>
              <a:rPr lang="en-US" dirty="0"/>
              <a:t> for Nonfiction, and </a:t>
            </a:r>
            <a:r>
              <a:rPr lang="en-US" dirty="0">
                <a:solidFill>
                  <a:srgbClr val="0070C0"/>
                </a:solidFill>
              </a:rPr>
              <a:t>P</a:t>
            </a:r>
            <a:r>
              <a:rPr lang="en-US" dirty="0"/>
              <a:t> for Play)</a:t>
            </a:r>
          </a:p>
          <a:p>
            <a:pPr marL="0" indent="0">
              <a:buNone/>
            </a:pPr>
            <a:r>
              <a:rPr lang="en-US" dirty="0"/>
              <a:t>So why 4?</a:t>
            </a:r>
          </a:p>
          <a:p>
            <a:r>
              <a:rPr lang="en-US" dirty="0"/>
              <a:t>I chose an index of </a:t>
            </a:r>
            <a:r>
              <a:rPr lang="en-US" u="sng" dirty="0"/>
              <a:t>4 characters to allow for future category types</a:t>
            </a:r>
            <a:r>
              <a:rPr lang="en-US" dirty="0"/>
              <a:t> that may be unique only after four characters.</a:t>
            </a:r>
          </a:p>
          <a:p>
            <a:pPr lvl="1">
              <a:buFont typeface="Courier New" panose="02070309020205020404" pitchFamily="49" charset="0"/>
              <a:buChar char="o"/>
            </a:pPr>
            <a:r>
              <a:rPr lang="en-US" dirty="0"/>
              <a:t> You can also re-index this column later, when you have a more complete set of categories. </a:t>
            </a:r>
          </a:p>
          <a:p>
            <a:pPr lvl="1">
              <a:buFont typeface="Courier New" panose="02070309020205020404" pitchFamily="49" charset="0"/>
              <a:buChar char="o"/>
            </a:pPr>
            <a:endParaRPr lang="en-US" dirty="0"/>
          </a:p>
          <a:p>
            <a:r>
              <a:rPr lang="en-US" dirty="0"/>
              <a:t>And finally, I set </a:t>
            </a:r>
            <a:r>
              <a:rPr lang="en-US" u="sng" dirty="0"/>
              <a:t>no limit to the </a:t>
            </a:r>
            <a:r>
              <a:rPr lang="en-US" i="1" u="sng" dirty="0"/>
              <a:t>year</a:t>
            </a:r>
            <a:r>
              <a:rPr lang="en-US" i="1" dirty="0"/>
              <a:t> </a:t>
            </a:r>
            <a:r>
              <a:rPr lang="en-US" dirty="0"/>
              <a:t>column’s index, </a:t>
            </a:r>
            <a:r>
              <a:rPr lang="en-US" u="sng" dirty="0"/>
              <a:t>because it’s an integer, not a string</a:t>
            </a:r>
            <a:r>
              <a:rPr lang="en-US" dirty="0"/>
              <a:t>.</a:t>
            </a:r>
          </a:p>
          <a:p>
            <a:endParaRPr lang="en-US" dirty="0"/>
          </a:p>
          <a:p>
            <a:pPr marL="457200" lvl="1" indent="0">
              <a:buNone/>
            </a:pPr>
            <a:r>
              <a:rPr lang="en-US" dirty="0">
                <a:solidFill>
                  <a:srgbClr val="0070C0"/>
                </a:solidFill>
              </a:rPr>
              <a:t>ALTER TABLE classics ADD INDEX(author(20));</a:t>
            </a:r>
          </a:p>
          <a:p>
            <a:pPr marL="457200" lvl="1" indent="0">
              <a:buNone/>
            </a:pPr>
            <a:r>
              <a:rPr lang="en-US" dirty="0">
                <a:solidFill>
                  <a:srgbClr val="0070C0"/>
                </a:solidFill>
              </a:rPr>
              <a:t>ALTER TABLE classics ADD INDEX(title(20));</a:t>
            </a:r>
          </a:p>
          <a:p>
            <a:pPr marL="457200" lvl="1" indent="0">
              <a:buNone/>
            </a:pPr>
            <a:r>
              <a:rPr lang="en-US" dirty="0">
                <a:solidFill>
                  <a:srgbClr val="0070C0"/>
                </a:solidFill>
              </a:rPr>
              <a:t>ALTER TABLE classics ADD INDEX(</a:t>
            </a:r>
            <a:r>
              <a:rPr lang="en-US" b="1" dirty="0">
                <a:solidFill>
                  <a:srgbClr val="0070C0"/>
                </a:solidFill>
              </a:rPr>
              <a:t>category(4)</a:t>
            </a:r>
            <a:r>
              <a:rPr lang="en-US" dirty="0">
                <a:solidFill>
                  <a:srgbClr val="0070C0"/>
                </a:solidFill>
              </a:rPr>
              <a:t>);</a:t>
            </a:r>
          </a:p>
          <a:p>
            <a:pPr marL="457200" lvl="1" indent="0">
              <a:buNone/>
            </a:pPr>
            <a:r>
              <a:rPr lang="en-US" dirty="0">
                <a:solidFill>
                  <a:srgbClr val="0070C0"/>
                </a:solidFill>
              </a:rPr>
              <a:t>ALTER TABLE classics ADD INDEX(</a:t>
            </a:r>
            <a:r>
              <a:rPr lang="en-US" b="1" dirty="0">
                <a:solidFill>
                  <a:srgbClr val="0070C0"/>
                </a:solidFill>
              </a:rPr>
              <a:t>year</a:t>
            </a:r>
            <a:r>
              <a:rPr lang="en-US" dirty="0">
                <a:solidFill>
                  <a:srgbClr val="0070C0"/>
                </a:solidFill>
              </a:rPr>
              <a:t>);</a:t>
            </a:r>
          </a:p>
          <a:p>
            <a:pPr marL="457200" lvl="1" indent="0">
              <a:buNone/>
            </a:pPr>
            <a:r>
              <a:rPr lang="en-US" dirty="0">
                <a:solidFill>
                  <a:srgbClr val="0070C0"/>
                </a:solidFill>
              </a:rPr>
              <a:t>DESCRIBE classics;</a:t>
            </a:r>
          </a:p>
        </p:txBody>
      </p:sp>
      <p:sp>
        <p:nvSpPr>
          <p:cNvPr id="4" name="Arrow: Right 3">
            <a:extLst>
              <a:ext uri="{FF2B5EF4-FFF2-40B4-BE49-F238E27FC236}">
                <a16:creationId xmlns:a16="http://schemas.microsoft.com/office/drawing/2014/main" id="{48D5E141-8246-49CE-B8F0-1E971037793D}"/>
              </a:ext>
            </a:extLst>
          </p:cNvPr>
          <p:cNvSpPr/>
          <p:nvPr/>
        </p:nvSpPr>
        <p:spPr>
          <a:xfrm rot="10800000">
            <a:off x="7150309" y="5276532"/>
            <a:ext cx="1738859" cy="779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825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5050303"/>
            <a:ext cx="10515600" cy="1607737"/>
          </a:xfrm>
        </p:spPr>
        <p:txBody>
          <a:bodyPr>
            <a:normAutofit lnSpcReduction="10000"/>
          </a:bodyPr>
          <a:lstStyle/>
          <a:p>
            <a:r>
              <a:rPr lang="en-US" dirty="0"/>
              <a:t>The key </a:t>
            </a:r>
            <a:r>
              <a:rPr lang="en-US" b="1" dirty="0"/>
              <a:t>MUL</a:t>
            </a:r>
            <a:r>
              <a:rPr lang="en-US" dirty="0"/>
              <a:t> for each column means that </a:t>
            </a:r>
            <a:r>
              <a:rPr lang="en-US" u="sng" dirty="0"/>
              <a:t>multiple occurrences of a value may occur</a:t>
            </a:r>
            <a:r>
              <a:rPr lang="en-US" dirty="0"/>
              <a:t> within that column, which is exactly what we want, as authors may appear many times, the same book title could be used by multiple authors, and so on.</a:t>
            </a:r>
            <a:endParaRPr lang="en-US" dirty="0">
              <a:solidFill>
                <a:srgbClr val="0070C0"/>
              </a:solidFill>
            </a:endParaRPr>
          </a:p>
        </p:txBody>
      </p:sp>
      <p:pic>
        <p:nvPicPr>
          <p:cNvPr id="4" name="Picture 3">
            <a:extLst>
              <a:ext uri="{FF2B5EF4-FFF2-40B4-BE49-F238E27FC236}">
                <a16:creationId xmlns:a16="http://schemas.microsoft.com/office/drawing/2014/main" id="{A8879A42-4587-401B-9924-8197FA740834}"/>
              </a:ext>
            </a:extLst>
          </p:cNvPr>
          <p:cNvPicPr>
            <a:picLocks noChangeAspect="1"/>
          </p:cNvPicPr>
          <p:nvPr/>
        </p:nvPicPr>
        <p:blipFill>
          <a:blip r:embed="rId3"/>
          <a:stretch>
            <a:fillRect/>
          </a:stretch>
        </p:blipFill>
        <p:spPr>
          <a:xfrm>
            <a:off x="1390650" y="218341"/>
            <a:ext cx="9410700" cy="4705350"/>
          </a:xfrm>
          <a:prstGeom prst="rect">
            <a:avLst/>
          </a:prstGeom>
        </p:spPr>
      </p:pic>
    </p:spTree>
    <p:extLst>
      <p:ext uri="{BB962C8B-B14F-4D97-AF65-F5344CB8AC3E}">
        <p14:creationId xmlns:p14="http://schemas.microsoft.com/office/powerpoint/2010/main" val="3915999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Using CREATE INDEX</a:t>
            </a:r>
            <a:endParaRPr lang="en-US" u="sng" dirty="0"/>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An alternative to using </a:t>
            </a:r>
            <a:r>
              <a:rPr lang="en-US" dirty="0">
                <a:solidFill>
                  <a:srgbClr val="0070C0"/>
                </a:solidFill>
              </a:rPr>
              <a:t>ALTER TABLE </a:t>
            </a:r>
            <a:r>
              <a:rPr lang="en-US" dirty="0"/>
              <a:t>to add an index is to use the </a:t>
            </a:r>
            <a:r>
              <a:rPr lang="en-US" b="1" dirty="0">
                <a:solidFill>
                  <a:srgbClr val="0070C0"/>
                </a:solidFill>
              </a:rPr>
              <a:t>CREATE INDEX</a:t>
            </a:r>
            <a:r>
              <a:rPr lang="en-US" b="1" dirty="0"/>
              <a:t> </a:t>
            </a:r>
            <a:r>
              <a:rPr lang="en-US" dirty="0"/>
              <a:t>command.</a:t>
            </a:r>
          </a:p>
          <a:p>
            <a:endParaRPr lang="en-US" i="1" dirty="0"/>
          </a:p>
          <a:p>
            <a:pPr>
              <a:buFont typeface="Wingdings" panose="05000000000000000000" pitchFamily="2" charset="2"/>
              <a:buChar char="Ø"/>
            </a:pPr>
            <a:r>
              <a:rPr lang="en-US" i="1" dirty="0"/>
              <a:t>These two commands are equivalent:</a:t>
            </a:r>
          </a:p>
          <a:p>
            <a:pPr marL="0" indent="0">
              <a:buNone/>
            </a:pPr>
            <a:endParaRPr lang="en-US" sz="400" i="1" dirty="0"/>
          </a:p>
          <a:p>
            <a:pPr marL="457200" lvl="1" indent="0">
              <a:buNone/>
            </a:pPr>
            <a:r>
              <a:rPr lang="en-US" dirty="0">
                <a:solidFill>
                  <a:srgbClr val="0070C0"/>
                </a:solidFill>
              </a:rPr>
              <a:t>ALTER TABLE classics ADD INDEX(author(20));</a:t>
            </a:r>
          </a:p>
          <a:p>
            <a:pPr marL="457200" lvl="1" indent="0">
              <a:buNone/>
            </a:pPr>
            <a:r>
              <a:rPr lang="en-US" b="1" dirty="0">
                <a:solidFill>
                  <a:srgbClr val="0070C0"/>
                </a:solidFill>
              </a:rPr>
              <a:t>CREATE INDEX </a:t>
            </a:r>
            <a:r>
              <a:rPr lang="en-US" dirty="0">
                <a:solidFill>
                  <a:srgbClr val="0070C0"/>
                </a:solidFill>
              </a:rPr>
              <a:t>author </a:t>
            </a:r>
            <a:r>
              <a:rPr lang="en-US" b="1" dirty="0">
                <a:solidFill>
                  <a:srgbClr val="0070C0"/>
                </a:solidFill>
              </a:rPr>
              <a:t>ON</a:t>
            </a:r>
            <a:r>
              <a:rPr lang="en-US" dirty="0">
                <a:solidFill>
                  <a:srgbClr val="0070C0"/>
                </a:solidFill>
              </a:rPr>
              <a:t> classics (author(20));</a:t>
            </a:r>
          </a:p>
          <a:p>
            <a:pPr marL="457200" lvl="1" indent="0">
              <a:buNone/>
            </a:pPr>
            <a:endParaRPr lang="en-US" dirty="0">
              <a:solidFill>
                <a:srgbClr val="0070C0"/>
              </a:solidFill>
            </a:endParaRPr>
          </a:p>
          <a:p>
            <a:pPr marL="457200" lvl="1" indent="0">
              <a:buNone/>
            </a:pPr>
            <a:endParaRPr lang="en-US" dirty="0">
              <a:solidFill>
                <a:srgbClr val="0070C0"/>
              </a:solidFill>
            </a:endParaRPr>
          </a:p>
          <a:p>
            <a:pPr marL="457200" lvl="1" indent="0">
              <a:buNone/>
            </a:pPr>
            <a:r>
              <a:rPr lang="en-US" dirty="0"/>
              <a:t>Except that </a:t>
            </a:r>
            <a:r>
              <a:rPr lang="en-US" dirty="0">
                <a:solidFill>
                  <a:srgbClr val="0070C0"/>
                </a:solidFill>
              </a:rPr>
              <a:t>CREATE INDEX </a:t>
            </a:r>
            <a:r>
              <a:rPr lang="en-US" u="sng" dirty="0"/>
              <a:t>cannot be used for creating a</a:t>
            </a:r>
            <a:r>
              <a:rPr lang="en-US" dirty="0"/>
              <a:t> </a:t>
            </a:r>
            <a:r>
              <a:rPr lang="en-US" dirty="0">
                <a:solidFill>
                  <a:srgbClr val="0070C0"/>
                </a:solidFill>
              </a:rPr>
              <a:t>PRIMARY KEY</a:t>
            </a:r>
            <a:r>
              <a:rPr lang="en-US" dirty="0"/>
              <a:t>. </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2258498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Adding indexes when creating tables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lnSpcReduction="10000"/>
          </a:bodyPr>
          <a:lstStyle/>
          <a:p>
            <a:pPr lvl="1"/>
            <a:r>
              <a:rPr lang="en-US" dirty="0"/>
              <a:t>You don’t have to wait until after creating a table to add indexes. In fact, doing so can be time-consuming, as adding an index to a large table can take a very long time.</a:t>
            </a:r>
          </a:p>
          <a:p>
            <a:endParaRPr lang="en-US" sz="500" dirty="0"/>
          </a:p>
          <a:p>
            <a:pPr marL="457200" lvl="1" indent="0">
              <a:buNone/>
            </a:pPr>
            <a:r>
              <a:rPr lang="en-US" dirty="0">
                <a:solidFill>
                  <a:srgbClr val="0070C0"/>
                </a:solidFill>
              </a:rPr>
              <a:t>CREATE TABLE classics (</a:t>
            </a:r>
          </a:p>
          <a:p>
            <a:pPr marL="457200" lvl="1" indent="0">
              <a:buNone/>
            </a:pPr>
            <a:r>
              <a:rPr lang="en-US" dirty="0">
                <a:solidFill>
                  <a:srgbClr val="0070C0"/>
                </a:solidFill>
              </a:rPr>
              <a:t>	author VARCHAR(128),</a:t>
            </a:r>
          </a:p>
          <a:p>
            <a:pPr marL="457200" lvl="1" indent="0">
              <a:buNone/>
            </a:pPr>
            <a:r>
              <a:rPr lang="en-US" dirty="0">
                <a:solidFill>
                  <a:srgbClr val="0070C0"/>
                </a:solidFill>
              </a:rPr>
              <a:t>  	title VARCHAR(128),</a:t>
            </a:r>
          </a:p>
          <a:p>
            <a:pPr marL="457200" lvl="1" indent="0">
              <a:buNone/>
            </a:pPr>
            <a:r>
              <a:rPr lang="en-US" dirty="0">
                <a:solidFill>
                  <a:srgbClr val="0070C0"/>
                </a:solidFill>
              </a:rPr>
              <a:t>  	category VARCHAR(16),</a:t>
            </a:r>
          </a:p>
          <a:p>
            <a:pPr marL="457200" lvl="1" indent="0">
              <a:buNone/>
            </a:pPr>
            <a:r>
              <a:rPr lang="en-US" dirty="0">
                <a:solidFill>
                  <a:srgbClr val="0070C0"/>
                </a:solidFill>
              </a:rPr>
              <a:t> 	year SMALLINT,</a:t>
            </a:r>
          </a:p>
          <a:p>
            <a:pPr marL="457200" lvl="1" indent="0">
              <a:buNone/>
            </a:pPr>
            <a:r>
              <a:rPr lang="en-US" b="1" dirty="0">
                <a:solidFill>
                  <a:srgbClr val="0070C0"/>
                </a:solidFill>
              </a:rPr>
              <a:t> 	INDEX(author(20)),</a:t>
            </a:r>
          </a:p>
          <a:p>
            <a:pPr marL="457200" lvl="1" indent="0">
              <a:buNone/>
            </a:pPr>
            <a:r>
              <a:rPr lang="en-US" b="1" dirty="0">
                <a:solidFill>
                  <a:srgbClr val="0070C0"/>
                </a:solidFill>
              </a:rPr>
              <a:t>	INDEX(title(20)),</a:t>
            </a:r>
          </a:p>
          <a:p>
            <a:pPr marL="457200" lvl="1" indent="0">
              <a:buNone/>
            </a:pPr>
            <a:r>
              <a:rPr lang="en-US" b="1" dirty="0">
                <a:solidFill>
                  <a:srgbClr val="0070C0"/>
                </a:solidFill>
              </a:rPr>
              <a:t>	INDEX(category(4)),</a:t>
            </a:r>
          </a:p>
          <a:p>
            <a:pPr marL="457200" lvl="1" indent="0">
              <a:buNone/>
            </a:pPr>
            <a:r>
              <a:rPr lang="en-US" b="1" dirty="0">
                <a:solidFill>
                  <a:srgbClr val="0070C0"/>
                </a:solidFill>
              </a:rPr>
              <a:t>	INDEX(year)</a:t>
            </a:r>
          </a:p>
          <a:p>
            <a:pPr marL="457200" lvl="1" indent="0">
              <a:buNone/>
            </a:pPr>
            <a:r>
              <a:rPr lang="en-US" dirty="0">
                <a:solidFill>
                  <a:srgbClr val="0070C0"/>
                </a:solidFill>
              </a:rPr>
              <a:t>) ENGINE </a:t>
            </a:r>
            <a:r>
              <a:rPr lang="en-US" dirty="0" err="1">
                <a:solidFill>
                  <a:srgbClr val="0070C0"/>
                </a:solidFill>
              </a:rPr>
              <a:t>InnoDB</a:t>
            </a:r>
            <a:r>
              <a:rPr lang="en-US" dirty="0">
                <a:solidFill>
                  <a:srgbClr val="0070C0"/>
                </a:solidFill>
              </a:rPr>
              <a:t>;</a:t>
            </a:r>
          </a:p>
        </p:txBody>
      </p:sp>
    </p:spTree>
    <p:extLst>
      <p:ext uri="{BB962C8B-B14F-4D97-AF65-F5344CB8AC3E}">
        <p14:creationId xmlns:p14="http://schemas.microsoft.com/office/powerpoint/2010/main" val="437525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Primary keys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199" y="1825625"/>
            <a:ext cx="10809157" cy="4705804"/>
          </a:xfrm>
        </p:spPr>
        <p:txBody>
          <a:bodyPr>
            <a:normAutofit fontScale="92500" lnSpcReduction="20000"/>
          </a:bodyPr>
          <a:lstStyle/>
          <a:p>
            <a:r>
              <a:rPr lang="en-US" dirty="0"/>
              <a:t>Now all the publications in the table can be searched, but there is no single unique key for each publication to enable instant accessing of a row. </a:t>
            </a:r>
          </a:p>
          <a:p>
            <a:pPr>
              <a:buFont typeface="Courier New" panose="02070309020205020404" pitchFamily="49" charset="0"/>
              <a:buChar char="o"/>
            </a:pPr>
            <a:r>
              <a:rPr lang="en-US" dirty="0"/>
              <a:t>So let’s create a new column as a key. We’ll use the </a:t>
            </a:r>
            <a:r>
              <a:rPr lang="en-US" b="1" dirty="0"/>
              <a:t>ISBN</a:t>
            </a:r>
            <a:r>
              <a:rPr lang="en-US" dirty="0"/>
              <a:t>s that are 13 characters long, so a line like this would do the job:</a:t>
            </a:r>
          </a:p>
          <a:p>
            <a:endParaRPr lang="en-US" dirty="0"/>
          </a:p>
          <a:p>
            <a:pPr marL="0" indent="0" algn="ctr">
              <a:buNone/>
            </a:pPr>
            <a:r>
              <a:rPr lang="en-US" dirty="0">
                <a:solidFill>
                  <a:srgbClr val="0070C0"/>
                </a:solidFill>
              </a:rPr>
              <a:t>ALTER TABLE classics ADD </a:t>
            </a:r>
            <a:r>
              <a:rPr lang="en-US" dirty="0" err="1">
                <a:solidFill>
                  <a:srgbClr val="0070C0"/>
                </a:solidFill>
              </a:rPr>
              <a:t>isbn</a:t>
            </a:r>
            <a:r>
              <a:rPr lang="en-US" dirty="0">
                <a:solidFill>
                  <a:srgbClr val="0070C0"/>
                </a:solidFill>
              </a:rPr>
              <a:t> CHAR(13) </a:t>
            </a:r>
            <a:r>
              <a:rPr lang="en-US" b="1" dirty="0">
                <a:solidFill>
                  <a:srgbClr val="0070C0"/>
                </a:solidFill>
              </a:rPr>
              <a:t>PRIMARY KEY</a:t>
            </a:r>
            <a:r>
              <a:rPr lang="en-US" dirty="0">
                <a:solidFill>
                  <a:srgbClr val="0070C0"/>
                </a:solidFill>
              </a:rPr>
              <a:t>;</a:t>
            </a:r>
          </a:p>
          <a:p>
            <a:endParaRPr lang="en-US" dirty="0"/>
          </a:p>
          <a:p>
            <a:pPr marL="0" indent="0">
              <a:buNone/>
            </a:pPr>
            <a:r>
              <a:rPr lang="en-US" dirty="0"/>
              <a:t>   But it doesn’t work… If you try it, you’ll get the error </a:t>
            </a:r>
            <a:r>
              <a:rPr lang="en-US" dirty="0">
                <a:solidFill>
                  <a:srgbClr val="002060"/>
                </a:solidFill>
              </a:rPr>
              <a:t>Duplicate entry for key 1</a:t>
            </a:r>
            <a:endParaRPr lang="en-US" dirty="0"/>
          </a:p>
          <a:p>
            <a:pPr lvl="1"/>
            <a:r>
              <a:rPr lang="en-US" dirty="0"/>
              <a:t>The reason is that the table is already populated with some data and this command is </a:t>
            </a:r>
            <a:r>
              <a:rPr lang="en-US" u="sng" dirty="0"/>
              <a:t>trying to add a column with the value NULL to each row</a:t>
            </a:r>
            <a:r>
              <a:rPr lang="en-US" dirty="0"/>
              <a:t>, which is not allowed, as all values must be unique in any column having a primary key index. </a:t>
            </a:r>
          </a:p>
          <a:p>
            <a:pPr lvl="1"/>
            <a:r>
              <a:rPr lang="en-US" dirty="0"/>
              <a:t>However, if there were no data already in the table, this command would work just fine, as would adding the primary key index upon table creation.</a:t>
            </a:r>
            <a:endParaRPr lang="en-US" dirty="0">
              <a:solidFill>
                <a:srgbClr val="0070C0"/>
              </a:solidFill>
            </a:endParaRPr>
          </a:p>
        </p:txBody>
      </p:sp>
    </p:spTree>
    <p:extLst>
      <p:ext uri="{BB962C8B-B14F-4D97-AF65-F5344CB8AC3E}">
        <p14:creationId xmlns:p14="http://schemas.microsoft.com/office/powerpoint/2010/main" val="11712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Primary keys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4"/>
            <a:ext cx="10515600" cy="5032375"/>
          </a:xfrm>
        </p:spPr>
        <p:txBody>
          <a:bodyPr>
            <a:normAutofit lnSpcReduction="10000"/>
          </a:bodyPr>
          <a:lstStyle/>
          <a:p>
            <a:r>
              <a:rPr lang="en-US" dirty="0"/>
              <a:t>Luckily, each of the years is unique in the current set of data, so we can use the </a:t>
            </a:r>
            <a:r>
              <a:rPr lang="en-US" i="1" dirty="0"/>
              <a:t>year </a:t>
            </a:r>
            <a:r>
              <a:rPr lang="en-US" dirty="0"/>
              <a:t>column to identify each row:</a:t>
            </a:r>
          </a:p>
          <a:p>
            <a:endParaRPr lang="en-US" dirty="0">
              <a:solidFill>
                <a:srgbClr val="0070C0"/>
              </a:solidFill>
            </a:endParaRPr>
          </a:p>
          <a:p>
            <a:pPr marL="457200" lvl="1" indent="0">
              <a:buNone/>
            </a:pPr>
            <a:r>
              <a:rPr lang="en-US" dirty="0">
                <a:solidFill>
                  <a:srgbClr val="0070C0"/>
                </a:solidFill>
              </a:rPr>
              <a:t>ALTER TABLE classics ADD </a:t>
            </a:r>
            <a:r>
              <a:rPr lang="en-US" dirty="0" err="1">
                <a:solidFill>
                  <a:srgbClr val="0070C0"/>
                </a:solidFill>
              </a:rPr>
              <a:t>isbn</a:t>
            </a:r>
            <a:r>
              <a:rPr lang="en-US" dirty="0">
                <a:solidFill>
                  <a:srgbClr val="0070C0"/>
                </a:solidFill>
              </a:rPr>
              <a:t> CHAR(13);</a:t>
            </a:r>
          </a:p>
          <a:p>
            <a:pPr marL="457200" lvl="1" indent="0">
              <a:buNone/>
            </a:pPr>
            <a:endParaRPr lang="en-US" dirty="0">
              <a:solidFill>
                <a:srgbClr val="0070C0"/>
              </a:solidFill>
            </a:endParaRPr>
          </a:p>
          <a:p>
            <a:pPr marL="457200" lvl="1" indent="0">
              <a:buNone/>
            </a:pPr>
            <a:r>
              <a:rPr lang="en-US" b="1" dirty="0">
                <a:solidFill>
                  <a:srgbClr val="0070C0"/>
                </a:solidFill>
              </a:rPr>
              <a:t>UPDATE</a:t>
            </a:r>
            <a:r>
              <a:rPr lang="en-US" dirty="0">
                <a:solidFill>
                  <a:srgbClr val="0070C0"/>
                </a:solidFill>
              </a:rPr>
              <a:t> classics </a:t>
            </a:r>
            <a:r>
              <a:rPr lang="en-US" b="1" dirty="0">
                <a:solidFill>
                  <a:srgbClr val="0070C0"/>
                </a:solidFill>
              </a:rPr>
              <a:t>SET</a:t>
            </a:r>
            <a:r>
              <a:rPr lang="en-US" dirty="0">
                <a:solidFill>
                  <a:srgbClr val="0070C0"/>
                </a:solidFill>
              </a:rPr>
              <a:t> </a:t>
            </a:r>
            <a:r>
              <a:rPr lang="en-US" dirty="0" err="1">
                <a:solidFill>
                  <a:srgbClr val="0070C0"/>
                </a:solidFill>
              </a:rPr>
              <a:t>isbn</a:t>
            </a:r>
            <a:r>
              <a:rPr lang="en-US" dirty="0">
                <a:solidFill>
                  <a:srgbClr val="0070C0"/>
                </a:solidFill>
              </a:rPr>
              <a:t>='9781598184891' WHERE year='1876';</a:t>
            </a:r>
          </a:p>
          <a:p>
            <a:pPr marL="457200" lvl="1" indent="0">
              <a:buNone/>
            </a:pPr>
            <a:r>
              <a:rPr lang="en-US" b="1" dirty="0">
                <a:solidFill>
                  <a:srgbClr val="0070C0"/>
                </a:solidFill>
              </a:rPr>
              <a:t>UPDATE</a:t>
            </a:r>
            <a:r>
              <a:rPr lang="en-US" dirty="0">
                <a:solidFill>
                  <a:srgbClr val="0070C0"/>
                </a:solidFill>
              </a:rPr>
              <a:t> classics </a:t>
            </a:r>
            <a:r>
              <a:rPr lang="en-US" b="1" dirty="0">
                <a:solidFill>
                  <a:srgbClr val="0070C0"/>
                </a:solidFill>
              </a:rPr>
              <a:t>SET</a:t>
            </a:r>
            <a:r>
              <a:rPr lang="en-US" dirty="0">
                <a:solidFill>
                  <a:srgbClr val="0070C0"/>
                </a:solidFill>
              </a:rPr>
              <a:t> </a:t>
            </a:r>
            <a:r>
              <a:rPr lang="en-US" dirty="0" err="1">
                <a:solidFill>
                  <a:srgbClr val="0070C0"/>
                </a:solidFill>
              </a:rPr>
              <a:t>isbn</a:t>
            </a:r>
            <a:r>
              <a:rPr lang="en-US" dirty="0">
                <a:solidFill>
                  <a:srgbClr val="0070C0"/>
                </a:solidFill>
              </a:rPr>
              <a:t>='9780582506206' WHERE year='1811';</a:t>
            </a:r>
          </a:p>
          <a:p>
            <a:pPr marL="457200" lvl="1" indent="0">
              <a:buNone/>
            </a:pPr>
            <a:r>
              <a:rPr lang="en-US" b="1" dirty="0">
                <a:solidFill>
                  <a:srgbClr val="0070C0"/>
                </a:solidFill>
              </a:rPr>
              <a:t>UPDATE</a:t>
            </a:r>
            <a:r>
              <a:rPr lang="en-US" dirty="0">
                <a:solidFill>
                  <a:srgbClr val="0070C0"/>
                </a:solidFill>
              </a:rPr>
              <a:t> classics </a:t>
            </a:r>
            <a:r>
              <a:rPr lang="en-US" b="1" dirty="0">
                <a:solidFill>
                  <a:srgbClr val="0070C0"/>
                </a:solidFill>
              </a:rPr>
              <a:t>SET</a:t>
            </a:r>
            <a:r>
              <a:rPr lang="en-US" dirty="0">
                <a:solidFill>
                  <a:srgbClr val="0070C0"/>
                </a:solidFill>
              </a:rPr>
              <a:t> </a:t>
            </a:r>
            <a:r>
              <a:rPr lang="en-US" dirty="0" err="1">
                <a:solidFill>
                  <a:srgbClr val="0070C0"/>
                </a:solidFill>
              </a:rPr>
              <a:t>isbn</a:t>
            </a:r>
            <a:r>
              <a:rPr lang="en-US" dirty="0">
                <a:solidFill>
                  <a:srgbClr val="0070C0"/>
                </a:solidFill>
              </a:rPr>
              <a:t>='9780517123201' WHERE year='1856';</a:t>
            </a:r>
          </a:p>
          <a:p>
            <a:pPr marL="457200" lvl="1" indent="0">
              <a:buNone/>
            </a:pPr>
            <a:r>
              <a:rPr lang="en-US" b="1" dirty="0">
                <a:solidFill>
                  <a:srgbClr val="0070C0"/>
                </a:solidFill>
              </a:rPr>
              <a:t>UPDATE</a:t>
            </a:r>
            <a:r>
              <a:rPr lang="en-US" dirty="0">
                <a:solidFill>
                  <a:srgbClr val="0070C0"/>
                </a:solidFill>
              </a:rPr>
              <a:t> classics </a:t>
            </a:r>
            <a:r>
              <a:rPr lang="en-US" b="1" dirty="0">
                <a:solidFill>
                  <a:srgbClr val="0070C0"/>
                </a:solidFill>
              </a:rPr>
              <a:t>SET</a:t>
            </a:r>
            <a:r>
              <a:rPr lang="en-US" dirty="0">
                <a:solidFill>
                  <a:srgbClr val="0070C0"/>
                </a:solidFill>
              </a:rPr>
              <a:t> </a:t>
            </a:r>
            <a:r>
              <a:rPr lang="en-US" dirty="0" err="1">
                <a:solidFill>
                  <a:srgbClr val="0070C0"/>
                </a:solidFill>
              </a:rPr>
              <a:t>isbn</a:t>
            </a:r>
            <a:r>
              <a:rPr lang="en-US" dirty="0">
                <a:solidFill>
                  <a:srgbClr val="0070C0"/>
                </a:solidFill>
              </a:rPr>
              <a:t>='9780099533474' WHERE year='1841';</a:t>
            </a:r>
          </a:p>
          <a:p>
            <a:pPr marL="457200" lvl="1" indent="0">
              <a:buNone/>
            </a:pPr>
            <a:r>
              <a:rPr lang="en-US" b="1" dirty="0">
                <a:solidFill>
                  <a:srgbClr val="0070C0"/>
                </a:solidFill>
              </a:rPr>
              <a:t>UPDATE</a:t>
            </a:r>
            <a:r>
              <a:rPr lang="en-US" dirty="0">
                <a:solidFill>
                  <a:srgbClr val="0070C0"/>
                </a:solidFill>
              </a:rPr>
              <a:t> classics </a:t>
            </a:r>
            <a:r>
              <a:rPr lang="en-US" b="1" dirty="0">
                <a:solidFill>
                  <a:srgbClr val="0070C0"/>
                </a:solidFill>
              </a:rPr>
              <a:t>SET</a:t>
            </a:r>
            <a:r>
              <a:rPr lang="en-US" dirty="0">
                <a:solidFill>
                  <a:srgbClr val="0070C0"/>
                </a:solidFill>
              </a:rPr>
              <a:t> </a:t>
            </a:r>
            <a:r>
              <a:rPr lang="en-US" dirty="0" err="1">
                <a:solidFill>
                  <a:srgbClr val="0070C0"/>
                </a:solidFill>
              </a:rPr>
              <a:t>isbn</a:t>
            </a:r>
            <a:r>
              <a:rPr lang="en-US" dirty="0">
                <a:solidFill>
                  <a:srgbClr val="0070C0"/>
                </a:solidFill>
              </a:rPr>
              <a:t>='9780192814968' WHERE year='1594’;</a:t>
            </a:r>
          </a:p>
          <a:p>
            <a:pPr marL="457200" lvl="1" indent="0">
              <a:buNone/>
            </a:pPr>
            <a:endParaRPr lang="en-US" dirty="0">
              <a:solidFill>
                <a:srgbClr val="0070C0"/>
              </a:solidFill>
            </a:endParaRPr>
          </a:p>
          <a:p>
            <a:pPr marL="457200" lvl="1" indent="0">
              <a:buNone/>
            </a:pPr>
            <a:r>
              <a:rPr lang="en-US" dirty="0">
                <a:solidFill>
                  <a:srgbClr val="0070C0"/>
                </a:solidFill>
              </a:rPr>
              <a:t>ALTER TABLE classics </a:t>
            </a:r>
            <a:r>
              <a:rPr lang="en-US" b="1" dirty="0">
                <a:solidFill>
                  <a:srgbClr val="0070C0"/>
                </a:solidFill>
              </a:rPr>
              <a:t>ADD PRIMARY KEY</a:t>
            </a:r>
            <a:r>
              <a:rPr lang="en-US" dirty="0">
                <a:solidFill>
                  <a:srgbClr val="0070C0"/>
                </a:solidFill>
              </a:rPr>
              <a:t>(</a:t>
            </a:r>
            <a:r>
              <a:rPr lang="en-US" dirty="0" err="1">
                <a:solidFill>
                  <a:srgbClr val="0070C0"/>
                </a:solidFill>
              </a:rPr>
              <a:t>isbn</a:t>
            </a:r>
            <a:r>
              <a:rPr lang="en-US" dirty="0">
                <a:solidFill>
                  <a:srgbClr val="0070C0"/>
                </a:solidFill>
              </a:rPr>
              <a:t>);</a:t>
            </a:r>
          </a:p>
          <a:p>
            <a:pPr marL="457200" lvl="1" indent="0">
              <a:buNone/>
            </a:pPr>
            <a:r>
              <a:rPr lang="en-US" dirty="0">
                <a:solidFill>
                  <a:srgbClr val="0070C0"/>
                </a:solidFill>
              </a:rPr>
              <a:t>DESCRIBE classics;</a:t>
            </a:r>
          </a:p>
        </p:txBody>
      </p:sp>
      <p:sp>
        <p:nvSpPr>
          <p:cNvPr id="4" name="Arrow: Right 3">
            <a:extLst>
              <a:ext uri="{FF2B5EF4-FFF2-40B4-BE49-F238E27FC236}">
                <a16:creationId xmlns:a16="http://schemas.microsoft.com/office/drawing/2014/main" id="{5A77A932-EBEC-4194-BEA1-A2EDE14EB2BE}"/>
              </a:ext>
            </a:extLst>
          </p:cNvPr>
          <p:cNvSpPr/>
          <p:nvPr/>
        </p:nvSpPr>
        <p:spPr>
          <a:xfrm rot="10800000">
            <a:off x="6730584" y="3102963"/>
            <a:ext cx="779488" cy="269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485E003-FA07-4983-947A-9FD78EAAED9D}"/>
              </a:ext>
            </a:extLst>
          </p:cNvPr>
          <p:cNvSpPr txBox="1"/>
          <p:nvPr/>
        </p:nvSpPr>
        <p:spPr>
          <a:xfrm>
            <a:off x="7615005" y="3048424"/>
            <a:ext cx="2158583" cy="369332"/>
          </a:xfrm>
          <a:prstGeom prst="rect">
            <a:avLst/>
          </a:prstGeom>
          <a:noFill/>
        </p:spPr>
        <p:txBody>
          <a:bodyPr wrap="square" rtlCol="0">
            <a:spAutoFit/>
          </a:bodyPr>
          <a:lstStyle/>
          <a:p>
            <a:r>
              <a:rPr lang="en-GB" dirty="0"/>
              <a:t>No Primary Key yet</a:t>
            </a:r>
          </a:p>
        </p:txBody>
      </p:sp>
    </p:spTree>
    <p:extLst>
      <p:ext uri="{BB962C8B-B14F-4D97-AF65-F5344CB8AC3E}">
        <p14:creationId xmlns:p14="http://schemas.microsoft.com/office/powerpoint/2010/main" val="3116984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5050303"/>
            <a:ext cx="10515600" cy="1607737"/>
          </a:xfrm>
        </p:spPr>
        <p:txBody>
          <a:bodyPr>
            <a:normAutofit/>
          </a:bodyPr>
          <a:lstStyle/>
          <a:p>
            <a:endParaRPr lang="en-US" dirty="0"/>
          </a:p>
          <a:p>
            <a:r>
              <a:rPr lang="en-US" dirty="0"/>
              <a:t>Note the </a:t>
            </a:r>
            <a:r>
              <a:rPr lang="en-US" b="1" dirty="0"/>
              <a:t>PRI</a:t>
            </a:r>
            <a:r>
              <a:rPr lang="en-US" dirty="0"/>
              <a:t> instead of MUL </a:t>
            </a:r>
            <a:endParaRPr lang="en-US" dirty="0">
              <a:solidFill>
                <a:srgbClr val="0070C0"/>
              </a:solidFill>
            </a:endParaRPr>
          </a:p>
        </p:txBody>
      </p:sp>
      <p:pic>
        <p:nvPicPr>
          <p:cNvPr id="2" name="Picture 1">
            <a:extLst>
              <a:ext uri="{FF2B5EF4-FFF2-40B4-BE49-F238E27FC236}">
                <a16:creationId xmlns:a16="http://schemas.microsoft.com/office/drawing/2014/main" id="{B6B77B99-3A8F-4883-8E7C-8D3DF9CDC376}"/>
              </a:ext>
            </a:extLst>
          </p:cNvPr>
          <p:cNvPicPr>
            <a:picLocks noChangeAspect="1"/>
          </p:cNvPicPr>
          <p:nvPr/>
        </p:nvPicPr>
        <p:blipFill>
          <a:blip r:embed="rId3"/>
          <a:stretch>
            <a:fillRect/>
          </a:stretch>
        </p:blipFill>
        <p:spPr>
          <a:xfrm>
            <a:off x="1381125" y="158435"/>
            <a:ext cx="9429750" cy="4743450"/>
          </a:xfrm>
          <a:prstGeom prst="rect">
            <a:avLst/>
          </a:prstGeom>
        </p:spPr>
      </p:pic>
    </p:spTree>
    <p:extLst>
      <p:ext uri="{BB962C8B-B14F-4D97-AF65-F5344CB8AC3E}">
        <p14:creationId xmlns:p14="http://schemas.microsoft.com/office/powerpoint/2010/main" val="33136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Primary keys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r>
              <a:rPr lang="en-US" dirty="0"/>
              <a:t>To have created a primary key when the table </a:t>
            </a:r>
            <a:r>
              <a:rPr lang="en-US" i="1" dirty="0"/>
              <a:t>classics </a:t>
            </a:r>
            <a:r>
              <a:rPr lang="en-US" dirty="0"/>
              <a:t>was created, you could have used these commands:</a:t>
            </a:r>
          </a:p>
          <a:p>
            <a:endParaRPr lang="en-US" dirty="0"/>
          </a:p>
          <a:p>
            <a:pPr marL="457200" lvl="1" indent="0">
              <a:buNone/>
            </a:pPr>
            <a:r>
              <a:rPr lang="en-US" dirty="0">
                <a:solidFill>
                  <a:srgbClr val="0070C0"/>
                </a:solidFill>
              </a:rPr>
              <a:t>CREATE TABLE classics (</a:t>
            </a:r>
          </a:p>
          <a:p>
            <a:pPr marL="457200" lvl="1" indent="0">
              <a:buNone/>
            </a:pPr>
            <a:r>
              <a:rPr lang="en-US" dirty="0">
                <a:solidFill>
                  <a:srgbClr val="0070C0"/>
                </a:solidFill>
              </a:rPr>
              <a:t>	author VARCHAR(128),</a:t>
            </a:r>
          </a:p>
          <a:p>
            <a:pPr marL="457200" lvl="1" indent="0">
              <a:buNone/>
            </a:pPr>
            <a:r>
              <a:rPr lang="en-US" dirty="0">
                <a:solidFill>
                  <a:srgbClr val="0070C0"/>
                </a:solidFill>
              </a:rPr>
              <a:t>	title VARCHAR(128),</a:t>
            </a:r>
          </a:p>
          <a:p>
            <a:pPr marL="457200" lvl="1" indent="0">
              <a:buNone/>
            </a:pPr>
            <a:r>
              <a:rPr lang="en-US" dirty="0">
                <a:solidFill>
                  <a:srgbClr val="0070C0"/>
                </a:solidFill>
              </a:rPr>
              <a:t>	category VARCHAR(16),</a:t>
            </a:r>
          </a:p>
          <a:p>
            <a:pPr marL="457200" lvl="1" indent="0">
              <a:buNone/>
            </a:pPr>
            <a:r>
              <a:rPr lang="en-US" dirty="0">
                <a:solidFill>
                  <a:srgbClr val="0070C0"/>
                </a:solidFill>
              </a:rPr>
              <a:t>	year SMALLINT,</a:t>
            </a:r>
          </a:p>
          <a:p>
            <a:pPr marL="457200" lvl="1" indent="0">
              <a:buNone/>
            </a:pPr>
            <a:r>
              <a:rPr lang="en-US" dirty="0">
                <a:solidFill>
                  <a:srgbClr val="0070C0"/>
                </a:solidFill>
              </a:rPr>
              <a:t>	</a:t>
            </a:r>
            <a:r>
              <a:rPr lang="en-US" dirty="0" err="1">
                <a:solidFill>
                  <a:srgbClr val="0070C0"/>
                </a:solidFill>
              </a:rPr>
              <a:t>isbn</a:t>
            </a:r>
            <a:r>
              <a:rPr lang="en-US" dirty="0">
                <a:solidFill>
                  <a:srgbClr val="0070C0"/>
                </a:solidFill>
              </a:rPr>
              <a:t> CHAR(13),</a:t>
            </a:r>
          </a:p>
          <a:p>
            <a:pPr marL="457200" lvl="1" indent="0">
              <a:buNone/>
            </a:pPr>
            <a:r>
              <a:rPr lang="en-US" dirty="0">
                <a:solidFill>
                  <a:srgbClr val="0070C0"/>
                </a:solidFill>
              </a:rPr>
              <a:t>	INDEX(author(20)),</a:t>
            </a:r>
          </a:p>
          <a:p>
            <a:pPr marL="457200" lvl="1" indent="0">
              <a:buNone/>
            </a:pPr>
            <a:r>
              <a:rPr lang="en-US" dirty="0">
                <a:solidFill>
                  <a:srgbClr val="0070C0"/>
                </a:solidFill>
              </a:rPr>
              <a:t>	INDEX(title(20)),</a:t>
            </a:r>
          </a:p>
          <a:p>
            <a:pPr marL="457200" lvl="1" indent="0">
              <a:buNone/>
            </a:pPr>
            <a:r>
              <a:rPr lang="en-US" dirty="0">
                <a:solidFill>
                  <a:srgbClr val="0070C0"/>
                </a:solidFill>
              </a:rPr>
              <a:t>	INDEX(category(4)),</a:t>
            </a:r>
          </a:p>
          <a:p>
            <a:pPr marL="457200" lvl="1" indent="0">
              <a:buNone/>
            </a:pPr>
            <a:r>
              <a:rPr lang="en-US" dirty="0">
                <a:solidFill>
                  <a:srgbClr val="0070C0"/>
                </a:solidFill>
              </a:rPr>
              <a:t>	INDEX(year),</a:t>
            </a:r>
          </a:p>
          <a:p>
            <a:pPr marL="457200" lvl="1" indent="0">
              <a:buNone/>
            </a:pPr>
            <a:r>
              <a:rPr lang="en-US" b="1" dirty="0">
                <a:solidFill>
                  <a:srgbClr val="0070C0"/>
                </a:solidFill>
              </a:rPr>
              <a:t>	PRIMARY KEY (</a:t>
            </a:r>
            <a:r>
              <a:rPr lang="en-US" b="1" dirty="0" err="1">
                <a:solidFill>
                  <a:srgbClr val="0070C0"/>
                </a:solidFill>
              </a:rPr>
              <a:t>isbn</a:t>
            </a:r>
            <a:r>
              <a:rPr lang="en-US" b="1" dirty="0">
                <a:solidFill>
                  <a:srgbClr val="0070C0"/>
                </a:solidFill>
              </a:rPr>
              <a:t>)</a:t>
            </a:r>
          </a:p>
          <a:p>
            <a:pPr marL="457200" lvl="1" indent="0">
              <a:buNone/>
            </a:pPr>
            <a:r>
              <a:rPr lang="en-US" dirty="0">
                <a:solidFill>
                  <a:srgbClr val="0070C0"/>
                </a:solidFill>
              </a:rPr>
              <a:t>) ENGINE </a:t>
            </a:r>
            <a:r>
              <a:rPr lang="en-US" dirty="0" err="1">
                <a:solidFill>
                  <a:srgbClr val="0070C0"/>
                </a:solidFill>
              </a:rPr>
              <a:t>MyISAM</a:t>
            </a:r>
            <a:r>
              <a:rPr lang="en-US" dirty="0">
                <a:solidFill>
                  <a:srgbClr val="0070C0"/>
                </a:solidFill>
              </a:rPr>
              <a:t>;</a:t>
            </a:r>
          </a:p>
        </p:txBody>
      </p:sp>
    </p:spTree>
    <p:extLst>
      <p:ext uri="{BB962C8B-B14F-4D97-AF65-F5344CB8AC3E}">
        <p14:creationId xmlns:p14="http://schemas.microsoft.com/office/powerpoint/2010/main" val="1795291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u="sng" dirty="0"/>
              <a:t>Creating a FULLTEXT index</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Unlike a regular index, MySQL’s </a:t>
            </a:r>
            <a:r>
              <a:rPr lang="en-US" b="1" dirty="0">
                <a:solidFill>
                  <a:srgbClr val="0070C0"/>
                </a:solidFill>
              </a:rPr>
              <a:t>FULLTEXT</a:t>
            </a:r>
            <a:r>
              <a:rPr lang="en-US" dirty="0"/>
              <a:t> allows super-fast searches of entire columns of text. </a:t>
            </a:r>
          </a:p>
          <a:p>
            <a:pPr lvl="1">
              <a:buFont typeface="Wingdings" panose="05000000000000000000" pitchFamily="2" charset="2"/>
              <a:buChar char="Ø"/>
            </a:pPr>
            <a:r>
              <a:rPr lang="en-US" dirty="0"/>
              <a:t>It stores every word in every data string in a special index that you can search using “natural language,” in a similar manner to using a search engine.</a:t>
            </a:r>
          </a:p>
          <a:p>
            <a:pPr lvl="1">
              <a:buFont typeface="Courier New" panose="02070309020205020404" pitchFamily="49" charset="0"/>
              <a:buChar char="o"/>
            </a:pPr>
            <a:endParaRPr lang="en-US" dirty="0"/>
          </a:p>
          <a:p>
            <a:r>
              <a:rPr lang="en-US" dirty="0"/>
              <a:t>It’s not strictly true that MySQL stores </a:t>
            </a:r>
            <a:r>
              <a:rPr lang="en-US" i="1" dirty="0"/>
              <a:t>all </a:t>
            </a:r>
            <a:r>
              <a:rPr lang="en-US" dirty="0"/>
              <a:t>the words in a </a:t>
            </a:r>
            <a:r>
              <a:rPr lang="en-US" dirty="0">
                <a:solidFill>
                  <a:srgbClr val="0070C0"/>
                </a:solidFill>
              </a:rPr>
              <a:t>FULLTEXT</a:t>
            </a:r>
            <a:r>
              <a:rPr lang="en-US" dirty="0"/>
              <a:t> index, because </a:t>
            </a:r>
            <a:r>
              <a:rPr lang="en-US" b="1" dirty="0">
                <a:solidFill>
                  <a:srgbClr val="002060"/>
                </a:solidFill>
              </a:rPr>
              <a:t>it has a built-in list of more than 500 words that it chooses to ignore</a:t>
            </a:r>
            <a:r>
              <a:rPr lang="en-US" dirty="0"/>
              <a:t> because they are so common that they aren’t very helpful for searching anyway. </a:t>
            </a:r>
          </a:p>
          <a:p>
            <a:endParaRPr lang="en-US" dirty="0"/>
          </a:p>
          <a:p>
            <a:r>
              <a:rPr lang="en-US" dirty="0"/>
              <a:t>This list, called </a:t>
            </a:r>
            <a:r>
              <a:rPr lang="en-US" b="1" i="1" dirty="0" err="1"/>
              <a:t>stopwords</a:t>
            </a:r>
            <a:r>
              <a:rPr lang="en-US" dirty="0"/>
              <a:t>, includes </a:t>
            </a:r>
            <a:r>
              <a:rPr lang="en-US" b="1" i="1" dirty="0">
                <a:solidFill>
                  <a:srgbClr val="00B050"/>
                </a:solidFill>
              </a:rPr>
              <a:t>the</a:t>
            </a:r>
            <a:r>
              <a:rPr lang="en-US" dirty="0"/>
              <a:t>, </a:t>
            </a:r>
            <a:r>
              <a:rPr lang="en-US" b="1" i="1" dirty="0">
                <a:solidFill>
                  <a:srgbClr val="00B050"/>
                </a:solidFill>
              </a:rPr>
              <a:t>as</a:t>
            </a:r>
            <a:r>
              <a:rPr lang="en-US" dirty="0"/>
              <a:t>, </a:t>
            </a:r>
            <a:r>
              <a:rPr lang="en-US" b="1" i="1" dirty="0">
                <a:solidFill>
                  <a:srgbClr val="00B050"/>
                </a:solidFill>
              </a:rPr>
              <a:t>is</a:t>
            </a:r>
            <a:r>
              <a:rPr lang="en-US" dirty="0"/>
              <a:t>, </a:t>
            </a:r>
            <a:r>
              <a:rPr lang="en-US" b="1" i="1" dirty="0">
                <a:solidFill>
                  <a:srgbClr val="00B050"/>
                </a:solidFill>
              </a:rPr>
              <a:t>of</a:t>
            </a:r>
            <a:r>
              <a:rPr lang="en-US" dirty="0"/>
              <a:t>, and so on. </a:t>
            </a:r>
          </a:p>
          <a:p>
            <a:pPr marL="457200" lvl="1" indent="0">
              <a:buNone/>
            </a:pPr>
            <a:r>
              <a:rPr lang="en-US" dirty="0"/>
              <a:t>The list helps MySQL run much more quickly when performing a </a:t>
            </a:r>
            <a:r>
              <a:rPr lang="en-US" dirty="0">
                <a:solidFill>
                  <a:srgbClr val="0070C0"/>
                </a:solidFill>
              </a:rPr>
              <a:t>FULLTEXT</a:t>
            </a:r>
            <a:r>
              <a:rPr lang="en-US" dirty="0"/>
              <a:t> search and keeps database sizes down. </a:t>
            </a:r>
            <a:endParaRPr lang="en-US" dirty="0">
              <a:solidFill>
                <a:srgbClr val="0070C0"/>
              </a:solidFill>
            </a:endParaRPr>
          </a:p>
        </p:txBody>
      </p:sp>
    </p:spTree>
    <p:extLst>
      <p:ext uri="{BB962C8B-B14F-4D97-AF65-F5344CB8AC3E}">
        <p14:creationId xmlns:p14="http://schemas.microsoft.com/office/powerpoint/2010/main" val="186867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512618"/>
            <a:ext cx="10515600" cy="6018811"/>
          </a:xfrm>
        </p:spPr>
        <p:txBody>
          <a:bodyPr>
            <a:normAutofit fontScale="92500" lnSpcReduction="20000"/>
          </a:bodyPr>
          <a:lstStyle/>
          <a:p>
            <a:pPr marL="0" indent="0">
              <a:buNone/>
            </a:pPr>
            <a:r>
              <a:rPr lang="en-US" dirty="0"/>
              <a:t>Here are some things that you should know about </a:t>
            </a:r>
            <a:r>
              <a:rPr lang="en-US" dirty="0">
                <a:solidFill>
                  <a:srgbClr val="0070C0"/>
                </a:solidFill>
              </a:rPr>
              <a:t>FULLTEXT</a:t>
            </a:r>
            <a:r>
              <a:rPr lang="en-US" dirty="0"/>
              <a:t> indexes:</a:t>
            </a:r>
          </a:p>
          <a:p>
            <a:pPr marL="0" indent="0">
              <a:buNone/>
            </a:pPr>
            <a:endParaRPr lang="en-US" sz="500" dirty="0"/>
          </a:p>
          <a:p>
            <a:pPr marL="514350" indent="-514350">
              <a:buFont typeface="+mj-lt"/>
              <a:buAutoNum type="arabicPeriod"/>
            </a:pPr>
            <a:r>
              <a:rPr lang="en-US" dirty="0"/>
              <a:t> </a:t>
            </a:r>
            <a:r>
              <a:rPr lang="en-US" dirty="0">
                <a:solidFill>
                  <a:srgbClr val="0070C0"/>
                </a:solidFill>
              </a:rPr>
              <a:t>FULLTEXT</a:t>
            </a:r>
            <a:r>
              <a:rPr lang="en-US" dirty="0"/>
              <a:t> indexes can be used only with some engines (like, </a:t>
            </a:r>
            <a:r>
              <a:rPr lang="en-US" dirty="0" err="1">
                <a:solidFill>
                  <a:srgbClr val="0070C0"/>
                </a:solidFill>
              </a:rPr>
              <a:t>MyISAM</a:t>
            </a:r>
            <a:r>
              <a:rPr lang="en-US" dirty="0">
                <a:solidFill>
                  <a:srgbClr val="0070C0"/>
                </a:solidFill>
              </a:rPr>
              <a:t> </a:t>
            </a:r>
            <a:r>
              <a:rPr lang="en-US" dirty="0"/>
              <a:t>and</a:t>
            </a:r>
            <a:r>
              <a:rPr lang="en-US" dirty="0">
                <a:solidFill>
                  <a:srgbClr val="0070C0"/>
                </a:solidFill>
              </a:rPr>
              <a:t> </a:t>
            </a:r>
            <a:r>
              <a:rPr lang="en-US" dirty="0" err="1">
                <a:solidFill>
                  <a:srgbClr val="0070C0"/>
                </a:solidFill>
              </a:rPr>
              <a:t>InnoDB</a:t>
            </a:r>
            <a:r>
              <a:rPr lang="en-US" dirty="0"/>
              <a:t>). If you need to convert a table to a different engine, you can usually use the MySQL command: </a:t>
            </a:r>
          </a:p>
          <a:p>
            <a:pPr marL="0" indent="0" algn="ctr">
              <a:buNone/>
            </a:pPr>
            <a:r>
              <a:rPr lang="en-US" dirty="0">
                <a:solidFill>
                  <a:srgbClr val="0070C0"/>
                </a:solidFill>
              </a:rPr>
              <a:t>ALTER TABLE</a:t>
            </a:r>
            <a:r>
              <a:rPr lang="en-US" dirty="0"/>
              <a:t> </a:t>
            </a:r>
            <a:r>
              <a:rPr lang="en-US" dirty="0" err="1">
                <a:solidFill>
                  <a:srgbClr val="0070C0"/>
                </a:solidFill>
              </a:rPr>
              <a:t>tablename</a:t>
            </a:r>
            <a:r>
              <a:rPr lang="en-US" dirty="0">
                <a:solidFill>
                  <a:srgbClr val="0070C0"/>
                </a:solidFill>
              </a:rPr>
              <a:t> ENGINE =</a:t>
            </a:r>
            <a:r>
              <a:rPr lang="en-US" dirty="0"/>
              <a:t> </a:t>
            </a:r>
            <a:r>
              <a:rPr lang="en-US" dirty="0" err="1">
                <a:solidFill>
                  <a:srgbClr val="0070C0"/>
                </a:solidFill>
              </a:rPr>
              <a:t>InnoDB</a:t>
            </a:r>
            <a:r>
              <a:rPr lang="en-US" dirty="0">
                <a:solidFill>
                  <a:srgbClr val="0070C0"/>
                </a:solidFill>
              </a:rPr>
              <a:t>;</a:t>
            </a:r>
          </a:p>
          <a:p>
            <a:pPr marL="0" indent="0" algn="ctr">
              <a:buNone/>
            </a:pPr>
            <a:endParaRPr lang="en-US" dirty="0">
              <a:solidFill>
                <a:srgbClr val="0070C0"/>
              </a:solidFill>
            </a:endParaRPr>
          </a:p>
          <a:p>
            <a:pPr marL="514350" indent="-514350">
              <a:buFont typeface="+mj-lt"/>
              <a:buAutoNum type="arabicPeriod" startAt="2"/>
            </a:pPr>
            <a:r>
              <a:rPr lang="en-US" dirty="0"/>
              <a:t> </a:t>
            </a:r>
            <a:r>
              <a:rPr lang="en-US" dirty="0">
                <a:solidFill>
                  <a:srgbClr val="0070C0"/>
                </a:solidFill>
              </a:rPr>
              <a:t>FULLTEXT</a:t>
            </a:r>
            <a:r>
              <a:rPr lang="en-US" dirty="0"/>
              <a:t> indexes can be created for </a:t>
            </a:r>
            <a:r>
              <a:rPr lang="en-US" dirty="0">
                <a:solidFill>
                  <a:srgbClr val="0070C0"/>
                </a:solidFill>
              </a:rPr>
              <a:t>CHAR</a:t>
            </a:r>
            <a:r>
              <a:rPr lang="en-US" dirty="0"/>
              <a:t>, </a:t>
            </a:r>
            <a:r>
              <a:rPr lang="en-US" dirty="0">
                <a:solidFill>
                  <a:srgbClr val="0070C0"/>
                </a:solidFill>
              </a:rPr>
              <a:t>VARCHAR</a:t>
            </a:r>
            <a:r>
              <a:rPr lang="en-US" dirty="0"/>
              <a:t>, and </a:t>
            </a:r>
            <a:r>
              <a:rPr lang="en-US" dirty="0">
                <a:solidFill>
                  <a:srgbClr val="0070C0"/>
                </a:solidFill>
              </a:rPr>
              <a:t>TEXT</a:t>
            </a:r>
            <a:r>
              <a:rPr lang="en-US" dirty="0"/>
              <a:t> columns only</a:t>
            </a:r>
          </a:p>
          <a:p>
            <a:pPr marL="514350" indent="-514350">
              <a:buFont typeface="+mj-lt"/>
              <a:buAutoNum type="arabicPeriod" startAt="2"/>
            </a:pPr>
            <a:endParaRPr lang="en-US" dirty="0"/>
          </a:p>
          <a:p>
            <a:pPr marL="514350" indent="-514350">
              <a:buFont typeface="+mj-lt"/>
              <a:buAutoNum type="arabicPeriod" startAt="2"/>
            </a:pPr>
            <a:r>
              <a:rPr lang="en-US" dirty="0"/>
              <a:t>A </a:t>
            </a:r>
            <a:r>
              <a:rPr lang="en-US" dirty="0">
                <a:solidFill>
                  <a:srgbClr val="0070C0"/>
                </a:solidFill>
              </a:rPr>
              <a:t>FULLTEXT</a:t>
            </a:r>
            <a:r>
              <a:rPr lang="en-US" dirty="0"/>
              <a:t> index definition can be given in the </a:t>
            </a:r>
            <a:r>
              <a:rPr lang="en-US" dirty="0">
                <a:solidFill>
                  <a:srgbClr val="0070C0"/>
                </a:solidFill>
              </a:rPr>
              <a:t>CREATE TABLE</a:t>
            </a:r>
            <a:r>
              <a:rPr lang="en-US" dirty="0"/>
              <a:t> statement when a table is created, or added later using </a:t>
            </a:r>
            <a:r>
              <a:rPr lang="en-US" dirty="0">
                <a:solidFill>
                  <a:srgbClr val="0070C0"/>
                </a:solidFill>
              </a:rPr>
              <a:t>ALTER TABLE</a:t>
            </a:r>
            <a:r>
              <a:rPr lang="en-US" dirty="0"/>
              <a:t> (or </a:t>
            </a:r>
            <a:r>
              <a:rPr lang="en-US" dirty="0">
                <a:solidFill>
                  <a:srgbClr val="0070C0"/>
                </a:solidFill>
              </a:rPr>
              <a:t>CREATE</a:t>
            </a:r>
            <a:r>
              <a:rPr lang="en-US" dirty="0"/>
              <a:t> </a:t>
            </a:r>
            <a:r>
              <a:rPr lang="en-US" dirty="0">
                <a:solidFill>
                  <a:srgbClr val="0070C0"/>
                </a:solidFill>
              </a:rPr>
              <a:t>INDEX</a:t>
            </a:r>
            <a:r>
              <a:rPr lang="en-US" dirty="0"/>
              <a:t>)</a:t>
            </a:r>
          </a:p>
          <a:p>
            <a:pPr marL="514350" indent="-514350">
              <a:buFont typeface="+mj-lt"/>
              <a:buAutoNum type="arabicPeriod" startAt="2"/>
            </a:pPr>
            <a:endParaRPr lang="en-US" dirty="0"/>
          </a:p>
          <a:p>
            <a:pPr marL="514350" indent="-514350">
              <a:buFont typeface="+mj-lt"/>
              <a:buAutoNum type="arabicPeriod" startAt="2"/>
            </a:pPr>
            <a:r>
              <a:rPr lang="en-US" dirty="0"/>
              <a:t>For large data sets, it is </a:t>
            </a:r>
            <a:r>
              <a:rPr lang="en-US" i="1" dirty="0"/>
              <a:t>much </a:t>
            </a:r>
            <a:r>
              <a:rPr lang="en-US" dirty="0"/>
              <a:t>faster to load your data into a table that has no </a:t>
            </a:r>
            <a:r>
              <a:rPr lang="en-US" dirty="0">
                <a:solidFill>
                  <a:srgbClr val="0070C0"/>
                </a:solidFill>
              </a:rPr>
              <a:t>FULLTEXT</a:t>
            </a:r>
            <a:r>
              <a:rPr lang="en-US" dirty="0"/>
              <a:t> index and then create the index than to load data into a table that has an existing </a:t>
            </a:r>
            <a:r>
              <a:rPr lang="en-US" dirty="0">
                <a:solidFill>
                  <a:srgbClr val="0070C0"/>
                </a:solidFill>
              </a:rPr>
              <a:t>FULLTEXT</a:t>
            </a:r>
            <a:r>
              <a:rPr lang="en-US" dirty="0"/>
              <a:t> index.</a:t>
            </a:r>
            <a:endParaRPr lang="en-US" dirty="0">
              <a:solidFill>
                <a:srgbClr val="0070C0"/>
              </a:solidFill>
            </a:endParaRPr>
          </a:p>
        </p:txBody>
      </p:sp>
    </p:spTree>
    <p:extLst>
      <p:ext uri="{BB962C8B-B14F-4D97-AF65-F5344CB8AC3E}">
        <p14:creationId xmlns:p14="http://schemas.microsoft.com/office/powerpoint/2010/main" val="15470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372F-89D2-4AE5-BD5D-2AD1436A9E1C}"/>
              </a:ext>
            </a:extLst>
          </p:cNvPr>
          <p:cNvSpPr>
            <a:spLocks noGrp="1"/>
          </p:cNvSpPr>
          <p:nvPr>
            <p:ph type="title"/>
          </p:nvPr>
        </p:nvSpPr>
        <p:spPr/>
        <p:txBody>
          <a:bodyPr/>
          <a:lstStyle/>
          <a:p>
            <a:r>
              <a:rPr lang="en-US" dirty="0"/>
              <a:t>Midterm 2</a:t>
            </a:r>
            <a:endParaRPr lang="en-GB" dirty="0"/>
          </a:p>
        </p:txBody>
      </p:sp>
      <p:sp>
        <p:nvSpPr>
          <p:cNvPr id="3" name="Content Placeholder 2">
            <a:extLst>
              <a:ext uri="{FF2B5EF4-FFF2-40B4-BE49-F238E27FC236}">
                <a16:creationId xmlns:a16="http://schemas.microsoft.com/office/drawing/2014/main" id="{CB3FB4BC-4362-4E51-9B3F-5F6CAA02302B}"/>
              </a:ext>
            </a:extLst>
          </p:cNvPr>
          <p:cNvSpPr>
            <a:spLocks noGrp="1"/>
          </p:cNvSpPr>
          <p:nvPr>
            <p:ph idx="1"/>
          </p:nvPr>
        </p:nvSpPr>
        <p:spPr/>
        <p:txBody>
          <a:bodyPr>
            <a:normAutofit fontScale="92500" lnSpcReduction="20000"/>
          </a:bodyPr>
          <a:lstStyle/>
          <a:p>
            <a:r>
              <a:rPr lang="en-US" dirty="0"/>
              <a:t>You will have to:</a:t>
            </a:r>
          </a:p>
          <a:p>
            <a:endParaRPr lang="en-US" dirty="0"/>
          </a:p>
          <a:p>
            <a:pPr marL="0" indent="0">
              <a:buNone/>
            </a:pPr>
            <a:r>
              <a:rPr lang="en-US" u="sng" dirty="0"/>
              <a:t>Build a web page that:</a:t>
            </a:r>
            <a:endParaRPr lang="en-US" dirty="0"/>
          </a:p>
          <a:p>
            <a:r>
              <a:rPr lang="en-US" dirty="0"/>
              <a:t>Ensures a secure Session mechanism.</a:t>
            </a:r>
          </a:p>
          <a:p>
            <a:r>
              <a:rPr lang="en-US" dirty="0"/>
              <a:t>Allows the user to submit a putative infected file and shows if it is infected or not.</a:t>
            </a:r>
          </a:p>
          <a:p>
            <a:r>
              <a:rPr lang="en-US" dirty="0"/>
              <a:t>Lets authenticate an Admin and allows him/her to submit a Malware file, plus the name of the uploaded Malware.</a:t>
            </a:r>
          </a:p>
          <a:p>
            <a:r>
              <a:rPr lang="en-US" dirty="0"/>
              <a:t>When an Admin adds the name of a malware during the uploading of a Malware file, it ensures that the string contains only English letters (capitalized or not) and digits. Any other character, or an empty string, must be avoided. </a:t>
            </a:r>
          </a:p>
          <a:p>
            <a:endParaRPr lang="en-US" dirty="0"/>
          </a:p>
          <a:p>
            <a:endParaRPr lang="en-GB" dirty="0"/>
          </a:p>
        </p:txBody>
      </p:sp>
    </p:spTree>
    <p:extLst>
      <p:ext uri="{BB962C8B-B14F-4D97-AF65-F5344CB8AC3E}">
        <p14:creationId xmlns:p14="http://schemas.microsoft.com/office/powerpoint/2010/main" val="699545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Creating a FULLTEXT index</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0" indent="0">
              <a:buNone/>
            </a:pPr>
            <a:r>
              <a:rPr lang="en-US" i="1" dirty="0"/>
              <a:t>Adding a FULLTEXT index to the table classics:</a:t>
            </a:r>
          </a:p>
          <a:p>
            <a:endParaRPr lang="en-US" i="1" dirty="0"/>
          </a:p>
          <a:p>
            <a:pPr marL="0" indent="0" algn="ctr">
              <a:buNone/>
            </a:pPr>
            <a:r>
              <a:rPr lang="en-US" dirty="0">
                <a:solidFill>
                  <a:srgbClr val="0070C0"/>
                </a:solidFill>
              </a:rPr>
              <a:t>ALTER TABLE classics ADD </a:t>
            </a:r>
            <a:r>
              <a:rPr lang="en-US" b="1" dirty="0">
                <a:solidFill>
                  <a:srgbClr val="0070C0"/>
                </a:solidFill>
              </a:rPr>
              <a:t>FULLTEXT</a:t>
            </a:r>
            <a:r>
              <a:rPr lang="en-US" dirty="0">
                <a:solidFill>
                  <a:srgbClr val="0070C0"/>
                </a:solidFill>
              </a:rPr>
              <a:t>(</a:t>
            </a:r>
            <a:r>
              <a:rPr lang="en-US" dirty="0" err="1">
                <a:solidFill>
                  <a:srgbClr val="0070C0"/>
                </a:solidFill>
              </a:rPr>
              <a:t>author,title</a:t>
            </a:r>
            <a:r>
              <a:rPr lang="en-US" dirty="0">
                <a:solidFill>
                  <a:srgbClr val="0070C0"/>
                </a:solidFill>
              </a:rPr>
              <a:t>);</a:t>
            </a:r>
          </a:p>
          <a:p>
            <a:endParaRPr lang="en-US" dirty="0"/>
          </a:p>
          <a:p>
            <a:r>
              <a:rPr lang="en-US" dirty="0"/>
              <a:t>You can now perform </a:t>
            </a:r>
            <a:r>
              <a:rPr lang="en-US" dirty="0">
                <a:solidFill>
                  <a:srgbClr val="0070C0"/>
                </a:solidFill>
              </a:rPr>
              <a:t>FULLTEXT</a:t>
            </a:r>
            <a:r>
              <a:rPr lang="en-US" dirty="0"/>
              <a:t> searches across this pair of columns. </a:t>
            </a:r>
          </a:p>
          <a:p>
            <a:pPr marL="457200" lvl="1" indent="0">
              <a:buNone/>
            </a:pPr>
            <a:r>
              <a:rPr lang="en-US" dirty="0"/>
              <a:t>This feature could really come into its own if </a:t>
            </a:r>
            <a:r>
              <a:rPr lang="en-US" u="sng" dirty="0"/>
              <a:t>you could now add the entire text </a:t>
            </a:r>
            <a:r>
              <a:rPr lang="en-US" dirty="0"/>
              <a:t>of these publications to the database (particularly as they’re out of copyright protection) and they would be fully searchable.</a:t>
            </a:r>
            <a:endParaRPr lang="en-US" dirty="0">
              <a:solidFill>
                <a:srgbClr val="0070C0"/>
              </a:solidFill>
            </a:endParaRPr>
          </a:p>
        </p:txBody>
      </p:sp>
    </p:spTree>
    <p:extLst>
      <p:ext uri="{BB962C8B-B14F-4D97-AF65-F5344CB8AC3E}">
        <p14:creationId xmlns:p14="http://schemas.microsoft.com/office/powerpoint/2010/main" val="3413037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pPr marL="0" indent="0">
              <a:buNone/>
            </a:pPr>
            <a:r>
              <a:rPr lang="en-US" dirty="0"/>
              <a:t>So far, we’ve created a MySQL database and tables, populated them with data, and added indexes to make them fast to search. Now it’s time to look at how these searches are performed, and the various commands and qualifiers available.</a:t>
            </a:r>
          </a:p>
          <a:p>
            <a:r>
              <a:rPr lang="en-US" dirty="0"/>
              <a:t>Let’s examine of the command, </a:t>
            </a:r>
            <a:r>
              <a:rPr lang="en-US" b="1" dirty="0">
                <a:solidFill>
                  <a:srgbClr val="0070C0"/>
                </a:solidFill>
              </a:rPr>
              <a:t>SELECT</a:t>
            </a:r>
            <a:r>
              <a:rPr lang="en-US" dirty="0"/>
              <a:t>, in more detail.</a:t>
            </a:r>
          </a:p>
          <a:p>
            <a:endParaRPr lang="en-US" dirty="0"/>
          </a:p>
          <a:p>
            <a:pPr marL="457200" lvl="1" indent="0">
              <a:buNone/>
            </a:pPr>
            <a:r>
              <a:rPr lang="en-US" dirty="0">
                <a:solidFill>
                  <a:srgbClr val="0070C0"/>
                </a:solidFill>
              </a:rPr>
              <a:t>SELECT </a:t>
            </a:r>
            <a:r>
              <a:rPr lang="en-US" i="1" dirty="0">
                <a:solidFill>
                  <a:srgbClr val="0070C0"/>
                </a:solidFill>
              </a:rPr>
              <a:t>something </a:t>
            </a:r>
            <a:r>
              <a:rPr lang="en-US" dirty="0">
                <a:solidFill>
                  <a:srgbClr val="0070C0"/>
                </a:solidFill>
              </a:rPr>
              <a:t>FROM </a:t>
            </a:r>
            <a:r>
              <a:rPr lang="en-US" i="1" dirty="0" err="1">
                <a:solidFill>
                  <a:srgbClr val="0070C0"/>
                </a:solidFill>
              </a:rPr>
              <a:t>tablename</a:t>
            </a:r>
            <a:r>
              <a:rPr lang="en-US" dirty="0">
                <a:solidFill>
                  <a:srgbClr val="0070C0"/>
                </a:solidFill>
              </a:rPr>
              <a:t>;</a:t>
            </a:r>
          </a:p>
          <a:p>
            <a:endParaRPr lang="en-US" dirty="0"/>
          </a:p>
          <a:p>
            <a:r>
              <a:rPr lang="en-US" dirty="0"/>
              <a:t>The </a:t>
            </a:r>
            <a:r>
              <a:rPr lang="en-US" i="1" dirty="0"/>
              <a:t>something </a:t>
            </a:r>
            <a:r>
              <a:rPr lang="en-US" dirty="0"/>
              <a:t>can be an </a:t>
            </a:r>
            <a:r>
              <a:rPr lang="en-US" b="1" dirty="0">
                <a:solidFill>
                  <a:srgbClr val="0070C0"/>
                </a:solidFill>
              </a:rPr>
              <a:t>*</a:t>
            </a:r>
            <a:r>
              <a:rPr lang="en-US" dirty="0"/>
              <a:t> (asterisk), which means </a:t>
            </a:r>
            <a:r>
              <a:rPr lang="en-US" i="1" dirty="0"/>
              <a:t>every column</a:t>
            </a:r>
            <a:r>
              <a:rPr lang="en-US" dirty="0"/>
              <a:t>, or you can choose to select only certain columns.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SELECT </a:t>
            </a:r>
            <a:r>
              <a:rPr lang="en-US" dirty="0" err="1">
                <a:solidFill>
                  <a:srgbClr val="0070C0"/>
                </a:solidFill>
              </a:rPr>
              <a:t>title,isbn</a:t>
            </a:r>
            <a:r>
              <a:rPr lang="en-US" dirty="0">
                <a:solidFill>
                  <a:srgbClr val="0070C0"/>
                </a:solidFill>
              </a:rPr>
              <a:t> FROM classics;</a:t>
            </a:r>
          </a:p>
        </p:txBody>
      </p:sp>
    </p:spTree>
    <p:extLst>
      <p:ext uri="{BB962C8B-B14F-4D97-AF65-F5344CB8AC3E}">
        <p14:creationId xmlns:p14="http://schemas.microsoft.com/office/powerpoint/2010/main" val="2857040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C8B31F-DCB9-4AB5-9F54-2273E2CE2025}"/>
              </a:ext>
            </a:extLst>
          </p:cNvPr>
          <p:cNvPicPr>
            <a:picLocks noChangeAspect="1"/>
          </p:cNvPicPr>
          <p:nvPr/>
        </p:nvPicPr>
        <p:blipFill>
          <a:blip r:embed="rId2"/>
          <a:stretch>
            <a:fillRect/>
          </a:stretch>
        </p:blipFill>
        <p:spPr>
          <a:xfrm>
            <a:off x="1366837" y="1057275"/>
            <a:ext cx="9458325" cy="4743450"/>
          </a:xfrm>
          <a:prstGeom prst="rect">
            <a:avLst/>
          </a:prstGeom>
        </p:spPr>
      </p:pic>
    </p:spTree>
    <p:extLst>
      <p:ext uri="{BB962C8B-B14F-4D97-AF65-F5344CB8AC3E}">
        <p14:creationId xmlns:p14="http://schemas.microsoft.com/office/powerpoint/2010/main" val="2783062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Another replacement for the </a:t>
            </a:r>
            <a:r>
              <a:rPr lang="en-US" i="1" dirty="0"/>
              <a:t>something </a:t>
            </a:r>
            <a:r>
              <a:rPr lang="en-US" dirty="0"/>
              <a:t>parameter is </a:t>
            </a:r>
            <a:r>
              <a:rPr lang="en-US" b="1" dirty="0">
                <a:solidFill>
                  <a:srgbClr val="0070C0"/>
                </a:solidFill>
              </a:rPr>
              <a:t>COUNT</a:t>
            </a:r>
            <a:r>
              <a:rPr lang="en-US" dirty="0"/>
              <a:t>, which can be used in many ways.</a:t>
            </a:r>
          </a:p>
          <a:p>
            <a:endParaRPr lang="en-US" dirty="0"/>
          </a:p>
          <a:p>
            <a:pPr lvl="1">
              <a:buFont typeface="Courier New" panose="02070309020205020404" pitchFamily="49" charset="0"/>
              <a:buChar char="o"/>
            </a:pPr>
            <a:r>
              <a:rPr lang="en-US" dirty="0"/>
              <a:t>Here, it displays the number of rows in the table by passing * as a parameter, which means </a:t>
            </a:r>
            <a:r>
              <a:rPr lang="en-US" i="1" dirty="0"/>
              <a:t>all rows</a:t>
            </a:r>
            <a:r>
              <a:rPr lang="en-US" dirty="0"/>
              <a:t>. </a:t>
            </a:r>
          </a:p>
          <a:p>
            <a:endParaRPr lang="en-US" dirty="0"/>
          </a:p>
          <a:p>
            <a:pPr marL="0" indent="0" algn="ctr">
              <a:buNone/>
            </a:pPr>
            <a:r>
              <a:rPr lang="en-US" b="1" dirty="0">
                <a:solidFill>
                  <a:srgbClr val="0070C0"/>
                </a:solidFill>
              </a:rPr>
              <a:t>SELECT COUNT</a:t>
            </a:r>
            <a:r>
              <a:rPr lang="en-US" dirty="0">
                <a:solidFill>
                  <a:srgbClr val="0070C0"/>
                </a:solidFill>
              </a:rPr>
              <a:t>(*) FROM classics;</a:t>
            </a:r>
          </a:p>
          <a:p>
            <a:endParaRPr lang="en-US" dirty="0">
              <a:solidFill>
                <a:srgbClr val="0070C0"/>
              </a:solidFill>
            </a:endParaRPr>
          </a:p>
          <a:p>
            <a:pPr lvl="1">
              <a:buFont typeface="Courier New" panose="02070309020205020404" pitchFamily="49" charset="0"/>
              <a:buChar char="o"/>
            </a:pPr>
            <a:r>
              <a:rPr lang="en-US" dirty="0"/>
              <a:t>As you’d expect, the result returned is 5, as there are five publications in the table.</a:t>
            </a:r>
          </a:p>
          <a:p>
            <a:endParaRPr lang="en-US" dirty="0">
              <a:solidFill>
                <a:srgbClr val="0070C0"/>
              </a:solidFill>
            </a:endParaRPr>
          </a:p>
        </p:txBody>
      </p:sp>
    </p:spTree>
    <p:extLst>
      <p:ext uri="{BB962C8B-B14F-4D97-AF65-F5344CB8AC3E}">
        <p14:creationId xmlns:p14="http://schemas.microsoft.com/office/powerpoint/2010/main" val="2032172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lnSpcReduction="10000"/>
          </a:bodyPr>
          <a:lstStyle/>
          <a:p>
            <a:r>
              <a:rPr lang="en-US" b="1" dirty="0"/>
              <a:t> </a:t>
            </a:r>
            <a:r>
              <a:rPr lang="en-US" b="1" dirty="0">
                <a:solidFill>
                  <a:srgbClr val="0070C0"/>
                </a:solidFill>
              </a:rPr>
              <a:t>SELECT DISTINCT </a:t>
            </a:r>
            <a:r>
              <a:rPr lang="en-US" dirty="0"/>
              <a:t>qualifier (and its synonym </a:t>
            </a:r>
            <a:r>
              <a:rPr lang="en-US" dirty="0">
                <a:solidFill>
                  <a:srgbClr val="0070C0"/>
                </a:solidFill>
              </a:rPr>
              <a:t>DISTINCTROW</a:t>
            </a:r>
            <a:r>
              <a:rPr lang="en-US" dirty="0"/>
              <a:t>) allows you to weed out multiple entries when they contain the same data. </a:t>
            </a:r>
          </a:p>
          <a:p>
            <a:endParaRPr lang="en-US" dirty="0"/>
          </a:p>
          <a:p>
            <a:pPr marL="0" indent="0">
              <a:buNone/>
            </a:pPr>
            <a:r>
              <a:rPr lang="en-US" dirty="0"/>
              <a:t>For instance, suppose that you want a list of all authors in the table. </a:t>
            </a:r>
          </a:p>
          <a:p>
            <a:pPr marL="0" indent="0">
              <a:buNone/>
            </a:pPr>
            <a:endParaRPr lang="en-US" dirty="0"/>
          </a:p>
          <a:p>
            <a:pPr marL="0" indent="0">
              <a:buNone/>
            </a:pPr>
            <a:r>
              <a:rPr lang="en-US" dirty="0"/>
              <a:t>If you select just the </a:t>
            </a:r>
            <a:r>
              <a:rPr lang="en-US" i="1" dirty="0"/>
              <a:t>author </a:t>
            </a:r>
            <a:r>
              <a:rPr lang="en-US" dirty="0"/>
              <a:t>column from a table containing multiple books by the same author, you’ll normally see a long list with the same author names over and over. </a:t>
            </a:r>
          </a:p>
          <a:p>
            <a:pPr marL="0" indent="0">
              <a:buNone/>
            </a:pPr>
            <a:endParaRPr lang="en-US" dirty="0"/>
          </a:p>
          <a:p>
            <a:pPr marL="0" indent="0">
              <a:buNone/>
            </a:pPr>
            <a:r>
              <a:rPr lang="en-US" dirty="0"/>
              <a:t>But by adding the </a:t>
            </a:r>
            <a:r>
              <a:rPr lang="en-US" dirty="0">
                <a:solidFill>
                  <a:srgbClr val="0070C0"/>
                </a:solidFill>
              </a:rPr>
              <a:t>DISTINCT</a:t>
            </a:r>
            <a:r>
              <a:rPr lang="en-US" dirty="0"/>
              <a:t> keyword, you can show each author just once. </a:t>
            </a:r>
          </a:p>
        </p:txBody>
      </p:sp>
    </p:spTree>
    <p:extLst>
      <p:ext uri="{BB962C8B-B14F-4D97-AF65-F5344CB8AC3E}">
        <p14:creationId xmlns:p14="http://schemas.microsoft.com/office/powerpoint/2010/main" val="20334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lnSpcReduction="10000"/>
          </a:bodyPr>
          <a:lstStyle/>
          <a:p>
            <a:r>
              <a:rPr lang="en-US" dirty="0"/>
              <a:t>So let’s test that out by adding another row that repeats one of our existing authors </a:t>
            </a:r>
          </a:p>
          <a:p>
            <a:endParaRPr lang="en-US" dirty="0"/>
          </a:p>
          <a:p>
            <a:pPr marL="457200" lvl="1" indent="0">
              <a:buNone/>
            </a:pPr>
            <a:r>
              <a:rPr lang="en-US" dirty="0">
                <a:solidFill>
                  <a:srgbClr val="0070C0"/>
                </a:solidFill>
              </a:rPr>
              <a:t>INSERT INTO classics(author, title, category, year, </a:t>
            </a:r>
            <a:r>
              <a:rPr lang="en-US" dirty="0" err="1">
                <a:solidFill>
                  <a:srgbClr val="0070C0"/>
                </a:solidFill>
              </a:rPr>
              <a:t>isbn</a:t>
            </a:r>
            <a:r>
              <a:rPr lang="en-US" dirty="0">
                <a:solidFill>
                  <a:srgbClr val="0070C0"/>
                </a:solidFill>
              </a:rPr>
              <a:t>)</a:t>
            </a:r>
          </a:p>
          <a:p>
            <a:pPr marL="457200" lvl="1" indent="0">
              <a:buNone/>
            </a:pPr>
            <a:r>
              <a:rPr lang="en-US" dirty="0">
                <a:solidFill>
                  <a:srgbClr val="0070C0"/>
                </a:solidFill>
              </a:rPr>
              <a:t>   VALUES('Charles </a:t>
            </a:r>
            <a:r>
              <a:rPr lang="en-US" dirty="0" err="1">
                <a:solidFill>
                  <a:srgbClr val="0070C0"/>
                </a:solidFill>
              </a:rPr>
              <a:t>Dickens','Little</a:t>
            </a:r>
            <a:r>
              <a:rPr lang="en-US" dirty="0">
                <a:solidFill>
                  <a:srgbClr val="0070C0"/>
                </a:solidFill>
              </a:rPr>
              <a:t> Dorrit','Fiction','1857', '9780141439969’);</a:t>
            </a:r>
          </a:p>
          <a:p>
            <a:endParaRPr lang="en-US" dirty="0"/>
          </a:p>
          <a:p>
            <a:endParaRPr lang="en-US" dirty="0"/>
          </a:p>
          <a:p>
            <a:pPr lvl="1">
              <a:buFont typeface="Courier New" panose="02070309020205020404" pitchFamily="49" charset="0"/>
              <a:buChar char="o"/>
            </a:pPr>
            <a:r>
              <a:rPr lang="en-US" dirty="0"/>
              <a:t>Now that Charles Dickens appears twice in the table, we can compare the results of using </a:t>
            </a:r>
            <a:r>
              <a:rPr lang="en-US" dirty="0">
                <a:solidFill>
                  <a:srgbClr val="0070C0"/>
                </a:solidFill>
              </a:rPr>
              <a:t>SELECT</a:t>
            </a:r>
            <a:r>
              <a:rPr lang="en-US" dirty="0"/>
              <a:t> with and without the </a:t>
            </a:r>
            <a:r>
              <a:rPr lang="en-US" dirty="0">
                <a:solidFill>
                  <a:srgbClr val="0070C0"/>
                </a:solidFill>
              </a:rPr>
              <a:t>DISTINCT</a:t>
            </a:r>
            <a:r>
              <a:rPr lang="en-US" dirty="0"/>
              <a:t> qualifier.</a:t>
            </a:r>
          </a:p>
          <a:p>
            <a:pPr lvl="1">
              <a:buFont typeface="Courier New" panose="02070309020205020404" pitchFamily="49" charset="0"/>
              <a:buChar char="o"/>
            </a:pPr>
            <a:endParaRPr lang="en-US" dirty="0"/>
          </a:p>
          <a:p>
            <a:pPr marL="457200" lvl="1" indent="0">
              <a:buNone/>
            </a:pPr>
            <a:r>
              <a:rPr lang="en-US" dirty="0">
                <a:solidFill>
                  <a:srgbClr val="0070C0"/>
                </a:solidFill>
              </a:rPr>
              <a:t>SELECT author FROM classics;</a:t>
            </a:r>
          </a:p>
          <a:p>
            <a:pPr marL="457200" lvl="1" indent="0">
              <a:buNone/>
            </a:pPr>
            <a:r>
              <a:rPr lang="en-US" dirty="0">
                <a:solidFill>
                  <a:srgbClr val="0070C0"/>
                </a:solidFill>
              </a:rPr>
              <a:t>SELECT DISTINCT author FROM classics;</a:t>
            </a:r>
          </a:p>
        </p:txBody>
      </p:sp>
    </p:spTree>
    <p:extLst>
      <p:ext uri="{BB962C8B-B14F-4D97-AF65-F5344CB8AC3E}">
        <p14:creationId xmlns:p14="http://schemas.microsoft.com/office/powerpoint/2010/main" val="199767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DF4E44-4DE3-4F32-922C-623E03A94E8D}"/>
              </a:ext>
            </a:extLst>
          </p:cNvPr>
          <p:cNvPicPr>
            <a:picLocks noChangeAspect="1"/>
          </p:cNvPicPr>
          <p:nvPr/>
        </p:nvPicPr>
        <p:blipFill>
          <a:blip r:embed="rId2"/>
          <a:stretch>
            <a:fillRect/>
          </a:stretch>
        </p:blipFill>
        <p:spPr>
          <a:xfrm>
            <a:off x="1366837" y="1066800"/>
            <a:ext cx="9458325" cy="4724400"/>
          </a:xfrm>
          <a:prstGeom prst="rect">
            <a:avLst/>
          </a:prstGeom>
        </p:spPr>
      </p:pic>
    </p:spTree>
    <p:extLst>
      <p:ext uri="{BB962C8B-B14F-4D97-AF65-F5344CB8AC3E}">
        <p14:creationId xmlns:p14="http://schemas.microsoft.com/office/powerpoint/2010/main" val="3021981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When you need to remove a row from a table, use the </a:t>
            </a:r>
            <a:r>
              <a:rPr lang="en-US" b="1" dirty="0">
                <a:solidFill>
                  <a:srgbClr val="0070C0"/>
                </a:solidFill>
              </a:rPr>
              <a:t>DELETE</a:t>
            </a:r>
            <a:r>
              <a:rPr lang="en-US" dirty="0"/>
              <a:t> command. </a:t>
            </a:r>
          </a:p>
          <a:p>
            <a:pPr lvl="1">
              <a:buFont typeface="Courier New" panose="02070309020205020404" pitchFamily="49" charset="0"/>
              <a:buChar char="o"/>
            </a:pPr>
            <a:r>
              <a:rPr lang="en-US" dirty="0"/>
              <a:t>Its syntax is similar to the </a:t>
            </a:r>
            <a:r>
              <a:rPr lang="en-US" dirty="0">
                <a:solidFill>
                  <a:srgbClr val="0070C0"/>
                </a:solidFill>
              </a:rPr>
              <a:t>SELECT</a:t>
            </a:r>
            <a:r>
              <a:rPr lang="en-US" dirty="0"/>
              <a:t> command and allows you to narrow down the exact row or rows to delete using qualifiers such as </a:t>
            </a:r>
            <a:r>
              <a:rPr lang="en-US" dirty="0">
                <a:solidFill>
                  <a:srgbClr val="0070C0"/>
                </a:solidFill>
              </a:rPr>
              <a:t>WHERE</a:t>
            </a:r>
            <a:r>
              <a:rPr lang="en-US" dirty="0"/>
              <a:t> and </a:t>
            </a:r>
            <a:r>
              <a:rPr lang="en-US" dirty="0">
                <a:solidFill>
                  <a:srgbClr val="0070C0"/>
                </a:solidFill>
              </a:rPr>
              <a:t>LIMIT</a:t>
            </a:r>
            <a:r>
              <a:rPr lang="en-US" dirty="0"/>
              <a:t>.</a:t>
            </a:r>
          </a:p>
          <a:p>
            <a:endParaRPr lang="en-US" dirty="0"/>
          </a:p>
          <a:p>
            <a:pPr marL="0" indent="0" algn="ctr">
              <a:buNone/>
            </a:pPr>
            <a:r>
              <a:rPr lang="en-US" dirty="0">
                <a:solidFill>
                  <a:srgbClr val="0070C0"/>
                </a:solidFill>
              </a:rPr>
              <a:t>DELETE FROM classics WHERE title='Little </a:t>
            </a:r>
            <a:r>
              <a:rPr lang="en-US" dirty="0" err="1">
                <a:solidFill>
                  <a:srgbClr val="0070C0"/>
                </a:solidFill>
              </a:rPr>
              <a:t>Dorrit</a:t>
            </a:r>
            <a:r>
              <a:rPr lang="en-US" dirty="0">
                <a:solidFill>
                  <a:srgbClr val="0070C0"/>
                </a:solidFill>
              </a:rPr>
              <a:t>’;</a:t>
            </a:r>
          </a:p>
          <a:p>
            <a:endParaRPr lang="en-US" dirty="0"/>
          </a:p>
          <a:p>
            <a:r>
              <a:rPr lang="en-US" dirty="0"/>
              <a:t>This example issues a </a:t>
            </a:r>
            <a:r>
              <a:rPr lang="en-US" dirty="0">
                <a:solidFill>
                  <a:srgbClr val="0070C0"/>
                </a:solidFill>
              </a:rPr>
              <a:t>DELETE</a:t>
            </a:r>
            <a:r>
              <a:rPr lang="en-US" dirty="0"/>
              <a:t> command for all rows whose </a:t>
            </a:r>
            <a:r>
              <a:rPr lang="en-US" i="1" dirty="0"/>
              <a:t>title </a:t>
            </a:r>
            <a:r>
              <a:rPr lang="en-US" dirty="0"/>
              <a:t>column contains the string Little </a:t>
            </a:r>
            <a:r>
              <a:rPr lang="en-US" dirty="0" err="1"/>
              <a:t>Dorrit</a:t>
            </a:r>
            <a:r>
              <a:rPr lang="en-US" dirty="0"/>
              <a:t>.</a:t>
            </a:r>
          </a:p>
          <a:p>
            <a:endParaRPr lang="en-US" dirty="0"/>
          </a:p>
          <a:p>
            <a:r>
              <a:rPr lang="en-US" dirty="0"/>
              <a:t>The </a:t>
            </a:r>
            <a:r>
              <a:rPr lang="en-US" b="1" dirty="0">
                <a:solidFill>
                  <a:srgbClr val="0070C0"/>
                </a:solidFill>
              </a:rPr>
              <a:t>WHERE</a:t>
            </a:r>
            <a:r>
              <a:rPr lang="en-US" dirty="0"/>
              <a:t> keyword is very powerful, and important to enter correctly; an error could lead a command to the wrong rows (or have no effect in cases where nothing matches the WHERE clause). </a:t>
            </a:r>
            <a:endParaRPr lang="en-US" dirty="0">
              <a:solidFill>
                <a:srgbClr val="0070C0"/>
              </a:solidFill>
            </a:endParaRPr>
          </a:p>
        </p:txBody>
      </p:sp>
    </p:spTree>
    <p:extLst>
      <p:ext uri="{BB962C8B-B14F-4D97-AF65-F5344CB8AC3E}">
        <p14:creationId xmlns:p14="http://schemas.microsoft.com/office/powerpoint/2010/main" val="4146065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The </a:t>
            </a:r>
            <a:r>
              <a:rPr lang="en-US" b="1" dirty="0">
                <a:solidFill>
                  <a:srgbClr val="0070C0"/>
                </a:solidFill>
              </a:rPr>
              <a:t>WHERE</a:t>
            </a:r>
            <a:r>
              <a:rPr lang="en-US" dirty="0"/>
              <a:t> keyword enables you to narrow down queries by returning only those </a:t>
            </a:r>
            <a:r>
              <a:rPr lang="en-US" i="1" dirty="0"/>
              <a:t>where </a:t>
            </a:r>
            <a:r>
              <a:rPr lang="en-US" dirty="0"/>
              <a:t>a certain expression is true.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 author="Mark Twain";</a:t>
            </a: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 </a:t>
            </a:r>
            <a:r>
              <a:rPr lang="en-US" dirty="0" err="1">
                <a:solidFill>
                  <a:srgbClr val="0070C0"/>
                </a:solidFill>
              </a:rPr>
              <a:t>isbn</a:t>
            </a:r>
            <a:r>
              <a:rPr lang="en-US" dirty="0">
                <a:solidFill>
                  <a:srgbClr val="0070C0"/>
                </a:solidFill>
              </a:rPr>
              <a:t>="9781598184891 ";</a:t>
            </a:r>
          </a:p>
          <a:p>
            <a:endParaRPr lang="en-US" dirty="0"/>
          </a:p>
          <a:p>
            <a:r>
              <a:rPr lang="en-US" dirty="0"/>
              <a:t>Given our current table, the two commands display </a:t>
            </a:r>
            <a:r>
              <a:rPr lang="en-US" u="sng" dirty="0"/>
              <a:t>the same results</a:t>
            </a:r>
            <a:r>
              <a:rPr lang="en-US" dirty="0"/>
              <a:t>. </a:t>
            </a:r>
          </a:p>
          <a:p>
            <a:pPr lvl="1">
              <a:buFont typeface="Courier New" panose="02070309020205020404" pitchFamily="49" charset="0"/>
              <a:buChar char="o"/>
            </a:pPr>
            <a:r>
              <a:rPr lang="en-US" dirty="0"/>
              <a:t>But we could easily add more books by Mark Twain, in which case the first line would display all titles he wrote and the second line would continue (because we know the ISBN is unique) to display The Adventures of Tom Sawyer. </a:t>
            </a:r>
          </a:p>
          <a:p>
            <a:pPr lvl="1">
              <a:buFont typeface="Courier New" panose="02070309020205020404" pitchFamily="49" charset="0"/>
              <a:buChar char="o"/>
            </a:pPr>
            <a:endParaRPr lang="en-US" dirty="0"/>
          </a:p>
          <a:p>
            <a:r>
              <a:rPr lang="en-US" dirty="0"/>
              <a:t>In other words, </a:t>
            </a:r>
            <a:r>
              <a:rPr lang="en-US" u="sng" dirty="0"/>
              <a:t>searches using a unique key are more predictable</a:t>
            </a:r>
            <a:r>
              <a:rPr lang="en-US" dirty="0"/>
              <a:t>, and you’ll see further evidence later of the value of unique and primary keys.</a:t>
            </a:r>
          </a:p>
        </p:txBody>
      </p:sp>
    </p:spTree>
    <p:extLst>
      <p:ext uri="{BB962C8B-B14F-4D97-AF65-F5344CB8AC3E}">
        <p14:creationId xmlns:p14="http://schemas.microsoft.com/office/powerpoint/2010/main" val="2795162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You can also do pattern matching for your searches using the </a:t>
            </a:r>
            <a:r>
              <a:rPr lang="en-US" b="1" dirty="0">
                <a:solidFill>
                  <a:srgbClr val="0070C0"/>
                </a:solidFill>
              </a:rPr>
              <a:t>LIKE</a:t>
            </a:r>
            <a:r>
              <a:rPr lang="en-US" dirty="0"/>
              <a:t> </a:t>
            </a:r>
            <a:r>
              <a:rPr lang="en-US" b="1" dirty="0"/>
              <a:t>qualifier</a:t>
            </a:r>
            <a:r>
              <a:rPr lang="en-US" dirty="0"/>
              <a:t>, which allows searches on parts of strings. </a:t>
            </a:r>
          </a:p>
          <a:p>
            <a:endParaRPr lang="en-US" dirty="0"/>
          </a:p>
          <a:p>
            <a:r>
              <a:rPr lang="en-US" dirty="0"/>
              <a:t>This qualifier should be used with a </a:t>
            </a:r>
            <a:r>
              <a:rPr lang="en-US" b="1" dirty="0">
                <a:solidFill>
                  <a:srgbClr val="0070C0"/>
                </a:solidFill>
              </a:rPr>
              <a:t>%</a:t>
            </a:r>
            <a:r>
              <a:rPr lang="en-US" dirty="0"/>
              <a:t> character before or after some text. </a:t>
            </a:r>
          </a:p>
          <a:p>
            <a:endParaRPr lang="en-US" dirty="0"/>
          </a:p>
          <a:p>
            <a:pPr lvl="1">
              <a:buFont typeface="Calibri" panose="020F0502020204030204" pitchFamily="34" charset="0"/>
              <a:buChar char="−"/>
            </a:pPr>
            <a:r>
              <a:rPr lang="en-US" dirty="0"/>
              <a:t>When placed before a keyword, </a:t>
            </a:r>
            <a:r>
              <a:rPr lang="en-US" b="1" dirty="0">
                <a:solidFill>
                  <a:srgbClr val="0070C0"/>
                </a:solidFill>
              </a:rPr>
              <a:t>%</a:t>
            </a:r>
            <a:r>
              <a:rPr lang="en-US" dirty="0"/>
              <a:t> means </a:t>
            </a:r>
            <a:r>
              <a:rPr lang="en-US" i="1" dirty="0"/>
              <a:t>anything before</a:t>
            </a:r>
            <a:r>
              <a:rPr lang="en-US" dirty="0"/>
              <a:t>.</a:t>
            </a:r>
          </a:p>
          <a:p>
            <a:pPr lvl="1">
              <a:buFont typeface="Calibri" panose="020F0502020204030204" pitchFamily="34" charset="0"/>
              <a:buChar char="−"/>
            </a:pPr>
            <a:r>
              <a:rPr lang="en-US" dirty="0"/>
              <a:t>After a keyword, it means </a:t>
            </a:r>
            <a:r>
              <a:rPr lang="en-US" i="1" dirty="0"/>
              <a:t>anything after</a:t>
            </a:r>
            <a:r>
              <a:rPr lang="en-US" dirty="0"/>
              <a:t>. </a:t>
            </a:r>
          </a:p>
        </p:txBody>
      </p:sp>
    </p:spTree>
    <p:extLst>
      <p:ext uri="{BB962C8B-B14F-4D97-AF65-F5344CB8AC3E}">
        <p14:creationId xmlns:p14="http://schemas.microsoft.com/office/powerpoint/2010/main" val="87789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372F-89D2-4AE5-BD5D-2AD1436A9E1C}"/>
              </a:ext>
            </a:extLst>
          </p:cNvPr>
          <p:cNvSpPr>
            <a:spLocks noGrp="1"/>
          </p:cNvSpPr>
          <p:nvPr>
            <p:ph type="title"/>
          </p:nvPr>
        </p:nvSpPr>
        <p:spPr/>
        <p:txBody>
          <a:bodyPr/>
          <a:lstStyle/>
          <a:p>
            <a:r>
              <a:rPr lang="en-US" dirty="0"/>
              <a:t>Midterm 2</a:t>
            </a:r>
            <a:endParaRPr lang="en-GB" dirty="0"/>
          </a:p>
        </p:txBody>
      </p:sp>
      <p:sp>
        <p:nvSpPr>
          <p:cNvPr id="3" name="Content Placeholder 2">
            <a:extLst>
              <a:ext uri="{FF2B5EF4-FFF2-40B4-BE49-F238E27FC236}">
                <a16:creationId xmlns:a16="http://schemas.microsoft.com/office/drawing/2014/main" id="{CB3FB4BC-4362-4E51-9B3F-5F6CAA02302B}"/>
              </a:ext>
            </a:extLst>
          </p:cNvPr>
          <p:cNvSpPr>
            <a:spLocks noGrp="1"/>
          </p:cNvSpPr>
          <p:nvPr>
            <p:ph idx="1"/>
          </p:nvPr>
        </p:nvSpPr>
        <p:spPr/>
        <p:txBody>
          <a:bodyPr>
            <a:normAutofit lnSpcReduction="10000"/>
          </a:bodyPr>
          <a:lstStyle/>
          <a:p>
            <a:pPr marL="0" indent="0">
              <a:buNone/>
            </a:pPr>
            <a:r>
              <a:rPr lang="en-US" u="sng" dirty="0"/>
              <a:t>Build a web application that:</a:t>
            </a:r>
            <a:endParaRPr lang="en-US" dirty="0"/>
          </a:p>
          <a:p>
            <a:r>
              <a:rPr lang="en-US" dirty="0"/>
              <a:t>Reads the file in input, per bytes, and, if it is Malware, stores the sequence of bytes, say, the first 20 bytes (signature) of the file, in a database (Note: only an Admin can upload a Malware file) </a:t>
            </a:r>
          </a:p>
          <a:p>
            <a:pPr lvl="1"/>
            <a:r>
              <a:rPr lang="en-US" dirty="0"/>
              <a:t>Keep in mind that, based on the type of file, the first 20 Bytes might not be very informative. In fact, they are usually used by the header (basically saying which kind of file it is). If you want to improve your application, you can add a dynamic mechanism that jumps the header and reads only the bytes after it.</a:t>
            </a:r>
          </a:p>
          <a:p>
            <a:r>
              <a:rPr lang="en-US" dirty="0"/>
              <a:t>Reads the file in input, per bytes, and, if it is a putative infected file, searches within the file for one of the strings stored in the database (Note: a normal user will always upload putative infected files).</a:t>
            </a:r>
          </a:p>
          <a:p>
            <a:endParaRPr lang="en-US" dirty="0"/>
          </a:p>
          <a:p>
            <a:endParaRPr lang="en-GB" dirty="0"/>
          </a:p>
        </p:txBody>
      </p:sp>
    </p:spTree>
    <p:extLst>
      <p:ext uri="{BB962C8B-B14F-4D97-AF65-F5344CB8AC3E}">
        <p14:creationId xmlns:p14="http://schemas.microsoft.com/office/powerpoint/2010/main" val="1089648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498764"/>
            <a:ext cx="10515600" cy="6032665"/>
          </a:xfrm>
        </p:spPr>
        <p:txBody>
          <a:bodyPr>
            <a:normAutofit lnSpcReduction="10000"/>
          </a:bodyPr>
          <a:lstStyle/>
          <a:p>
            <a:pPr marL="914400" lvl="1" indent="-457200">
              <a:buFont typeface="+mj-lt"/>
              <a:buAutoNum type="alphaUcPeriod"/>
            </a:pPr>
            <a:r>
              <a:rPr lang="en-US" dirty="0"/>
              <a:t> </a:t>
            </a:r>
            <a:r>
              <a:rPr lang="en-US" dirty="0">
                <a:solidFill>
                  <a:srgbClr val="0070C0"/>
                </a:solidFill>
              </a:rPr>
              <a:t>SELECT </a:t>
            </a:r>
            <a:r>
              <a:rPr lang="en-US" dirty="0" err="1">
                <a:solidFill>
                  <a:srgbClr val="0070C0"/>
                </a:solidFill>
              </a:rPr>
              <a:t>author,title</a:t>
            </a:r>
            <a:r>
              <a:rPr lang="en-US" dirty="0">
                <a:solidFill>
                  <a:srgbClr val="0070C0"/>
                </a:solidFill>
              </a:rPr>
              <a:t> FROM classics WHERE author LIKE "Charles%";</a:t>
            </a:r>
          </a:p>
          <a:p>
            <a:pPr marL="914400" lvl="1" indent="-457200">
              <a:buFont typeface="+mj-lt"/>
              <a:buAutoNum type="alphaUcPeriod"/>
            </a:pPr>
            <a:r>
              <a:rPr lang="en-US" dirty="0"/>
              <a:t> </a:t>
            </a:r>
            <a:r>
              <a:rPr lang="en-US" dirty="0">
                <a:solidFill>
                  <a:srgbClr val="0070C0"/>
                </a:solidFill>
              </a:rPr>
              <a:t>SELECT </a:t>
            </a:r>
            <a:r>
              <a:rPr lang="en-US" dirty="0" err="1">
                <a:solidFill>
                  <a:srgbClr val="0070C0"/>
                </a:solidFill>
              </a:rPr>
              <a:t>author,title</a:t>
            </a:r>
            <a:r>
              <a:rPr lang="en-US" dirty="0">
                <a:solidFill>
                  <a:srgbClr val="0070C0"/>
                </a:solidFill>
              </a:rPr>
              <a:t> FROM classics WHERE title LIKE "%Species";</a:t>
            </a:r>
          </a:p>
          <a:p>
            <a:pPr marL="914400" lvl="1" indent="-457200">
              <a:buFont typeface="+mj-lt"/>
              <a:buAutoNum type="alphaUcPeriod"/>
            </a:pPr>
            <a:r>
              <a:rPr lang="en-US" dirty="0"/>
              <a:t> </a:t>
            </a:r>
            <a:r>
              <a:rPr lang="en-US" dirty="0">
                <a:solidFill>
                  <a:srgbClr val="0070C0"/>
                </a:solidFill>
              </a:rPr>
              <a:t>SELECT </a:t>
            </a:r>
            <a:r>
              <a:rPr lang="en-US" dirty="0" err="1">
                <a:solidFill>
                  <a:srgbClr val="0070C0"/>
                </a:solidFill>
              </a:rPr>
              <a:t>author,title</a:t>
            </a:r>
            <a:r>
              <a:rPr lang="en-US" dirty="0">
                <a:solidFill>
                  <a:srgbClr val="0070C0"/>
                </a:solidFill>
              </a:rPr>
              <a:t> FROM classics WHERE title LIKE "%and%";</a:t>
            </a:r>
          </a:p>
          <a:p>
            <a:endParaRPr lang="en-US" dirty="0"/>
          </a:p>
          <a:p>
            <a:pPr marL="514350" indent="-514350">
              <a:buFont typeface="+mj-lt"/>
              <a:buAutoNum type="alphaUcPeriod"/>
            </a:pPr>
            <a:r>
              <a:rPr lang="en-US" dirty="0"/>
              <a:t>The first command outputs the publications by both Charles Darwin and Charles Dickens because the </a:t>
            </a:r>
            <a:r>
              <a:rPr lang="en-US" dirty="0">
                <a:solidFill>
                  <a:srgbClr val="0070C0"/>
                </a:solidFill>
              </a:rPr>
              <a:t>LIKE</a:t>
            </a:r>
            <a:r>
              <a:rPr lang="en-US" dirty="0"/>
              <a:t> qualifier was set to return anything matching the string Charles followed by any other text. </a:t>
            </a:r>
          </a:p>
          <a:p>
            <a:pPr marL="514350" indent="-514350">
              <a:buFont typeface="+mj-lt"/>
              <a:buAutoNum type="alphaUcPeriod"/>
            </a:pPr>
            <a:r>
              <a:rPr lang="en-US" dirty="0"/>
              <a:t>Then just The Origin of Species is returned, because it’s the only row whose column ends with the string Species. </a:t>
            </a:r>
          </a:p>
          <a:p>
            <a:pPr marL="514350" indent="-514350">
              <a:buFont typeface="+mj-lt"/>
              <a:buAutoNum type="alphaUcPeriod"/>
            </a:pPr>
            <a:r>
              <a:rPr lang="en-US" dirty="0"/>
              <a:t>Last, both Pride and Prejudice and Romeo and Juliet are returned, because they both matched the string and anywhere in the column.</a:t>
            </a:r>
          </a:p>
          <a:p>
            <a:endParaRPr lang="en-US" dirty="0"/>
          </a:p>
          <a:p>
            <a:pPr>
              <a:buFont typeface="Wingdings" panose="05000000000000000000" pitchFamily="2" charset="2"/>
              <a:buChar char="Ø"/>
            </a:pPr>
            <a:r>
              <a:rPr lang="en-US" dirty="0"/>
              <a:t>The </a:t>
            </a:r>
            <a:r>
              <a:rPr lang="en-US" dirty="0">
                <a:solidFill>
                  <a:srgbClr val="0070C0"/>
                </a:solidFill>
              </a:rPr>
              <a:t>%</a:t>
            </a:r>
            <a:r>
              <a:rPr lang="en-US" dirty="0"/>
              <a:t> will also match if there is nothing in the position it occupies; in other words, it </a:t>
            </a:r>
            <a:r>
              <a:rPr lang="en-US" u="sng" dirty="0"/>
              <a:t>can match an empty string</a:t>
            </a:r>
            <a:r>
              <a:rPr lang="en-US" dirty="0"/>
              <a:t>. </a:t>
            </a:r>
          </a:p>
        </p:txBody>
      </p:sp>
    </p:spTree>
    <p:extLst>
      <p:ext uri="{BB962C8B-B14F-4D97-AF65-F5344CB8AC3E}">
        <p14:creationId xmlns:p14="http://schemas.microsoft.com/office/powerpoint/2010/main" val="415582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a:xfrm>
            <a:off x="838200" y="143445"/>
            <a:ext cx="10515600" cy="1325563"/>
          </a:xfrm>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468582"/>
            <a:ext cx="10515600" cy="5153891"/>
          </a:xfrm>
        </p:spPr>
        <p:txBody>
          <a:bodyPr>
            <a:normAutofit fontScale="92500" lnSpcReduction="20000"/>
          </a:bodyPr>
          <a:lstStyle/>
          <a:p>
            <a:r>
              <a:rPr lang="en-US" dirty="0"/>
              <a:t>The </a:t>
            </a:r>
            <a:r>
              <a:rPr lang="en-US" b="1" dirty="0">
                <a:solidFill>
                  <a:srgbClr val="0070C0"/>
                </a:solidFill>
              </a:rPr>
              <a:t>LIMIT</a:t>
            </a:r>
            <a:r>
              <a:rPr lang="en-US" dirty="0"/>
              <a:t> qualifier enables you to choose </a:t>
            </a:r>
            <a:r>
              <a:rPr lang="en-US" u="sng" dirty="0"/>
              <a:t>how many rows to return</a:t>
            </a:r>
            <a:r>
              <a:rPr lang="en-US" dirty="0"/>
              <a:t> in a query, and where in the table to start returning them.</a:t>
            </a:r>
          </a:p>
          <a:p>
            <a:pPr lvl="1">
              <a:buFont typeface="Calibri" panose="020F0502020204030204" pitchFamily="34" charset="0"/>
              <a:buChar char="−"/>
            </a:pPr>
            <a:r>
              <a:rPr lang="en-US" dirty="0"/>
              <a:t>When passed a single parameter, it tells MySQL to start at the beginning of the results and just return the number of rows given in that parameter. </a:t>
            </a:r>
          </a:p>
          <a:p>
            <a:pPr lvl="1">
              <a:buFont typeface="Calibri" panose="020F0502020204030204" pitchFamily="34" charset="0"/>
              <a:buChar char="−"/>
            </a:pPr>
            <a:r>
              <a:rPr lang="en-US" dirty="0"/>
              <a:t>If you pass it two parameters, the first indicates the offset from the start of the results where MySQL should start the display, and the second indicates how many to return.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LIMIT 3;</a:t>
            </a: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LIMIT 1,3;</a:t>
            </a: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LIMIT 3,1;</a:t>
            </a:r>
          </a:p>
          <a:p>
            <a:pPr marL="0" indent="0">
              <a:buNone/>
            </a:pPr>
            <a:endParaRPr lang="en-US" dirty="0"/>
          </a:p>
          <a:p>
            <a:pPr>
              <a:buFont typeface="Wingdings" panose="05000000000000000000" pitchFamily="2" charset="2"/>
              <a:buChar char="Ø"/>
            </a:pPr>
            <a:r>
              <a:rPr lang="en-US" dirty="0"/>
              <a:t>Be careful with the LIMIT keyword, because offsets start at 0, but the number of rows to return starts at 1. So </a:t>
            </a:r>
            <a:r>
              <a:rPr lang="en-US" dirty="0">
                <a:solidFill>
                  <a:srgbClr val="7030A0"/>
                </a:solidFill>
              </a:rPr>
              <a:t>LIMIT 1,3 </a:t>
            </a:r>
            <a:r>
              <a:rPr lang="en-US" dirty="0"/>
              <a:t>means return </a:t>
            </a:r>
            <a:r>
              <a:rPr lang="en-US" i="1" dirty="0">
                <a:solidFill>
                  <a:srgbClr val="7030A0"/>
                </a:solidFill>
              </a:rPr>
              <a:t>three </a:t>
            </a:r>
            <a:r>
              <a:rPr lang="en-US" dirty="0">
                <a:solidFill>
                  <a:srgbClr val="7030A0"/>
                </a:solidFill>
              </a:rPr>
              <a:t>rows starting from the </a:t>
            </a:r>
            <a:r>
              <a:rPr lang="en-US" i="1" dirty="0">
                <a:solidFill>
                  <a:srgbClr val="7030A0"/>
                </a:solidFill>
              </a:rPr>
              <a:t>second </a:t>
            </a:r>
            <a:r>
              <a:rPr lang="en-US" dirty="0">
                <a:solidFill>
                  <a:srgbClr val="7030A0"/>
                </a:solidFill>
              </a:rPr>
              <a:t>row</a:t>
            </a:r>
            <a:r>
              <a:rPr lang="en-US" dirty="0"/>
              <a:t>.</a:t>
            </a:r>
          </a:p>
        </p:txBody>
      </p:sp>
    </p:spTree>
    <p:extLst>
      <p:ext uri="{BB962C8B-B14F-4D97-AF65-F5344CB8AC3E}">
        <p14:creationId xmlns:p14="http://schemas.microsoft.com/office/powerpoint/2010/main" val="2102761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2AEFA-D4FC-474F-864A-481A728C7AFA}"/>
              </a:ext>
            </a:extLst>
          </p:cNvPr>
          <p:cNvPicPr>
            <a:picLocks noChangeAspect="1"/>
          </p:cNvPicPr>
          <p:nvPr/>
        </p:nvPicPr>
        <p:blipFill>
          <a:blip r:embed="rId2"/>
          <a:stretch>
            <a:fillRect/>
          </a:stretch>
        </p:blipFill>
        <p:spPr>
          <a:xfrm>
            <a:off x="1352550" y="1047750"/>
            <a:ext cx="9486900" cy="4762500"/>
          </a:xfrm>
          <a:prstGeom prst="rect">
            <a:avLst/>
          </a:prstGeom>
        </p:spPr>
      </p:pic>
    </p:spTree>
    <p:extLst>
      <p:ext uri="{BB962C8B-B14F-4D97-AF65-F5344CB8AC3E}">
        <p14:creationId xmlns:p14="http://schemas.microsoft.com/office/powerpoint/2010/main" val="1355180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0" indent="0">
              <a:buNone/>
            </a:pPr>
            <a:r>
              <a:rPr lang="en-US" dirty="0"/>
              <a:t>The </a:t>
            </a:r>
            <a:r>
              <a:rPr lang="en-US" b="1" dirty="0">
                <a:solidFill>
                  <a:srgbClr val="0070C0"/>
                </a:solidFill>
              </a:rPr>
              <a:t>MATCH...AGAINST </a:t>
            </a:r>
            <a:r>
              <a:rPr lang="en-US" dirty="0"/>
              <a:t>construct can be used on columns that have been given a </a:t>
            </a:r>
            <a:r>
              <a:rPr lang="en-US" dirty="0">
                <a:solidFill>
                  <a:srgbClr val="0070C0"/>
                </a:solidFill>
              </a:rPr>
              <a:t>FULLTEXT</a:t>
            </a:r>
            <a:r>
              <a:rPr lang="en-US" dirty="0"/>
              <a:t> index</a:t>
            </a:r>
          </a:p>
          <a:p>
            <a:endParaRPr lang="en-US" dirty="0"/>
          </a:p>
          <a:p>
            <a:r>
              <a:rPr lang="en-US" dirty="0"/>
              <a:t>Unlike the use of </a:t>
            </a:r>
            <a:r>
              <a:rPr lang="en-US" dirty="0">
                <a:solidFill>
                  <a:srgbClr val="0070C0"/>
                </a:solidFill>
              </a:rPr>
              <a:t>WHERE...= </a:t>
            </a:r>
            <a:r>
              <a:rPr lang="en-US" dirty="0"/>
              <a:t>or</a:t>
            </a:r>
            <a:r>
              <a:rPr lang="en-US" dirty="0">
                <a:solidFill>
                  <a:srgbClr val="0070C0"/>
                </a:solidFill>
              </a:rPr>
              <a:t> WHERE...LIKE</a:t>
            </a:r>
            <a:r>
              <a:rPr lang="en-US" dirty="0"/>
              <a:t>, </a:t>
            </a:r>
            <a:r>
              <a:rPr lang="en-US" b="1" dirty="0">
                <a:solidFill>
                  <a:srgbClr val="0070C0"/>
                </a:solidFill>
              </a:rPr>
              <a:t>MATCH...AGAINST </a:t>
            </a:r>
            <a:r>
              <a:rPr lang="en-US" dirty="0"/>
              <a:t>lets you enter </a:t>
            </a:r>
            <a:r>
              <a:rPr lang="en-US" u="sng" dirty="0"/>
              <a:t>multiple words in a search query</a:t>
            </a:r>
            <a:r>
              <a:rPr lang="en-US" dirty="0"/>
              <a:t> and checks them against all words in the </a:t>
            </a:r>
            <a:r>
              <a:rPr lang="en-US" dirty="0">
                <a:solidFill>
                  <a:srgbClr val="0070C0"/>
                </a:solidFill>
              </a:rPr>
              <a:t>FULLTEXT</a:t>
            </a:r>
            <a:r>
              <a:rPr lang="en-US" dirty="0"/>
              <a:t> columns.</a:t>
            </a:r>
          </a:p>
          <a:p>
            <a:endParaRPr lang="en-US" dirty="0"/>
          </a:p>
          <a:p>
            <a:endParaRPr lang="en-US" dirty="0"/>
          </a:p>
          <a:p>
            <a:r>
              <a:rPr lang="en-US" dirty="0"/>
              <a:t> </a:t>
            </a:r>
            <a:r>
              <a:rPr lang="en-US" dirty="0">
                <a:solidFill>
                  <a:srgbClr val="0070C0"/>
                </a:solidFill>
              </a:rPr>
              <a:t>FULLTEXT</a:t>
            </a:r>
            <a:r>
              <a:rPr lang="en-US" dirty="0"/>
              <a:t> indexes are case-</a:t>
            </a:r>
            <a:r>
              <a:rPr lang="en-US" dirty="0">
                <a:solidFill>
                  <a:srgbClr val="FF0000"/>
                </a:solidFill>
              </a:rPr>
              <a:t>in</a:t>
            </a:r>
            <a:r>
              <a:rPr lang="en-US" dirty="0"/>
              <a:t>sensitive, so it makes no difference what case is used in your queries.</a:t>
            </a:r>
          </a:p>
        </p:txBody>
      </p:sp>
    </p:spTree>
    <p:extLst>
      <p:ext uri="{BB962C8B-B14F-4D97-AF65-F5344CB8AC3E}">
        <p14:creationId xmlns:p14="http://schemas.microsoft.com/office/powerpoint/2010/main" val="828169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457200" lvl="1" indent="0">
              <a:buNone/>
            </a:pPr>
            <a:r>
              <a:rPr lang="en-US" dirty="0"/>
              <a:t>For example, Assuming that you have added a </a:t>
            </a:r>
            <a:r>
              <a:rPr lang="en-US" dirty="0">
                <a:solidFill>
                  <a:srgbClr val="0070C0"/>
                </a:solidFill>
              </a:rPr>
              <a:t>FULLTEXT</a:t>
            </a:r>
            <a:r>
              <a:rPr lang="en-US" dirty="0"/>
              <a:t> index to the </a:t>
            </a:r>
            <a:r>
              <a:rPr lang="en-US" i="1" dirty="0"/>
              <a:t>author </a:t>
            </a:r>
            <a:r>
              <a:rPr lang="en-US" dirty="0"/>
              <a:t>and </a:t>
            </a:r>
            <a:r>
              <a:rPr lang="en-US" i="1" dirty="0"/>
              <a:t>title </a:t>
            </a:r>
            <a:r>
              <a:rPr lang="en-US" dirty="0"/>
              <a:t>columns, enter these 3 queries:</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 AGAINST('and');</a:t>
            </a:r>
          </a:p>
          <a:p>
            <a:endParaRPr lang="en-US" dirty="0"/>
          </a:p>
          <a:p>
            <a:pPr marL="0" indent="0">
              <a:buNone/>
            </a:pPr>
            <a:r>
              <a:rPr lang="en-US" dirty="0"/>
              <a:t>It asks for any of these columns that contain the word </a:t>
            </a:r>
            <a:r>
              <a:rPr lang="en-US" i="1" dirty="0"/>
              <a:t>and </a:t>
            </a:r>
            <a:r>
              <a:rPr lang="en-US" dirty="0"/>
              <a:t>to be returned. </a:t>
            </a:r>
          </a:p>
          <a:p>
            <a:pPr marL="457200" lvl="1" indent="0">
              <a:buNone/>
            </a:pPr>
            <a:r>
              <a:rPr lang="en-US" dirty="0"/>
              <a:t>Because </a:t>
            </a:r>
            <a:r>
              <a:rPr lang="en-US" i="1" dirty="0"/>
              <a:t>and </a:t>
            </a:r>
            <a:r>
              <a:rPr lang="en-US" dirty="0"/>
              <a:t>is a </a:t>
            </a:r>
            <a:r>
              <a:rPr lang="en-US" dirty="0" err="1"/>
              <a:t>stopword</a:t>
            </a:r>
            <a:r>
              <a:rPr lang="en-US" dirty="0"/>
              <a:t>, MySQL will ignore it and the query </a:t>
            </a:r>
            <a:r>
              <a:rPr lang="en-US" u="sng" dirty="0"/>
              <a:t>will always produce an empty set</a:t>
            </a:r>
            <a:r>
              <a:rPr lang="en-US" dirty="0"/>
              <a:t>—no matter what is stored in the columns. </a:t>
            </a:r>
          </a:p>
          <a:p>
            <a:endParaRPr lang="en-US" dirty="0"/>
          </a:p>
        </p:txBody>
      </p:sp>
    </p:spTree>
    <p:extLst>
      <p:ext uri="{BB962C8B-B14F-4D97-AF65-F5344CB8AC3E}">
        <p14:creationId xmlns:p14="http://schemas.microsoft.com/office/powerpoint/2010/main" val="363892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 AGAINST('curiosity shop');</a:t>
            </a:r>
          </a:p>
          <a:p>
            <a:endParaRPr lang="en-US" sz="400" dirty="0"/>
          </a:p>
          <a:p>
            <a:pPr marL="0" indent="0">
              <a:buNone/>
            </a:pPr>
            <a:r>
              <a:rPr lang="en-US" dirty="0"/>
              <a:t>This second query asks for any rows that </a:t>
            </a:r>
            <a:r>
              <a:rPr lang="en-US" u="sng" dirty="0"/>
              <a:t>contain both of the words </a:t>
            </a:r>
            <a:r>
              <a:rPr lang="en-US" i="1" dirty="0"/>
              <a:t>curiosity </a:t>
            </a:r>
            <a:r>
              <a:rPr lang="en-US" dirty="0"/>
              <a:t>and </a:t>
            </a:r>
            <a:r>
              <a:rPr lang="en-US" i="1" dirty="0"/>
              <a:t>shop </a:t>
            </a:r>
            <a:r>
              <a:rPr lang="en-US" dirty="0"/>
              <a:t>anywhere in them, </a:t>
            </a:r>
            <a:r>
              <a:rPr lang="en-US" u="sng" dirty="0"/>
              <a:t>in any order</a:t>
            </a:r>
            <a:r>
              <a:rPr lang="en-US" dirty="0"/>
              <a:t>, to be returned.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 AGAINST('tom sawyer’);</a:t>
            </a:r>
          </a:p>
          <a:p>
            <a:endParaRPr lang="en-US" sz="400" dirty="0"/>
          </a:p>
          <a:p>
            <a:pPr marL="0" indent="0">
              <a:buNone/>
            </a:pPr>
            <a:r>
              <a:rPr lang="en-US" dirty="0"/>
              <a:t>And the last query applies the same kind of search for the words </a:t>
            </a:r>
            <a:r>
              <a:rPr lang="en-US" i="1" dirty="0"/>
              <a:t>tom </a:t>
            </a:r>
            <a:r>
              <a:rPr lang="en-US" dirty="0"/>
              <a:t>and </a:t>
            </a:r>
            <a:r>
              <a:rPr lang="en-US" i="1" dirty="0"/>
              <a:t>sawyer</a:t>
            </a:r>
            <a:r>
              <a:rPr lang="en-US" dirty="0"/>
              <a:t>. </a:t>
            </a:r>
          </a:p>
          <a:p>
            <a:endParaRPr lang="en-US" dirty="0"/>
          </a:p>
        </p:txBody>
      </p:sp>
    </p:spTree>
    <p:extLst>
      <p:ext uri="{BB962C8B-B14F-4D97-AF65-F5344CB8AC3E}">
        <p14:creationId xmlns:p14="http://schemas.microsoft.com/office/powerpoint/2010/main" val="9294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26678-D212-4E48-8045-F60D284A9E4B}"/>
              </a:ext>
            </a:extLst>
          </p:cNvPr>
          <p:cNvPicPr>
            <a:picLocks noChangeAspect="1"/>
          </p:cNvPicPr>
          <p:nvPr/>
        </p:nvPicPr>
        <p:blipFill>
          <a:blip r:embed="rId2"/>
          <a:stretch>
            <a:fillRect/>
          </a:stretch>
        </p:blipFill>
        <p:spPr>
          <a:xfrm>
            <a:off x="1210653" y="970670"/>
            <a:ext cx="9910151" cy="4992054"/>
          </a:xfrm>
          <a:prstGeom prst="rect">
            <a:avLst/>
          </a:prstGeom>
        </p:spPr>
      </p:pic>
    </p:spTree>
    <p:extLst>
      <p:ext uri="{BB962C8B-B14F-4D97-AF65-F5344CB8AC3E}">
        <p14:creationId xmlns:p14="http://schemas.microsoft.com/office/powerpoint/2010/main" val="2287978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r>
              <a:rPr lang="en-US" dirty="0"/>
              <a:t>If you wish to give your </a:t>
            </a:r>
            <a:r>
              <a:rPr lang="en-US" b="1" dirty="0">
                <a:solidFill>
                  <a:srgbClr val="0070C0"/>
                </a:solidFill>
              </a:rPr>
              <a:t>MATCH...AGAINST </a:t>
            </a:r>
            <a:r>
              <a:rPr lang="en-US" dirty="0"/>
              <a:t>queries even more power, use </a:t>
            </a:r>
            <a:r>
              <a:rPr lang="en-US" b="1" dirty="0"/>
              <a:t>Boolean mode</a:t>
            </a:r>
            <a:r>
              <a:rPr lang="en-US" dirty="0"/>
              <a:t>. </a:t>
            </a:r>
          </a:p>
          <a:p>
            <a:pPr lvl="1">
              <a:buFont typeface="Calibri" panose="020F0502020204030204" pitchFamily="34" charset="0"/>
              <a:buChar char="−"/>
            </a:pPr>
            <a:r>
              <a:rPr lang="en-US" dirty="0"/>
              <a:t>It now searches for </a:t>
            </a:r>
            <a:r>
              <a:rPr lang="en-US" u="sng" dirty="0"/>
              <a:t>any combination of search words</a:t>
            </a:r>
            <a:r>
              <a:rPr lang="en-US" dirty="0"/>
              <a:t>, instead of requiring all search words to be in the text. </a:t>
            </a:r>
          </a:p>
          <a:p>
            <a:pPr lvl="1">
              <a:buFont typeface="Calibri" panose="020F0502020204030204" pitchFamily="34" charset="0"/>
              <a:buChar char="−"/>
            </a:pPr>
            <a:r>
              <a:rPr lang="en-US" dirty="0"/>
              <a:t>The presence of a single word in a column causes the search to return the row.</a:t>
            </a:r>
          </a:p>
          <a:p>
            <a:pPr lvl="1">
              <a:buFont typeface="Calibri" panose="020F0502020204030204" pitchFamily="34" charset="0"/>
              <a:buChar char="−"/>
            </a:pPr>
            <a:r>
              <a:rPr lang="en-US" dirty="0"/>
              <a:t>Boolean mode also allows you to preface search words with a </a:t>
            </a:r>
            <a:r>
              <a:rPr lang="en-US" b="1" dirty="0">
                <a:solidFill>
                  <a:srgbClr val="0070C0"/>
                </a:solidFill>
              </a:rPr>
              <a:t>+</a:t>
            </a:r>
            <a:r>
              <a:rPr lang="en-US" dirty="0"/>
              <a:t> or </a:t>
            </a:r>
            <a:r>
              <a:rPr lang="en-US" b="1" dirty="0">
                <a:solidFill>
                  <a:srgbClr val="0070C0"/>
                </a:solidFill>
              </a:rPr>
              <a:t>-</a:t>
            </a:r>
            <a:r>
              <a:rPr lang="en-US" dirty="0"/>
              <a:t> sign to indicate whether they must be included or excluded.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a:t>
            </a:r>
          </a:p>
          <a:p>
            <a:pPr marL="457200" lvl="1" indent="0">
              <a:buNone/>
            </a:pPr>
            <a:r>
              <a:rPr lang="en-US" dirty="0">
                <a:solidFill>
                  <a:srgbClr val="0070C0"/>
                </a:solidFill>
              </a:rPr>
              <a:t>   AGAINST('+</a:t>
            </a:r>
            <a:r>
              <a:rPr lang="en-US" dirty="0" err="1">
                <a:solidFill>
                  <a:srgbClr val="0070C0"/>
                </a:solidFill>
              </a:rPr>
              <a:t>charles</a:t>
            </a:r>
            <a:r>
              <a:rPr lang="en-US" dirty="0">
                <a:solidFill>
                  <a:srgbClr val="0070C0"/>
                </a:solidFill>
              </a:rPr>
              <a:t> -species' IN BOOLEAN MODE);</a:t>
            </a:r>
          </a:p>
          <a:p>
            <a:pPr marL="457200" lvl="1" indent="0">
              <a:buNone/>
            </a:pPr>
            <a:endParaRPr lang="en-US" dirty="0">
              <a:solidFill>
                <a:srgbClr val="0070C0"/>
              </a:solidFill>
            </a:endParaRP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a:t>
            </a:r>
          </a:p>
          <a:p>
            <a:pPr marL="457200" lvl="1" indent="0">
              <a:buNone/>
            </a:pPr>
            <a:r>
              <a:rPr lang="en-US" dirty="0">
                <a:solidFill>
                  <a:srgbClr val="0070C0"/>
                </a:solidFill>
              </a:rPr>
              <a:t>   WHERE MATCH(</a:t>
            </a:r>
            <a:r>
              <a:rPr lang="en-US" dirty="0" err="1">
                <a:solidFill>
                  <a:srgbClr val="0070C0"/>
                </a:solidFill>
              </a:rPr>
              <a:t>author,title</a:t>
            </a:r>
            <a:r>
              <a:rPr lang="en-US" dirty="0">
                <a:solidFill>
                  <a:srgbClr val="0070C0"/>
                </a:solidFill>
              </a:rPr>
              <a:t>)</a:t>
            </a:r>
          </a:p>
          <a:p>
            <a:pPr marL="457200" lvl="1" indent="0">
              <a:buNone/>
            </a:pPr>
            <a:r>
              <a:rPr lang="en-US" dirty="0">
                <a:solidFill>
                  <a:srgbClr val="0070C0"/>
                </a:solidFill>
              </a:rPr>
              <a:t>   AGAINST('"origin of"' IN BOOLEAN MODE);</a:t>
            </a:r>
          </a:p>
        </p:txBody>
      </p:sp>
      <p:sp>
        <p:nvSpPr>
          <p:cNvPr id="4" name="Rectangle 3">
            <a:extLst>
              <a:ext uri="{FF2B5EF4-FFF2-40B4-BE49-F238E27FC236}">
                <a16:creationId xmlns:a16="http://schemas.microsoft.com/office/drawing/2014/main" id="{4FA182D5-1B13-4B9A-AD37-C1B5F8D9B0E1}"/>
              </a:ext>
            </a:extLst>
          </p:cNvPr>
          <p:cNvSpPr/>
          <p:nvPr/>
        </p:nvSpPr>
        <p:spPr>
          <a:xfrm>
            <a:off x="6844145" y="5608099"/>
            <a:ext cx="5347855" cy="923330"/>
          </a:xfrm>
          <a:prstGeom prst="rect">
            <a:avLst/>
          </a:prstGeom>
        </p:spPr>
        <p:txBody>
          <a:bodyPr wrap="square">
            <a:spAutoFit/>
          </a:bodyPr>
          <a:lstStyle/>
          <a:p>
            <a:r>
              <a:rPr lang="en-US" dirty="0">
                <a:latin typeface="MinionPro-Regular"/>
              </a:rPr>
              <a:t>NOTE: The </a:t>
            </a:r>
            <a:r>
              <a:rPr lang="en-US" dirty="0" err="1">
                <a:latin typeface="MinionPro-Regular"/>
              </a:rPr>
              <a:t>stopword</a:t>
            </a:r>
            <a:r>
              <a:rPr lang="en-US" dirty="0">
                <a:latin typeface="MinionPro-Regular"/>
              </a:rPr>
              <a:t> </a:t>
            </a:r>
            <a:r>
              <a:rPr lang="en-US" i="1" dirty="0">
                <a:latin typeface="MinionPro-It"/>
              </a:rPr>
              <a:t>of </a:t>
            </a:r>
            <a:r>
              <a:rPr lang="en-US" dirty="0">
                <a:latin typeface="MinionPro-Regular"/>
              </a:rPr>
              <a:t>is part of the search string, but is still used by the search because the double quotation marks override </a:t>
            </a:r>
            <a:r>
              <a:rPr lang="en-US" dirty="0" err="1">
                <a:latin typeface="MinionPro-Regular"/>
              </a:rPr>
              <a:t>stopwords</a:t>
            </a:r>
            <a:r>
              <a:rPr lang="en-US" dirty="0">
                <a:latin typeface="MinionPro-Regular"/>
              </a:rPr>
              <a:t>.</a:t>
            </a:r>
            <a:endParaRPr lang="en-US" dirty="0"/>
          </a:p>
        </p:txBody>
      </p:sp>
      <p:sp>
        <p:nvSpPr>
          <p:cNvPr id="5" name="Oval 4">
            <a:extLst>
              <a:ext uri="{FF2B5EF4-FFF2-40B4-BE49-F238E27FC236}">
                <a16:creationId xmlns:a16="http://schemas.microsoft.com/office/drawing/2014/main" id="{BBE034C7-868B-4641-92DE-17AAAEEB9863}"/>
              </a:ext>
            </a:extLst>
          </p:cNvPr>
          <p:cNvSpPr/>
          <p:nvPr/>
        </p:nvSpPr>
        <p:spPr>
          <a:xfrm>
            <a:off x="3380509" y="5846617"/>
            <a:ext cx="623455" cy="6432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7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A22AF9-5C1F-4F04-A89E-4E89BE47287C}"/>
              </a:ext>
            </a:extLst>
          </p:cNvPr>
          <p:cNvPicPr>
            <a:picLocks noChangeAspect="1"/>
          </p:cNvPicPr>
          <p:nvPr/>
        </p:nvPicPr>
        <p:blipFill>
          <a:blip r:embed="rId2"/>
          <a:stretch>
            <a:fillRect/>
          </a:stretch>
        </p:blipFill>
        <p:spPr>
          <a:xfrm>
            <a:off x="1347787" y="1028700"/>
            <a:ext cx="9496425" cy="4800600"/>
          </a:xfrm>
          <a:prstGeom prst="rect">
            <a:avLst/>
          </a:prstGeom>
        </p:spPr>
      </p:pic>
    </p:spTree>
    <p:extLst>
      <p:ext uri="{BB962C8B-B14F-4D97-AF65-F5344CB8AC3E}">
        <p14:creationId xmlns:p14="http://schemas.microsoft.com/office/powerpoint/2010/main" val="2325693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10000"/>
          </a:bodyPr>
          <a:lstStyle/>
          <a:p>
            <a:r>
              <a:rPr lang="en-US" dirty="0"/>
              <a:t>You can use </a:t>
            </a:r>
            <a:r>
              <a:rPr lang="en-US" b="1" dirty="0">
                <a:solidFill>
                  <a:srgbClr val="0070C0"/>
                </a:solidFill>
              </a:rPr>
              <a:t>UPDATE…SET </a:t>
            </a:r>
            <a:r>
              <a:rPr lang="en-US" dirty="0"/>
              <a:t>if you want to change the contents of one or more fields, you need to first narrow in on just the field or fields to be changed, in much the same way you use the SELECT command. </a:t>
            </a:r>
          </a:p>
          <a:p>
            <a:endParaRPr lang="en-US" dirty="0"/>
          </a:p>
          <a:p>
            <a:pPr marL="457200" lvl="1" indent="0">
              <a:buNone/>
            </a:pPr>
            <a:r>
              <a:rPr lang="en-US" dirty="0">
                <a:solidFill>
                  <a:srgbClr val="0070C0"/>
                </a:solidFill>
              </a:rPr>
              <a:t>UPDATE classics SET author='Mark Twain (Samuel Langhorne Clemens)’</a:t>
            </a:r>
          </a:p>
          <a:p>
            <a:pPr marL="457200" lvl="1" indent="0">
              <a:buNone/>
            </a:pPr>
            <a:r>
              <a:rPr lang="en-US" dirty="0">
                <a:solidFill>
                  <a:srgbClr val="0070C0"/>
                </a:solidFill>
              </a:rPr>
              <a:t>    WHERE author='Mark Twain’;</a:t>
            </a:r>
          </a:p>
          <a:p>
            <a:pPr marL="457200" lvl="1" indent="0">
              <a:buNone/>
            </a:pPr>
            <a:endParaRPr lang="en-US" dirty="0">
              <a:solidFill>
                <a:srgbClr val="0070C0"/>
              </a:solidFill>
            </a:endParaRPr>
          </a:p>
          <a:p>
            <a:pPr marL="457200" lvl="1" indent="0">
              <a:buNone/>
            </a:pPr>
            <a:r>
              <a:rPr lang="en-US" dirty="0">
                <a:solidFill>
                  <a:srgbClr val="0070C0"/>
                </a:solidFill>
              </a:rPr>
              <a:t>UPDATE classics SET category='Classic Fiction’</a:t>
            </a:r>
          </a:p>
          <a:p>
            <a:pPr marL="457200" lvl="1" indent="0">
              <a:buNone/>
            </a:pPr>
            <a:r>
              <a:rPr lang="en-US" dirty="0">
                <a:solidFill>
                  <a:srgbClr val="0070C0"/>
                </a:solidFill>
              </a:rPr>
              <a:t>    WHERE category='Fiction’;</a:t>
            </a:r>
          </a:p>
          <a:p>
            <a:pPr marL="457200" lvl="1" indent="0">
              <a:buNone/>
            </a:pPr>
            <a:endParaRPr lang="en-US" dirty="0">
              <a:solidFill>
                <a:srgbClr val="0070C0"/>
              </a:solidFill>
            </a:endParaRPr>
          </a:p>
          <a:p>
            <a:pPr lvl="1">
              <a:buFont typeface="Calibri" panose="020F0502020204030204" pitchFamily="34" charset="0"/>
              <a:buChar char="−"/>
            </a:pPr>
            <a:r>
              <a:rPr lang="en-US" dirty="0"/>
              <a:t>In the first query, Mark Twain’s real name of Samuel Langhorne Clemens was appended to his pen name in brackets, which affected only one row. </a:t>
            </a:r>
          </a:p>
          <a:p>
            <a:pPr lvl="1">
              <a:buFont typeface="Calibri" panose="020F0502020204030204" pitchFamily="34" charset="0"/>
              <a:buChar char="−"/>
            </a:pPr>
            <a:r>
              <a:rPr lang="en-US" dirty="0"/>
              <a:t>The second query, however, affected three rows, because it changed all occurrences of the word </a:t>
            </a:r>
            <a:r>
              <a:rPr lang="en-US" i="1" dirty="0"/>
              <a:t>Fiction </a:t>
            </a:r>
            <a:r>
              <a:rPr lang="en-US" dirty="0"/>
              <a:t>in the </a:t>
            </a:r>
            <a:r>
              <a:rPr lang="en-US" i="1" dirty="0"/>
              <a:t>category </a:t>
            </a:r>
            <a:r>
              <a:rPr lang="en-US" dirty="0"/>
              <a:t>column to the term </a:t>
            </a:r>
            <a:r>
              <a:rPr lang="en-US" i="1" dirty="0"/>
              <a:t>Classic Fiction</a:t>
            </a:r>
            <a:r>
              <a:rPr lang="en-US" dirty="0"/>
              <a:t>.</a:t>
            </a:r>
          </a:p>
          <a:p>
            <a:endParaRPr lang="en-US" dirty="0"/>
          </a:p>
        </p:txBody>
      </p:sp>
    </p:spTree>
    <p:extLst>
      <p:ext uri="{BB962C8B-B14F-4D97-AF65-F5344CB8AC3E}">
        <p14:creationId xmlns:p14="http://schemas.microsoft.com/office/powerpoint/2010/main" val="259375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372F-89D2-4AE5-BD5D-2AD1436A9E1C}"/>
              </a:ext>
            </a:extLst>
          </p:cNvPr>
          <p:cNvSpPr>
            <a:spLocks noGrp="1"/>
          </p:cNvSpPr>
          <p:nvPr>
            <p:ph type="title"/>
          </p:nvPr>
        </p:nvSpPr>
        <p:spPr/>
        <p:txBody>
          <a:bodyPr/>
          <a:lstStyle/>
          <a:p>
            <a:r>
              <a:rPr lang="en-US" dirty="0"/>
              <a:t>Midterm 2</a:t>
            </a:r>
            <a:endParaRPr lang="en-GB" dirty="0"/>
          </a:p>
        </p:txBody>
      </p:sp>
      <p:sp>
        <p:nvSpPr>
          <p:cNvPr id="3" name="Content Placeholder 2">
            <a:extLst>
              <a:ext uri="{FF2B5EF4-FFF2-40B4-BE49-F238E27FC236}">
                <a16:creationId xmlns:a16="http://schemas.microsoft.com/office/drawing/2014/main" id="{CB3FB4BC-4362-4E51-9B3F-5F6CAA02302B}"/>
              </a:ext>
            </a:extLst>
          </p:cNvPr>
          <p:cNvSpPr>
            <a:spLocks noGrp="1"/>
          </p:cNvSpPr>
          <p:nvPr>
            <p:ph idx="1"/>
          </p:nvPr>
        </p:nvSpPr>
        <p:spPr/>
        <p:txBody>
          <a:bodyPr>
            <a:normAutofit/>
          </a:bodyPr>
          <a:lstStyle/>
          <a:p>
            <a:pPr marL="0" indent="0">
              <a:buNone/>
            </a:pPr>
            <a:r>
              <a:rPr lang="en-US" u="sng" dirty="0"/>
              <a:t>Build a MySQL database that:</a:t>
            </a:r>
            <a:endParaRPr lang="en-US" dirty="0"/>
          </a:p>
          <a:p>
            <a:r>
              <a:rPr lang="en-US" dirty="0"/>
              <a:t>Stores the information regarding the infected files in input, such as name of the malware (not the name of the file) and the sequence of bytes</a:t>
            </a:r>
          </a:p>
          <a:p>
            <a:r>
              <a:rPr lang="en-US" dirty="0"/>
              <a:t>Stores the information related to the Admin with username and password, in the most secure way of your knowledge.</a:t>
            </a:r>
          </a:p>
          <a:p>
            <a:endParaRPr lang="en-US" dirty="0"/>
          </a:p>
          <a:p>
            <a:endParaRPr lang="en-GB" dirty="0"/>
          </a:p>
        </p:txBody>
      </p:sp>
    </p:spTree>
    <p:extLst>
      <p:ext uri="{BB962C8B-B14F-4D97-AF65-F5344CB8AC3E}">
        <p14:creationId xmlns:p14="http://schemas.microsoft.com/office/powerpoint/2010/main" val="383892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 </a:t>
            </a:r>
            <a:r>
              <a:rPr lang="en-US" b="1" dirty="0">
                <a:solidFill>
                  <a:srgbClr val="0070C0"/>
                </a:solidFill>
              </a:rPr>
              <a:t>ORDER BY </a:t>
            </a:r>
            <a:r>
              <a:rPr lang="en-US" dirty="0"/>
              <a:t>sorts returned results by one or more columns in ascending or descending order.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a:t>
            </a:r>
            <a:r>
              <a:rPr lang="en-US" b="1" dirty="0">
                <a:solidFill>
                  <a:srgbClr val="0070C0"/>
                </a:solidFill>
              </a:rPr>
              <a:t>ORDER BY </a:t>
            </a:r>
            <a:r>
              <a:rPr lang="en-US" dirty="0">
                <a:solidFill>
                  <a:srgbClr val="0070C0"/>
                </a:solidFill>
              </a:rPr>
              <a:t>author;</a:t>
            </a: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a:t>
            </a:r>
            <a:r>
              <a:rPr lang="en-US" b="1" dirty="0">
                <a:solidFill>
                  <a:srgbClr val="0070C0"/>
                </a:solidFill>
              </a:rPr>
              <a:t>ORDER BY </a:t>
            </a:r>
            <a:r>
              <a:rPr lang="en-US" dirty="0">
                <a:solidFill>
                  <a:srgbClr val="0070C0"/>
                </a:solidFill>
              </a:rPr>
              <a:t>title </a:t>
            </a:r>
            <a:r>
              <a:rPr lang="en-US" b="1" dirty="0">
                <a:solidFill>
                  <a:srgbClr val="0070C0"/>
                </a:solidFill>
              </a:rPr>
              <a:t>DESC</a:t>
            </a:r>
            <a:r>
              <a:rPr lang="en-US" dirty="0">
                <a:solidFill>
                  <a:srgbClr val="0070C0"/>
                </a:solidFill>
              </a:rPr>
              <a:t>;</a:t>
            </a:r>
          </a:p>
          <a:p>
            <a:endParaRPr lang="en-US" dirty="0"/>
          </a:p>
          <a:p>
            <a:r>
              <a:rPr lang="en-US" dirty="0"/>
              <a:t>As you can see, the first query returns the publications by </a:t>
            </a:r>
            <a:r>
              <a:rPr lang="en-US" i="1" dirty="0"/>
              <a:t>author </a:t>
            </a:r>
            <a:r>
              <a:rPr lang="en-US" dirty="0"/>
              <a:t>in ascending alphabetical order (the default), and the second returns them by </a:t>
            </a:r>
            <a:r>
              <a:rPr lang="en-US" i="1" dirty="0"/>
              <a:t>title </a:t>
            </a:r>
            <a:r>
              <a:rPr lang="en-US" dirty="0"/>
              <a:t>in descending order.</a:t>
            </a:r>
          </a:p>
        </p:txBody>
      </p:sp>
    </p:spTree>
    <p:extLst>
      <p:ext uri="{BB962C8B-B14F-4D97-AF65-F5344CB8AC3E}">
        <p14:creationId xmlns:p14="http://schemas.microsoft.com/office/powerpoint/2010/main" val="2648411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lnSpcReduction="20000"/>
          </a:bodyPr>
          <a:lstStyle/>
          <a:p>
            <a:r>
              <a:rPr lang="en-US" dirty="0"/>
              <a:t>If you wanted to sort all the rows by </a:t>
            </a:r>
            <a:r>
              <a:rPr lang="en-US" i="1" dirty="0"/>
              <a:t>author </a:t>
            </a:r>
            <a:r>
              <a:rPr lang="en-US" dirty="0"/>
              <a:t>and then by descending </a:t>
            </a:r>
            <a:r>
              <a:rPr lang="en-US" i="1" dirty="0"/>
              <a:t>year </a:t>
            </a:r>
            <a:r>
              <a:rPr lang="en-US" dirty="0"/>
              <a:t>of publication (to view the most recent first), you would issue the following query:</a:t>
            </a:r>
          </a:p>
          <a:p>
            <a:endParaRPr lang="en-US" dirty="0"/>
          </a:p>
          <a:p>
            <a:pPr marL="0" indent="0" algn="ctr">
              <a:buNone/>
            </a:pPr>
            <a:r>
              <a:rPr lang="en-US" dirty="0">
                <a:solidFill>
                  <a:srgbClr val="0070C0"/>
                </a:solidFill>
              </a:rPr>
              <a:t>SELECT author, title, year FROM classics ORDER BY author, year DESC;</a:t>
            </a:r>
          </a:p>
          <a:p>
            <a:endParaRPr lang="en-US" dirty="0"/>
          </a:p>
          <a:p>
            <a:pPr>
              <a:buFont typeface="Wingdings" panose="05000000000000000000" pitchFamily="2" charset="2"/>
              <a:buChar char="Ø"/>
            </a:pPr>
            <a:r>
              <a:rPr lang="en-US" dirty="0"/>
              <a:t>The DESC keyword applies only to the preceding column, </a:t>
            </a:r>
            <a:r>
              <a:rPr lang="en-US" i="1" dirty="0"/>
              <a:t>year</a:t>
            </a:r>
            <a:r>
              <a:rPr lang="en-US" dirty="0"/>
              <a:t>. </a:t>
            </a:r>
          </a:p>
          <a:p>
            <a:pPr>
              <a:buFont typeface="Wingdings" panose="05000000000000000000" pitchFamily="2" charset="2"/>
              <a:buChar char="Ø"/>
            </a:pPr>
            <a:endParaRPr lang="en-US" dirty="0"/>
          </a:p>
          <a:p>
            <a:r>
              <a:rPr lang="en-US" dirty="0"/>
              <a:t>Because you allow </a:t>
            </a:r>
            <a:r>
              <a:rPr lang="en-US" i="1" dirty="0"/>
              <a:t>author </a:t>
            </a:r>
            <a:r>
              <a:rPr lang="en-US" dirty="0"/>
              <a:t>to use the default sort order, it is sorted in ascending order. You could also have </a:t>
            </a:r>
            <a:r>
              <a:rPr lang="en-US" u="sng" dirty="0"/>
              <a:t>explicitly specified ascending order </a:t>
            </a:r>
            <a:r>
              <a:rPr lang="en-US" dirty="0"/>
              <a:t>for that column, with the same results:</a:t>
            </a:r>
          </a:p>
          <a:p>
            <a:endParaRPr lang="en-US" sz="500" dirty="0"/>
          </a:p>
          <a:p>
            <a:pPr marL="0" indent="0" algn="ctr">
              <a:buNone/>
            </a:pPr>
            <a:r>
              <a:rPr lang="en-US" dirty="0">
                <a:solidFill>
                  <a:srgbClr val="0070C0"/>
                </a:solidFill>
              </a:rPr>
              <a:t>SELECT author, title, year FROM classics ORDER BY author ASC, year DESC;</a:t>
            </a:r>
          </a:p>
        </p:txBody>
      </p:sp>
    </p:spTree>
    <p:extLst>
      <p:ext uri="{BB962C8B-B14F-4D97-AF65-F5344CB8AC3E}">
        <p14:creationId xmlns:p14="http://schemas.microsoft.com/office/powerpoint/2010/main" val="418619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Querying a MySQL Database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In a similar fashion to </a:t>
            </a:r>
            <a:r>
              <a:rPr lang="en-US" dirty="0">
                <a:solidFill>
                  <a:srgbClr val="0070C0"/>
                </a:solidFill>
              </a:rPr>
              <a:t>ORDER BY</a:t>
            </a:r>
            <a:r>
              <a:rPr lang="en-US" dirty="0"/>
              <a:t>, you can group results returned from queries using </a:t>
            </a:r>
            <a:r>
              <a:rPr lang="en-US" b="1" dirty="0">
                <a:solidFill>
                  <a:srgbClr val="0070C0"/>
                </a:solidFill>
              </a:rPr>
              <a:t>GROUP BY</a:t>
            </a:r>
            <a:r>
              <a:rPr lang="en-US" dirty="0"/>
              <a:t>, which is good for retrieving information about a group of data. </a:t>
            </a:r>
          </a:p>
          <a:p>
            <a:endParaRPr lang="en-US" sz="400" dirty="0"/>
          </a:p>
          <a:p>
            <a:pPr marL="0" indent="0" algn="ctr">
              <a:buNone/>
            </a:pPr>
            <a:r>
              <a:rPr lang="en-US" dirty="0">
                <a:solidFill>
                  <a:srgbClr val="0070C0"/>
                </a:solidFill>
              </a:rPr>
              <a:t>SELECT </a:t>
            </a:r>
            <a:r>
              <a:rPr lang="en-US" dirty="0" err="1">
                <a:solidFill>
                  <a:srgbClr val="0070C0"/>
                </a:solidFill>
              </a:rPr>
              <a:t>category,COUNT</a:t>
            </a:r>
            <a:r>
              <a:rPr lang="en-US" dirty="0">
                <a:solidFill>
                  <a:srgbClr val="0070C0"/>
                </a:solidFill>
              </a:rPr>
              <a:t>(author) FROM classics GROUP BY category;</a:t>
            </a:r>
          </a:p>
          <a:p>
            <a:endParaRPr lang="en-US" dirty="0"/>
          </a:p>
        </p:txBody>
      </p:sp>
      <p:pic>
        <p:nvPicPr>
          <p:cNvPr id="4" name="Picture 3">
            <a:extLst>
              <a:ext uri="{FF2B5EF4-FFF2-40B4-BE49-F238E27FC236}">
                <a16:creationId xmlns:a16="http://schemas.microsoft.com/office/drawing/2014/main" id="{AF3EC169-4895-4450-8CCB-6BA645B27CC8}"/>
              </a:ext>
            </a:extLst>
          </p:cNvPr>
          <p:cNvPicPr>
            <a:picLocks noChangeAspect="1"/>
          </p:cNvPicPr>
          <p:nvPr/>
        </p:nvPicPr>
        <p:blipFill>
          <a:blip r:embed="rId3"/>
          <a:stretch>
            <a:fillRect/>
          </a:stretch>
        </p:blipFill>
        <p:spPr>
          <a:xfrm>
            <a:off x="3639502" y="3943878"/>
            <a:ext cx="4912995" cy="2722488"/>
          </a:xfrm>
          <a:prstGeom prst="rect">
            <a:avLst/>
          </a:prstGeom>
        </p:spPr>
      </p:pic>
    </p:spTree>
    <p:extLst>
      <p:ext uri="{BB962C8B-B14F-4D97-AF65-F5344CB8AC3E}">
        <p14:creationId xmlns:p14="http://schemas.microsoft.com/office/powerpoint/2010/main" val="3481031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Joining Tables Together</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It is quite normal to maintain multiple tables within a database, each holding a different type of information.</a:t>
            </a:r>
          </a:p>
          <a:p>
            <a:endParaRPr lang="en-US" dirty="0"/>
          </a:p>
          <a:p>
            <a:endParaRPr lang="en-US" dirty="0"/>
          </a:p>
          <a:p>
            <a:pPr marL="457200" lvl="1" indent="0">
              <a:buNone/>
            </a:pPr>
            <a:r>
              <a:rPr lang="en-US" dirty="0"/>
              <a:t>For example, consider the case of a </a:t>
            </a:r>
            <a:r>
              <a:rPr lang="en-US" i="1" dirty="0"/>
              <a:t>customers </a:t>
            </a:r>
            <a:r>
              <a:rPr lang="en-US" dirty="0"/>
              <a:t>table that needs to be able to be cross-referenced with publications purchased from the </a:t>
            </a:r>
            <a:r>
              <a:rPr lang="en-US" i="1" dirty="0"/>
              <a:t>classics </a:t>
            </a:r>
            <a:r>
              <a:rPr lang="en-US" dirty="0"/>
              <a:t>table.</a:t>
            </a:r>
          </a:p>
          <a:p>
            <a:endParaRPr lang="en-US" i="1" dirty="0"/>
          </a:p>
        </p:txBody>
      </p:sp>
    </p:spTree>
    <p:extLst>
      <p:ext uri="{BB962C8B-B14F-4D97-AF65-F5344CB8AC3E}">
        <p14:creationId xmlns:p14="http://schemas.microsoft.com/office/powerpoint/2010/main" val="444308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494675"/>
            <a:ext cx="10515600" cy="6036754"/>
          </a:xfrm>
        </p:spPr>
        <p:txBody>
          <a:bodyPr>
            <a:normAutofit fontScale="92500" lnSpcReduction="20000"/>
          </a:bodyPr>
          <a:lstStyle/>
          <a:p>
            <a:pPr marL="457200" lvl="1" indent="0">
              <a:buNone/>
            </a:pPr>
            <a:r>
              <a:rPr lang="en-US" i="1" dirty="0"/>
              <a:t>Creating and populating the customers table</a:t>
            </a:r>
          </a:p>
          <a:p>
            <a:endParaRPr lang="en-US" i="1" dirty="0"/>
          </a:p>
          <a:p>
            <a:pPr marL="457200" lvl="1" indent="0">
              <a:buNone/>
            </a:pPr>
            <a:r>
              <a:rPr lang="en-US" dirty="0">
                <a:solidFill>
                  <a:srgbClr val="0070C0"/>
                </a:solidFill>
              </a:rPr>
              <a:t>CREATE TABLE customers (</a:t>
            </a:r>
          </a:p>
          <a:p>
            <a:pPr marL="457200" lvl="1" indent="0">
              <a:buNone/>
            </a:pPr>
            <a:r>
              <a:rPr lang="en-US" dirty="0">
                <a:solidFill>
                  <a:srgbClr val="0070C0"/>
                </a:solidFill>
              </a:rPr>
              <a:t>	name VARCHAR(128),</a:t>
            </a:r>
          </a:p>
          <a:p>
            <a:pPr marL="457200" lvl="1" indent="0">
              <a:buNone/>
            </a:pPr>
            <a:r>
              <a:rPr lang="en-US" dirty="0">
                <a:solidFill>
                  <a:srgbClr val="0070C0"/>
                </a:solidFill>
              </a:rPr>
              <a:t>	</a:t>
            </a:r>
            <a:r>
              <a:rPr lang="en-US" dirty="0" err="1">
                <a:solidFill>
                  <a:srgbClr val="0070C0"/>
                </a:solidFill>
              </a:rPr>
              <a:t>isbn</a:t>
            </a:r>
            <a:r>
              <a:rPr lang="en-US" dirty="0">
                <a:solidFill>
                  <a:srgbClr val="0070C0"/>
                </a:solidFill>
              </a:rPr>
              <a:t> VARCHAR(13),</a:t>
            </a:r>
          </a:p>
          <a:p>
            <a:pPr marL="457200" lvl="1" indent="0">
              <a:buNone/>
            </a:pPr>
            <a:r>
              <a:rPr lang="en-US" dirty="0">
                <a:solidFill>
                  <a:srgbClr val="0070C0"/>
                </a:solidFill>
              </a:rPr>
              <a:t>	PRIMARY KEY (</a:t>
            </a:r>
            <a:r>
              <a:rPr lang="en-US" dirty="0" err="1">
                <a:solidFill>
                  <a:srgbClr val="0070C0"/>
                </a:solidFill>
              </a:rPr>
              <a:t>isbn</a:t>
            </a:r>
            <a:r>
              <a:rPr lang="en-US" dirty="0">
                <a:solidFill>
                  <a:srgbClr val="0070C0"/>
                </a:solidFill>
              </a:rPr>
              <a:t>)) </a:t>
            </a:r>
          </a:p>
          <a:p>
            <a:pPr marL="457200" lvl="1" indent="0">
              <a:buNone/>
            </a:pPr>
            <a:r>
              <a:rPr lang="en-US" dirty="0">
                <a:solidFill>
                  <a:srgbClr val="0070C0"/>
                </a:solidFill>
              </a:rPr>
              <a:t>ENGINE </a:t>
            </a:r>
            <a:r>
              <a:rPr lang="en-US" dirty="0" err="1">
                <a:solidFill>
                  <a:srgbClr val="0070C0"/>
                </a:solidFill>
              </a:rPr>
              <a:t>MyISAM</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INSERT INTO customers(</a:t>
            </a:r>
            <a:r>
              <a:rPr lang="en-US" dirty="0" err="1">
                <a:solidFill>
                  <a:srgbClr val="0070C0"/>
                </a:solidFill>
              </a:rPr>
              <a:t>name,isbn</a:t>
            </a:r>
            <a:r>
              <a:rPr lang="en-US" dirty="0">
                <a:solidFill>
                  <a:srgbClr val="0070C0"/>
                </a:solidFill>
              </a:rPr>
              <a:t>)</a:t>
            </a:r>
          </a:p>
          <a:p>
            <a:pPr marL="457200" lvl="1" indent="0">
              <a:buNone/>
            </a:pPr>
            <a:r>
              <a:rPr lang="en-US" dirty="0">
                <a:solidFill>
                  <a:srgbClr val="0070C0"/>
                </a:solidFill>
              </a:rPr>
              <a:t>	VALUES('Joe Bloggs','9780099533474’);</a:t>
            </a:r>
          </a:p>
          <a:p>
            <a:pPr marL="457200" lvl="1" indent="0">
              <a:buNone/>
            </a:pPr>
            <a:endParaRPr lang="en-US" dirty="0">
              <a:solidFill>
                <a:srgbClr val="0070C0"/>
              </a:solidFill>
            </a:endParaRPr>
          </a:p>
          <a:p>
            <a:pPr marL="457200" lvl="1" indent="0">
              <a:buNone/>
            </a:pPr>
            <a:r>
              <a:rPr lang="en-US" dirty="0">
                <a:solidFill>
                  <a:srgbClr val="0070C0"/>
                </a:solidFill>
              </a:rPr>
              <a:t>INSERT INTO customers(</a:t>
            </a:r>
            <a:r>
              <a:rPr lang="en-US" dirty="0" err="1">
                <a:solidFill>
                  <a:srgbClr val="0070C0"/>
                </a:solidFill>
              </a:rPr>
              <a:t>name,isbn</a:t>
            </a:r>
            <a:r>
              <a:rPr lang="en-US" dirty="0">
                <a:solidFill>
                  <a:srgbClr val="0070C0"/>
                </a:solidFill>
              </a:rPr>
              <a:t>)</a:t>
            </a:r>
          </a:p>
          <a:p>
            <a:pPr marL="457200" lvl="1" indent="0">
              <a:buNone/>
            </a:pPr>
            <a:r>
              <a:rPr lang="en-US" dirty="0">
                <a:solidFill>
                  <a:srgbClr val="0070C0"/>
                </a:solidFill>
              </a:rPr>
              <a:t>	VALUES('Mary Smith','9780582506206’);</a:t>
            </a:r>
          </a:p>
          <a:p>
            <a:pPr marL="457200" lvl="1" indent="0">
              <a:buNone/>
            </a:pPr>
            <a:endParaRPr lang="en-US" dirty="0">
              <a:solidFill>
                <a:srgbClr val="0070C0"/>
              </a:solidFill>
            </a:endParaRPr>
          </a:p>
          <a:p>
            <a:pPr marL="457200" lvl="1" indent="0">
              <a:buNone/>
            </a:pPr>
            <a:r>
              <a:rPr lang="en-US" dirty="0">
                <a:solidFill>
                  <a:srgbClr val="0070C0"/>
                </a:solidFill>
              </a:rPr>
              <a:t>INSERT INTO customers(</a:t>
            </a:r>
            <a:r>
              <a:rPr lang="en-US" dirty="0" err="1">
                <a:solidFill>
                  <a:srgbClr val="0070C0"/>
                </a:solidFill>
              </a:rPr>
              <a:t>name,isbn</a:t>
            </a:r>
            <a:r>
              <a:rPr lang="en-US" dirty="0">
                <a:solidFill>
                  <a:srgbClr val="0070C0"/>
                </a:solidFill>
              </a:rPr>
              <a:t>)</a:t>
            </a:r>
          </a:p>
          <a:p>
            <a:pPr marL="457200" lvl="1" indent="0">
              <a:buNone/>
            </a:pPr>
            <a:r>
              <a:rPr lang="en-US" dirty="0">
                <a:solidFill>
                  <a:srgbClr val="0070C0"/>
                </a:solidFill>
              </a:rPr>
              <a:t>	VALUES('Jack Wilson','9780517123201’);</a:t>
            </a:r>
          </a:p>
          <a:p>
            <a:pPr marL="457200" lvl="1" indent="0">
              <a:buNone/>
            </a:pPr>
            <a:endParaRPr lang="en-US" dirty="0">
              <a:solidFill>
                <a:srgbClr val="0070C0"/>
              </a:solidFill>
            </a:endParaRPr>
          </a:p>
          <a:p>
            <a:pPr marL="457200" lvl="1" indent="0">
              <a:buNone/>
            </a:pPr>
            <a:r>
              <a:rPr lang="en-US" dirty="0">
                <a:solidFill>
                  <a:srgbClr val="0070C0"/>
                </a:solidFill>
              </a:rPr>
              <a:t>SELECT * FROM customers;</a:t>
            </a:r>
          </a:p>
          <a:p>
            <a:endParaRPr lang="en-US" i="1" dirty="0"/>
          </a:p>
        </p:txBody>
      </p:sp>
      <p:sp>
        <p:nvSpPr>
          <p:cNvPr id="2" name="Arrow: Right 1">
            <a:extLst>
              <a:ext uri="{FF2B5EF4-FFF2-40B4-BE49-F238E27FC236}">
                <a16:creationId xmlns:a16="http://schemas.microsoft.com/office/drawing/2014/main" id="{5B5C1035-D7E8-4E48-8F33-C13EDBE214B1}"/>
              </a:ext>
            </a:extLst>
          </p:cNvPr>
          <p:cNvSpPr/>
          <p:nvPr/>
        </p:nvSpPr>
        <p:spPr>
          <a:xfrm rot="10800000">
            <a:off x="4611974" y="1738859"/>
            <a:ext cx="1484026" cy="314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B345F44E-FF06-4CBC-9BBE-8963DF52FF09}"/>
              </a:ext>
            </a:extLst>
          </p:cNvPr>
          <p:cNvSpPr txBox="1"/>
          <p:nvPr/>
        </p:nvSpPr>
        <p:spPr>
          <a:xfrm>
            <a:off x="6504906" y="1157591"/>
            <a:ext cx="2608289" cy="1477328"/>
          </a:xfrm>
          <a:prstGeom prst="rect">
            <a:avLst/>
          </a:prstGeom>
          <a:noFill/>
        </p:spPr>
        <p:txBody>
          <a:bodyPr wrap="square" rtlCol="0">
            <a:spAutoFit/>
          </a:bodyPr>
          <a:lstStyle/>
          <a:p>
            <a:r>
              <a:rPr lang="en-GB" dirty="0"/>
              <a:t>Better to use </a:t>
            </a:r>
            <a:r>
              <a:rPr lang="en-GB" b="1" dirty="0">
                <a:solidFill>
                  <a:srgbClr val="0070C0"/>
                </a:solidFill>
              </a:rPr>
              <a:t>CHAR(13)</a:t>
            </a:r>
            <a:r>
              <a:rPr lang="en-GB" dirty="0"/>
              <a:t>. In fact, CHAR is faster than VARCHAR and </a:t>
            </a:r>
            <a:r>
              <a:rPr lang="en-GB" dirty="0" err="1"/>
              <a:t>isbn</a:t>
            </a:r>
            <a:r>
              <a:rPr lang="en-GB" dirty="0"/>
              <a:t> cannot be less than 13 chars anyway…</a:t>
            </a:r>
          </a:p>
        </p:txBody>
      </p:sp>
      <p:sp>
        <p:nvSpPr>
          <p:cNvPr id="5" name="Rectangle 4">
            <a:extLst>
              <a:ext uri="{FF2B5EF4-FFF2-40B4-BE49-F238E27FC236}">
                <a16:creationId xmlns:a16="http://schemas.microsoft.com/office/drawing/2014/main" id="{5877E0C2-955A-423C-9759-68CFD65ED3D9}"/>
              </a:ext>
            </a:extLst>
          </p:cNvPr>
          <p:cNvSpPr/>
          <p:nvPr/>
        </p:nvSpPr>
        <p:spPr>
          <a:xfrm>
            <a:off x="5977904" y="5993993"/>
            <a:ext cx="5722592" cy="369332"/>
          </a:xfrm>
          <a:prstGeom prst="rect">
            <a:avLst/>
          </a:prstGeom>
          <a:ln>
            <a:solidFill>
              <a:srgbClr val="FF0000"/>
            </a:solidFill>
          </a:ln>
        </p:spPr>
        <p:txBody>
          <a:bodyPr wrap="none">
            <a:spAutoFit/>
          </a:bodyPr>
          <a:lstStyle/>
          <a:p>
            <a:r>
              <a:rPr lang="en-US" dirty="0"/>
              <a:t>There is an </a:t>
            </a:r>
            <a:r>
              <a:rPr lang="en-US" dirty="0">
                <a:solidFill>
                  <a:srgbClr val="FF0000"/>
                </a:solidFill>
              </a:rPr>
              <a:t>error</a:t>
            </a:r>
            <a:r>
              <a:rPr lang="en-US" dirty="0"/>
              <a:t> though… varchar is slower than char(13)…</a:t>
            </a:r>
          </a:p>
        </p:txBody>
      </p:sp>
    </p:spTree>
    <p:extLst>
      <p:ext uri="{BB962C8B-B14F-4D97-AF65-F5344CB8AC3E}">
        <p14:creationId xmlns:p14="http://schemas.microsoft.com/office/powerpoint/2010/main" val="86902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076098"/>
            <a:ext cx="10515600" cy="4705804"/>
          </a:xfrm>
        </p:spPr>
        <p:txBody>
          <a:bodyPr>
            <a:normAutofit/>
          </a:bodyPr>
          <a:lstStyle/>
          <a:p>
            <a:r>
              <a:rPr lang="en-US" dirty="0"/>
              <a:t>NOTE There’s also a </a:t>
            </a:r>
            <a:r>
              <a:rPr lang="en-US" u="sng" dirty="0"/>
              <a:t>shortcut for inserting multiple rows of data</a:t>
            </a:r>
            <a:r>
              <a:rPr lang="en-US" dirty="0"/>
              <a:t> in which you can replace the three separate INSERT INTO queries with a single one listing the data to be inserted, separated by commas, like this:</a:t>
            </a:r>
          </a:p>
          <a:p>
            <a:endParaRPr lang="en-US" dirty="0"/>
          </a:p>
          <a:p>
            <a:pPr marL="457200" lvl="1" indent="0">
              <a:buNone/>
            </a:pPr>
            <a:r>
              <a:rPr lang="en-US" dirty="0">
                <a:solidFill>
                  <a:srgbClr val="0070C0"/>
                </a:solidFill>
              </a:rPr>
              <a:t>INSERT INTO customers(</a:t>
            </a:r>
            <a:r>
              <a:rPr lang="en-US" dirty="0" err="1">
                <a:solidFill>
                  <a:srgbClr val="0070C0"/>
                </a:solidFill>
              </a:rPr>
              <a:t>name,isbn</a:t>
            </a:r>
            <a:r>
              <a:rPr lang="en-US" dirty="0">
                <a:solidFill>
                  <a:srgbClr val="0070C0"/>
                </a:solidFill>
              </a:rPr>
              <a:t>) VALUES</a:t>
            </a:r>
          </a:p>
          <a:p>
            <a:pPr marL="457200" lvl="1" indent="0">
              <a:buNone/>
            </a:pPr>
            <a:r>
              <a:rPr lang="en-US" dirty="0">
                <a:solidFill>
                  <a:srgbClr val="0070C0"/>
                </a:solidFill>
              </a:rPr>
              <a:t>	('Joe Bloggs','9780099533474’),</a:t>
            </a:r>
          </a:p>
          <a:p>
            <a:pPr marL="457200" lvl="1" indent="0">
              <a:buNone/>
            </a:pPr>
            <a:r>
              <a:rPr lang="en-US" dirty="0">
                <a:solidFill>
                  <a:srgbClr val="0070C0"/>
                </a:solidFill>
              </a:rPr>
              <a:t>	('Mary Smith','9780582506206’),</a:t>
            </a:r>
          </a:p>
          <a:p>
            <a:pPr marL="457200" lvl="1" indent="0">
              <a:buNone/>
            </a:pPr>
            <a:r>
              <a:rPr lang="en-US" dirty="0">
                <a:solidFill>
                  <a:srgbClr val="0070C0"/>
                </a:solidFill>
              </a:rPr>
              <a:t>	('Jack Wilson','9780517123201');</a:t>
            </a:r>
            <a:endParaRPr lang="en-US" i="1" dirty="0">
              <a:solidFill>
                <a:srgbClr val="0070C0"/>
              </a:solidFill>
            </a:endParaRPr>
          </a:p>
        </p:txBody>
      </p:sp>
    </p:spTree>
    <p:extLst>
      <p:ext uri="{BB962C8B-B14F-4D97-AF65-F5344CB8AC3E}">
        <p14:creationId xmlns:p14="http://schemas.microsoft.com/office/powerpoint/2010/main" val="1499498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820789"/>
            <a:ext cx="10515600" cy="4705804"/>
          </a:xfrm>
        </p:spPr>
        <p:txBody>
          <a:bodyPr>
            <a:normAutofit/>
          </a:bodyPr>
          <a:lstStyle/>
          <a:p>
            <a:pPr marL="0" indent="0">
              <a:buNone/>
            </a:pPr>
            <a:r>
              <a:rPr lang="en-US" i="1" dirty="0"/>
              <a:t>Joining two tables into a single SELECT</a:t>
            </a:r>
          </a:p>
          <a:p>
            <a:pPr marL="0" indent="0">
              <a:buNone/>
            </a:pPr>
            <a:endParaRPr lang="en-US" sz="400" i="1" dirty="0"/>
          </a:p>
          <a:p>
            <a:pPr marL="457200" lvl="1" indent="0">
              <a:buNone/>
            </a:pPr>
            <a:r>
              <a:rPr lang="en-US" dirty="0">
                <a:solidFill>
                  <a:srgbClr val="0070C0"/>
                </a:solidFill>
              </a:rPr>
              <a:t>SELECT </a:t>
            </a:r>
            <a:r>
              <a:rPr lang="en-US" dirty="0" err="1">
                <a:solidFill>
                  <a:srgbClr val="0070C0"/>
                </a:solidFill>
              </a:rPr>
              <a:t>name,author,title</a:t>
            </a:r>
            <a:r>
              <a:rPr lang="en-US" dirty="0">
                <a:solidFill>
                  <a:srgbClr val="0070C0"/>
                </a:solidFill>
              </a:rPr>
              <a:t> from </a:t>
            </a:r>
            <a:r>
              <a:rPr lang="en-US" b="1" dirty="0" err="1">
                <a:solidFill>
                  <a:srgbClr val="0070C0"/>
                </a:solidFill>
              </a:rPr>
              <a:t>customers,classics</a:t>
            </a:r>
            <a:endParaRPr lang="en-US" b="1" dirty="0">
              <a:solidFill>
                <a:srgbClr val="0070C0"/>
              </a:solidFill>
            </a:endParaRPr>
          </a:p>
          <a:p>
            <a:pPr marL="457200" lvl="1" indent="0">
              <a:buNone/>
            </a:pPr>
            <a:r>
              <a:rPr lang="en-US" dirty="0">
                <a:solidFill>
                  <a:srgbClr val="0070C0"/>
                </a:solidFill>
              </a:rPr>
              <a:t>	WHERE </a:t>
            </a:r>
            <a:r>
              <a:rPr lang="en-US" dirty="0" err="1">
                <a:solidFill>
                  <a:srgbClr val="0070C0"/>
                </a:solidFill>
              </a:rPr>
              <a:t>customers.isbn</a:t>
            </a:r>
            <a:r>
              <a:rPr lang="en-US" dirty="0">
                <a:solidFill>
                  <a:srgbClr val="0070C0"/>
                </a:solidFill>
              </a:rPr>
              <a:t>=</a:t>
            </a:r>
            <a:r>
              <a:rPr lang="en-US" dirty="0" err="1">
                <a:solidFill>
                  <a:srgbClr val="0070C0"/>
                </a:solidFill>
              </a:rPr>
              <a:t>classics.isbn</a:t>
            </a:r>
            <a:r>
              <a:rPr lang="en-US" dirty="0">
                <a:solidFill>
                  <a:srgbClr val="0070C0"/>
                </a:solidFill>
              </a:rPr>
              <a:t>;</a:t>
            </a:r>
          </a:p>
          <a:p>
            <a:pPr marL="457200" lvl="1" indent="0">
              <a:buNone/>
            </a:pPr>
            <a:endParaRPr lang="en-US" dirty="0"/>
          </a:p>
          <a:p>
            <a:pPr marL="457200" lvl="1" indent="0">
              <a:buNone/>
            </a:pPr>
            <a:r>
              <a:rPr lang="en-US" dirty="0"/>
              <a:t>The result of this operation is the following:</a:t>
            </a:r>
            <a:endParaRPr lang="en-US" i="1" dirty="0">
              <a:solidFill>
                <a:srgbClr val="0070C0"/>
              </a:solidFill>
            </a:endParaRPr>
          </a:p>
        </p:txBody>
      </p:sp>
      <p:pic>
        <p:nvPicPr>
          <p:cNvPr id="4" name="Picture 3">
            <a:extLst>
              <a:ext uri="{FF2B5EF4-FFF2-40B4-BE49-F238E27FC236}">
                <a16:creationId xmlns:a16="http://schemas.microsoft.com/office/drawing/2014/main" id="{04A3A242-B3BD-4CC7-B9D6-D41C6774E352}"/>
              </a:ext>
            </a:extLst>
          </p:cNvPr>
          <p:cNvPicPr>
            <a:picLocks noChangeAspect="1"/>
          </p:cNvPicPr>
          <p:nvPr/>
        </p:nvPicPr>
        <p:blipFill>
          <a:blip r:embed="rId3"/>
          <a:stretch>
            <a:fillRect/>
          </a:stretch>
        </p:blipFill>
        <p:spPr>
          <a:xfrm>
            <a:off x="2930811" y="3585204"/>
            <a:ext cx="6330377" cy="2096424"/>
          </a:xfrm>
          <a:prstGeom prst="rect">
            <a:avLst/>
          </a:prstGeom>
        </p:spPr>
      </p:pic>
    </p:spTree>
    <p:extLst>
      <p:ext uri="{BB962C8B-B14F-4D97-AF65-F5344CB8AC3E}">
        <p14:creationId xmlns:p14="http://schemas.microsoft.com/office/powerpoint/2010/main" val="246474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NATURAL JOIN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Using </a:t>
            </a:r>
            <a:r>
              <a:rPr lang="en-US" b="1" dirty="0"/>
              <a:t>NATURAL JOIN</a:t>
            </a:r>
            <a:r>
              <a:rPr lang="en-US" dirty="0"/>
              <a:t>, you can save yourself some typing and make queries a little clearer. </a:t>
            </a:r>
          </a:p>
          <a:p>
            <a:pPr>
              <a:buFont typeface="Courier New" panose="02070309020205020404" pitchFamily="49" charset="0"/>
              <a:buChar char="o"/>
            </a:pPr>
            <a:r>
              <a:rPr lang="en-US" dirty="0"/>
              <a:t>This kind of join takes two tables and </a:t>
            </a:r>
            <a:r>
              <a:rPr lang="en-US" u="sng" dirty="0"/>
              <a:t>automatically joins columns that have the same name</a:t>
            </a:r>
            <a:endParaRPr lang="en-US" dirty="0"/>
          </a:p>
          <a:p>
            <a:endParaRPr lang="en-US" dirty="0"/>
          </a:p>
          <a:p>
            <a:pPr marL="457200" lvl="1" indent="0">
              <a:buNone/>
            </a:pPr>
            <a:r>
              <a:rPr lang="en-US" dirty="0"/>
              <a:t>So, to achieve the same results you would enter the following:</a:t>
            </a:r>
          </a:p>
          <a:p>
            <a:pPr marL="457200" lvl="1" indent="0">
              <a:buNone/>
            </a:pPr>
            <a:endParaRPr lang="en-US" sz="400" dirty="0">
              <a:solidFill>
                <a:srgbClr val="0070C0"/>
              </a:solidFill>
            </a:endParaRPr>
          </a:p>
          <a:p>
            <a:pPr marL="457200" lvl="1" indent="0">
              <a:buNone/>
            </a:pPr>
            <a:r>
              <a:rPr lang="en-US" dirty="0">
                <a:solidFill>
                  <a:srgbClr val="0070C0"/>
                </a:solidFill>
              </a:rPr>
              <a:t>SELECT </a:t>
            </a:r>
            <a:r>
              <a:rPr lang="en-US" dirty="0" err="1">
                <a:solidFill>
                  <a:srgbClr val="0070C0"/>
                </a:solidFill>
              </a:rPr>
              <a:t>name,author,title</a:t>
            </a:r>
            <a:r>
              <a:rPr lang="en-US" dirty="0">
                <a:solidFill>
                  <a:srgbClr val="0070C0"/>
                </a:solidFill>
              </a:rPr>
              <a:t> FROM customers NATURAL JOIN classics;</a:t>
            </a:r>
            <a:endParaRPr lang="en-US" i="1" dirty="0">
              <a:solidFill>
                <a:srgbClr val="0070C0"/>
              </a:solidFill>
            </a:endParaRPr>
          </a:p>
        </p:txBody>
      </p:sp>
    </p:spTree>
    <p:extLst>
      <p:ext uri="{BB962C8B-B14F-4D97-AF65-F5344CB8AC3E}">
        <p14:creationId xmlns:p14="http://schemas.microsoft.com/office/powerpoint/2010/main" val="59575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JOIN...ON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If you wish to </a:t>
            </a:r>
            <a:r>
              <a:rPr lang="en-US" u="sng" dirty="0"/>
              <a:t>specify the column</a:t>
            </a:r>
            <a:r>
              <a:rPr lang="en-US" dirty="0"/>
              <a:t> on which to join two tables, use the </a:t>
            </a:r>
            <a:r>
              <a:rPr lang="en-US" b="1" dirty="0"/>
              <a:t>JOIN...ON </a:t>
            </a:r>
            <a:r>
              <a:rPr lang="en-US" dirty="0"/>
              <a:t>construct</a:t>
            </a:r>
          </a:p>
          <a:p>
            <a:endParaRPr lang="en-US" dirty="0"/>
          </a:p>
          <a:p>
            <a:endParaRPr lang="en-US" dirty="0"/>
          </a:p>
          <a:p>
            <a:pPr marL="457200" lvl="1" indent="0">
              <a:buNone/>
            </a:pPr>
            <a:r>
              <a:rPr lang="en-US" dirty="0">
                <a:solidFill>
                  <a:srgbClr val="0070C0"/>
                </a:solidFill>
              </a:rPr>
              <a:t>SELECT </a:t>
            </a:r>
            <a:r>
              <a:rPr lang="en-US" dirty="0" err="1">
                <a:solidFill>
                  <a:srgbClr val="0070C0"/>
                </a:solidFill>
              </a:rPr>
              <a:t>name,author,title</a:t>
            </a:r>
            <a:r>
              <a:rPr lang="en-US" dirty="0">
                <a:solidFill>
                  <a:srgbClr val="0070C0"/>
                </a:solidFill>
              </a:rPr>
              <a:t> FROM customers</a:t>
            </a:r>
          </a:p>
          <a:p>
            <a:pPr marL="457200" lvl="1" indent="0">
              <a:buNone/>
            </a:pPr>
            <a:r>
              <a:rPr lang="en-US" dirty="0">
                <a:solidFill>
                  <a:srgbClr val="0070C0"/>
                </a:solidFill>
              </a:rPr>
              <a:t>	JOIN classics ON </a:t>
            </a:r>
            <a:r>
              <a:rPr lang="en-US" dirty="0" err="1">
                <a:solidFill>
                  <a:srgbClr val="0070C0"/>
                </a:solidFill>
              </a:rPr>
              <a:t>customers.isbn</a:t>
            </a:r>
            <a:r>
              <a:rPr lang="en-US" dirty="0">
                <a:solidFill>
                  <a:srgbClr val="0070C0"/>
                </a:solidFill>
              </a:rPr>
              <a:t>=</a:t>
            </a:r>
            <a:r>
              <a:rPr lang="en-US" dirty="0" err="1">
                <a:solidFill>
                  <a:srgbClr val="0070C0"/>
                </a:solidFill>
              </a:rPr>
              <a:t>classics.isbn</a:t>
            </a:r>
            <a:r>
              <a:rPr lang="en-US" dirty="0">
                <a:solidFill>
                  <a:srgbClr val="0070C0"/>
                </a:solidFill>
              </a:rPr>
              <a:t>;</a:t>
            </a:r>
            <a:endParaRPr lang="en-US" i="1" dirty="0">
              <a:solidFill>
                <a:srgbClr val="0070C0"/>
              </a:solidFill>
            </a:endParaRPr>
          </a:p>
        </p:txBody>
      </p:sp>
    </p:spTree>
    <p:extLst>
      <p:ext uri="{BB962C8B-B14F-4D97-AF65-F5344CB8AC3E}">
        <p14:creationId xmlns:p14="http://schemas.microsoft.com/office/powerpoint/2010/main" val="2511945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b="1" dirty="0"/>
              <a:t>Using AS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You can also save yourself some typing and improve query readability by creating </a:t>
            </a:r>
            <a:r>
              <a:rPr lang="en-US" u="sng" dirty="0"/>
              <a:t>aliases</a:t>
            </a:r>
            <a:r>
              <a:rPr lang="en-US" dirty="0"/>
              <a:t> using the </a:t>
            </a:r>
            <a:r>
              <a:rPr lang="en-US" b="1" dirty="0">
                <a:solidFill>
                  <a:srgbClr val="0070C0"/>
                </a:solidFill>
              </a:rPr>
              <a:t>AS</a:t>
            </a:r>
            <a:r>
              <a:rPr lang="en-US" dirty="0"/>
              <a:t> keyword. </a:t>
            </a:r>
          </a:p>
          <a:p>
            <a:pPr lvl="1">
              <a:buFont typeface="Courier New" panose="02070309020205020404" pitchFamily="49" charset="0"/>
              <a:buChar char="o"/>
            </a:pPr>
            <a:r>
              <a:rPr lang="en-US" dirty="0"/>
              <a:t>Follow a table name with AS and the alias to use. </a:t>
            </a:r>
          </a:p>
          <a:p>
            <a:pPr lvl="1"/>
            <a:r>
              <a:rPr lang="en-US" dirty="0"/>
              <a:t>Aliases can be particularly useful when you have long queries that reference the same table names many times.</a:t>
            </a:r>
          </a:p>
          <a:p>
            <a:pPr lvl="1"/>
            <a:endParaRPr lang="en-US" dirty="0"/>
          </a:p>
          <a:p>
            <a:pPr marL="457200" lvl="1" indent="0">
              <a:buNone/>
            </a:pPr>
            <a:r>
              <a:rPr lang="en-US" dirty="0">
                <a:solidFill>
                  <a:srgbClr val="0070C0"/>
                </a:solidFill>
              </a:rPr>
              <a:t>SELECT </a:t>
            </a:r>
            <a:r>
              <a:rPr lang="en-US" dirty="0" err="1">
                <a:solidFill>
                  <a:srgbClr val="0070C0"/>
                </a:solidFill>
              </a:rPr>
              <a:t>name,author,title</a:t>
            </a:r>
            <a:r>
              <a:rPr lang="en-US" dirty="0">
                <a:solidFill>
                  <a:srgbClr val="0070C0"/>
                </a:solidFill>
              </a:rPr>
              <a:t> from </a:t>
            </a:r>
          </a:p>
          <a:p>
            <a:pPr marL="457200" lvl="1" indent="0">
              <a:buNone/>
            </a:pPr>
            <a:r>
              <a:rPr lang="en-US" dirty="0">
                <a:solidFill>
                  <a:srgbClr val="0070C0"/>
                </a:solidFill>
              </a:rPr>
              <a:t>	customers AS </a:t>
            </a:r>
            <a:r>
              <a:rPr lang="en-US" dirty="0" err="1">
                <a:solidFill>
                  <a:srgbClr val="0070C0"/>
                </a:solidFill>
              </a:rPr>
              <a:t>cust</a:t>
            </a:r>
            <a:r>
              <a:rPr lang="en-US" dirty="0">
                <a:solidFill>
                  <a:srgbClr val="0070C0"/>
                </a:solidFill>
              </a:rPr>
              <a:t>, classics AS class WHERE </a:t>
            </a:r>
            <a:r>
              <a:rPr lang="en-US" dirty="0" err="1">
                <a:solidFill>
                  <a:srgbClr val="0070C0"/>
                </a:solidFill>
              </a:rPr>
              <a:t>cust.isbn</a:t>
            </a:r>
            <a:r>
              <a:rPr lang="en-US" dirty="0">
                <a:solidFill>
                  <a:srgbClr val="0070C0"/>
                </a:solidFill>
              </a:rPr>
              <a:t>=</a:t>
            </a:r>
            <a:r>
              <a:rPr lang="en-US" dirty="0" err="1">
                <a:solidFill>
                  <a:srgbClr val="0070C0"/>
                </a:solidFill>
              </a:rPr>
              <a:t>class.isbn</a:t>
            </a:r>
            <a:r>
              <a:rPr lang="en-US" dirty="0">
                <a:solidFill>
                  <a:srgbClr val="0070C0"/>
                </a:solidFill>
              </a:rPr>
              <a:t>;</a:t>
            </a:r>
          </a:p>
        </p:txBody>
      </p:sp>
    </p:spTree>
    <p:extLst>
      <p:ext uri="{BB962C8B-B14F-4D97-AF65-F5344CB8AC3E}">
        <p14:creationId xmlns:p14="http://schemas.microsoft.com/office/powerpoint/2010/main" val="361401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2368453" y="1439064"/>
            <a:ext cx="8310797" cy="4267914"/>
          </a:xfrm>
        </p:spPr>
        <p:txBody>
          <a:bodyPr>
            <a:normAutofit/>
          </a:bodyPr>
          <a:lstStyle/>
          <a:p>
            <a:pPr marL="0" indent="0">
              <a:buNone/>
            </a:pPr>
            <a:r>
              <a:rPr lang="en-US" dirty="0"/>
              <a:t>	Field			Type</a:t>
            </a:r>
          </a:p>
          <a:p>
            <a:pPr marL="0" indent="0">
              <a:buNone/>
            </a:pPr>
            <a:r>
              <a:rPr lang="en-US" dirty="0"/>
              <a:t>---------------------------------------------------------------</a:t>
            </a:r>
          </a:p>
          <a:p>
            <a:pPr marL="0" indent="0">
              <a:buNone/>
            </a:pPr>
            <a:r>
              <a:rPr lang="en-US" dirty="0"/>
              <a:t>	Author		VARCHAR(128)</a:t>
            </a:r>
          </a:p>
          <a:p>
            <a:pPr marL="0" indent="0">
              <a:buNone/>
            </a:pPr>
            <a:r>
              <a:rPr lang="en-US" dirty="0"/>
              <a:t>	Title			VARCHAR(128)</a:t>
            </a:r>
          </a:p>
          <a:p>
            <a:pPr marL="0" indent="0">
              <a:buNone/>
            </a:pPr>
            <a:r>
              <a:rPr lang="en-US" dirty="0"/>
              <a:t>	Type			VARCHAR(16)</a:t>
            </a:r>
          </a:p>
          <a:p>
            <a:pPr marL="0" indent="0">
              <a:buNone/>
            </a:pPr>
            <a:r>
              <a:rPr lang="en-US" dirty="0"/>
              <a:t>	Year			CHAR(4)</a:t>
            </a:r>
          </a:p>
          <a:p>
            <a:pPr marL="0" indent="0">
              <a:buNone/>
            </a:pPr>
            <a:r>
              <a:rPr lang="en-US" dirty="0"/>
              <a:t>	</a:t>
            </a:r>
          </a:p>
        </p:txBody>
      </p:sp>
    </p:spTree>
    <p:extLst>
      <p:ext uri="{BB962C8B-B14F-4D97-AF65-F5344CB8AC3E}">
        <p14:creationId xmlns:p14="http://schemas.microsoft.com/office/powerpoint/2010/main" val="1967793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Using Logical Operators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1078980" cy="4705804"/>
          </a:xfrm>
        </p:spPr>
        <p:txBody>
          <a:bodyPr>
            <a:normAutofit/>
          </a:bodyPr>
          <a:lstStyle/>
          <a:p>
            <a:r>
              <a:rPr lang="en-US" dirty="0"/>
              <a:t>You can also use the logical operators AND, OR, and NOT in your MySQL WHERE queries to further narrow down your selections. </a:t>
            </a:r>
          </a:p>
          <a:p>
            <a:endParaRPr lang="en-US" dirty="0"/>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a:t>
            </a:r>
          </a:p>
          <a:p>
            <a:pPr marL="457200" lvl="1" indent="0">
              <a:buNone/>
            </a:pPr>
            <a:r>
              <a:rPr lang="en-US" dirty="0">
                <a:solidFill>
                  <a:srgbClr val="0070C0"/>
                </a:solidFill>
              </a:rPr>
              <a:t>	author LIKE "Charles%" </a:t>
            </a:r>
            <a:r>
              <a:rPr lang="en-US" b="1" dirty="0">
                <a:solidFill>
                  <a:srgbClr val="0070C0"/>
                </a:solidFill>
              </a:rPr>
              <a:t>AND</a:t>
            </a:r>
            <a:r>
              <a:rPr lang="en-US" dirty="0">
                <a:solidFill>
                  <a:srgbClr val="0070C0"/>
                </a:solidFill>
              </a:rPr>
              <a:t> author LIKE "%Darwin";</a:t>
            </a:r>
          </a:p>
          <a:p>
            <a:pPr marL="457200" lvl="1" indent="0">
              <a:buNone/>
            </a:pPr>
            <a:endParaRPr lang="en-US" dirty="0">
              <a:solidFill>
                <a:srgbClr val="0070C0"/>
              </a:solidFill>
            </a:endParaRP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a:t>
            </a:r>
          </a:p>
          <a:p>
            <a:pPr marL="457200" lvl="1" indent="0">
              <a:buNone/>
            </a:pPr>
            <a:r>
              <a:rPr lang="en-US" dirty="0">
                <a:solidFill>
                  <a:srgbClr val="0070C0"/>
                </a:solidFill>
              </a:rPr>
              <a:t>	author LIKE "%Mark Twain%" </a:t>
            </a:r>
            <a:r>
              <a:rPr lang="en-US" b="1" dirty="0">
                <a:solidFill>
                  <a:srgbClr val="0070C0"/>
                </a:solidFill>
              </a:rPr>
              <a:t>OR</a:t>
            </a:r>
            <a:r>
              <a:rPr lang="en-US" dirty="0">
                <a:solidFill>
                  <a:srgbClr val="0070C0"/>
                </a:solidFill>
              </a:rPr>
              <a:t> author LIKE "%Samuel Langhorne Clemens%";</a:t>
            </a:r>
          </a:p>
          <a:p>
            <a:pPr marL="457200" lvl="1" indent="0">
              <a:buNone/>
            </a:pPr>
            <a:endParaRPr lang="en-US" dirty="0">
              <a:solidFill>
                <a:srgbClr val="0070C0"/>
              </a:solidFill>
            </a:endParaRPr>
          </a:p>
          <a:p>
            <a:pPr marL="457200" lvl="1" indent="0">
              <a:buNone/>
            </a:pPr>
            <a:r>
              <a:rPr lang="en-US" dirty="0">
                <a:solidFill>
                  <a:srgbClr val="0070C0"/>
                </a:solidFill>
              </a:rPr>
              <a:t>SELECT </a:t>
            </a:r>
            <a:r>
              <a:rPr lang="en-US" dirty="0" err="1">
                <a:solidFill>
                  <a:srgbClr val="0070C0"/>
                </a:solidFill>
              </a:rPr>
              <a:t>author,title</a:t>
            </a:r>
            <a:r>
              <a:rPr lang="en-US" dirty="0">
                <a:solidFill>
                  <a:srgbClr val="0070C0"/>
                </a:solidFill>
              </a:rPr>
              <a:t> FROM classics WHERE</a:t>
            </a:r>
          </a:p>
          <a:p>
            <a:pPr marL="457200" lvl="1" indent="0">
              <a:buNone/>
            </a:pPr>
            <a:r>
              <a:rPr lang="en-US" dirty="0">
                <a:solidFill>
                  <a:srgbClr val="0070C0"/>
                </a:solidFill>
              </a:rPr>
              <a:t>	author LIKE "Charles%" </a:t>
            </a:r>
            <a:r>
              <a:rPr lang="en-US" b="1" dirty="0">
                <a:solidFill>
                  <a:srgbClr val="0070C0"/>
                </a:solidFill>
              </a:rPr>
              <a:t>AND</a:t>
            </a:r>
            <a:r>
              <a:rPr lang="en-US" dirty="0">
                <a:solidFill>
                  <a:srgbClr val="0070C0"/>
                </a:solidFill>
              </a:rPr>
              <a:t> author </a:t>
            </a:r>
            <a:r>
              <a:rPr lang="en-US" b="1" dirty="0">
                <a:solidFill>
                  <a:srgbClr val="0070C0"/>
                </a:solidFill>
              </a:rPr>
              <a:t>NOT</a:t>
            </a:r>
            <a:r>
              <a:rPr lang="en-US" dirty="0">
                <a:solidFill>
                  <a:srgbClr val="0070C0"/>
                </a:solidFill>
              </a:rPr>
              <a:t> LIKE "%Darwin";</a:t>
            </a:r>
          </a:p>
          <a:p>
            <a:endParaRPr lang="en-US" dirty="0"/>
          </a:p>
        </p:txBody>
      </p:sp>
    </p:spTree>
    <p:extLst>
      <p:ext uri="{BB962C8B-B14F-4D97-AF65-F5344CB8AC3E}">
        <p14:creationId xmlns:p14="http://schemas.microsoft.com/office/powerpoint/2010/main" val="1770910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u="sng" dirty="0"/>
              <a:t>MySQL Functions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pPr marL="0" indent="0">
              <a:buNone/>
            </a:pPr>
            <a:r>
              <a:rPr lang="en-US" dirty="0"/>
              <a:t>Why anyone would want to use MySQL functions instead of PHP functions?</a:t>
            </a:r>
          </a:p>
          <a:p>
            <a:pPr marL="0" indent="0">
              <a:buNone/>
            </a:pPr>
            <a:endParaRPr lang="en-US" dirty="0"/>
          </a:p>
          <a:p>
            <a:pPr marL="0" indent="0">
              <a:buNone/>
            </a:pPr>
            <a:endParaRPr lang="en-US" dirty="0"/>
          </a:p>
          <a:p>
            <a:pPr marL="0" indent="0">
              <a:buNone/>
            </a:pPr>
            <a:r>
              <a:rPr lang="en-US" dirty="0"/>
              <a:t>The MySQL functions work on the data right there in the database. </a:t>
            </a:r>
          </a:p>
          <a:p>
            <a:pPr marL="457200" lvl="1" indent="0">
              <a:buNone/>
            </a:pPr>
            <a:r>
              <a:rPr lang="en-US" dirty="0"/>
              <a:t>If you were to use PHP, you would first have to extract raw data from MySQL, manipulate it, and then perform the database query you first wanted.</a:t>
            </a:r>
            <a:endParaRPr lang="en-US" dirty="0">
              <a:solidFill>
                <a:srgbClr val="0070C0"/>
              </a:solidFill>
            </a:endParaRPr>
          </a:p>
        </p:txBody>
      </p:sp>
    </p:spTree>
    <p:extLst>
      <p:ext uri="{BB962C8B-B14F-4D97-AF65-F5344CB8AC3E}">
        <p14:creationId xmlns:p14="http://schemas.microsoft.com/office/powerpoint/2010/main" val="393314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MySQL Functions</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lnSpcReduction="10000"/>
          </a:bodyPr>
          <a:lstStyle/>
          <a:p>
            <a:r>
              <a:rPr lang="en-US" dirty="0"/>
              <a:t>Having functions built into MySQL substantially </a:t>
            </a:r>
            <a:r>
              <a:rPr lang="en-US" u="sng" dirty="0"/>
              <a:t>reduces the time needed for performing complex queries</a:t>
            </a:r>
            <a:r>
              <a:rPr lang="en-US" dirty="0"/>
              <a:t>, as well as their complexity. </a:t>
            </a:r>
          </a:p>
          <a:p>
            <a:pPr marL="457200" lvl="1" indent="0">
              <a:buNone/>
            </a:pPr>
            <a:r>
              <a:rPr lang="en-US" dirty="0"/>
              <a:t>If you wish to learn more about the available string and date/time functions, you can visit the following URLs:</a:t>
            </a:r>
          </a:p>
          <a:p>
            <a:endParaRPr lang="en-US" dirty="0"/>
          </a:p>
          <a:p>
            <a:pPr marL="457200" lvl="1" indent="0">
              <a:buNone/>
            </a:pPr>
            <a:r>
              <a:rPr lang="en-US" i="1" dirty="0">
                <a:hlinkClick r:id="rId3"/>
              </a:rPr>
              <a:t>https://dev.mysql.com/doc/refman/5.7/en/string-functions.html</a:t>
            </a:r>
            <a:endParaRPr lang="en-US" i="1" dirty="0"/>
          </a:p>
          <a:p>
            <a:pPr marL="457200" lvl="1" indent="0">
              <a:buNone/>
            </a:pPr>
            <a:endParaRPr lang="en-US" i="1" dirty="0"/>
          </a:p>
          <a:p>
            <a:pPr marL="457200" lvl="1" indent="0">
              <a:buNone/>
            </a:pPr>
            <a:r>
              <a:rPr lang="en-US" i="1" dirty="0">
                <a:hlinkClick r:id="rId4"/>
              </a:rPr>
              <a:t>https://dev.mysql.com/doc/refman/5.7/en/date-and-time-functions.html</a:t>
            </a:r>
            <a:endParaRPr lang="en-US" i="1" dirty="0"/>
          </a:p>
          <a:p>
            <a:pPr marL="457200" lvl="1" indent="0">
              <a:buNone/>
            </a:pPr>
            <a:endParaRPr lang="en-US" i="1" dirty="0"/>
          </a:p>
          <a:p>
            <a:pPr marL="457200" lvl="1" indent="0">
              <a:buNone/>
            </a:pPr>
            <a:r>
              <a:rPr lang="en-US" i="1" dirty="0"/>
              <a:t>Ex: </a:t>
            </a:r>
          </a:p>
          <a:p>
            <a:pPr marL="457200" lvl="1" indent="0">
              <a:buNone/>
            </a:pPr>
            <a:r>
              <a:rPr lang="en-US" i="1" dirty="0" err="1">
                <a:latin typeface="Consolas" panose="020B0609020204030204" pitchFamily="49" charset="0"/>
              </a:rPr>
              <a:t>mysql</a:t>
            </a:r>
            <a:r>
              <a:rPr lang="en-US" i="1" dirty="0">
                <a:latin typeface="Consolas" panose="020B0609020204030204" pitchFamily="49" charset="0"/>
              </a:rPr>
              <a:t>&gt; 	</a:t>
            </a:r>
            <a:r>
              <a:rPr lang="en-US" i="1" dirty="0">
                <a:solidFill>
                  <a:srgbClr val="0070C0"/>
                </a:solidFill>
                <a:latin typeface="Consolas" panose="020B0609020204030204" pitchFamily="49" charset="0"/>
              </a:rPr>
              <a:t>SELECT CONCAT('My', 'S', 'QL');</a:t>
            </a:r>
          </a:p>
          <a:p>
            <a:pPr marL="457200" lvl="1" indent="0">
              <a:buNone/>
            </a:pPr>
            <a:r>
              <a:rPr lang="en-US" i="1" dirty="0">
                <a:latin typeface="Consolas" panose="020B0609020204030204" pitchFamily="49" charset="0"/>
              </a:rPr>
              <a:t>    -&gt;	</a:t>
            </a:r>
            <a:r>
              <a:rPr lang="en-US" i="1" dirty="0">
                <a:solidFill>
                  <a:srgbClr val="0070C0"/>
                </a:solidFill>
                <a:latin typeface="Consolas" panose="020B0609020204030204" pitchFamily="49" charset="0"/>
              </a:rPr>
              <a:t>'MySQL'</a:t>
            </a:r>
          </a:p>
        </p:txBody>
      </p:sp>
    </p:spTree>
    <p:extLst>
      <p:ext uri="{BB962C8B-B14F-4D97-AF65-F5344CB8AC3E}">
        <p14:creationId xmlns:p14="http://schemas.microsoft.com/office/powerpoint/2010/main" val="366790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Renaming a table</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Renaming a table, like any other change to the structure or meta information about a table, is achieved via the </a:t>
            </a:r>
            <a:r>
              <a:rPr lang="en-US" b="1" dirty="0">
                <a:solidFill>
                  <a:srgbClr val="0070C0"/>
                </a:solidFill>
              </a:rPr>
              <a:t>ALTER</a:t>
            </a:r>
            <a:r>
              <a:rPr lang="en-US" dirty="0"/>
              <a:t> command. </a:t>
            </a:r>
          </a:p>
          <a:p>
            <a:pPr marL="457200" lvl="1" indent="0">
              <a:buNone/>
            </a:pPr>
            <a:r>
              <a:rPr lang="en-US" dirty="0"/>
              <a:t>So, for example, to change the name of table </a:t>
            </a:r>
            <a:r>
              <a:rPr lang="en-US" i="1" dirty="0"/>
              <a:t>classics </a:t>
            </a:r>
            <a:r>
              <a:rPr lang="en-US" dirty="0"/>
              <a:t>to </a:t>
            </a:r>
            <a:r>
              <a:rPr lang="en-US" i="1" dirty="0"/>
              <a:t>pre1900</a:t>
            </a:r>
            <a:r>
              <a:rPr lang="en-US" dirty="0"/>
              <a:t>, use the following command:</a:t>
            </a:r>
          </a:p>
          <a:p>
            <a:endParaRPr lang="en-US" dirty="0"/>
          </a:p>
          <a:p>
            <a:pPr marL="0" indent="0" algn="ctr">
              <a:buNone/>
            </a:pPr>
            <a:r>
              <a:rPr lang="en-US" dirty="0">
                <a:solidFill>
                  <a:srgbClr val="0070C0"/>
                </a:solidFill>
              </a:rPr>
              <a:t>ALTER TABLE classics </a:t>
            </a:r>
            <a:r>
              <a:rPr lang="en-US" b="1" dirty="0">
                <a:solidFill>
                  <a:srgbClr val="0070C0"/>
                </a:solidFill>
              </a:rPr>
              <a:t>RENAME</a:t>
            </a:r>
            <a:r>
              <a:rPr lang="en-US" dirty="0">
                <a:solidFill>
                  <a:srgbClr val="0070C0"/>
                </a:solidFill>
              </a:rPr>
              <a:t> pre1900;</a:t>
            </a:r>
          </a:p>
        </p:txBody>
      </p:sp>
    </p:spTree>
    <p:extLst>
      <p:ext uri="{BB962C8B-B14F-4D97-AF65-F5344CB8AC3E}">
        <p14:creationId xmlns:p14="http://schemas.microsoft.com/office/powerpoint/2010/main" val="183854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Changing the data type of a column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fontScale="92500"/>
          </a:bodyPr>
          <a:lstStyle/>
          <a:p>
            <a:r>
              <a:rPr lang="en-US" dirty="0"/>
              <a:t>Changing a column’s data type also makes use of the </a:t>
            </a:r>
            <a:r>
              <a:rPr lang="en-US" dirty="0">
                <a:solidFill>
                  <a:srgbClr val="0070C0"/>
                </a:solidFill>
              </a:rPr>
              <a:t>ALTER</a:t>
            </a:r>
            <a:r>
              <a:rPr lang="en-US" dirty="0"/>
              <a:t> command, this time in conjunction with the </a:t>
            </a:r>
            <a:r>
              <a:rPr lang="en-US" b="1" dirty="0">
                <a:solidFill>
                  <a:srgbClr val="0070C0"/>
                </a:solidFill>
              </a:rPr>
              <a:t>MODIFY</a:t>
            </a:r>
            <a:r>
              <a:rPr lang="en-US" dirty="0"/>
              <a:t> keyword. </a:t>
            </a:r>
          </a:p>
          <a:p>
            <a:pPr lvl="1">
              <a:buFont typeface="Courier New" panose="02070309020205020404" pitchFamily="49" charset="0"/>
              <a:buChar char="o"/>
            </a:pPr>
            <a:r>
              <a:rPr lang="en-US" dirty="0"/>
              <a:t>So to change the data type of column </a:t>
            </a:r>
            <a:r>
              <a:rPr lang="en-US" i="1" dirty="0"/>
              <a:t>year </a:t>
            </a:r>
            <a:r>
              <a:rPr lang="en-US" dirty="0"/>
              <a:t>from </a:t>
            </a:r>
            <a:r>
              <a:rPr lang="en-US" dirty="0">
                <a:solidFill>
                  <a:srgbClr val="0070C0"/>
                </a:solidFill>
              </a:rPr>
              <a:t>CHAR(4)</a:t>
            </a:r>
            <a:r>
              <a:rPr lang="en-US" dirty="0"/>
              <a:t> to </a:t>
            </a:r>
            <a:r>
              <a:rPr lang="en-US" dirty="0">
                <a:solidFill>
                  <a:srgbClr val="0070C0"/>
                </a:solidFill>
              </a:rPr>
              <a:t>SMALLINT</a:t>
            </a:r>
            <a:r>
              <a:rPr lang="en-US" dirty="0"/>
              <a:t> (which requires only 2 bytes of storage and so will save disk space), enter the following:</a:t>
            </a:r>
          </a:p>
          <a:p>
            <a:endParaRPr lang="en-US" dirty="0"/>
          </a:p>
          <a:p>
            <a:pPr marL="0" indent="0" algn="ctr">
              <a:buNone/>
            </a:pPr>
            <a:r>
              <a:rPr lang="en-US" dirty="0">
                <a:solidFill>
                  <a:srgbClr val="0070C0"/>
                </a:solidFill>
              </a:rPr>
              <a:t>ALTER TABLE classics </a:t>
            </a:r>
            <a:r>
              <a:rPr lang="en-US" b="1" dirty="0">
                <a:solidFill>
                  <a:srgbClr val="0070C0"/>
                </a:solidFill>
              </a:rPr>
              <a:t>MODIFY</a:t>
            </a:r>
            <a:r>
              <a:rPr lang="en-US" dirty="0">
                <a:solidFill>
                  <a:srgbClr val="0070C0"/>
                </a:solidFill>
              </a:rPr>
              <a:t> year SMALLINT;</a:t>
            </a:r>
          </a:p>
          <a:p>
            <a:endParaRPr lang="en-US" dirty="0"/>
          </a:p>
          <a:p>
            <a:r>
              <a:rPr lang="en-US" dirty="0"/>
              <a:t>When you do this, </a:t>
            </a:r>
            <a:r>
              <a:rPr lang="en-US" u="sng" dirty="0"/>
              <a:t>if the conversion of data type makes sense</a:t>
            </a:r>
            <a:r>
              <a:rPr lang="en-US" dirty="0"/>
              <a:t> to MySQL, it will automatically change the data while keeping the meaning. </a:t>
            </a:r>
          </a:p>
          <a:p>
            <a:pPr lvl="1">
              <a:buFont typeface="Courier New" panose="02070309020205020404" pitchFamily="49" charset="0"/>
              <a:buChar char="o"/>
            </a:pPr>
            <a:r>
              <a:rPr lang="en-US" dirty="0"/>
              <a:t>In this case, it will change each string to a comparable integer, and so on, as the string is recognizable as referring to an integer.</a:t>
            </a:r>
            <a:endParaRPr lang="en-US" dirty="0">
              <a:solidFill>
                <a:srgbClr val="0070C0"/>
              </a:solidFill>
            </a:endParaRPr>
          </a:p>
        </p:txBody>
      </p:sp>
    </p:spTree>
    <p:extLst>
      <p:ext uri="{BB962C8B-B14F-4D97-AF65-F5344CB8AC3E}">
        <p14:creationId xmlns:p14="http://schemas.microsoft.com/office/powerpoint/2010/main" val="229874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4C0-BD75-4377-B59F-7C12D72E5018}"/>
              </a:ext>
            </a:extLst>
          </p:cNvPr>
          <p:cNvSpPr>
            <a:spLocks noGrp="1"/>
          </p:cNvSpPr>
          <p:nvPr>
            <p:ph type="title"/>
          </p:nvPr>
        </p:nvSpPr>
        <p:spPr/>
        <p:txBody>
          <a:bodyPr>
            <a:normAutofit/>
          </a:bodyPr>
          <a:lstStyle/>
          <a:p>
            <a:r>
              <a:rPr lang="en-US" dirty="0"/>
              <a:t>Adding a new column</a:t>
            </a:r>
          </a:p>
        </p:txBody>
      </p:sp>
      <p:sp>
        <p:nvSpPr>
          <p:cNvPr id="3" name="Content Placeholder 2">
            <a:extLst>
              <a:ext uri="{FF2B5EF4-FFF2-40B4-BE49-F238E27FC236}">
                <a16:creationId xmlns:a16="http://schemas.microsoft.com/office/drawing/2014/main" id="{E963EE11-E13B-479C-B4E0-0153B32CAD2B}"/>
              </a:ext>
            </a:extLst>
          </p:cNvPr>
          <p:cNvSpPr>
            <a:spLocks noGrp="1"/>
          </p:cNvSpPr>
          <p:nvPr>
            <p:ph idx="1"/>
          </p:nvPr>
        </p:nvSpPr>
        <p:spPr>
          <a:xfrm>
            <a:off x="838200" y="1825625"/>
            <a:ext cx="10515600" cy="4705804"/>
          </a:xfrm>
        </p:spPr>
        <p:txBody>
          <a:bodyPr>
            <a:normAutofit/>
          </a:bodyPr>
          <a:lstStyle/>
          <a:p>
            <a:r>
              <a:rPr lang="en-US" dirty="0"/>
              <a:t>Here’s how to </a:t>
            </a:r>
            <a:r>
              <a:rPr lang="en-US" u="sng" dirty="0"/>
              <a:t>add the new column</a:t>
            </a:r>
            <a:r>
              <a:rPr lang="en-US" dirty="0"/>
              <a:t> </a:t>
            </a:r>
            <a:r>
              <a:rPr lang="en-US" i="1" dirty="0"/>
              <a:t>pages</a:t>
            </a:r>
            <a:r>
              <a:rPr lang="en-US" dirty="0"/>
              <a:t>, which will be used to store the number of pages in a publication:</a:t>
            </a:r>
          </a:p>
          <a:p>
            <a:endParaRPr lang="en-US" dirty="0"/>
          </a:p>
          <a:p>
            <a:pPr marL="0" indent="0" algn="ctr">
              <a:buNone/>
            </a:pPr>
            <a:r>
              <a:rPr lang="en-US" dirty="0">
                <a:solidFill>
                  <a:srgbClr val="0070C0"/>
                </a:solidFill>
              </a:rPr>
              <a:t>ALTER TABLE classics </a:t>
            </a:r>
            <a:r>
              <a:rPr lang="en-US" b="1" dirty="0">
                <a:solidFill>
                  <a:srgbClr val="0070C0"/>
                </a:solidFill>
              </a:rPr>
              <a:t>ADD</a:t>
            </a:r>
            <a:r>
              <a:rPr lang="en-US" dirty="0">
                <a:solidFill>
                  <a:srgbClr val="0070C0"/>
                </a:solidFill>
              </a:rPr>
              <a:t> pages SMALLINT UNSIGNED;</a:t>
            </a:r>
          </a:p>
          <a:p>
            <a:endParaRPr lang="en-US" dirty="0"/>
          </a:p>
          <a:p>
            <a:pPr marL="457200" lvl="1" indent="0">
              <a:buNone/>
            </a:pPr>
            <a:r>
              <a:rPr lang="en-US" dirty="0"/>
              <a:t>This adds the new column with the name </a:t>
            </a:r>
            <a:r>
              <a:rPr lang="en-US" i="1" dirty="0">
                <a:solidFill>
                  <a:srgbClr val="0070C0"/>
                </a:solidFill>
              </a:rPr>
              <a:t>pages</a:t>
            </a:r>
            <a:r>
              <a:rPr lang="en-US" i="1" dirty="0"/>
              <a:t> </a:t>
            </a:r>
            <a:r>
              <a:rPr lang="en-US" dirty="0"/>
              <a:t>using the </a:t>
            </a:r>
            <a:r>
              <a:rPr lang="en-US" dirty="0">
                <a:solidFill>
                  <a:srgbClr val="0070C0"/>
                </a:solidFill>
              </a:rPr>
              <a:t>UNSIGNED SMALLINT</a:t>
            </a:r>
            <a:r>
              <a:rPr lang="en-US" dirty="0"/>
              <a:t> data type, sufficient to hold a value of up to 65,535</a:t>
            </a:r>
          </a:p>
          <a:p>
            <a:pPr marL="457200" lvl="1" indent="0">
              <a:buNone/>
            </a:pPr>
            <a:endParaRPr lang="en-US" dirty="0"/>
          </a:p>
          <a:p>
            <a:pPr lvl="1">
              <a:buFont typeface="Wingdings" panose="05000000000000000000" pitchFamily="2" charset="2"/>
              <a:buChar char="Ø"/>
            </a:pPr>
            <a:r>
              <a:rPr lang="en-US" dirty="0"/>
              <a:t>Note: Because the table contains already several entries, the values for the field </a:t>
            </a:r>
            <a:r>
              <a:rPr lang="en-US" i="1" dirty="0">
                <a:solidFill>
                  <a:srgbClr val="0070C0"/>
                </a:solidFill>
              </a:rPr>
              <a:t>pages</a:t>
            </a:r>
            <a:r>
              <a:rPr lang="en-US" dirty="0"/>
              <a:t> will all be </a:t>
            </a:r>
            <a:r>
              <a:rPr lang="en-US" dirty="0">
                <a:solidFill>
                  <a:srgbClr val="0070C0"/>
                </a:solidFill>
              </a:rPr>
              <a:t>NULL</a:t>
            </a:r>
            <a:endParaRPr lang="en-US" dirty="0"/>
          </a:p>
        </p:txBody>
      </p:sp>
    </p:spTree>
    <p:extLst>
      <p:ext uri="{BB962C8B-B14F-4D97-AF65-F5344CB8AC3E}">
        <p14:creationId xmlns:p14="http://schemas.microsoft.com/office/powerpoint/2010/main" val="930923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12424</TotalTime>
  <Words>5005</Words>
  <Application>Microsoft Office PowerPoint</Application>
  <PresentationFormat>Widescreen</PresentationFormat>
  <Paragraphs>546</Paragraphs>
  <Slides>62</Slides>
  <Notes>52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Calibri Light</vt:lpstr>
      <vt:lpstr>Consolas</vt:lpstr>
      <vt:lpstr>Courier New</vt:lpstr>
      <vt:lpstr>MinionPro-It</vt:lpstr>
      <vt:lpstr>MinionPro-Regular</vt:lpstr>
      <vt:lpstr>Wingdings</vt:lpstr>
      <vt:lpstr>Office Theme</vt:lpstr>
      <vt:lpstr>Midterm #2</vt:lpstr>
      <vt:lpstr>Midterm 2</vt:lpstr>
      <vt:lpstr>Midterm 2</vt:lpstr>
      <vt:lpstr>Midterm 2</vt:lpstr>
      <vt:lpstr>Midterm 2</vt:lpstr>
      <vt:lpstr>PowerPoint Presentation</vt:lpstr>
      <vt:lpstr>Renaming a table</vt:lpstr>
      <vt:lpstr>Changing the data type of a column</vt:lpstr>
      <vt:lpstr>Adding a new column</vt:lpstr>
      <vt:lpstr>PowerPoint Presentation</vt:lpstr>
      <vt:lpstr>Renaming a column</vt:lpstr>
      <vt:lpstr>PowerPoint Presentation</vt:lpstr>
      <vt:lpstr>Removing a column</vt:lpstr>
      <vt:lpstr>PowerPoint Presentation</vt:lpstr>
      <vt:lpstr>Deleting a table</vt:lpstr>
      <vt:lpstr>Indexes</vt:lpstr>
      <vt:lpstr>Creating an Index</vt:lpstr>
      <vt:lpstr>Creating an Index</vt:lpstr>
      <vt:lpstr>PowerPoint Presentation</vt:lpstr>
      <vt:lpstr>PowerPoint Presentation</vt:lpstr>
      <vt:lpstr>PowerPoint Presentation</vt:lpstr>
      <vt:lpstr>Using CREATE INDEX</vt:lpstr>
      <vt:lpstr>Adding indexes when creating tables</vt:lpstr>
      <vt:lpstr>Primary keys</vt:lpstr>
      <vt:lpstr>Primary keys</vt:lpstr>
      <vt:lpstr>PowerPoint Presentation</vt:lpstr>
      <vt:lpstr>Primary keys</vt:lpstr>
      <vt:lpstr>Creating a FULLTEXT index</vt:lpstr>
      <vt:lpstr>PowerPoint Presentation</vt:lpstr>
      <vt:lpstr>Creating a FULLTEXT index</vt:lpstr>
      <vt:lpstr>Querying a MySQL Database</vt:lpstr>
      <vt:lpstr>PowerPoint Presentation</vt:lpstr>
      <vt:lpstr>Querying a MySQL Database</vt:lpstr>
      <vt:lpstr>Querying a MySQL Database</vt:lpstr>
      <vt:lpstr>Querying a MySQL Database</vt:lpstr>
      <vt:lpstr>PowerPoint Presentation</vt:lpstr>
      <vt:lpstr>Querying a MySQL Database</vt:lpstr>
      <vt:lpstr>Querying a MySQL Database</vt:lpstr>
      <vt:lpstr>Querying a MySQL Database</vt:lpstr>
      <vt:lpstr>PowerPoint Presentation</vt:lpstr>
      <vt:lpstr>Querying a MySQL Database</vt:lpstr>
      <vt:lpstr>PowerPoint Presentation</vt:lpstr>
      <vt:lpstr>Querying a MySQL Database</vt:lpstr>
      <vt:lpstr>Querying a MySQL Database</vt:lpstr>
      <vt:lpstr>Querying a MySQL Database</vt:lpstr>
      <vt:lpstr>PowerPoint Presentation</vt:lpstr>
      <vt:lpstr>Querying a MySQL Database</vt:lpstr>
      <vt:lpstr>PowerPoint Presentation</vt:lpstr>
      <vt:lpstr>Querying a MySQL Database</vt:lpstr>
      <vt:lpstr>Querying a MySQL Database</vt:lpstr>
      <vt:lpstr>Querying a MySQL Database</vt:lpstr>
      <vt:lpstr>Querying a MySQL Database</vt:lpstr>
      <vt:lpstr>Joining Tables Together</vt:lpstr>
      <vt:lpstr>PowerPoint Presentation</vt:lpstr>
      <vt:lpstr>PowerPoint Presentation</vt:lpstr>
      <vt:lpstr>PowerPoint Presentation</vt:lpstr>
      <vt:lpstr>NATURAL JOIN</vt:lpstr>
      <vt:lpstr>JOIN...ON</vt:lpstr>
      <vt:lpstr>Using AS</vt:lpstr>
      <vt:lpstr>Using Logical Operators</vt:lpstr>
      <vt:lpstr>MySQL Functions</vt:lpstr>
      <vt:lpstr>MySQL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6</cp:revision>
  <dcterms:created xsi:type="dcterms:W3CDTF">2017-09-23T16:21:49Z</dcterms:created>
  <dcterms:modified xsi:type="dcterms:W3CDTF">2019-10-15T21:10:29Z</dcterms:modified>
</cp:coreProperties>
</file>