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27" r:id="rId2"/>
    <p:sldId id="328" r:id="rId3"/>
    <p:sldId id="329" r:id="rId4"/>
    <p:sldId id="330" r:id="rId5"/>
    <p:sldId id="331" r:id="rId6"/>
    <p:sldId id="332" r:id="rId7"/>
    <p:sldId id="333" r:id="rId8"/>
    <p:sldId id="334" r:id="rId9"/>
    <p:sldId id="335" r:id="rId10"/>
    <p:sldId id="336" r:id="rId11"/>
    <p:sldId id="337" r:id="rId12"/>
    <p:sldId id="338" r:id="rId13"/>
    <p:sldId id="340" r:id="rId14"/>
    <p:sldId id="342" r:id="rId15"/>
    <p:sldId id="341" r:id="rId16"/>
    <p:sldId id="344" r:id="rId17"/>
    <p:sldId id="345" r:id="rId18"/>
    <p:sldId id="346" r:id="rId19"/>
    <p:sldId id="347" r:id="rId20"/>
    <p:sldId id="348" r:id="rId21"/>
    <p:sldId id="349" r:id="rId22"/>
    <p:sldId id="350" r:id="rId23"/>
    <p:sldId id="352" r:id="rId24"/>
    <p:sldId id="351"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6" r:id="rId38"/>
    <p:sldId id="365" r:id="rId39"/>
    <p:sldId id="394" r:id="rId40"/>
    <p:sldId id="367" r:id="rId41"/>
    <p:sldId id="368" r:id="rId42"/>
    <p:sldId id="369" r:id="rId43"/>
    <p:sldId id="370" r:id="rId44"/>
    <p:sldId id="371" r:id="rId45"/>
    <p:sldId id="372" r:id="rId46"/>
    <p:sldId id="373" r:id="rId47"/>
    <p:sldId id="374" r:id="rId48"/>
    <p:sldId id="375" r:id="rId49"/>
    <p:sldId id="379" r:id="rId50"/>
    <p:sldId id="380" r:id="rId51"/>
    <p:sldId id="381" r:id="rId52"/>
    <p:sldId id="382" r:id="rId53"/>
    <p:sldId id="383" r:id="rId54"/>
    <p:sldId id="384" r:id="rId55"/>
    <p:sldId id="385" r:id="rId56"/>
    <p:sldId id="390" r:id="rId57"/>
    <p:sldId id="391" r:id="rId58"/>
    <p:sldId id="392" r:id="rId59"/>
    <p:sldId id="393" r:id="rId6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9577F-B275-4F4D-8409-ED9FA0286420}" v="2" dt="2019-09-03T20:57:0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73" autoAdjust="0"/>
  </p:normalViewPr>
  <p:slideViewPr>
    <p:cSldViewPr snapToGrid="0">
      <p:cViewPr varScale="1">
        <p:scale>
          <a:sx n="75" d="100"/>
          <a:sy n="75" d="100"/>
        </p:scale>
        <p:origin x="9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1AE9577F-B275-4F4D-8409-ED9FA0286420}"/>
    <pc:docChg chg="addSld modSld">
      <pc:chgData name="Fabio Di Troia" userId="7de80edd88c2c9de" providerId="LiveId" clId="{1AE9577F-B275-4F4D-8409-ED9FA0286420}" dt="2019-09-03T20:57:03.935" v="2"/>
      <pc:docMkLst>
        <pc:docMk/>
      </pc:docMkLst>
      <pc:sldChg chg="modSp">
        <pc:chgData name="Fabio Di Troia" userId="7de80edd88c2c9de" providerId="LiveId" clId="{1AE9577F-B275-4F4D-8409-ED9FA0286420}" dt="2019-09-03T20:47:08.567" v="0" actId="1582"/>
        <pc:sldMkLst>
          <pc:docMk/>
          <pc:sldMk cId="443593301" sldId="329"/>
        </pc:sldMkLst>
        <pc:cxnChg chg="mod">
          <ac:chgData name="Fabio Di Troia" userId="7de80edd88c2c9de" providerId="LiveId" clId="{1AE9577F-B275-4F4D-8409-ED9FA0286420}" dt="2019-09-03T20:47:08.567" v="0" actId="1582"/>
          <ac:cxnSpMkLst>
            <pc:docMk/>
            <pc:sldMk cId="443593301" sldId="329"/>
            <ac:cxnSpMk id="6" creationId="{48121665-2FF6-409D-BDB0-93888F420C09}"/>
          </ac:cxnSpMkLst>
        </pc:cxnChg>
      </pc:sldChg>
      <pc:sldChg chg="modSp">
        <pc:chgData name="Fabio Di Troia" userId="7de80edd88c2c9de" providerId="LiveId" clId="{1AE9577F-B275-4F4D-8409-ED9FA0286420}" dt="2019-09-03T20:54:18.687" v="1" actId="207"/>
        <pc:sldMkLst>
          <pc:docMk/>
          <pc:sldMk cId="3813306661" sldId="349"/>
        </pc:sldMkLst>
        <pc:spChg chg="mod">
          <ac:chgData name="Fabio Di Troia" userId="7de80edd88c2c9de" providerId="LiveId" clId="{1AE9577F-B275-4F4D-8409-ED9FA0286420}" dt="2019-09-03T20:54:18.687" v="1" actId="207"/>
          <ac:spMkLst>
            <pc:docMk/>
            <pc:sldMk cId="3813306661" sldId="349"/>
            <ac:spMk id="3" creationId="{0BA3B4A5-F2B4-441C-9A31-3AB9B7E069E9}"/>
          </ac:spMkLst>
        </pc:spChg>
      </pc:sldChg>
      <pc:sldChg chg="add">
        <pc:chgData name="Fabio Di Troia" userId="7de80edd88c2c9de" providerId="LiveId" clId="{1AE9577F-B275-4F4D-8409-ED9FA0286420}" dt="2019-09-03T20:57:03.935" v="2"/>
        <pc:sldMkLst>
          <pc:docMk/>
          <pc:sldMk cId="3807151767" sldId="363"/>
        </pc:sldMkLst>
      </pc:sldChg>
      <pc:sldChg chg="add">
        <pc:chgData name="Fabio Di Troia" userId="7de80edd88c2c9de" providerId="LiveId" clId="{1AE9577F-B275-4F4D-8409-ED9FA0286420}" dt="2019-09-03T20:57:03.935" v="2"/>
        <pc:sldMkLst>
          <pc:docMk/>
          <pc:sldMk cId="4079563890" sldId="364"/>
        </pc:sldMkLst>
      </pc:sldChg>
      <pc:sldChg chg="add">
        <pc:chgData name="Fabio Di Troia" userId="7de80edd88c2c9de" providerId="LiveId" clId="{1AE9577F-B275-4F4D-8409-ED9FA0286420}" dt="2019-09-03T20:57:03.935" v="2"/>
        <pc:sldMkLst>
          <pc:docMk/>
          <pc:sldMk cId="4083484977" sldId="365"/>
        </pc:sldMkLst>
      </pc:sldChg>
      <pc:sldChg chg="add">
        <pc:chgData name="Fabio Di Troia" userId="7de80edd88c2c9de" providerId="LiveId" clId="{1AE9577F-B275-4F4D-8409-ED9FA0286420}" dt="2019-09-03T20:57:03.935" v="2"/>
        <pc:sldMkLst>
          <pc:docMk/>
          <pc:sldMk cId="2950023988" sldId="366"/>
        </pc:sldMkLst>
      </pc:sldChg>
      <pc:sldChg chg="add">
        <pc:chgData name="Fabio Di Troia" userId="7de80edd88c2c9de" providerId="LiveId" clId="{1AE9577F-B275-4F4D-8409-ED9FA0286420}" dt="2019-09-03T20:57:03.935" v="2"/>
        <pc:sldMkLst>
          <pc:docMk/>
          <pc:sldMk cId="3434150127" sldId="367"/>
        </pc:sldMkLst>
      </pc:sldChg>
      <pc:sldChg chg="add">
        <pc:chgData name="Fabio Di Troia" userId="7de80edd88c2c9de" providerId="LiveId" clId="{1AE9577F-B275-4F4D-8409-ED9FA0286420}" dt="2019-09-03T20:57:03.935" v="2"/>
        <pc:sldMkLst>
          <pc:docMk/>
          <pc:sldMk cId="861045191" sldId="368"/>
        </pc:sldMkLst>
      </pc:sldChg>
      <pc:sldChg chg="add">
        <pc:chgData name="Fabio Di Troia" userId="7de80edd88c2c9de" providerId="LiveId" clId="{1AE9577F-B275-4F4D-8409-ED9FA0286420}" dt="2019-09-03T20:57:03.935" v="2"/>
        <pc:sldMkLst>
          <pc:docMk/>
          <pc:sldMk cId="1262574955" sldId="369"/>
        </pc:sldMkLst>
      </pc:sldChg>
      <pc:sldChg chg="add">
        <pc:chgData name="Fabio Di Troia" userId="7de80edd88c2c9de" providerId="LiveId" clId="{1AE9577F-B275-4F4D-8409-ED9FA0286420}" dt="2019-09-03T20:57:03.935" v="2"/>
        <pc:sldMkLst>
          <pc:docMk/>
          <pc:sldMk cId="753078207" sldId="370"/>
        </pc:sldMkLst>
      </pc:sldChg>
      <pc:sldChg chg="add">
        <pc:chgData name="Fabio Di Troia" userId="7de80edd88c2c9de" providerId="LiveId" clId="{1AE9577F-B275-4F4D-8409-ED9FA0286420}" dt="2019-09-03T20:57:03.935" v="2"/>
        <pc:sldMkLst>
          <pc:docMk/>
          <pc:sldMk cId="3110684602" sldId="371"/>
        </pc:sldMkLst>
      </pc:sldChg>
      <pc:sldChg chg="add">
        <pc:chgData name="Fabio Di Troia" userId="7de80edd88c2c9de" providerId="LiveId" clId="{1AE9577F-B275-4F4D-8409-ED9FA0286420}" dt="2019-09-03T20:57:03.935" v="2"/>
        <pc:sldMkLst>
          <pc:docMk/>
          <pc:sldMk cId="246932496" sldId="372"/>
        </pc:sldMkLst>
      </pc:sldChg>
      <pc:sldChg chg="add">
        <pc:chgData name="Fabio Di Troia" userId="7de80edd88c2c9de" providerId="LiveId" clId="{1AE9577F-B275-4F4D-8409-ED9FA0286420}" dt="2019-09-03T20:57:03.935" v="2"/>
        <pc:sldMkLst>
          <pc:docMk/>
          <pc:sldMk cId="247613584" sldId="373"/>
        </pc:sldMkLst>
      </pc:sldChg>
      <pc:sldChg chg="add">
        <pc:chgData name="Fabio Di Troia" userId="7de80edd88c2c9de" providerId="LiveId" clId="{1AE9577F-B275-4F4D-8409-ED9FA0286420}" dt="2019-09-03T20:57:03.935" v="2"/>
        <pc:sldMkLst>
          <pc:docMk/>
          <pc:sldMk cId="2267259286" sldId="374"/>
        </pc:sldMkLst>
      </pc:sldChg>
      <pc:sldChg chg="add">
        <pc:chgData name="Fabio Di Troia" userId="7de80edd88c2c9de" providerId="LiveId" clId="{1AE9577F-B275-4F4D-8409-ED9FA0286420}" dt="2019-09-03T20:57:03.935" v="2"/>
        <pc:sldMkLst>
          <pc:docMk/>
          <pc:sldMk cId="989139766" sldId="375"/>
        </pc:sldMkLst>
      </pc:sldChg>
      <pc:sldChg chg="add">
        <pc:chgData name="Fabio Di Troia" userId="7de80edd88c2c9de" providerId="LiveId" clId="{1AE9577F-B275-4F4D-8409-ED9FA0286420}" dt="2019-09-03T20:57:03.935" v="2"/>
        <pc:sldMkLst>
          <pc:docMk/>
          <pc:sldMk cId="3751949666" sldId="379"/>
        </pc:sldMkLst>
      </pc:sldChg>
      <pc:sldChg chg="add">
        <pc:chgData name="Fabio Di Troia" userId="7de80edd88c2c9de" providerId="LiveId" clId="{1AE9577F-B275-4F4D-8409-ED9FA0286420}" dt="2019-09-03T20:57:03.935" v="2"/>
        <pc:sldMkLst>
          <pc:docMk/>
          <pc:sldMk cId="2485075879" sldId="380"/>
        </pc:sldMkLst>
      </pc:sldChg>
      <pc:sldChg chg="add">
        <pc:chgData name="Fabio Di Troia" userId="7de80edd88c2c9de" providerId="LiveId" clId="{1AE9577F-B275-4F4D-8409-ED9FA0286420}" dt="2019-09-03T20:57:03.935" v="2"/>
        <pc:sldMkLst>
          <pc:docMk/>
          <pc:sldMk cId="28175618" sldId="381"/>
        </pc:sldMkLst>
      </pc:sldChg>
      <pc:sldChg chg="add">
        <pc:chgData name="Fabio Di Troia" userId="7de80edd88c2c9de" providerId="LiveId" clId="{1AE9577F-B275-4F4D-8409-ED9FA0286420}" dt="2019-09-03T20:57:03.935" v="2"/>
        <pc:sldMkLst>
          <pc:docMk/>
          <pc:sldMk cId="3940478826" sldId="382"/>
        </pc:sldMkLst>
      </pc:sldChg>
      <pc:sldChg chg="add">
        <pc:chgData name="Fabio Di Troia" userId="7de80edd88c2c9de" providerId="LiveId" clId="{1AE9577F-B275-4F4D-8409-ED9FA0286420}" dt="2019-09-03T20:57:03.935" v="2"/>
        <pc:sldMkLst>
          <pc:docMk/>
          <pc:sldMk cId="2812026031" sldId="383"/>
        </pc:sldMkLst>
      </pc:sldChg>
      <pc:sldChg chg="add">
        <pc:chgData name="Fabio Di Troia" userId="7de80edd88c2c9de" providerId="LiveId" clId="{1AE9577F-B275-4F4D-8409-ED9FA0286420}" dt="2019-09-03T20:57:03.935" v="2"/>
        <pc:sldMkLst>
          <pc:docMk/>
          <pc:sldMk cId="2186837747" sldId="384"/>
        </pc:sldMkLst>
      </pc:sldChg>
      <pc:sldChg chg="add">
        <pc:chgData name="Fabio Di Troia" userId="7de80edd88c2c9de" providerId="LiveId" clId="{1AE9577F-B275-4F4D-8409-ED9FA0286420}" dt="2019-09-03T20:57:03.935" v="2"/>
        <pc:sldMkLst>
          <pc:docMk/>
          <pc:sldMk cId="2150749167" sldId="385"/>
        </pc:sldMkLst>
      </pc:sldChg>
      <pc:sldChg chg="add">
        <pc:chgData name="Fabio Di Troia" userId="7de80edd88c2c9de" providerId="LiveId" clId="{1AE9577F-B275-4F4D-8409-ED9FA0286420}" dt="2019-09-03T20:57:03.935" v="2"/>
        <pc:sldMkLst>
          <pc:docMk/>
          <pc:sldMk cId="511454061" sldId="390"/>
        </pc:sldMkLst>
      </pc:sldChg>
      <pc:sldChg chg="add">
        <pc:chgData name="Fabio Di Troia" userId="7de80edd88c2c9de" providerId="LiveId" clId="{1AE9577F-B275-4F4D-8409-ED9FA0286420}" dt="2019-09-03T20:57:03.935" v="2"/>
        <pc:sldMkLst>
          <pc:docMk/>
          <pc:sldMk cId="3576933457" sldId="391"/>
        </pc:sldMkLst>
      </pc:sldChg>
      <pc:sldChg chg="add">
        <pc:chgData name="Fabio Di Troia" userId="7de80edd88c2c9de" providerId="LiveId" clId="{1AE9577F-B275-4F4D-8409-ED9FA0286420}" dt="2019-09-03T20:57:03.935" v="2"/>
        <pc:sldMkLst>
          <pc:docMk/>
          <pc:sldMk cId="909406226" sldId="392"/>
        </pc:sldMkLst>
      </pc:sldChg>
      <pc:sldChg chg="add">
        <pc:chgData name="Fabio Di Troia" userId="7de80edd88c2c9de" providerId="LiveId" clId="{1AE9577F-B275-4F4D-8409-ED9FA0286420}" dt="2019-09-03T20:57:03.935" v="2"/>
        <pc:sldMkLst>
          <pc:docMk/>
          <pc:sldMk cId="2027998472" sldId="393"/>
        </pc:sldMkLst>
      </pc:sldChg>
      <pc:sldChg chg="add">
        <pc:chgData name="Fabio Di Troia" userId="7de80edd88c2c9de" providerId="LiveId" clId="{1AE9577F-B275-4F4D-8409-ED9FA0286420}" dt="2019-09-03T20:57:03.935" v="2"/>
        <pc:sldMkLst>
          <pc:docMk/>
          <pc:sldMk cId="323230785" sldId="394"/>
        </pc:sldMkLst>
      </pc:sldChg>
    </pc:docChg>
  </pc:docChgLst>
  <pc:docChgLst>
    <pc:chgData name="Fabio Di Troia" userId="7de80edd88c2c9de" providerId="LiveId" clId="{23CBFD9E-B770-4F07-B04F-190CDF679D4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9/3/2019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a:t>
            </a:fld>
            <a:endParaRPr lang="en-US"/>
          </a:p>
        </p:txBody>
      </p:sp>
    </p:spTree>
    <p:extLst>
      <p:ext uri="{BB962C8B-B14F-4D97-AF65-F5344CB8AC3E}">
        <p14:creationId xmlns:p14="http://schemas.microsoft.com/office/powerpoint/2010/main" val="63694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1246264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assigns the result of the expression 366 - $</a:t>
            </a:r>
            <a:r>
              <a:rPr lang="en-US" dirty="0" err="1"/>
              <a:t>day_number</a:t>
            </a:r>
            <a:r>
              <a:rPr lang="en-US" dirty="0"/>
              <a:t> to the variable $</a:t>
            </a:r>
            <a:r>
              <a:rPr lang="en-US" dirty="0" err="1"/>
              <a:t>days_to_new_year</a:t>
            </a:r>
            <a:r>
              <a:rPr lang="en-US" dirty="0"/>
              <a:t>, and the second outputs a friendly message only if the expression $</a:t>
            </a:r>
            <a:r>
              <a:rPr lang="en-US" dirty="0" err="1"/>
              <a:t>days_to_new_year</a:t>
            </a:r>
            <a:r>
              <a:rPr lang="en-US" dirty="0"/>
              <a:t> &lt; 30 evaluates to TRUE</a:t>
            </a:r>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4033265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1395663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27</a:t>
            </a:fld>
            <a:endParaRPr lang="en-US"/>
          </a:p>
        </p:txBody>
      </p:sp>
    </p:spTree>
    <p:extLst>
      <p:ext uri="{BB962C8B-B14F-4D97-AF65-F5344CB8AC3E}">
        <p14:creationId xmlns:p14="http://schemas.microsoft.com/office/powerpoint/2010/main" val="426215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28</a:t>
            </a:fld>
            <a:endParaRPr lang="en-US"/>
          </a:p>
        </p:txBody>
      </p:sp>
    </p:spTree>
    <p:extLst>
      <p:ext uri="{BB962C8B-B14F-4D97-AF65-F5344CB8AC3E}">
        <p14:creationId xmlns:p14="http://schemas.microsoft.com/office/powerpoint/2010/main" val="31271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29</a:t>
            </a:fld>
            <a:endParaRPr lang="en-US"/>
          </a:p>
        </p:txBody>
      </p:sp>
    </p:spTree>
    <p:extLst>
      <p:ext uri="{BB962C8B-B14F-4D97-AF65-F5344CB8AC3E}">
        <p14:creationId xmlns:p14="http://schemas.microsoft.com/office/powerpoint/2010/main" val="3948863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30</a:t>
            </a:fld>
            <a:endParaRPr lang="en-US"/>
          </a:p>
        </p:txBody>
      </p:sp>
    </p:spTree>
    <p:extLst>
      <p:ext uri="{BB962C8B-B14F-4D97-AF65-F5344CB8AC3E}">
        <p14:creationId xmlns:p14="http://schemas.microsoft.com/office/powerpoint/2010/main" val="178901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31</a:t>
            </a:fld>
            <a:endParaRPr lang="en-US"/>
          </a:p>
        </p:txBody>
      </p:sp>
    </p:spTree>
    <p:extLst>
      <p:ext uri="{BB962C8B-B14F-4D97-AF65-F5344CB8AC3E}">
        <p14:creationId xmlns:p14="http://schemas.microsoft.com/office/powerpoint/2010/main" val="4028278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32</a:t>
            </a:fld>
            <a:endParaRPr lang="en-US"/>
          </a:p>
        </p:txBody>
      </p:sp>
    </p:spTree>
    <p:extLst>
      <p:ext uri="{BB962C8B-B14F-4D97-AF65-F5344CB8AC3E}">
        <p14:creationId xmlns:p14="http://schemas.microsoft.com/office/powerpoint/2010/main" val="35528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with forcing operator precedence, whenever you have any doubt about how PHP will convert operand types, you can use the identity operator to turn this behavior off.</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33</a:t>
            </a:fld>
            <a:endParaRPr lang="en-US"/>
          </a:p>
        </p:txBody>
      </p:sp>
    </p:spTree>
    <p:extLst>
      <p:ext uri="{BB962C8B-B14F-4D97-AF65-F5344CB8AC3E}">
        <p14:creationId xmlns:p14="http://schemas.microsoft.com/office/powerpoint/2010/main" val="17837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965323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34</a:t>
            </a:fld>
            <a:endParaRPr lang="en-US"/>
          </a:p>
        </p:txBody>
      </p:sp>
    </p:spTree>
    <p:extLst>
      <p:ext uri="{BB962C8B-B14F-4D97-AF65-F5344CB8AC3E}">
        <p14:creationId xmlns:p14="http://schemas.microsoft.com/office/powerpoint/2010/main" val="408750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35</a:t>
            </a:fld>
            <a:endParaRPr lang="en-US"/>
          </a:p>
        </p:txBody>
      </p:sp>
    </p:spTree>
    <p:extLst>
      <p:ext uri="{BB962C8B-B14F-4D97-AF65-F5344CB8AC3E}">
        <p14:creationId xmlns:p14="http://schemas.microsoft.com/office/powerpoint/2010/main" val="3651346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36</a:t>
            </a:fld>
            <a:endParaRPr lang="en-US"/>
          </a:p>
        </p:txBody>
      </p:sp>
    </p:spTree>
    <p:extLst>
      <p:ext uri="{BB962C8B-B14F-4D97-AF65-F5344CB8AC3E}">
        <p14:creationId xmlns:p14="http://schemas.microsoft.com/office/powerpoint/2010/main" val="57162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37</a:t>
            </a:fld>
            <a:endParaRPr lang="en-US"/>
          </a:p>
        </p:txBody>
      </p:sp>
    </p:spTree>
    <p:extLst>
      <p:ext uri="{BB962C8B-B14F-4D97-AF65-F5344CB8AC3E}">
        <p14:creationId xmlns:p14="http://schemas.microsoft.com/office/powerpoint/2010/main" val="850259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38</a:t>
            </a:fld>
            <a:endParaRPr lang="en-US"/>
          </a:p>
        </p:txBody>
      </p:sp>
    </p:spTree>
    <p:extLst>
      <p:ext uri="{BB962C8B-B14F-4D97-AF65-F5344CB8AC3E}">
        <p14:creationId xmlns:p14="http://schemas.microsoft.com/office/powerpoint/2010/main" val="402627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called “short-circuit”</a:t>
            </a:r>
          </a:p>
        </p:txBody>
      </p:sp>
      <p:sp>
        <p:nvSpPr>
          <p:cNvPr id="4" name="Slide Number Placeholder 3"/>
          <p:cNvSpPr>
            <a:spLocks noGrp="1"/>
          </p:cNvSpPr>
          <p:nvPr>
            <p:ph type="sldNum" sz="quarter" idx="5"/>
          </p:nvPr>
        </p:nvSpPr>
        <p:spPr/>
        <p:txBody>
          <a:bodyPr/>
          <a:lstStyle/>
          <a:p>
            <a:fld id="{5128CF90-F4C5-443D-9C25-84CBAD8F868F}" type="slidenum">
              <a:rPr lang="en-US" smtClean="0"/>
              <a:t>39</a:t>
            </a:fld>
            <a:endParaRPr lang="en-US"/>
          </a:p>
        </p:txBody>
      </p:sp>
    </p:spTree>
    <p:extLst>
      <p:ext uri="{BB962C8B-B14F-4D97-AF65-F5344CB8AC3E}">
        <p14:creationId xmlns:p14="http://schemas.microsoft.com/office/powerpoint/2010/main" val="2065963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called “short-circuit”</a:t>
            </a:r>
          </a:p>
        </p:txBody>
      </p:sp>
      <p:sp>
        <p:nvSpPr>
          <p:cNvPr id="4" name="Slide Number Placeholder 3"/>
          <p:cNvSpPr>
            <a:spLocks noGrp="1"/>
          </p:cNvSpPr>
          <p:nvPr>
            <p:ph type="sldNum" sz="quarter" idx="10"/>
          </p:nvPr>
        </p:nvSpPr>
        <p:spPr/>
        <p:txBody>
          <a:bodyPr/>
          <a:lstStyle/>
          <a:p>
            <a:fld id="{5128CF90-F4C5-443D-9C25-84CBAD8F868F}" type="slidenum">
              <a:rPr lang="en-US" smtClean="0"/>
              <a:t>40</a:t>
            </a:fld>
            <a:endParaRPr lang="en-US"/>
          </a:p>
        </p:txBody>
      </p:sp>
    </p:spTree>
    <p:extLst>
      <p:ext uri="{BB962C8B-B14F-4D97-AF65-F5344CB8AC3E}">
        <p14:creationId xmlns:p14="http://schemas.microsoft.com/office/powerpoint/2010/main" val="1272430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41</a:t>
            </a:fld>
            <a:endParaRPr lang="en-US"/>
          </a:p>
        </p:txBody>
      </p:sp>
    </p:spTree>
    <p:extLst>
      <p:ext uri="{BB962C8B-B14F-4D97-AF65-F5344CB8AC3E}">
        <p14:creationId xmlns:p14="http://schemas.microsoft.com/office/powerpoint/2010/main" val="90350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42</a:t>
            </a:fld>
            <a:endParaRPr lang="en-US"/>
          </a:p>
        </p:txBody>
      </p:sp>
    </p:spTree>
    <p:extLst>
      <p:ext uri="{BB962C8B-B14F-4D97-AF65-F5344CB8AC3E}">
        <p14:creationId xmlns:p14="http://schemas.microsoft.com/office/powerpoint/2010/main" val="2678763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43</a:t>
            </a:fld>
            <a:endParaRPr lang="en-US"/>
          </a:p>
        </p:txBody>
      </p:sp>
    </p:spTree>
    <p:extLst>
      <p:ext uri="{BB962C8B-B14F-4D97-AF65-F5344CB8AC3E}">
        <p14:creationId xmlns:p14="http://schemas.microsoft.com/office/powerpoint/2010/main" val="402877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3655707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44</a:t>
            </a:fld>
            <a:endParaRPr lang="en-US"/>
          </a:p>
        </p:txBody>
      </p:sp>
    </p:spTree>
    <p:extLst>
      <p:ext uri="{BB962C8B-B14F-4D97-AF65-F5344CB8AC3E}">
        <p14:creationId xmlns:p14="http://schemas.microsoft.com/office/powerpoint/2010/main" val="3058118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45</a:t>
            </a:fld>
            <a:endParaRPr lang="en-US"/>
          </a:p>
        </p:txBody>
      </p:sp>
    </p:spTree>
    <p:extLst>
      <p:ext uri="{BB962C8B-B14F-4D97-AF65-F5344CB8AC3E}">
        <p14:creationId xmlns:p14="http://schemas.microsoft.com/office/powerpoint/2010/main" val="310298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46</a:t>
            </a:fld>
            <a:endParaRPr lang="en-US"/>
          </a:p>
        </p:txBody>
      </p:sp>
    </p:spTree>
    <p:extLst>
      <p:ext uri="{BB962C8B-B14F-4D97-AF65-F5344CB8AC3E}">
        <p14:creationId xmlns:p14="http://schemas.microsoft.com/office/powerpoint/2010/main" val="1042303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47</a:t>
            </a:fld>
            <a:endParaRPr lang="en-US"/>
          </a:p>
        </p:txBody>
      </p:sp>
    </p:spTree>
    <p:extLst>
      <p:ext uri="{BB962C8B-B14F-4D97-AF65-F5344CB8AC3E}">
        <p14:creationId xmlns:p14="http://schemas.microsoft.com/office/powerpoint/2010/main" val="2356136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48</a:t>
            </a:fld>
            <a:endParaRPr lang="en-US"/>
          </a:p>
        </p:txBody>
      </p:sp>
    </p:spTree>
    <p:extLst>
      <p:ext uri="{BB962C8B-B14F-4D97-AF65-F5344CB8AC3E}">
        <p14:creationId xmlns:p14="http://schemas.microsoft.com/office/powerpoint/2010/main" val="3351146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5128CF90-F4C5-443D-9C25-84CBAD8F868F}" type="slidenum">
              <a:rPr lang="en-US" smtClean="0"/>
              <a:t>49</a:t>
            </a:fld>
            <a:endParaRPr lang="en-US"/>
          </a:p>
        </p:txBody>
      </p:sp>
    </p:spTree>
    <p:extLst>
      <p:ext uri="{BB962C8B-B14F-4D97-AF65-F5344CB8AC3E}">
        <p14:creationId xmlns:p14="http://schemas.microsoft.com/office/powerpoint/2010/main" val="2776903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50</a:t>
            </a:fld>
            <a:endParaRPr lang="en-US"/>
          </a:p>
        </p:txBody>
      </p:sp>
    </p:spTree>
    <p:extLst>
      <p:ext uri="{BB962C8B-B14F-4D97-AF65-F5344CB8AC3E}">
        <p14:creationId xmlns:p14="http://schemas.microsoft.com/office/powerpoint/2010/main" val="3168733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51</a:t>
            </a:fld>
            <a:endParaRPr lang="en-US"/>
          </a:p>
        </p:txBody>
      </p:sp>
    </p:spTree>
    <p:extLst>
      <p:ext uri="{BB962C8B-B14F-4D97-AF65-F5344CB8AC3E}">
        <p14:creationId xmlns:p14="http://schemas.microsoft.com/office/powerpoint/2010/main" val="3582311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52</a:t>
            </a:fld>
            <a:endParaRPr lang="en-US"/>
          </a:p>
        </p:txBody>
      </p:sp>
    </p:spTree>
    <p:extLst>
      <p:ext uri="{BB962C8B-B14F-4D97-AF65-F5344CB8AC3E}">
        <p14:creationId xmlns:p14="http://schemas.microsoft.com/office/powerpoint/2010/main" val="4182117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53</a:t>
            </a:fld>
            <a:endParaRPr lang="en-US"/>
          </a:p>
        </p:txBody>
      </p:sp>
    </p:spTree>
    <p:extLst>
      <p:ext uri="{BB962C8B-B14F-4D97-AF65-F5344CB8AC3E}">
        <p14:creationId xmlns:p14="http://schemas.microsoft.com/office/powerpoint/2010/main" val="64656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2579805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54</a:t>
            </a:fld>
            <a:endParaRPr lang="en-US"/>
          </a:p>
        </p:txBody>
      </p:sp>
    </p:spTree>
    <p:extLst>
      <p:ext uri="{BB962C8B-B14F-4D97-AF65-F5344CB8AC3E}">
        <p14:creationId xmlns:p14="http://schemas.microsoft.com/office/powerpoint/2010/main" val="1824877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55</a:t>
            </a:fld>
            <a:endParaRPr lang="en-US"/>
          </a:p>
        </p:txBody>
      </p:sp>
    </p:spTree>
    <p:extLst>
      <p:ext uri="{BB962C8B-B14F-4D97-AF65-F5344CB8AC3E}">
        <p14:creationId xmlns:p14="http://schemas.microsoft.com/office/powerpoint/2010/main" val="1425890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56</a:t>
            </a:fld>
            <a:endParaRPr lang="en-US"/>
          </a:p>
        </p:txBody>
      </p:sp>
    </p:spTree>
    <p:extLst>
      <p:ext uri="{BB962C8B-B14F-4D97-AF65-F5344CB8AC3E}">
        <p14:creationId xmlns:p14="http://schemas.microsoft.com/office/powerpoint/2010/main" val="3676422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57</a:t>
            </a:fld>
            <a:endParaRPr lang="en-US"/>
          </a:p>
        </p:txBody>
      </p:sp>
    </p:spTree>
    <p:extLst>
      <p:ext uri="{BB962C8B-B14F-4D97-AF65-F5344CB8AC3E}">
        <p14:creationId xmlns:p14="http://schemas.microsoft.com/office/powerpoint/2010/main" val="2984819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58</a:t>
            </a:fld>
            <a:endParaRPr lang="en-US"/>
          </a:p>
        </p:txBody>
      </p:sp>
    </p:spTree>
    <p:extLst>
      <p:ext uri="{BB962C8B-B14F-4D97-AF65-F5344CB8AC3E}">
        <p14:creationId xmlns:p14="http://schemas.microsoft.com/office/powerpoint/2010/main" val="79844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59</a:t>
            </a:fld>
            <a:endParaRPr lang="en-US"/>
          </a:p>
        </p:txBody>
      </p:sp>
    </p:spTree>
    <p:extLst>
      <p:ext uri="{BB962C8B-B14F-4D97-AF65-F5344CB8AC3E}">
        <p14:creationId xmlns:p14="http://schemas.microsoft.com/office/powerpoint/2010/main" val="346557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218274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global variables more visible, try making their names uppercase </a:t>
            </a:r>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255243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the way, in some languages FALSE may be defined as 0 or even –1, so it’s worth checking on its definition in each language.</a:t>
            </a:r>
            <a:endParaRPr lang="en-US" i="1" dirty="0"/>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21</a:t>
            </a:fld>
            <a:endParaRPr lang="en-US"/>
          </a:p>
        </p:txBody>
      </p:sp>
    </p:spTree>
    <p:extLst>
      <p:ext uri="{BB962C8B-B14F-4D97-AF65-F5344CB8AC3E}">
        <p14:creationId xmlns:p14="http://schemas.microsoft.com/office/powerpoint/2010/main" val="337888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336720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231784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773B68-FBE2-44AA-8C62-1A0FDD2BC2E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773B68-FBE2-44AA-8C62-1A0FDD2BC2E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773B68-FBE2-44AA-8C62-1A0FDD2BC2E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773B68-FBE2-44AA-8C62-1A0FDD2BC2EA}"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73B68-FBE2-44AA-8C62-1A0FDD2BC2EA}"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73B68-FBE2-44AA-8C62-1A0FDD2BC2EA}"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73B68-FBE2-44AA-8C62-1A0FDD2BC2EA}"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Functions</a:t>
            </a:r>
          </a:p>
        </p:txBody>
      </p:sp>
      <p:sp>
        <p:nvSpPr>
          <p:cNvPr id="3" name="Content Placeholder 2"/>
          <p:cNvSpPr>
            <a:spLocks noGrp="1"/>
          </p:cNvSpPr>
          <p:nvPr>
            <p:ph idx="1"/>
          </p:nvPr>
        </p:nvSpPr>
        <p:spPr>
          <a:xfrm>
            <a:off x="838200" y="1825625"/>
            <a:ext cx="10696575" cy="4832350"/>
          </a:xfrm>
        </p:spPr>
        <p:txBody>
          <a:bodyPr>
            <a:normAutofit lnSpcReduction="10000"/>
          </a:bodyPr>
          <a:lstStyle/>
          <a:p>
            <a:r>
              <a:rPr lang="en-US" dirty="0"/>
              <a:t>A simple function declaration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time_machine</a:t>
            </a:r>
            <a:r>
              <a:rPr lang="en-US" dirty="0">
                <a:solidFill>
                  <a:srgbClr val="0070C0"/>
                </a:solidFill>
              </a:rPr>
              <a:t>($a)</a:t>
            </a:r>
          </a:p>
          <a:p>
            <a:pPr marL="457200" lvl="1" indent="0">
              <a:buNone/>
            </a:pPr>
            <a:r>
              <a:rPr lang="en-US" dirty="0">
                <a:solidFill>
                  <a:srgbClr val="0070C0"/>
                </a:solidFill>
              </a:rPr>
              <a:t>    {</a:t>
            </a:r>
          </a:p>
          <a:p>
            <a:pPr marL="457200" lvl="1" indent="0">
              <a:buNone/>
            </a:pPr>
            <a:r>
              <a:rPr lang="en-US" dirty="0">
                <a:solidFill>
                  <a:srgbClr val="0070C0"/>
                </a:solidFill>
              </a:rPr>
              <a:t>        echo time() + $a;</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600" i="1" dirty="0"/>
          </a:p>
          <a:p>
            <a:r>
              <a:rPr lang="en-US" dirty="0"/>
              <a:t>This call uses the built-in PHP </a:t>
            </a:r>
            <a:r>
              <a:rPr lang="en-US" dirty="0">
                <a:solidFill>
                  <a:srgbClr val="0070C0"/>
                </a:solidFill>
              </a:rPr>
              <a:t>time</a:t>
            </a:r>
            <a:r>
              <a:rPr lang="en-US" dirty="0"/>
              <a:t> function to fetch the current timestamp</a:t>
            </a:r>
          </a:p>
          <a:p>
            <a:pPr lvl="1">
              <a:buFont typeface="Courier New" panose="02070309020205020404" pitchFamily="49" charset="0"/>
              <a:buChar char="o"/>
            </a:pPr>
            <a:r>
              <a:rPr lang="en-US" dirty="0"/>
              <a:t>Timestamp: an integer number representing a date and time based on the number of seconds since 00:00 a.m. on January 1, 1970</a:t>
            </a:r>
            <a:endParaRPr lang="en-GB" sz="1200" i="1" dirty="0"/>
          </a:p>
        </p:txBody>
      </p:sp>
    </p:spTree>
    <p:extLst>
      <p:ext uri="{BB962C8B-B14F-4D97-AF65-F5344CB8AC3E}">
        <p14:creationId xmlns:p14="http://schemas.microsoft.com/office/powerpoint/2010/main" val="152571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 variables</a:t>
            </a:r>
          </a:p>
        </p:txBody>
      </p:sp>
      <p:sp>
        <p:nvSpPr>
          <p:cNvPr id="3" name="Content Placeholder 2"/>
          <p:cNvSpPr>
            <a:spLocks noGrp="1"/>
          </p:cNvSpPr>
          <p:nvPr>
            <p:ph idx="1"/>
          </p:nvPr>
        </p:nvSpPr>
        <p:spPr/>
        <p:txBody>
          <a:bodyPr/>
          <a:lstStyle/>
          <a:p>
            <a:r>
              <a:rPr lang="en-US" dirty="0"/>
              <a:t>Starting with PHP 4.1.0, several predefined variables are available.</a:t>
            </a:r>
          </a:p>
          <a:p>
            <a:pPr>
              <a:buChar char="○"/>
            </a:pPr>
            <a:r>
              <a:rPr lang="en-US" dirty="0"/>
              <a:t>These are known as </a:t>
            </a:r>
            <a:r>
              <a:rPr lang="en-US" b="1" dirty="0" err="1"/>
              <a:t>superglobal</a:t>
            </a:r>
            <a:r>
              <a:rPr lang="en-US" b="1" dirty="0"/>
              <a:t> variables</a:t>
            </a:r>
            <a:r>
              <a:rPr lang="en-US" dirty="0"/>
              <a:t>, which means that they are provided by the PHP environment but are global within the program, accessible absolutely everywhere.</a:t>
            </a:r>
          </a:p>
          <a:p>
            <a:endParaRPr lang="en-US" dirty="0"/>
          </a:p>
          <a:p>
            <a:pPr marL="457200" lvl="1" indent="0">
              <a:buNone/>
            </a:pPr>
            <a:r>
              <a:rPr lang="en-US" dirty="0"/>
              <a:t>These </a:t>
            </a:r>
            <a:r>
              <a:rPr lang="en-US" dirty="0" err="1"/>
              <a:t>superglobals</a:t>
            </a:r>
            <a:r>
              <a:rPr lang="en-US" dirty="0"/>
              <a:t> contain lots of useful information about the currently running program and its environment </a:t>
            </a:r>
          </a:p>
          <a:p>
            <a:pPr marL="457200" lvl="1" indent="0">
              <a:buNone/>
            </a:pPr>
            <a:endParaRPr lang="en-US" dirty="0"/>
          </a:p>
          <a:p>
            <a:pPr marL="914400" lvl="2" indent="0">
              <a:buNone/>
            </a:pPr>
            <a:r>
              <a:rPr lang="en-US" dirty="0"/>
              <a:t>					They are structured as </a:t>
            </a:r>
            <a:r>
              <a:rPr lang="en-US" u="sng" dirty="0"/>
              <a:t>associative arrays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0543" y="629587"/>
            <a:ext cx="10765999" cy="1976119"/>
          </a:xfrm>
          <a:prstGeom prst="rect">
            <a:avLst/>
          </a:prstGeom>
        </p:spPr>
      </p:pic>
      <p:pic>
        <p:nvPicPr>
          <p:cNvPr id="5" name="Picture 4"/>
          <p:cNvPicPr>
            <a:picLocks noChangeAspect="1"/>
          </p:cNvPicPr>
          <p:nvPr/>
        </p:nvPicPr>
        <p:blipFill>
          <a:blip r:embed="rId3"/>
          <a:stretch>
            <a:fillRect/>
          </a:stretch>
        </p:blipFill>
        <p:spPr>
          <a:xfrm>
            <a:off x="960543" y="2823302"/>
            <a:ext cx="11176100" cy="3202743"/>
          </a:xfrm>
          <a:prstGeom prst="rect">
            <a:avLst/>
          </a:prstGeom>
        </p:spPr>
      </p:pic>
    </p:spTree>
    <p:extLst>
      <p:ext uri="{BB962C8B-B14F-4D97-AF65-F5344CB8AC3E}">
        <p14:creationId xmlns:p14="http://schemas.microsoft.com/office/powerpoint/2010/main" val="40282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 Variables</a:t>
            </a:r>
          </a:p>
        </p:txBody>
      </p:sp>
      <p:sp>
        <p:nvSpPr>
          <p:cNvPr id="3" name="Content Placeholder 2"/>
          <p:cNvSpPr>
            <a:spLocks noGrp="1"/>
          </p:cNvSpPr>
          <p:nvPr>
            <p:ph idx="1"/>
          </p:nvPr>
        </p:nvSpPr>
        <p:spPr/>
        <p:txBody>
          <a:bodyPr>
            <a:normAutofit/>
          </a:bodyPr>
          <a:lstStyle/>
          <a:p>
            <a:r>
              <a:rPr lang="en-US" dirty="0"/>
              <a:t>All of the </a:t>
            </a:r>
            <a:r>
              <a:rPr lang="en-US" b="1" dirty="0" err="1"/>
              <a:t>superglobals</a:t>
            </a:r>
            <a:r>
              <a:rPr lang="en-US" dirty="0"/>
              <a:t> (except for </a:t>
            </a:r>
            <a:r>
              <a:rPr lang="en-US" dirty="0">
                <a:solidFill>
                  <a:srgbClr val="0070C0"/>
                </a:solidFill>
              </a:rPr>
              <a:t>$GLOBALS</a:t>
            </a:r>
            <a:r>
              <a:rPr lang="en-US" dirty="0"/>
              <a:t>) </a:t>
            </a:r>
            <a:r>
              <a:rPr lang="en-US" u="sng" dirty="0"/>
              <a:t>are named with a single initial underscore and only capital letters</a:t>
            </a:r>
          </a:p>
          <a:p>
            <a:pPr>
              <a:buChar char="○"/>
            </a:pPr>
            <a:r>
              <a:rPr lang="en-US" dirty="0"/>
              <a:t>Therefore, you should </a:t>
            </a:r>
            <a:r>
              <a:rPr lang="en-US" u="sng" dirty="0"/>
              <a:t>avoid naming your own variables in this manner</a:t>
            </a:r>
            <a:r>
              <a:rPr lang="en-US" dirty="0"/>
              <a:t> to avoid potential confusion.</a:t>
            </a:r>
          </a:p>
          <a:p>
            <a:pPr marL="0" indent="0">
              <a:buNone/>
            </a:pPr>
            <a:endParaRPr lang="en-US" dirty="0"/>
          </a:p>
          <a:p>
            <a:pPr marL="457200" lvl="1" indent="0">
              <a:buNone/>
            </a:pPr>
            <a:r>
              <a:rPr lang="en-US" dirty="0"/>
              <a:t>Example: The URL of the page that referred the user to the current web page.</a:t>
            </a:r>
          </a:p>
          <a:p>
            <a:pPr marL="0" indent="0">
              <a:buNone/>
            </a:pPr>
            <a:endParaRPr lang="en-US" dirty="0"/>
          </a:p>
          <a:p>
            <a:pPr marL="457200" lvl="1" indent="0">
              <a:buNone/>
            </a:pPr>
            <a:r>
              <a:rPr lang="en-US" dirty="0">
                <a:solidFill>
                  <a:srgbClr val="0070C0"/>
                </a:solidFill>
              </a:rPr>
              <a:t>$</a:t>
            </a:r>
            <a:r>
              <a:rPr lang="en-US" dirty="0" err="1">
                <a:solidFill>
                  <a:srgbClr val="0070C0"/>
                </a:solidFill>
              </a:rPr>
              <a:t>came_from</a:t>
            </a:r>
            <a:r>
              <a:rPr lang="en-US" dirty="0">
                <a:solidFill>
                  <a:srgbClr val="0070C0"/>
                </a:solidFill>
              </a:rPr>
              <a:t> = $_SERVER['HTTP_REFERER’]; </a:t>
            </a:r>
            <a:endParaRPr lang="en-US" dirty="0"/>
          </a:p>
          <a:p>
            <a:pPr>
              <a:buChar char="•"/>
            </a:pPr>
            <a:endParaRPr lang="en-US" dirty="0"/>
          </a:p>
        </p:txBody>
      </p:sp>
      <p:sp>
        <p:nvSpPr>
          <p:cNvPr id="4" name="Rectangle 3"/>
          <p:cNvSpPr/>
          <p:nvPr/>
        </p:nvSpPr>
        <p:spPr>
          <a:xfrm>
            <a:off x="9401175" y="4891385"/>
            <a:ext cx="2590800" cy="1754326"/>
          </a:xfrm>
          <a:prstGeom prst="rect">
            <a:avLst/>
          </a:prstGeom>
          <a:ln>
            <a:solidFill>
              <a:schemeClr val="tx1"/>
            </a:solidFill>
          </a:ln>
        </p:spPr>
        <p:txBody>
          <a:bodyPr wrap="square">
            <a:spAutoFit/>
          </a:bodyPr>
          <a:lstStyle/>
          <a:p>
            <a:r>
              <a:rPr lang="en-US" dirty="0"/>
              <a:t>Oh, and if the user came straight to your web page, such as by typing its URL directly into a browser, </a:t>
            </a:r>
            <a:r>
              <a:rPr lang="en-US" dirty="0">
                <a:solidFill>
                  <a:srgbClr val="0070C0"/>
                </a:solidFill>
              </a:rPr>
              <a:t>$</a:t>
            </a:r>
            <a:r>
              <a:rPr lang="en-US" dirty="0" err="1">
                <a:solidFill>
                  <a:srgbClr val="0070C0"/>
                </a:solidFill>
              </a:rPr>
              <a:t>came_from</a:t>
            </a:r>
            <a:r>
              <a:rPr lang="en-US" dirty="0">
                <a:solidFill>
                  <a:srgbClr val="0070C0"/>
                </a:solidFill>
              </a:rPr>
              <a:t> </a:t>
            </a:r>
            <a:r>
              <a:rPr lang="en-US" dirty="0"/>
              <a:t>will be set to an </a:t>
            </a:r>
            <a:r>
              <a:rPr lang="en-US" u="sng" dirty="0"/>
              <a:t>empty string</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Superglobals</a:t>
            </a:r>
            <a:r>
              <a:rPr lang="en-US" dirty="0"/>
              <a:t> and security</a:t>
            </a:r>
          </a:p>
        </p:txBody>
      </p:sp>
      <p:sp>
        <p:nvSpPr>
          <p:cNvPr id="3" name="Content Placeholder 2"/>
          <p:cNvSpPr>
            <a:spLocks noGrp="1"/>
          </p:cNvSpPr>
          <p:nvPr>
            <p:ph idx="1"/>
          </p:nvPr>
        </p:nvSpPr>
        <p:spPr>
          <a:xfrm>
            <a:off x="838200" y="1825624"/>
            <a:ext cx="10515600" cy="4613275"/>
          </a:xfrm>
        </p:spPr>
        <p:txBody>
          <a:bodyPr>
            <a:normAutofit/>
          </a:bodyPr>
          <a:lstStyle/>
          <a:p>
            <a:r>
              <a:rPr lang="en-US" dirty="0"/>
              <a:t>A word of caution is in order before you start using </a:t>
            </a:r>
            <a:r>
              <a:rPr lang="en-US" dirty="0" err="1"/>
              <a:t>superglobal</a:t>
            </a:r>
            <a:r>
              <a:rPr lang="en-US" dirty="0"/>
              <a:t> variables, because </a:t>
            </a:r>
            <a:r>
              <a:rPr lang="en-US" u="sng" dirty="0"/>
              <a:t>they are often used by hackers</a:t>
            </a:r>
            <a:r>
              <a:rPr lang="en-US" dirty="0"/>
              <a:t> trying to find exploits to break into your website.</a:t>
            </a:r>
          </a:p>
          <a:p>
            <a:endParaRPr lang="en-US" dirty="0"/>
          </a:p>
          <a:p>
            <a:pPr>
              <a:buFont typeface="Wingdings" panose="05000000000000000000" pitchFamily="2" charset="2"/>
              <a:buChar char="Ø"/>
            </a:pPr>
            <a:r>
              <a:rPr lang="en-US" dirty="0"/>
              <a:t>What they do is load up </a:t>
            </a:r>
            <a:r>
              <a:rPr lang="en-US" dirty="0">
                <a:solidFill>
                  <a:srgbClr val="0070C0"/>
                </a:solidFill>
              </a:rPr>
              <a:t>$_POST</a:t>
            </a:r>
            <a:r>
              <a:rPr lang="en-US" dirty="0"/>
              <a:t>, </a:t>
            </a:r>
            <a:r>
              <a:rPr lang="en-US" dirty="0">
                <a:solidFill>
                  <a:srgbClr val="0070C0"/>
                </a:solidFill>
              </a:rPr>
              <a:t>$_GET</a:t>
            </a:r>
            <a:r>
              <a:rPr lang="en-US" dirty="0"/>
              <a:t>, or other </a:t>
            </a:r>
            <a:r>
              <a:rPr lang="en-US" dirty="0" err="1"/>
              <a:t>superglobals</a:t>
            </a:r>
            <a:r>
              <a:rPr lang="en-US" dirty="0"/>
              <a:t> with malicious code, such as Unix or MySQL commands that can damage or display sensitive data if you naïvely access them.</a:t>
            </a:r>
          </a:p>
          <a:p>
            <a:endParaRPr lang="en-US" dirty="0"/>
          </a:p>
          <a:p>
            <a:pPr>
              <a:buChar char="•"/>
            </a:pPr>
            <a:r>
              <a:rPr lang="en-US" dirty="0"/>
              <a:t>Therefore, you should </a:t>
            </a:r>
            <a:r>
              <a:rPr lang="en-US" b="1" u="sng" dirty="0">
                <a:solidFill>
                  <a:srgbClr val="FF0000"/>
                </a:solidFill>
              </a:rPr>
              <a:t>always sanitize </a:t>
            </a:r>
            <a:r>
              <a:rPr lang="en-US" b="1" u="sng" dirty="0" err="1">
                <a:solidFill>
                  <a:srgbClr val="FF0000"/>
                </a:solidFill>
              </a:rPr>
              <a:t>superglobals</a:t>
            </a:r>
            <a:r>
              <a:rPr lang="en-US" dirty="0">
                <a:solidFill>
                  <a:srgbClr val="FF0000"/>
                </a:solidFill>
              </a:rPr>
              <a:t> </a:t>
            </a:r>
            <a:r>
              <a:rPr lang="en-US" dirty="0"/>
              <a:t>before using them.</a:t>
            </a:r>
          </a:p>
          <a:p>
            <a:pPr>
              <a:buChar char="•"/>
            </a:pPr>
            <a:endParaRPr lang="en-US" dirty="0"/>
          </a:p>
          <a:p>
            <a:pPr marL="457200" lvl="1" indent="0">
              <a:buNone/>
            </a:pPr>
            <a:endParaRPr lang="en-US"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Superglobals and security</a:t>
            </a:r>
          </a:p>
        </p:txBody>
      </p:sp>
      <p:sp>
        <p:nvSpPr>
          <p:cNvPr id="3" name="Content Placeholder 2"/>
          <p:cNvSpPr>
            <a:spLocks noGrp="1"/>
          </p:cNvSpPr>
          <p:nvPr>
            <p:ph idx="1"/>
          </p:nvPr>
        </p:nvSpPr>
        <p:spPr>
          <a:xfrm>
            <a:off x="838200" y="1825624"/>
            <a:ext cx="10515600" cy="4613275"/>
          </a:xfrm>
        </p:spPr>
        <p:txBody>
          <a:bodyPr>
            <a:normAutofit/>
          </a:bodyPr>
          <a:lstStyle/>
          <a:p>
            <a:r>
              <a:rPr lang="en-US" dirty="0"/>
              <a:t>One way to do this is via the PHP </a:t>
            </a:r>
            <a:r>
              <a:rPr lang="en-US" dirty="0" err="1">
                <a:solidFill>
                  <a:srgbClr val="0070C0"/>
                </a:solidFill>
              </a:rPr>
              <a:t>htmlentities</a:t>
            </a:r>
            <a:r>
              <a:rPr lang="en-US" dirty="0"/>
              <a:t> function.</a:t>
            </a:r>
          </a:p>
          <a:p>
            <a:pPr lvl="1">
              <a:buFont typeface="Calibri" panose="020F0502020204030204" pitchFamily="34" charset="0"/>
              <a:buChar char="−"/>
            </a:pPr>
            <a:r>
              <a:rPr lang="en-US" dirty="0"/>
              <a:t>It converts all characters into HTML entities</a:t>
            </a:r>
          </a:p>
          <a:p>
            <a:pPr marL="457200" lvl="1" indent="0">
              <a:buNone/>
            </a:pPr>
            <a:r>
              <a:rPr lang="en-US" dirty="0"/>
              <a:t>For example, less-than and greater-than characters (</a:t>
            </a:r>
            <a:r>
              <a:rPr lang="en-US" dirty="0">
                <a:solidFill>
                  <a:srgbClr val="0070C0"/>
                </a:solidFill>
              </a:rPr>
              <a:t>&lt;</a:t>
            </a:r>
            <a:r>
              <a:rPr lang="en-US" dirty="0"/>
              <a:t> and </a:t>
            </a:r>
            <a:r>
              <a:rPr lang="en-US" dirty="0">
                <a:solidFill>
                  <a:srgbClr val="0070C0"/>
                </a:solidFill>
              </a:rPr>
              <a:t>&gt;</a:t>
            </a:r>
            <a:r>
              <a:rPr lang="en-US" dirty="0"/>
              <a:t>) are transformed into the strings </a:t>
            </a:r>
            <a:r>
              <a:rPr lang="en-US" dirty="0">
                <a:solidFill>
                  <a:srgbClr val="0070C0"/>
                </a:solidFill>
              </a:rPr>
              <a:t>&amp;</a:t>
            </a:r>
            <a:r>
              <a:rPr lang="en-US" dirty="0" err="1">
                <a:solidFill>
                  <a:srgbClr val="0070C0"/>
                </a:solidFill>
              </a:rPr>
              <a:t>lt</a:t>
            </a:r>
            <a:r>
              <a:rPr lang="en-US" dirty="0">
                <a:solidFill>
                  <a:srgbClr val="0070C0"/>
                </a:solidFill>
              </a:rPr>
              <a:t>; </a:t>
            </a:r>
            <a:r>
              <a:rPr lang="en-US" dirty="0"/>
              <a:t>and </a:t>
            </a:r>
            <a:r>
              <a:rPr lang="en-US" dirty="0">
                <a:solidFill>
                  <a:srgbClr val="0070C0"/>
                </a:solidFill>
              </a:rPr>
              <a:t>&amp;</a:t>
            </a:r>
            <a:r>
              <a:rPr lang="en-US" dirty="0" err="1">
                <a:solidFill>
                  <a:srgbClr val="0070C0"/>
                </a:solidFill>
              </a:rPr>
              <a:t>gt</a:t>
            </a:r>
            <a:r>
              <a:rPr lang="en-US" dirty="0">
                <a:solidFill>
                  <a:srgbClr val="0070C0"/>
                </a:solidFill>
              </a:rPr>
              <a:t>;</a:t>
            </a:r>
          </a:p>
          <a:p>
            <a:pPr>
              <a:buChar char="•"/>
            </a:pPr>
            <a:endParaRPr lang="en-GB" dirty="0"/>
          </a:p>
          <a:p>
            <a:pPr>
              <a:buChar char="•"/>
            </a:pPr>
            <a:endParaRPr lang="en-GB" dirty="0"/>
          </a:p>
          <a:p>
            <a:r>
              <a:rPr lang="en-US" dirty="0"/>
              <a:t>So that they are rendered harmless, as are all quotes and backslashes, and so on.</a:t>
            </a:r>
          </a:p>
          <a:p>
            <a:pPr>
              <a:buChar char="•"/>
            </a:pPr>
            <a:endParaRPr lang="en-US"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100895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Superglobals and security</a:t>
            </a:r>
          </a:p>
        </p:txBody>
      </p:sp>
      <p:sp>
        <p:nvSpPr>
          <p:cNvPr id="3" name="Content Placeholder 2"/>
          <p:cNvSpPr>
            <a:spLocks noGrp="1"/>
          </p:cNvSpPr>
          <p:nvPr>
            <p:ph idx="1"/>
          </p:nvPr>
        </p:nvSpPr>
        <p:spPr/>
        <p:txBody>
          <a:bodyPr>
            <a:normAutofit lnSpcReduction="10000"/>
          </a:bodyPr>
          <a:lstStyle/>
          <a:p>
            <a:endParaRPr lang="en-US" dirty="0"/>
          </a:p>
          <a:p>
            <a:pPr>
              <a:buChar char="•"/>
            </a:pPr>
            <a:r>
              <a:rPr lang="en-US" dirty="0"/>
              <a:t>Therefore, here is a much better way to access </a:t>
            </a:r>
            <a:r>
              <a:rPr lang="en-US" dirty="0">
                <a:solidFill>
                  <a:srgbClr val="0070C0"/>
                </a:solidFill>
              </a:rPr>
              <a:t>$_SERVER </a:t>
            </a:r>
            <a:r>
              <a:rPr lang="en-US" dirty="0"/>
              <a:t>(and other </a:t>
            </a:r>
            <a:r>
              <a:rPr lang="en-US" dirty="0" err="1"/>
              <a:t>superglobals</a:t>
            </a:r>
            <a:r>
              <a:rPr lang="en-US" dirty="0"/>
              <a:t>) is: </a:t>
            </a:r>
          </a:p>
          <a:p>
            <a:endParaRPr lang="en-US" dirty="0"/>
          </a:p>
          <a:p>
            <a:pPr marL="457200" lvl="1" indent="0">
              <a:buNone/>
            </a:pPr>
            <a:r>
              <a:rPr lang="en-US" dirty="0">
                <a:solidFill>
                  <a:srgbClr val="0070C0"/>
                </a:solidFill>
              </a:rPr>
              <a:t>$</a:t>
            </a:r>
            <a:r>
              <a:rPr lang="en-US" dirty="0" err="1">
                <a:solidFill>
                  <a:srgbClr val="0070C0"/>
                </a:solidFill>
              </a:rPr>
              <a:t>came_from</a:t>
            </a:r>
            <a:r>
              <a:rPr lang="en-US" dirty="0">
                <a:solidFill>
                  <a:srgbClr val="0070C0"/>
                </a:solidFill>
              </a:rPr>
              <a:t> = </a:t>
            </a:r>
            <a:r>
              <a:rPr lang="en-US" dirty="0" err="1">
                <a:solidFill>
                  <a:srgbClr val="0070C0"/>
                </a:solidFill>
              </a:rPr>
              <a:t>htmlentities</a:t>
            </a:r>
            <a:r>
              <a:rPr lang="en-US" dirty="0">
                <a:solidFill>
                  <a:srgbClr val="0070C0"/>
                </a:solidFill>
              </a:rPr>
              <a:t>($_SERVER['HTTP_REFERER']);</a:t>
            </a:r>
          </a:p>
          <a:p>
            <a:endParaRPr lang="en-US" dirty="0"/>
          </a:p>
          <a:p>
            <a:pPr>
              <a:buChar char="•"/>
            </a:pPr>
            <a:endParaRPr lang="en-US" dirty="0"/>
          </a:p>
          <a:p>
            <a:pPr>
              <a:buFont typeface="Wingdings" panose="05000000000000000000" pitchFamily="2" charset="2"/>
              <a:buChar char="Ø"/>
            </a:pPr>
            <a:r>
              <a:rPr lang="en-US" dirty="0"/>
              <a:t> Using the </a:t>
            </a:r>
            <a:r>
              <a:rPr lang="en-US" dirty="0" err="1">
                <a:solidFill>
                  <a:srgbClr val="0070C0"/>
                </a:solidFill>
              </a:rPr>
              <a:t>htmlentities</a:t>
            </a:r>
            <a:r>
              <a:rPr lang="en-US" dirty="0"/>
              <a:t> function for sanitization is an important practice in any circumstance where user or other third-party data is being processed for output, </a:t>
            </a:r>
            <a:r>
              <a:rPr lang="en-US" u="sng" dirty="0"/>
              <a:t>not just with </a:t>
            </a:r>
            <a:r>
              <a:rPr lang="en-US" u="sng" dirty="0" err="1"/>
              <a:t>superglobals</a:t>
            </a:r>
            <a:r>
              <a:rPr lang="en-US" dirty="0"/>
              <a:t>.</a:t>
            </a:r>
          </a:p>
        </p:txBody>
      </p:sp>
      <p:sp>
        <p:nvSpPr>
          <p:cNvPr id="4" name="Arrow: Right 3">
            <a:extLst>
              <a:ext uri="{FF2B5EF4-FFF2-40B4-BE49-F238E27FC236}">
                <a16:creationId xmlns:a16="http://schemas.microsoft.com/office/drawing/2014/main" id="{4B74DEEF-E151-4E0E-9725-F056D44A4C9C}"/>
              </a:ext>
            </a:extLst>
          </p:cNvPr>
          <p:cNvSpPr/>
          <p:nvPr/>
        </p:nvSpPr>
        <p:spPr>
          <a:xfrm rot="10800000">
            <a:off x="9158992" y="3356717"/>
            <a:ext cx="809469" cy="6145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B28D8C3-5EDF-464E-B417-23160828513C}"/>
              </a:ext>
            </a:extLst>
          </p:cNvPr>
          <p:cNvSpPr txBox="1"/>
          <p:nvPr/>
        </p:nvSpPr>
        <p:spPr>
          <a:xfrm>
            <a:off x="8874178" y="2894537"/>
            <a:ext cx="2113613" cy="523220"/>
          </a:xfrm>
          <a:prstGeom prst="rect">
            <a:avLst/>
          </a:prstGeom>
          <a:noFill/>
        </p:spPr>
        <p:txBody>
          <a:bodyPr wrap="square" rtlCol="0">
            <a:spAutoFit/>
          </a:bodyPr>
          <a:lstStyle/>
          <a:p>
            <a:r>
              <a:rPr lang="en-GB" sz="2800" b="1" dirty="0"/>
              <a:t>DO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77500" lnSpcReduction="20000"/>
          </a:bodyPr>
          <a:lstStyle/>
          <a:p>
            <a:r>
              <a:rPr lang="en-US" dirty="0"/>
              <a:t>Let’s start with the most fundamental part of any programming language: </a:t>
            </a:r>
            <a:r>
              <a:rPr lang="en-US" b="1" i="1" dirty="0"/>
              <a:t>expressions</a:t>
            </a:r>
          </a:p>
          <a:p>
            <a:endParaRPr lang="en-US" dirty="0"/>
          </a:p>
          <a:p>
            <a:pPr marL="0" indent="0">
              <a:buNone/>
            </a:pPr>
            <a:r>
              <a:rPr lang="en-US" dirty="0"/>
              <a:t>An expression is a combination of values, variables, operators, and functions that results in a value. </a:t>
            </a:r>
          </a:p>
          <a:p>
            <a:pPr marL="457200" lvl="1" indent="0">
              <a:buNone/>
            </a:pPr>
            <a:endParaRPr lang="en-US" dirty="0"/>
          </a:p>
          <a:p>
            <a:pPr marL="457200" lvl="1" indent="0">
              <a:buNone/>
            </a:pPr>
            <a:r>
              <a:rPr lang="es-ES" i="1" dirty="0"/>
              <a:t>y </a:t>
            </a:r>
            <a:r>
              <a:rPr lang="es-ES" dirty="0"/>
              <a:t>= 3(</a:t>
            </a:r>
            <a:r>
              <a:rPr lang="es-ES" dirty="0" err="1"/>
              <a:t>abs</a:t>
            </a:r>
            <a:r>
              <a:rPr lang="es-ES" dirty="0"/>
              <a:t>(2</a:t>
            </a:r>
            <a:r>
              <a:rPr lang="es-ES" i="1" dirty="0"/>
              <a:t>x</a:t>
            </a:r>
            <a:r>
              <a:rPr lang="es-ES" dirty="0"/>
              <a:t>) + 4)</a:t>
            </a:r>
          </a:p>
          <a:p>
            <a:endParaRPr lang="es-ES" dirty="0"/>
          </a:p>
          <a:p>
            <a:pPr marL="0" indent="0">
              <a:buNone/>
            </a:pPr>
            <a:r>
              <a:rPr lang="en-US" dirty="0"/>
              <a:t>	which in PHP would be:</a:t>
            </a:r>
          </a:p>
          <a:p>
            <a:endParaRPr lang="en-US" dirty="0"/>
          </a:p>
          <a:p>
            <a:pPr marL="457200" lvl="1" indent="0">
              <a:buNone/>
            </a:pPr>
            <a:r>
              <a:rPr lang="es-ES" dirty="0">
                <a:solidFill>
                  <a:srgbClr val="0070C0"/>
                </a:solidFill>
              </a:rPr>
              <a:t>$y = 3 * (</a:t>
            </a:r>
            <a:r>
              <a:rPr lang="es-ES" dirty="0" err="1">
                <a:solidFill>
                  <a:srgbClr val="0070C0"/>
                </a:solidFill>
              </a:rPr>
              <a:t>abs</a:t>
            </a:r>
            <a:r>
              <a:rPr lang="es-ES" dirty="0">
                <a:solidFill>
                  <a:srgbClr val="0070C0"/>
                </a:solidFill>
              </a:rPr>
              <a:t>(2 * $x) + 4);</a:t>
            </a:r>
          </a:p>
          <a:p>
            <a:endParaRPr lang="es-ES" dirty="0"/>
          </a:p>
          <a:p>
            <a:r>
              <a:rPr lang="en-US" dirty="0"/>
              <a:t>The value returned (</a:t>
            </a:r>
            <a:r>
              <a:rPr lang="en-US" i="1" dirty="0"/>
              <a:t>y</a:t>
            </a:r>
            <a:r>
              <a:rPr lang="en-US" dirty="0"/>
              <a:t>, or </a:t>
            </a:r>
            <a:r>
              <a:rPr lang="en-US" dirty="0">
                <a:solidFill>
                  <a:srgbClr val="0070C0"/>
                </a:solidFill>
              </a:rPr>
              <a:t>$y </a:t>
            </a:r>
            <a:r>
              <a:rPr lang="en-US" dirty="0"/>
              <a:t>in this case) can be a number, a string, or a </a:t>
            </a:r>
            <a:r>
              <a:rPr lang="en-US" i="1" dirty="0"/>
              <a:t>Boolean value </a:t>
            </a:r>
          </a:p>
        </p:txBody>
      </p:sp>
    </p:spTree>
    <p:extLst>
      <p:ext uri="{BB962C8B-B14F-4D97-AF65-F5344CB8AC3E}">
        <p14:creationId xmlns:p14="http://schemas.microsoft.com/office/powerpoint/2010/main" val="334589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pPr marL="0" indent="0">
              <a:buNone/>
            </a:pPr>
            <a:r>
              <a:rPr lang="en-US" dirty="0"/>
              <a:t>TRUE or FALSE?</a:t>
            </a:r>
          </a:p>
          <a:p>
            <a:r>
              <a:rPr lang="en-US" dirty="0"/>
              <a:t>A basic Boolean value can be either TRUE or FALSE. </a:t>
            </a:r>
          </a:p>
          <a:p>
            <a:pPr lvl="1">
              <a:buFont typeface="Courier New" panose="02070309020205020404" pitchFamily="49" charset="0"/>
              <a:buChar char="o"/>
            </a:pPr>
            <a:r>
              <a:rPr lang="en-US" dirty="0"/>
              <a:t>For example, the expression 20 &gt; 9 (20 is greater than 9) is TRUE, and the expression 5 == 6 (5 is equal to 6) is FALSE.</a:t>
            </a:r>
          </a:p>
          <a:p>
            <a:pPr lvl="1">
              <a:buFont typeface="Courier New" panose="02070309020205020404" pitchFamily="49" charset="0"/>
              <a:buChar char="o"/>
            </a:pPr>
            <a:r>
              <a:rPr lang="en-US" dirty="0"/>
              <a:t>You can combine Boolean operations using operators such as AND, OR, and XOR, which are covered later</a:t>
            </a:r>
          </a:p>
          <a:p>
            <a:pPr lvl="1">
              <a:buFont typeface="Courier New" panose="02070309020205020404" pitchFamily="49" charset="0"/>
              <a:buChar char="o"/>
            </a:pPr>
            <a:endParaRPr lang="en-US" i="1" dirty="0"/>
          </a:p>
          <a:p>
            <a:pPr marL="0" indent="0">
              <a:buNone/>
            </a:pPr>
            <a:endParaRPr lang="en-US" i="1" dirty="0"/>
          </a:p>
        </p:txBody>
      </p:sp>
      <p:sp>
        <p:nvSpPr>
          <p:cNvPr id="4" name="Rectangle 3">
            <a:extLst>
              <a:ext uri="{FF2B5EF4-FFF2-40B4-BE49-F238E27FC236}">
                <a16:creationId xmlns:a16="http://schemas.microsoft.com/office/drawing/2014/main" id="{6F3A4B83-5607-4AD5-85ED-CFF61063C92B}"/>
              </a:ext>
            </a:extLst>
          </p:cNvPr>
          <p:cNvSpPr/>
          <p:nvPr/>
        </p:nvSpPr>
        <p:spPr>
          <a:xfrm>
            <a:off x="1391587" y="4708646"/>
            <a:ext cx="9408826" cy="1754326"/>
          </a:xfrm>
          <a:prstGeom prst="rect">
            <a:avLst/>
          </a:prstGeom>
        </p:spPr>
        <p:txBody>
          <a:bodyPr wrap="square">
            <a:spAutoFit/>
          </a:bodyPr>
          <a:lstStyle/>
          <a:p>
            <a:r>
              <a:rPr lang="en-US" dirty="0">
                <a:latin typeface="MinionPro-Regular"/>
              </a:rPr>
              <a:t>NOTE: I am using uppercase letters for the names </a:t>
            </a:r>
            <a:r>
              <a:rPr lang="en-US" dirty="0">
                <a:latin typeface="UbuntuMono-Regular"/>
              </a:rPr>
              <a:t>TRUE </a:t>
            </a:r>
            <a:r>
              <a:rPr lang="en-US" dirty="0">
                <a:latin typeface="MinionPro-Regular"/>
              </a:rPr>
              <a:t>and </a:t>
            </a:r>
            <a:r>
              <a:rPr lang="en-US" dirty="0">
                <a:latin typeface="UbuntuMono-Regular"/>
              </a:rPr>
              <a:t>FALSE</a:t>
            </a:r>
            <a:endParaRPr lang="en-US" dirty="0">
              <a:latin typeface="MinionPro-Regular"/>
            </a:endParaRPr>
          </a:p>
          <a:p>
            <a:pPr marL="285750" indent="-285750">
              <a:buFont typeface="Wingdings" panose="05000000000000000000" pitchFamily="2" charset="2"/>
              <a:buChar char="§"/>
            </a:pPr>
            <a:r>
              <a:rPr lang="en-US" dirty="0">
                <a:latin typeface="MinionPro-Regular"/>
              </a:rPr>
              <a:t>This is because </a:t>
            </a:r>
            <a:r>
              <a:rPr lang="en-US" u="sng" dirty="0">
                <a:latin typeface="MinionPro-Regular"/>
              </a:rPr>
              <a:t>they are predefined constants in PHP</a:t>
            </a:r>
            <a:r>
              <a:rPr lang="en-US" dirty="0">
                <a:latin typeface="MinionPro-Regular"/>
              </a:rPr>
              <a:t>. You can also use the lowercase versions, if you prefer, as they are also predefined. </a:t>
            </a:r>
          </a:p>
          <a:p>
            <a:pPr marL="285750" indent="-285750">
              <a:buFont typeface="Wingdings" panose="05000000000000000000" pitchFamily="2" charset="2"/>
              <a:buChar char="§"/>
            </a:pPr>
            <a:r>
              <a:rPr lang="en-US" dirty="0">
                <a:latin typeface="MinionPro-Regular"/>
              </a:rPr>
              <a:t>In fact, </a:t>
            </a:r>
            <a:r>
              <a:rPr lang="en-US" u="sng" dirty="0">
                <a:latin typeface="MinionPro-Regular"/>
              </a:rPr>
              <a:t>the lowercase versions are more stable</a:t>
            </a:r>
            <a:r>
              <a:rPr lang="en-US" dirty="0">
                <a:latin typeface="MinionPro-Regular"/>
              </a:rPr>
              <a:t>, because </a:t>
            </a:r>
            <a:r>
              <a:rPr lang="en-US" b="1" dirty="0">
                <a:latin typeface="MinionPro-Regular"/>
              </a:rPr>
              <a:t>PHP does not allow you to redefine them</a:t>
            </a:r>
            <a:r>
              <a:rPr lang="en-US" dirty="0">
                <a:latin typeface="MinionPro-Regular"/>
              </a:rPr>
              <a:t>; the uppercase ones may be redefined—something you should bear in mind if you import third-party code.</a:t>
            </a:r>
            <a:endParaRPr lang="en-US" dirty="0"/>
          </a:p>
        </p:txBody>
      </p:sp>
    </p:spTree>
    <p:extLst>
      <p:ext uri="{BB962C8B-B14F-4D97-AF65-F5344CB8AC3E}">
        <p14:creationId xmlns:p14="http://schemas.microsoft.com/office/powerpoint/2010/main" val="21960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 [" . (20 &gt; 9) . "]&lt;</a:t>
            </a:r>
            <a:r>
              <a:rPr lang="en-US" dirty="0" err="1">
                <a:solidFill>
                  <a:srgbClr val="0070C0"/>
                </a:solidFill>
              </a:rPr>
              <a:t>br</a:t>
            </a:r>
            <a:r>
              <a:rPr lang="en-US" dirty="0">
                <a:solidFill>
                  <a:srgbClr val="0070C0"/>
                </a:solidFill>
              </a:rPr>
              <a:t>&gt;";</a:t>
            </a:r>
          </a:p>
          <a:p>
            <a:pPr marL="457200" lvl="1" indent="0">
              <a:buNone/>
            </a:pPr>
            <a:r>
              <a:rPr lang="es-ES" dirty="0">
                <a:solidFill>
                  <a:srgbClr val="0070C0"/>
                </a:solidFill>
              </a:rPr>
              <a:t>	echo "b: [" . (5 == 6)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"c: [" . (1 == 0)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"d: [" . (1 == 1) . "]&lt;</a:t>
            </a:r>
            <a:r>
              <a:rPr lang="es-ES" dirty="0" err="1">
                <a:solidFill>
                  <a:srgbClr val="0070C0"/>
                </a:solidFill>
              </a:rPr>
              <a:t>br</a:t>
            </a:r>
            <a:r>
              <a:rPr lang="es-ES" dirty="0">
                <a:solidFill>
                  <a:srgbClr val="0070C0"/>
                </a:solidFill>
              </a:rPr>
              <a:t>&gt;";</a:t>
            </a:r>
          </a:p>
          <a:p>
            <a:pPr marL="457200" lvl="1" indent="0">
              <a:buNone/>
            </a:pPr>
            <a:r>
              <a:rPr lang="en-US" dirty="0">
                <a:solidFill>
                  <a:srgbClr val="0070C0"/>
                </a:solidFill>
              </a:rPr>
              <a:t>?&gt;</a:t>
            </a:r>
          </a:p>
          <a:p>
            <a:pPr marL="0" indent="0">
              <a:buNone/>
            </a:pPr>
            <a:endParaRPr lang="en-US" dirty="0"/>
          </a:p>
          <a:p>
            <a:r>
              <a:rPr lang="en-US" dirty="0"/>
              <a:t>This example shows some simple expressions: </a:t>
            </a:r>
          </a:p>
          <a:p>
            <a:pPr marL="457200" lvl="1" indent="0">
              <a:buNone/>
            </a:pPr>
            <a:r>
              <a:rPr lang="en-US" dirty="0"/>
              <a:t>The two I just mentioned, plus a couple more. For each line, it prints out a letter between a and d, followed by a colon and the result of the expressions. </a:t>
            </a:r>
          </a:p>
          <a:p>
            <a:pPr>
              <a:buFont typeface="Courier New" panose="02070309020205020404" pitchFamily="49" charset="0"/>
              <a:buChar char="o"/>
            </a:pPr>
            <a:r>
              <a:rPr lang="en-US" dirty="0"/>
              <a:t>The </a:t>
            </a:r>
            <a:r>
              <a:rPr lang="en-US" b="1" dirty="0"/>
              <a:t>&lt;</a:t>
            </a:r>
            <a:r>
              <a:rPr lang="en-US" b="1" dirty="0" err="1"/>
              <a:t>br</a:t>
            </a:r>
            <a:r>
              <a:rPr lang="en-US" b="1" dirty="0"/>
              <a:t>&gt; </a:t>
            </a:r>
            <a:r>
              <a:rPr lang="en-US" dirty="0"/>
              <a:t>tag is there to create a </a:t>
            </a:r>
            <a:r>
              <a:rPr lang="en-US" b="1" dirty="0"/>
              <a:t>line break </a:t>
            </a:r>
            <a:r>
              <a:rPr lang="en-US" dirty="0"/>
              <a:t>and thus separate the output into four lines in HTML.</a:t>
            </a:r>
            <a:endParaRPr lang="en-US" i="1" dirty="0"/>
          </a:p>
        </p:txBody>
      </p:sp>
    </p:spTree>
    <p:extLst>
      <p:ext uri="{BB962C8B-B14F-4D97-AF65-F5344CB8AC3E}">
        <p14:creationId xmlns:p14="http://schemas.microsoft.com/office/powerpoint/2010/main" val="352371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979A-4DA1-4153-A7B4-375B783CF1B3}"/>
              </a:ext>
            </a:extLst>
          </p:cNvPr>
          <p:cNvSpPr>
            <a:spLocks noGrp="1"/>
          </p:cNvSpPr>
          <p:nvPr>
            <p:ph type="title"/>
          </p:nvPr>
        </p:nvSpPr>
        <p:spPr/>
        <p:txBody>
          <a:bodyPr/>
          <a:lstStyle/>
          <a:p>
            <a:r>
              <a:rPr lang="en-US" dirty="0"/>
              <a:t>A hidden note</a:t>
            </a:r>
          </a:p>
        </p:txBody>
      </p:sp>
      <p:sp>
        <p:nvSpPr>
          <p:cNvPr id="3" name="Content Placeholder 2">
            <a:extLst>
              <a:ext uri="{FF2B5EF4-FFF2-40B4-BE49-F238E27FC236}">
                <a16:creationId xmlns:a16="http://schemas.microsoft.com/office/drawing/2014/main" id="{8F8642E5-C04A-4E11-9E04-487A8999319E}"/>
              </a:ext>
            </a:extLst>
          </p:cNvPr>
          <p:cNvSpPr>
            <a:spLocks noGrp="1"/>
          </p:cNvSpPr>
          <p:nvPr>
            <p:ph idx="1"/>
          </p:nvPr>
        </p:nvSpPr>
        <p:spPr/>
        <p:txBody>
          <a:bodyPr>
            <a:normAutofit/>
          </a:bodyPr>
          <a:lstStyle/>
          <a:p>
            <a:r>
              <a:rPr lang="en-US" dirty="0"/>
              <a:t>Now that we are fully into the age of HTML5, and XHTML is no longer being planned to supersede HTML, you do not need to use the self-closing &lt;</a:t>
            </a:r>
            <a:r>
              <a:rPr lang="en-US" dirty="0" err="1"/>
              <a:t>br</a:t>
            </a:r>
            <a:r>
              <a:rPr lang="en-US" dirty="0"/>
              <a:t> /&gt; form of the &lt;</a:t>
            </a:r>
            <a:r>
              <a:rPr lang="en-US" dirty="0" err="1"/>
              <a:t>br</a:t>
            </a:r>
            <a:r>
              <a:rPr lang="en-US" dirty="0"/>
              <a:t>&gt; tag, or any void elements (ones without closing tags), because the / is now optional. </a:t>
            </a:r>
          </a:p>
          <a:p>
            <a:r>
              <a:rPr lang="en-US" dirty="0"/>
              <a:t>Therefore, I have chosen to use the simpler style here. If you ever made HTML nonvoid tags self-closing (such as &lt;div /&gt;), they will not work in HTML5 because the / will be ignored, and you will need to replace them with (for example) &lt;div&gt;...&lt;/div&gt;. </a:t>
            </a:r>
          </a:p>
          <a:p>
            <a:r>
              <a:rPr lang="en-US" dirty="0"/>
              <a:t>However, you must still use the &lt;</a:t>
            </a:r>
            <a:r>
              <a:rPr lang="en-US" dirty="0" err="1"/>
              <a:t>br</a:t>
            </a:r>
            <a:r>
              <a:rPr lang="en-US" dirty="0"/>
              <a:t> /&gt; form of HTML syntax when using XHTML.</a:t>
            </a:r>
          </a:p>
        </p:txBody>
      </p:sp>
    </p:spTree>
    <p:extLst>
      <p:ext uri="{BB962C8B-B14F-4D97-AF65-F5344CB8AC3E}">
        <p14:creationId xmlns:p14="http://schemas.microsoft.com/office/powerpoint/2010/main" val="292176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20000"/>
          </a:bodyPr>
          <a:lstStyle/>
          <a:p>
            <a:r>
              <a:rPr lang="en-US" b="1" i="1" dirty="0"/>
              <a:t>Local variables </a:t>
            </a:r>
            <a:r>
              <a:rPr lang="en-US" dirty="0"/>
              <a:t>are variables that are created within, and can be accessed only by, a function. </a:t>
            </a:r>
          </a:p>
          <a:p>
            <a:pPr>
              <a:buFont typeface="Courier New" panose="02070309020205020404" pitchFamily="49" charset="0"/>
              <a:buChar char="o"/>
            </a:pPr>
            <a:r>
              <a:rPr lang="en-US" dirty="0"/>
              <a:t>They are generally temporary variables that are used to store partially processed results prior to the function’s return</a:t>
            </a:r>
          </a:p>
          <a:p>
            <a:pPr>
              <a:buFont typeface="Courier New" panose="02070309020205020404" pitchFamily="49" charset="0"/>
              <a:buChar char="o"/>
            </a:pPr>
            <a:endParaRPr lang="en-GB" dirty="0"/>
          </a:p>
          <a:p>
            <a:pPr marL="0" indent="0">
              <a:buNone/>
            </a:pPr>
            <a:r>
              <a:rPr lang="en-GB" dirty="0"/>
              <a:t>Example: </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$temp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return "The date is $temp";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200" i="1" dirty="0"/>
          </a:p>
          <a:p>
            <a:endParaRPr lang="en-GB" sz="1200" i="1" dirty="0"/>
          </a:p>
        </p:txBody>
      </p:sp>
      <p:sp>
        <p:nvSpPr>
          <p:cNvPr id="4" name="Rectangle 3"/>
          <p:cNvSpPr/>
          <p:nvPr/>
        </p:nvSpPr>
        <p:spPr>
          <a:xfrm>
            <a:off x="6748462" y="4171087"/>
            <a:ext cx="4119563" cy="2308324"/>
          </a:xfrm>
          <a:prstGeom prst="rect">
            <a:avLst/>
          </a:prstGeom>
        </p:spPr>
        <p:txBody>
          <a:bodyPr wrap="square">
            <a:spAutoFit/>
          </a:bodyPr>
          <a:lstStyle/>
          <a:p>
            <a:r>
              <a:rPr lang="en-US" dirty="0">
                <a:latin typeface="MinionPro-Regular"/>
              </a:rPr>
              <a:t>Here we have assigned the value returned by the </a:t>
            </a:r>
            <a:r>
              <a:rPr lang="en-US" dirty="0">
                <a:latin typeface="UbuntuMono-Regular"/>
              </a:rPr>
              <a:t>date </a:t>
            </a:r>
            <a:r>
              <a:rPr lang="en-US" dirty="0">
                <a:latin typeface="MinionPro-Regular"/>
              </a:rPr>
              <a:t>function to the temporary variable </a:t>
            </a:r>
            <a:r>
              <a:rPr lang="en-US" dirty="0">
                <a:latin typeface="UbuntuMono-Regular"/>
              </a:rPr>
              <a:t>$temp</a:t>
            </a:r>
            <a:r>
              <a:rPr lang="en-US" dirty="0">
                <a:latin typeface="MinionPro-Regular"/>
              </a:rPr>
              <a:t>, which is then inserted into the string returned by the function.</a:t>
            </a:r>
          </a:p>
          <a:p>
            <a:endParaRPr lang="en-US" dirty="0">
              <a:latin typeface="MinionPro-Regular"/>
            </a:endParaRPr>
          </a:p>
          <a:p>
            <a:r>
              <a:rPr lang="en-US" dirty="0">
                <a:latin typeface="MinionPro-Regular"/>
              </a:rPr>
              <a:t>As soon as the function returns, the value of </a:t>
            </a:r>
            <a:r>
              <a:rPr lang="en-US" dirty="0">
                <a:latin typeface="UbuntuMono-Regular"/>
              </a:rPr>
              <a:t>$temp </a:t>
            </a:r>
            <a:r>
              <a:rPr lang="en-US" dirty="0">
                <a:latin typeface="MinionPro-Regular"/>
              </a:rPr>
              <a:t>is cleared, as if it had never been used at all.</a:t>
            </a:r>
            <a:endParaRPr lang="en-US" dirty="0"/>
          </a:p>
        </p:txBody>
      </p:sp>
    </p:spTree>
    <p:extLst>
      <p:ext uri="{BB962C8B-B14F-4D97-AF65-F5344CB8AC3E}">
        <p14:creationId xmlns:p14="http://schemas.microsoft.com/office/powerpoint/2010/main" val="260592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35133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 [" . (20 &gt; 9) . "]&lt;</a:t>
            </a:r>
            <a:r>
              <a:rPr lang="en-US" dirty="0" err="1">
                <a:solidFill>
                  <a:srgbClr val="0070C0"/>
                </a:solidFill>
              </a:rPr>
              <a:t>br</a:t>
            </a:r>
            <a:r>
              <a:rPr lang="en-US" dirty="0">
                <a:solidFill>
                  <a:srgbClr val="0070C0"/>
                </a:solidFill>
              </a:rPr>
              <a:t>&gt;";</a:t>
            </a:r>
          </a:p>
          <a:p>
            <a:pPr marL="457200" lvl="1" indent="0">
              <a:buNone/>
            </a:pPr>
            <a:r>
              <a:rPr lang="es-ES" dirty="0">
                <a:solidFill>
                  <a:srgbClr val="0070C0"/>
                </a:solidFill>
              </a:rPr>
              <a:t>	echo "b: [" . (5 == 6)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"c: [" . (1 == 0)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"d: [" . (1 == 1) . "]&lt;</a:t>
            </a:r>
            <a:r>
              <a:rPr lang="es-ES" dirty="0" err="1">
                <a:solidFill>
                  <a:srgbClr val="0070C0"/>
                </a:solidFill>
              </a:rPr>
              <a:t>br</a:t>
            </a:r>
            <a:r>
              <a:rPr lang="es-ES" dirty="0">
                <a:solidFill>
                  <a:srgbClr val="0070C0"/>
                </a:solidFill>
              </a:rPr>
              <a:t>&gt;";</a:t>
            </a:r>
          </a:p>
          <a:p>
            <a:pPr marL="457200" lvl="1" indent="0">
              <a:buNone/>
            </a:pPr>
            <a:r>
              <a:rPr lang="en-US" dirty="0">
                <a:solidFill>
                  <a:srgbClr val="0070C0"/>
                </a:solidFill>
              </a:rPr>
              <a:t>?&gt;</a:t>
            </a:r>
          </a:p>
          <a:p>
            <a:endParaRPr lang="en-US" dirty="0"/>
          </a:p>
          <a:p>
            <a:r>
              <a:rPr lang="en-US" dirty="0"/>
              <a:t>The output from this code is as follows:</a:t>
            </a:r>
          </a:p>
          <a:p>
            <a:endParaRPr lang="en-US" dirty="0"/>
          </a:p>
          <a:p>
            <a:pPr marL="457200" lvl="1" indent="0">
              <a:buNone/>
            </a:pPr>
            <a:r>
              <a:rPr lang="en-US" b="1" dirty="0"/>
              <a:t>a: [1]</a:t>
            </a:r>
          </a:p>
          <a:p>
            <a:pPr marL="457200" lvl="1" indent="0">
              <a:buNone/>
            </a:pPr>
            <a:r>
              <a:rPr lang="en-US" b="1" dirty="0"/>
              <a:t>b: []</a:t>
            </a:r>
          </a:p>
          <a:p>
            <a:pPr marL="457200" lvl="1" indent="0">
              <a:buNone/>
            </a:pPr>
            <a:r>
              <a:rPr lang="en-US" b="1" dirty="0"/>
              <a:t>c: []</a:t>
            </a:r>
          </a:p>
          <a:p>
            <a:pPr marL="457200" lvl="1" indent="0">
              <a:buNone/>
            </a:pPr>
            <a:r>
              <a:rPr lang="en-US" b="1" dirty="0"/>
              <a:t>d: [1]</a:t>
            </a:r>
          </a:p>
          <a:p>
            <a:pPr marL="457200" lvl="1" indent="0">
              <a:buNone/>
            </a:pPr>
            <a:endParaRPr lang="en-US" b="1" dirty="0"/>
          </a:p>
        </p:txBody>
      </p:sp>
      <p:sp>
        <p:nvSpPr>
          <p:cNvPr id="4" name="Rectangle 3">
            <a:extLst>
              <a:ext uri="{FF2B5EF4-FFF2-40B4-BE49-F238E27FC236}">
                <a16:creationId xmlns:a16="http://schemas.microsoft.com/office/drawing/2014/main" id="{F612E61D-BD89-4AD6-AFE4-D2DBADBEFC20}"/>
              </a:ext>
            </a:extLst>
          </p:cNvPr>
          <p:cNvSpPr/>
          <p:nvPr/>
        </p:nvSpPr>
        <p:spPr>
          <a:xfrm>
            <a:off x="4951750" y="4676214"/>
            <a:ext cx="6096000" cy="1754326"/>
          </a:xfrm>
          <a:prstGeom prst="rect">
            <a:avLst/>
          </a:prstGeom>
        </p:spPr>
        <p:txBody>
          <a:bodyPr>
            <a:spAutoFit/>
          </a:bodyPr>
          <a:lstStyle/>
          <a:p>
            <a:r>
              <a:rPr lang="en-US" dirty="0"/>
              <a:t>Notice that both expressions a: and d: evaluate to TRUE, which has a value of 1. </a:t>
            </a:r>
          </a:p>
          <a:p>
            <a:endParaRPr lang="en-US" dirty="0"/>
          </a:p>
          <a:p>
            <a:r>
              <a:rPr lang="en-US" dirty="0"/>
              <a:t>But b: and c:, which evaluate to FALSE, do not show any value, because in PHP the constant FALSE is defined as NULL, or nothing</a:t>
            </a:r>
          </a:p>
        </p:txBody>
      </p:sp>
      <p:cxnSp>
        <p:nvCxnSpPr>
          <p:cNvPr id="6" name="Straight Arrow Connector 5">
            <a:extLst>
              <a:ext uri="{FF2B5EF4-FFF2-40B4-BE49-F238E27FC236}">
                <a16:creationId xmlns:a16="http://schemas.microsoft.com/office/drawing/2014/main" id="{3B379750-26DB-4D2C-BD24-73C7F4A9EA72}"/>
              </a:ext>
            </a:extLst>
          </p:cNvPr>
          <p:cNvCxnSpPr>
            <a:cxnSpLocks/>
          </p:cNvCxnSpPr>
          <p:nvPr/>
        </p:nvCxnSpPr>
        <p:spPr>
          <a:xfrm flipH="1" flipV="1">
            <a:off x="2068643" y="4811843"/>
            <a:ext cx="2883108" cy="17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9629B9B-95F4-4F94-A9B4-6E5ABE9C1464}"/>
              </a:ext>
            </a:extLst>
          </p:cNvPr>
          <p:cNvCxnSpPr>
            <a:cxnSpLocks/>
          </p:cNvCxnSpPr>
          <p:nvPr/>
        </p:nvCxnSpPr>
        <p:spPr>
          <a:xfrm flipH="1">
            <a:off x="2068643" y="4991726"/>
            <a:ext cx="2883106" cy="56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0F0B00-4B2B-4FBE-B881-928FB1FC033B}"/>
              </a:ext>
            </a:extLst>
          </p:cNvPr>
          <p:cNvCxnSpPr>
            <a:cxnSpLocks/>
          </p:cNvCxnSpPr>
          <p:nvPr/>
        </p:nvCxnSpPr>
        <p:spPr>
          <a:xfrm flipH="1" flipV="1">
            <a:off x="1888761" y="5059194"/>
            <a:ext cx="3062988" cy="65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FE6BCDB-68D5-4AC0-833B-B5CD58118293}"/>
              </a:ext>
            </a:extLst>
          </p:cNvPr>
          <p:cNvCxnSpPr>
            <a:cxnSpLocks/>
          </p:cNvCxnSpPr>
          <p:nvPr/>
        </p:nvCxnSpPr>
        <p:spPr>
          <a:xfrm flipH="1" flipV="1">
            <a:off x="1888760" y="5272551"/>
            <a:ext cx="3062991" cy="4532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979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92500" lnSpcReduction="10000"/>
          </a:bodyPr>
          <a:lstStyle/>
          <a:p>
            <a:r>
              <a:rPr lang="en-US" dirty="0"/>
              <a:t>To verify this for yourself, you could enter this code:</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test2.php</a:t>
            </a:r>
          </a:p>
          <a:p>
            <a:pPr marL="457200" lvl="1" indent="0">
              <a:buNone/>
            </a:pPr>
            <a:r>
              <a:rPr lang="en-US" dirty="0">
                <a:solidFill>
                  <a:srgbClr val="0070C0"/>
                </a:solidFill>
              </a:rPr>
              <a:t>	echo "a: [" . TRUE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"b: [" . FALSE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pPr marL="0" indent="0">
              <a:buNone/>
            </a:pPr>
            <a:r>
              <a:rPr lang="en-US" dirty="0"/>
              <a:t>     that outputs the following:</a:t>
            </a:r>
          </a:p>
          <a:p>
            <a:endParaRPr lang="en-US" dirty="0"/>
          </a:p>
          <a:p>
            <a:pPr marL="457200" lvl="1" indent="0">
              <a:buNone/>
            </a:pPr>
            <a:r>
              <a:rPr lang="en-US" b="1" dirty="0"/>
              <a:t>a: [1]</a:t>
            </a:r>
          </a:p>
          <a:p>
            <a:pPr marL="457200" lvl="1" indent="0">
              <a:buNone/>
            </a:pPr>
            <a:r>
              <a:rPr lang="en-US" b="1" dirty="0"/>
              <a:t>b: []</a:t>
            </a:r>
          </a:p>
          <a:p>
            <a:endParaRPr lang="en-US" b="1" dirty="0"/>
          </a:p>
        </p:txBody>
      </p:sp>
    </p:spTree>
    <p:extLst>
      <p:ext uri="{BB962C8B-B14F-4D97-AF65-F5344CB8AC3E}">
        <p14:creationId xmlns:p14="http://schemas.microsoft.com/office/powerpoint/2010/main" val="381330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The simplest form of an expression is a </a:t>
            </a:r>
            <a:r>
              <a:rPr lang="en-US" i="1" dirty="0"/>
              <a:t>literal</a:t>
            </a:r>
            <a:r>
              <a:rPr lang="en-US" dirty="0"/>
              <a:t>, which simply means something that evaluates to itself, such as the number 73 or the string "Hello". </a:t>
            </a:r>
          </a:p>
          <a:p>
            <a:endParaRPr lang="en-US" dirty="0"/>
          </a:p>
          <a:p>
            <a:r>
              <a:rPr lang="en-US" dirty="0"/>
              <a:t>An expression could also simply be a variable, which evaluates to the value that has been assigned to it.</a:t>
            </a:r>
          </a:p>
          <a:p>
            <a:endParaRPr lang="en-US" dirty="0"/>
          </a:p>
          <a:p>
            <a:pPr>
              <a:buFont typeface="Wingdings" panose="05000000000000000000" pitchFamily="2" charset="2"/>
              <a:buChar char="Ø"/>
            </a:pPr>
            <a:r>
              <a:rPr lang="en-US" dirty="0"/>
              <a:t>They are both types of expressions, because they return a value. </a:t>
            </a:r>
            <a:endParaRPr lang="en-US" dirty="0">
              <a:solidFill>
                <a:srgbClr val="0070C0"/>
              </a:solidFill>
            </a:endParaRPr>
          </a:p>
        </p:txBody>
      </p:sp>
    </p:spTree>
    <p:extLst>
      <p:ext uri="{BB962C8B-B14F-4D97-AF65-F5344CB8AC3E}">
        <p14:creationId xmlns:p14="http://schemas.microsoft.com/office/powerpoint/2010/main" val="175084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15018"/>
          </a:xfrm>
        </p:spPr>
        <p:txBody>
          <a:bodyPr>
            <a:normAutofit fontScale="92500" lnSpcReduction="10000"/>
          </a:bodyPr>
          <a:lstStyle/>
          <a:p>
            <a:r>
              <a:rPr lang="en-US" dirty="0"/>
              <a:t>This snippet shows three literals and two variables, all of which return values, albeit of different types. </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myname</a:t>
            </a:r>
            <a:r>
              <a:rPr lang="en-US" dirty="0">
                <a:solidFill>
                  <a:srgbClr val="0070C0"/>
                </a:solidFill>
              </a:rPr>
              <a:t> = "Brian";</a:t>
            </a:r>
          </a:p>
          <a:p>
            <a:pPr marL="457200" lvl="1" indent="0">
              <a:buNone/>
            </a:pPr>
            <a:r>
              <a:rPr lang="en-US" dirty="0">
                <a:solidFill>
                  <a:srgbClr val="0070C0"/>
                </a:solidFill>
              </a:rPr>
              <a:t>	$</a:t>
            </a:r>
            <a:r>
              <a:rPr lang="en-US" dirty="0" err="1">
                <a:solidFill>
                  <a:srgbClr val="0070C0"/>
                </a:solidFill>
              </a:rPr>
              <a:t>myage</a:t>
            </a:r>
            <a:r>
              <a:rPr lang="en-US" dirty="0">
                <a:solidFill>
                  <a:srgbClr val="0070C0"/>
                </a:solidFill>
              </a:rPr>
              <a:t> = 37;</a:t>
            </a:r>
          </a:p>
          <a:p>
            <a:pPr marL="457200" lvl="1" indent="0">
              <a:buNone/>
            </a:pPr>
            <a:endParaRPr lang="en-US" dirty="0">
              <a:solidFill>
                <a:srgbClr val="0070C0"/>
              </a:solidFill>
            </a:endParaRPr>
          </a:p>
          <a:p>
            <a:pPr marL="457200" lvl="1" indent="0">
              <a:buNone/>
            </a:pPr>
            <a:r>
              <a:rPr lang="en-US" dirty="0">
                <a:solidFill>
                  <a:srgbClr val="0070C0"/>
                </a:solidFill>
              </a:rPr>
              <a:t>	echo "a: " . 73 . "&lt;</a:t>
            </a:r>
            <a:r>
              <a:rPr lang="en-US" dirty="0" err="1">
                <a:solidFill>
                  <a:srgbClr val="0070C0"/>
                </a:solidFill>
              </a:rPr>
              <a:t>br</a:t>
            </a:r>
            <a:r>
              <a:rPr lang="en-US" dirty="0">
                <a:solidFill>
                  <a:srgbClr val="0070C0"/>
                </a:solidFill>
              </a:rPr>
              <a:t>&gt;"; 		</a:t>
            </a:r>
            <a:r>
              <a:rPr lang="en-US" dirty="0">
                <a:solidFill>
                  <a:schemeClr val="tx1">
                    <a:lumMod val="50000"/>
                    <a:lumOff val="50000"/>
                  </a:schemeClr>
                </a:solidFill>
              </a:rPr>
              <a:t>// Numeric literal</a:t>
            </a:r>
          </a:p>
          <a:p>
            <a:pPr marL="457200" lvl="1" indent="0">
              <a:buNone/>
            </a:pPr>
            <a:r>
              <a:rPr lang="en-US" dirty="0">
                <a:solidFill>
                  <a:srgbClr val="0070C0"/>
                </a:solidFill>
              </a:rPr>
              <a:t>	echo "b: " . "Hello" . "&lt;</a:t>
            </a:r>
            <a:r>
              <a:rPr lang="en-US" dirty="0" err="1">
                <a:solidFill>
                  <a:srgbClr val="0070C0"/>
                </a:solidFill>
              </a:rPr>
              <a:t>br</a:t>
            </a:r>
            <a:r>
              <a:rPr lang="en-US" dirty="0">
                <a:solidFill>
                  <a:srgbClr val="0070C0"/>
                </a:solidFill>
              </a:rPr>
              <a:t>&gt;"; 	</a:t>
            </a:r>
            <a:r>
              <a:rPr lang="en-US" dirty="0">
                <a:solidFill>
                  <a:schemeClr val="tx1">
                    <a:lumMod val="50000"/>
                    <a:lumOff val="50000"/>
                  </a:schemeClr>
                </a:solidFill>
              </a:rPr>
              <a:t>// String literal</a:t>
            </a:r>
          </a:p>
          <a:p>
            <a:pPr marL="457200" lvl="1" indent="0">
              <a:buNone/>
            </a:pPr>
            <a:r>
              <a:rPr lang="en-US" dirty="0">
                <a:solidFill>
                  <a:srgbClr val="0070C0"/>
                </a:solidFill>
              </a:rPr>
              <a:t>	echo "c: " . FALSE . "&lt;</a:t>
            </a:r>
            <a:r>
              <a:rPr lang="en-US" dirty="0" err="1">
                <a:solidFill>
                  <a:srgbClr val="0070C0"/>
                </a:solidFill>
              </a:rPr>
              <a:t>br</a:t>
            </a:r>
            <a:r>
              <a:rPr lang="en-US" dirty="0">
                <a:solidFill>
                  <a:srgbClr val="0070C0"/>
                </a:solidFill>
              </a:rPr>
              <a:t>&gt;"; 	</a:t>
            </a:r>
            <a:r>
              <a:rPr lang="en-US" dirty="0">
                <a:solidFill>
                  <a:schemeClr val="tx1">
                    <a:lumMod val="50000"/>
                    <a:lumOff val="50000"/>
                  </a:schemeClr>
                </a:solidFill>
              </a:rPr>
              <a:t>// Constant literal</a:t>
            </a:r>
          </a:p>
          <a:p>
            <a:pPr marL="457200" lvl="1" indent="0">
              <a:buNone/>
            </a:pPr>
            <a:r>
              <a:rPr lang="en-US" dirty="0">
                <a:solidFill>
                  <a:srgbClr val="0070C0"/>
                </a:solidFill>
              </a:rPr>
              <a:t>	echo "d: " . $</a:t>
            </a:r>
            <a:r>
              <a:rPr lang="en-US" dirty="0" err="1">
                <a:solidFill>
                  <a:srgbClr val="0070C0"/>
                </a:solidFill>
              </a:rPr>
              <a:t>myname</a:t>
            </a:r>
            <a:r>
              <a:rPr lang="en-US" dirty="0">
                <a:solidFill>
                  <a:srgbClr val="0070C0"/>
                </a:solidFill>
              </a:rPr>
              <a:t> . "&lt;</a:t>
            </a:r>
            <a:r>
              <a:rPr lang="en-US" dirty="0" err="1">
                <a:solidFill>
                  <a:srgbClr val="0070C0"/>
                </a:solidFill>
              </a:rPr>
              <a:t>br</a:t>
            </a:r>
            <a:r>
              <a:rPr lang="en-US" dirty="0">
                <a:solidFill>
                  <a:srgbClr val="0070C0"/>
                </a:solidFill>
              </a:rPr>
              <a:t>&gt;"; 	</a:t>
            </a:r>
            <a:r>
              <a:rPr lang="en-US" dirty="0">
                <a:solidFill>
                  <a:schemeClr val="tx1">
                    <a:lumMod val="50000"/>
                    <a:lumOff val="50000"/>
                  </a:schemeClr>
                </a:solidFill>
              </a:rPr>
              <a:t>// String variable</a:t>
            </a:r>
          </a:p>
          <a:p>
            <a:pPr marL="457200" lvl="1" indent="0">
              <a:buNone/>
            </a:pPr>
            <a:r>
              <a:rPr lang="es-ES" dirty="0">
                <a:solidFill>
                  <a:srgbClr val="0070C0"/>
                </a:solidFill>
              </a:rPr>
              <a:t>	echo "e: " . $</a:t>
            </a:r>
            <a:r>
              <a:rPr lang="es-ES" dirty="0" err="1">
                <a:solidFill>
                  <a:srgbClr val="0070C0"/>
                </a:solidFill>
              </a:rPr>
              <a:t>myage</a:t>
            </a:r>
            <a:r>
              <a:rPr lang="es-ES" dirty="0">
                <a:solidFill>
                  <a:srgbClr val="0070C0"/>
                </a:solidFill>
              </a:rPr>
              <a:t> . "&lt;</a:t>
            </a:r>
            <a:r>
              <a:rPr lang="es-ES" dirty="0" err="1">
                <a:solidFill>
                  <a:srgbClr val="0070C0"/>
                </a:solidFill>
              </a:rPr>
              <a:t>br</a:t>
            </a:r>
            <a:r>
              <a:rPr lang="es-ES" dirty="0">
                <a:solidFill>
                  <a:srgbClr val="0070C0"/>
                </a:solidFill>
              </a:rPr>
              <a:t>&gt;"; 	</a:t>
            </a:r>
            <a:r>
              <a:rPr lang="es-ES" dirty="0">
                <a:solidFill>
                  <a:schemeClr val="tx1">
                    <a:lumMod val="50000"/>
                    <a:lumOff val="50000"/>
                  </a:schemeClr>
                </a:solidFill>
              </a:rPr>
              <a:t>// </a:t>
            </a:r>
            <a:r>
              <a:rPr lang="es-ES" dirty="0" err="1">
                <a:solidFill>
                  <a:schemeClr val="tx1">
                    <a:lumMod val="50000"/>
                    <a:lumOff val="50000"/>
                  </a:schemeClr>
                </a:solidFill>
              </a:rPr>
              <a:t>Numeric</a:t>
            </a:r>
            <a:r>
              <a:rPr lang="es-ES" dirty="0">
                <a:solidFill>
                  <a:schemeClr val="tx1">
                    <a:lumMod val="50000"/>
                    <a:lumOff val="50000"/>
                  </a:schemeClr>
                </a:solidFill>
              </a:rPr>
              <a:t> variable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98689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And, as you’d expect, you see a return value from all of these with the exception of c:, which evaluates to FALSE, returning nothing in the following output:</a:t>
            </a:r>
          </a:p>
          <a:p>
            <a:endParaRPr lang="en-US" dirty="0"/>
          </a:p>
          <a:p>
            <a:pPr marL="457200" lvl="1" indent="0">
              <a:buNone/>
            </a:pPr>
            <a:r>
              <a:rPr lang="en-US" b="1" dirty="0"/>
              <a:t>a: 73</a:t>
            </a:r>
          </a:p>
          <a:p>
            <a:pPr marL="457200" lvl="1" indent="0">
              <a:buNone/>
            </a:pPr>
            <a:r>
              <a:rPr lang="en-US" b="1" dirty="0"/>
              <a:t>b: Hello</a:t>
            </a:r>
          </a:p>
          <a:p>
            <a:pPr marL="457200" lvl="1" indent="0">
              <a:buNone/>
            </a:pPr>
            <a:r>
              <a:rPr lang="en-US" b="1" dirty="0"/>
              <a:t>c:</a:t>
            </a:r>
          </a:p>
          <a:p>
            <a:pPr marL="457200" lvl="1" indent="0">
              <a:buNone/>
            </a:pPr>
            <a:r>
              <a:rPr lang="en-US" b="1" dirty="0"/>
              <a:t>d: Brian</a:t>
            </a:r>
          </a:p>
          <a:p>
            <a:pPr marL="457200" lvl="1" indent="0">
              <a:buNone/>
            </a:pPr>
            <a:r>
              <a:rPr lang="en-US" b="1" dirty="0"/>
              <a:t>e: 37</a:t>
            </a:r>
          </a:p>
        </p:txBody>
      </p:sp>
    </p:spTree>
    <p:extLst>
      <p:ext uri="{BB962C8B-B14F-4D97-AF65-F5344CB8AC3E}">
        <p14:creationId xmlns:p14="http://schemas.microsoft.com/office/powerpoint/2010/main" val="157450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4"/>
            <a:ext cx="10515600" cy="4800027"/>
          </a:xfrm>
        </p:spPr>
        <p:txBody>
          <a:bodyPr>
            <a:normAutofit lnSpcReduction="10000"/>
          </a:bodyPr>
          <a:lstStyle/>
          <a:p>
            <a:r>
              <a:rPr lang="en-US" dirty="0"/>
              <a:t>In conjunction with operators, it’s possible to create more-complex expressions that evaluate to useful results.</a:t>
            </a:r>
          </a:p>
          <a:p>
            <a:pPr>
              <a:buFont typeface="Wingdings" panose="05000000000000000000" pitchFamily="2" charset="2"/>
              <a:buChar char="Ø"/>
            </a:pPr>
            <a:r>
              <a:rPr lang="en-US" dirty="0"/>
              <a:t>When you combine assignment or control-flow constructs with expressions, the result is a </a:t>
            </a:r>
            <a:r>
              <a:rPr lang="en-US" b="1" i="1" dirty="0"/>
              <a:t>statement</a:t>
            </a:r>
            <a:r>
              <a:rPr lang="en-US" dirty="0"/>
              <a:t>. </a:t>
            </a:r>
          </a:p>
          <a:p>
            <a:pPr marL="0" indent="0">
              <a:buNone/>
            </a:pPr>
            <a:endParaRPr lang="en-US" dirty="0"/>
          </a:p>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a:t>
            </a:r>
            <a:r>
              <a:rPr lang="en-US" b="1" dirty="0" err="1">
                <a:solidFill>
                  <a:srgbClr val="0070C0"/>
                </a:solidFill>
              </a:rPr>
              <a:t>days_to_new_year</a:t>
            </a:r>
            <a:r>
              <a:rPr lang="en-US" b="1" dirty="0">
                <a:solidFill>
                  <a:srgbClr val="0070C0"/>
                </a:solidFill>
              </a:rPr>
              <a:t> = 366 - $</a:t>
            </a:r>
            <a:r>
              <a:rPr lang="en-US" b="1" dirty="0" err="1">
                <a:solidFill>
                  <a:srgbClr val="0070C0"/>
                </a:solidFill>
              </a:rPr>
              <a:t>day_number</a:t>
            </a:r>
            <a:r>
              <a:rPr lang="en-US" b="1" dirty="0">
                <a:solidFill>
                  <a:srgbClr val="0070C0"/>
                </a:solidFill>
              </a:rPr>
              <a:t>; </a:t>
            </a:r>
            <a:r>
              <a:rPr lang="en-US" dirty="0">
                <a:solidFill>
                  <a:schemeClr val="tx1">
                    <a:lumMod val="50000"/>
                    <a:lumOff val="50000"/>
                  </a:schemeClr>
                </a:solidFill>
              </a:rPr>
              <a:t>// Expression</a:t>
            </a:r>
          </a:p>
          <a:p>
            <a:pPr marL="457200" lvl="1" indent="0">
              <a:buNone/>
            </a:pPr>
            <a:r>
              <a:rPr lang="en-US" b="1" dirty="0">
                <a:solidFill>
                  <a:srgbClr val="0070C0"/>
                </a:solidFill>
              </a:rPr>
              <a:t>	if ($</a:t>
            </a:r>
            <a:r>
              <a:rPr lang="en-US" b="1" dirty="0" err="1">
                <a:solidFill>
                  <a:srgbClr val="0070C0"/>
                </a:solidFill>
              </a:rPr>
              <a:t>days_to_new_year</a:t>
            </a:r>
            <a:r>
              <a:rPr lang="en-US" b="1" dirty="0">
                <a:solidFill>
                  <a:srgbClr val="0070C0"/>
                </a:solidFill>
              </a:rPr>
              <a:t> &lt; 30)</a:t>
            </a:r>
          </a:p>
          <a:p>
            <a:pPr marL="457200" lvl="1" indent="0">
              <a:buNone/>
            </a:pPr>
            <a:r>
              <a:rPr lang="en-US" b="1" dirty="0">
                <a:solidFill>
                  <a:srgbClr val="0070C0"/>
                </a:solidFill>
              </a:rPr>
              <a:t>	{</a:t>
            </a:r>
          </a:p>
          <a:p>
            <a:pPr marL="457200" lvl="1" indent="0">
              <a:buNone/>
            </a:pPr>
            <a:r>
              <a:rPr lang="en-US" b="1" dirty="0">
                <a:solidFill>
                  <a:srgbClr val="0070C0"/>
                </a:solidFill>
              </a:rPr>
              <a:t>		echo "Not long now till new year"; </a:t>
            </a:r>
            <a:r>
              <a:rPr lang="en-US" dirty="0">
                <a:solidFill>
                  <a:schemeClr val="tx1">
                    <a:lumMod val="50000"/>
                    <a:lumOff val="50000"/>
                  </a:schemeClr>
                </a:solidFill>
              </a:rPr>
              <a:t>// Statement</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308489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PHP offers a lot of powerful operators that range from arithmetic, string, and logical operators to assignment, comparison, and more</a:t>
            </a:r>
            <a:endParaRPr lang="en-US" b="1" dirty="0">
              <a:solidFill>
                <a:srgbClr val="0070C0"/>
              </a:solidFill>
            </a:endParaRPr>
          </a:p>
        </p:txBody>
      </p:sp>
      <p:pic>
        <p:nvPicPr>
          <p:cNvPr id="4" name="Picture 3">
            <a:extLst>
              <a:ext uri="{FF2B5EF4-FFF2-40B4-BE49-F238E27FC236}">
                <a16:creationId xmlns:a16="http://schemas.microsoft.com/office/drawing/2014/main" id="{982B6575-0287-4B74-AA42-5786BD60A467}"/>
              </a:ext>
            </a:extLst>
          </p:cNvPr>
          <p:cNvPicPr>
            <a:picLocks noChangeAspect="1"/>
          </p:cNvPicPr>
          <p:nvPr/>
        </p:nvPicPr>
        <p:blipFill>
          <a:blip r:embed="rId3"/>
          <a:stretch>
            <a:fillRect/>
          </a:stretch>
        </p:blipFill>
        <p:spPr>
          <a:xfrm>
            <a:off x="2923082" y="2795627"/>
            <a:ext cx="5941804" cy="4062373"/>
          </a:xfrm>
          <a:prstGeom prst="rect">
            <a:avLst/>
          </a:prstGeom>
        </p:spPr>
      </p:pic>
    </p:spTree>
    <p:extLst>
      <p:ext uri="{BB962C8B-B14F-4D97-AF65-F5344CB8AC3E}">
        <p14:creationId xmlns:p14="http://schemas.microsoft.com/office/powerpoint/2010/main" val="129732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Each operator takes a different number of operands:</a:t>
            </a:r>
          </a:p>
          <a:p>
            <a:endParaRPr lang="en-US" dirty="0"/>
          </a:p>
          <a:p>
            <a:pPr marL="457200" lvl="1" indent="0">
              <a:buNone/>
            </a:pPr>
            <a:r>
              <a:rPr lang="en-US" b="1" i="1" dirty="0"/>
              <a:t>Unary</a:t>
            </a:r>
            <a:r>
              <a:rPr lang="en-US" i="1" dirty="0"/>
              <a:t> </a:t>
            </a:r>
            <a:r>
              <a:rPr lang="en-US" dirty="0"/>
              <a:t>operators, such as incrementing ($a++) or negation (-$a), which take a single operand.</a:t>
            </a:r>
          </a:p>
          <a:p>
            <a:pPr marL="457200" lvl="1" indent="0">
              <a:buNone/>
            </a:pPr>
            <a:endParaRPr lang="en-US" dirty="0"/>
          </a:p>
          <a:p>
            <a:pPr marL="457200" lvl="1" indent="0">
              <a:buNone/>
            </a:pPr>
            <a:r>
              <a:rPr lang="en-US" b="1" i="1" dirty="0"/>
              <a:t>Binary</a:t>
            </a:r>
            <a:r>
              <a:rPr lang="en-US" i="1" dirty="0"/>
              <a:t> </a:t>
            </a:r>
            <a:r>
              <a:rPr lang="en-US" dirty="0"/>
              <a:t>operators, which represent the bulk of PHP operators, including addition, subtraction, multiplication, and division.</a:t>
            </a:r>
          </a:p>
          <a:p>
            <a:pPr marL="457200" lvl="1" indent="0">
              <a:buNone/>
            </a:pPr>
            <a:endParaRPr lang="en-US" dirty="0"/>
          </a:p>
          <a:p>
            <a:pPr marL="457200" lvl="1" indent="0">
              <a:buNone/>
            </a:pPr>
            <a:r>
              <a:rPr lang="en-US" dirty="0"/>
              <a:t>One </a:t>
            </a:r>
            <a:r>
              <a:rPr lang="en-US" b="1" i="1" dirty="0"/>
              <a:t>ternary</a:t>
            </a:r>
            <a:r>
              <a:rPr lang="en-US" i="1" dirty="0"/>
              <a:t> </a:t>
            </a:r>
            <a:r>
              <a:rPr lang="en-US" dirty="0"/>
              <a:t>operator, which takes the form </a:t>
            </a:r>
            <a:r>
              <a:rPr lang="en-US" b="1" dirty="0">
                <a:solidFill>
                  <a:srgbClr val="0070C0"/>
                </a:solidFill>
              </a:rPr>
              <a:t>? x : y</a:t>
            </a:r>
            <a:r>
              <a:rPr lang="en-US" dirty="0"/>
              <a:t>. It’s a “single-line if statement” that chooses between two expressions, depending on the result of a third one.</a:t>
            </a:r>
            <a:endParaRPr lang="en-US" b="1" dirty="0">
              <a:solidFill>
                <a:srgbClr val="0070C0"/>
              </a:solidFill>
            </a:endParaRPr>
          </a:p>
        </p:txBody>
      </p:sp>
    </p:spTree>
    <p:extLst>
      <p:ext uri="{BB962C8B-B14F-4D97-AF65-F5344CB8AC3E}">
        <p14:creationId xmlns:p14="http://schemas.microsoft.com/office/powerpoint/2010/main" val="377588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Precedence of PHP operators (high to low):</a:t>
            </a:r>
            <a:endParaRPr lang="en-US" b="1" dirty="0">
              <a:solidFill>
                <a:srgbClr val="0070C0"/>
              </a:solidFill>
            </a:endParaRPr>
          </a:p>
        </p:txBody>
      </p:sp>
      <p:pic>
        <p:nvPicPr>
          <p:cNvPr id="4" name="Picture 3">
            <a:extLst>
              <a:ext uri="{FF2B5EF4-FFF2-40B4-BE49-F238E27FC236}">
                <a16:creationId xmlns:a16="http://schemas.microsoft.com/office/drawing/2014/main" id="{C8B77D70-BA77-418F-A59E-CC62D622EBB2}"/>
              </a:ext>
            </a:extLst>
          </p:cNvPr>
          <p:cNvPicPr>
            <a:picLocks noChangeAspect="1"/>
          </p:cNvPicPr>
          <p:nvPr/>
        </p:nvPicPr>
        <p:blipFill>
          <a:blip r:embed="rId3"/>
          <a:stretch>
            <a:fillRect/>
          </a:stretch>
        </p:blipFill>
        <p:spPr>
          <a:xfrm>
            <a:off x="242441" y="3028012"/>
            <a:ext cx="5853559" cy="3495441"/>
          </a:xfrm>
          <a:prstGeom prst="rect">
            <a:avLst/>
          </a:prstGeom>
        </p:spPr>
      </p:pic>
      <p:pic>
        <p:nvPicPr>
          <p:cNvPr id="5" name="Picture 4">
            <a:extLst>
              <a:ext uri="{FF2B5EF4-FFF2-40B4-BE49-F238E27FC236}">
                <a16:creationId xmlns:a16="http://schemas.microsoft.com/office/drawing/2014/main" id="{725A0477-7716-4F7E-8255-C38B6F817F01}"/>
              </a:ext>
            </a:extLst>
          </p:cNvPr>
          <p:cNvPicPr>
            <a:picLocks noChangeAspect="1"/>
          </p:cNvPicPr>
          <p:nvPr/>
        </p:nvPicPr>
        <p:blipFill>
          <a:blip r:embed="rId4"/>
          <a:stretch>
            <a:fillRect/>
          </a:stretch>
        </p:blipFill>
        <p:spPr>
          <a:xfrm>
            <a:off x="6489997" y="3028012"/>
            <a:ext cx="5702003" cy="3495441"/>
          </a:xfrm>
          <a:prstGeom prst="rect">
            <a:avLst/>
          </a:prstGeom>
        </p:spPr>
      </p:pic>
    </p:spTree>
    <p:extLst>
      <p:ext uri="{BB962C8B-B14F-4D97-AF65-F5344CB8AC3E}">
        <p14:creationId xmlns:p14="http://schemas.microsoft.com/office/powerpoint/2010/main" val="376811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Relational operators test two operands and return a Boolean result of either TRUE or FALSE. </a:t>
            </a:r>
          </a:p>
          <a:p>
            <a:endParaRPr lang="en-US" dirty="0"/>
          </a:p>
          <a:p>
            <a:r>
              <a:rPr lang="en-US" dirty="0"/>
              <a:t>There are three types of relational operators: </a:t>
            </a:r>
            <a:r>
              <a:rPr lang="en-US" b="1" i="1" dirty="0"/>
              <a:t>equality</a:t>
            </a:r>
            <a:r>
              <a:rPr lang="en-US" dirty="0"/>
              <a:t>, </a:t>
            </a:r>
            <a:r>
              <a:rPr lang="en-US" b="1" i="1" dirty="0"/>
              <a:t>comparison</a:t>
            </a:r>
            <a:r>
              <a:rPr lang="en-US" dirty="0"/>
              <a:t>, and </a:t>
            </a:r>
            <a:r>
              <a:rPr lang="en-US" b="1" i="1" dirty="0"/>
              <a:t>logical</a:t>
            </a:r>
            <a:endParaRPr lang="en-US" dirty="0"/>
          </a:p>
        </p:txBody>
      </p:sp>
    </p:spTree>
    <p:extLst>
      <p:ext uri="{BB962C8B-B14F-4D97-AF65-F5344CB8AC3E}">
        <p14:creationId xmlns:p14="http://schemas.microsoft.com/office/powerpoint/2010/main" val="279869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a:t>
            </a:r>
            <a:r>
              <a:rPr lang="en-US" dirty="0" err="1">
                <a:solidFill>
                  <a:srgbClr val="0070C0"/>
                </a:solidFill>
              </a:rPr>
              <a:t>longdate</a:t>
            </a:r>
            <a:r>
              <a:rPr lang="en-US" dirty="0">
                <a:solidFill>
                  <a:srgbClr val="0070C0"/>
                </a:solidFill>
              </a:rPr>
              <a:t>(time());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return $temp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200" i="1" dirty="0"/>
          </a:p>
          <a:p>
            <a:r>
              <a:rPr lang="en-US" dirty="0"/>
              <a:t>Here </a:t>
            </a:r>
            <a:r>
              <a:rPr lang="en-US" dirty="0">
                <a:solidFill>
                  <a:srgbClr val="0070C0"/>
                </a:solidFill>
              </a:rPr>
              <a:t>$temp </a:t>
            </a:r>
            <a:r>
              <a:rPr lang="en-US" dirty="0"/>
              <a:t>has been created </a:t>
            </a:r>
            <a:r>
              <a:rPr lang="en-US" i="1" dirty="0"/>
              <a:t>before </a:t>
            </a:r>
            <a:r>
              <a:rPr lang="en-US" dirty="0"/>
              <a:t>we call the </a:t>
            </a:r>
            <a:r>
              <a:rPr lang="en-US" dirty="0" err="1">
                <a:solidFill>
                  <a:srgbClr val="0070C0"/>
                </a:solidFill>
              </a:rPr>
              <a:t>longdate</a:t>
            </a:r>
            <a:r>
              <a:rPr lang="en-US" dirty="0"/>
              <a:t> function.</a:t>
            </a:r>
          </a:p>
          <a:p>
            <a:pPr>
              <a:buFont typeface="Courier New" panose="02070309020205020404" pitchFamily="49" charset="0"/>
              <a:buChar char="o"/>
            </a:pPr>
            <a:r>
              <a:rPr lang="en-US" dirty="0"/>
              <a:t>However, because </a:t>
            </a:r>
            <a:r>
              <a:rPr lang="en-US" dirty="0">
                <a:solidFill>
                  <a:srgbClr val="0070C0"/>
                </a:solidFill>
              </a:rPr>
              <a:t>$temp </a:t>
            </a:r>
            <a:r>
              <a:rPr lang="en-US" dirty="0"/>
              <a:t>was neither created within the </a:t>
            </a:r>
            <a:r>
              <a:rPr lang="en-US" dirty="0" err="1">
                <a:solidFill>
                  <a:srgbClr val="0070C0"/>
                </a:solidFill>
              </a:rPr>
              <a:t>longdate</a:t>
            </a:r>
            <a:r>
              <a:rPr lang="en-US" dirty="0"/>
              <a:t> function nor passed to it as a parameter, </a:t>
            </a:r>
            <a:r>
              <a:rPr lang="en-US" dirty="0" err="1">
                <a:solidFill>
                  <a:srgbClr val="0070C0"/>
                </a:solidFill>
              </a:rPr>
              <a:t>longdate</a:t>
            </a:r>
            <a:r>
              <a:rPr lang="en-US" dirty="0"/>
              <a:t> cannot access it. Therefore, this code snippet outputs only the date, not the preceding text</a:t>
            </a:r>
            <a:endParaRPr lang="en-GB" sz="1200" i="1" dirty="0"/>
          </a:p>
          <a:p>
            <a:endParaRPr lang="en-GB" sz="1200" i="1" dirty="0"/>
          </a:p>
        </p:txBody>
      </p:sp>
      <p:cxnSp>
        <p:nvCxnSpPr>
          <p:cNvPr id="6" name="Straight Connector 5">
            <a:extLst>
              <a:ext uri="{FF2B5EF4-FFF2-40B4-BE49-F238E27FC236}">
                <a16:creationId xmlns:a16="http://schemas.microsoft.com/office/drawing/2014/main" id="{48121665-2FF6-409D-BDB0-93888F420C09}"/>
              </a:ext>
            </a:extLst>
          </p:cNvPr>
          <p:cNvCxnSpPr/>
          <p:nvPr/>
        </p:nvCxnSpPr>
        <p:spPr>
          <a:xfrm flipV="1">
            <a:off x="2623279" y="3762531"/>
            <a:ext cx="869429" cy="449705"/>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35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lnSpcReduction="10000"/>
          </a:bodyPr>
          <a:lstStyle/>
          <a:p>
            <a:pPr marL="0" indent="0">
              <a:buNone/>
            </a:pPr>
            <a:r>
              <a:rPr lang="en-US" dirty="0"/>
              <a:t>The equality operator is</a:t>
            </a:r>
            <a:r>
              <a:rPr lang="en-US" b="1" dirty="0"/>
              <a:t> </a:t>
            </a:r>
            <a:r>
              <a:rPr lang="en-US" b="1" dirty="0">
                <a:solidFill>
                  <a:srgbClr val="0070C0"/>
                </a:solidFill>
              </a:rPr>
              <a:t>==</a:t>
            </a:r>
            <a:r>
              <a:rPr lang="en-US" b="1" dirty="0"/>
              <a:t> </a:t>
            </a:r>
            <a:r>
              <a:rPr lang="en-US" dirty="0"/>
              <a:t>(two equals signs). </a:t>
            </a:r>
          </a:p>
          <a:p>
            <a:pPr lvl="1">
              <a:buFont typeface="Courier New" panose="02070309020205020404" pitchFamily="49" charset="0"/>
              <a:buChar char="o"/>
            </a:pPr>
            <a:r>
              <a:rPr lang="en-US" dirty="0"/>
              <a:t>It is important not to confuse it with the = (single equals sign) assignment operator. </a:t>
            </a:r>
          </a:p>
          <a:p>
            <a:endParaRPr lang="en-US" b="1"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$month = "March";</a:t>
            </a:r>
          </a:p>
          <a:p>
            <a:pPr marL="457200" lvl="1" indent="0">
              <a:buNone/>
            </a:pPr>
            <a:r>
              <a:rPr lang="en-US" dirty="0">
                <a:solidFill>
                  <a:srgbClr val="0070C0"/>
                </a:solidFill>
              </a:rPr>
              <a:t>	if ($month == "March") echo "It's springtime";</a:t>
            </a:r>
          </a:p>
          <a:p>
            <a:pPr marL="457200" lvl="1" indent="0">
              <a:buNone/>
            </a:pPr>
            <a:r>
              <a:rPr lang="en-US" dirty="0">
                <a:solidFill>
                  <a:srgbClr val="0070C0"/>
                </a:solidFill>
              </a:rPr>
              <a:t>?&gt;</a:t>
            </a:r>
          </a:p>
          <a:p>
            <a:endParaRPr lang="en-US" dirty="0"/>
          </a:p>
          <a:p>
            <a:r>
              <a:rPr lang="en-US" dirty="0"/>
              <a:t>As you see, by returning either TRUE or FALSE, the equality operator enables you to test for conditions using, for example, an if statement. </a:t>
            </a:r>
            <a:endParaRPr lang="en-US" b="1" dirty="0">
              <a:solidFill>
                <a:srgbClr val="0070C0"/>
              </a:solidFill>
            </a:endParaRPr>
          </a:p>
        </p:txBody>
      </p:sp>
    </p:spTree>
    <p:extLst>
      <p:ext uri="{BB962C8B-B14F-4D97-AF65-F5344CB8AC3E}">
        <p14:creationId xmlns:p14="http://schemas.microsoft.com/office/powerpoint/2010/main" val="400110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But that’s not the whole story, because PHP is a loosely typed language. </a:t>
            </a:r>
          </a:p>
          <a:p>
            <a:endParaRPr lang="en-US" dirty="0"/>
          </a:p>
          <a:p>
            <a:pPr>
              <a:buFont typeface="Wingdings" panose="05000000000000000000" pitchFamily="2" charset="2"/>
              <a:buChar char="Ø"/>
            </a:pPr>
            <a:r>
              <a:rPr lang="en-US" dirty="0"/>
              <a:t>If the two operands of an equality expression are of different types, </a:t>
            </a:r>
            <a:r>
              <a:rPr lang="en-US" u="sng" dirty="0"/>
              <a:t>PHP will convert them</a:t>
            </a:r>
            <a:r>
              <a:rPr lang="en-US" dirty="0"/>
              <a:t> to whatever type makes the best sense to it.</a:t>
            </a:r>
          </a:p>
          <a:p>
            <a:endParaRPr lang="en-US" b="1" dirty="0">
              <a:solidFill>
                <a:srgbClr val="0070C0"/>
              </a:solidFill>
            </a:endParaRPr>
          </a:p>
          <a:p>
            <a:pPr marL="457200" lvl="1" indent="0">
              <a:buNone/>
            </a:pPr>
            <a:r>
              <a:rPr lang="en-US" dirty="0"/>
              <a:t>For example, any strings composed entirely of numbers will be converted to numbers whenever compared with a number.</a:t>
            </a:r>
            <a:endParaRPr lang="en-US" b="1" dirty="0">
              <a:solidFill>
                <a:srgbClr val="0070C0"/>
              </a:solidFill>
            </a:endParaRPr>
          </a:p>
        </p:txBody>
      </p:sp>
    </p:spTree>
    <p:extLst>
      <p:ext uri="{BB962C8B-B14F-4D97-AF65-F5344CB8AC3E}">
        <p14:creationId xmlns:p14="http://schemas.microsoft.com/office/powerpoint/2010/main" val="1529056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4"/>
            <a:ext cx="10515600" cy="4904959"/>
          </a:xfrm>
        </p:spPr>
        <p:txBody>
          <a:bodyPr>
            <a:normAutofit fontScale="92500" lnSpcReduction="20000"/>
          </a:bodyPr>
          <a:lstStyle/>
          <a:p>
            <a:r>
              <a:rPr lang="en-US" dirty="0"/>
              <a:t>Here, </a:t>
            </a:r>
            <a:r>
              <a:rPr lang="en-US" dirty="0">
                <a:solidFill>
                  <a:srgbClr val="0070C0"/>
                </a:solidFill>
              </a:rPr>
              <a:t>$a </a:t>
            </a:r>
            <a:r>
              <a:rPr lang="en-US" dirty="0"/>
              <a:t>and </a:t>
            </a:r>
            <a:r>
              <a:rPr lang="en-US" dirty="0">
                <a:solidFill>
                  <a:srgbClr val="0070C0"/>
                </a:solidFill>
              </a:rPr>
              <a:t>$b </a:t>
            </a:r>
            <a:r>
              <a:rPr lang="en-US" dirty="0"/>
              <a:t>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endParaRPr lang="en-US" dirty="0"/>
          </a:p>
          <a:p>
            <a:r>
              <a:rPr lang="en-US" dirty="0"/>
              <a:t>However, if you run the example, you will see that it outputs the number 1, which means that the first if statement evaluated to TRUE. </a:t>
            </a:r>
          </a:p>
          <a:p>
            <a:pPr>
              <a:buFont typeface="Courier New" panose="02070309020205020404" pitchFamily="49" charset="0"/>
              <a:buChar char="o"/>
            </a:pPr>
            <a:r>
              <a:rPr lang="en-US" dirty="0"/>
              <a:t>This is because both strings were first converted to numbers, and 1000 is the same numerical value as +1000.</a:t>
            </a:r>
            <a:endParaRPr lang="en-US" b="1" dirty="0">
              <a:solidFill>
                <a:srgbClr val="0070C0"/>
              </a:solidFill>
            </a:endParaRPr>
          </a:p>
        </p:txBody>
      </p:sp>
      <p:sp>
        <p:nvSpPr>
          <p:cNvPr id="4" name="Arrow: Right 3">
            <a:extLst>
              <a:ext uri="{FF2B5EF4-FFF2-40B4-BE49-F238E27FC236}">
                <a16:creationId xmlns:a16="http://schemas.microsoft.com/office/drawing/2014/main" id="{C36039A5-F5AB-42EB-A914-7F378A0F5FEC}"/>
              </a:ext>
            </a:extLst>
          </p:cNvPr>
          <p:cNvSpPr/>
          <p:nvPr/>
        </p:nvSpPr>
        <p:spPr>
          <a:xfrm>
            <a:off x="434715" y="3567659"/>
            <a:ext cx="1259174" cy="43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0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89968"/>
          </a:xfrm>
        </p:spPr>
        <p:txBody>
          <a:bodyPr>
            <a:normAutofit fontScale="92500" lnSpcReduction="20000"/>
          </a:bodyPr>
          <a:lstStyle/>
          <a:p>
            <a:r>
              <a:rPr lang="en-US" dirty="0"/>
              <a:t>Here, </a:t>
            </a:r>
            <a:r>
              <a:rPr lang="en-US" dirty="0">
                <a:solidFill>
                  <a:srgbClr val="0070C0"/>
                </a:solidFill>
              </a:rPr>
              <a:t>$a </a:t>
            </a:r>
            <a:r>
              <a:rPr lang="en-US" dirty="0"/>
              <a:t>and </a:t>
            </a:r>
            <a:r>
              <a:rPr lang="en-US" dirty="0">
                <a:solidFill>
                  <a:srgbClr val="0070C0"/>
                </a:solidFill>
              </a:rPr>
              <a:t>$b </a:t>
            </a:r>
            <a:r>
              <a:rPr lang="en-US" dirty="0"/>
              <a:t>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a:t>
            </a:r>
            <a:r>
              <a:rPr lang="en-US" b="1" dirty="0">
                <a:solidFill>
                  <a:srgbClr val="0070C0"/>
                </a:solidFill>
              </a:rPr>
              <a:t>===</a:t>
            </a:r>
            <a:r>
              <a:rPr lang="en-US" dirty="0">
                <a:solidFill>
                  <a:srgbClr val="0070C0"/>
                </a:solidFill>
              </a:rPr>
              <a:t> $b) echo "2";</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In contrast, the second if statement uses the </a:t>
            </a:r>
            <a:r>
              <a:rPr lang="en-US" b="1" i="1" dirty="0"/>
              <a:t>identity</a:t>
            </a:r>
            <a:r>
              <a:rPr lang="en-US" i="1" dirty="0"/>
              <a:t> </a:t>
            </a:r>
            <a:r>
              <a:rPr lang="en-US" dirty="0"/>
              <a:t>operator—three equals signs in a row—which prevents PHP from automatically converting types. </a:t>
            </a:r>
          </a:p>
          <a:p>
            <a:pPr>
              <a:buFont typeface="Courier New" panose="02070309020205020404" pitchFamily="49" charset="0"/>
              <a:buChar char="o"/>
            </a:pPr>
            <a:r>
              <a:rPr lang="en-US" dirty="0"/>
              <a:t> </a:t>
            </a:r>
            <a:r>
              <a:rPr lang="en-US" dirty="0">
                <a:solidFill>
                  <a:srgbClr val="0070C0"/>
                </a:solidFill>
              </a:rPr>
              <a:t>$a </a:t>
            </a:r>
            <a:r>
              <a:rPr lang="en-US" dirty="0"/>
              <a:t>and </a:t>
            </a:r>
            <a:r>
              <a:rPr lang="en-US" dirty="0">
                <a:solidFill>
                  <a:srgbClr val="0070C0"/>
                </a:solidFill>
              </a:rPr>
              <a:t>$b </a:t>
            </a:r>
            <a:r>
              <a:rPr lang="en-US" dirty="0"/>
              <a:t>are therefore compared as strings and are found to be different, so nothing is output.</a:t>
            </a:r>
            <a:endParaRPr lang="en-US" b="1" dirty="0">
              <a:solidFill>
                <a:srgbClr val="0070C0"/>
              </a:solidFill>
            </a:endParaRPr>
          </a:p>
        </p:txBody>
      </p:sp>
      <p:sp>
        <p:nvSpPr>
          <p:cNvPr id="4" name="Arrow: Right 3">
            <a:extLst>
              <a:ext uri="{FF2B5EF4-FFF2-40B4-BE49-F238E27FC236}">
                <a16:creationId xmlns:a16="http://schemas.microsoft.com/office/drawing/2014/main" id="{D0D3DA8A-B2B0-465F-BEE1-541B046F0DC6}"/>
              </a:ext>
            </a:extLst>
          </p:cNvPr>
          <p:cNvSpPr/>
          <p:nvPr/>
        </p:nvSpPr>
        <p:spPr>
          <a:xfrm>
            <a:off x="434715" y="3837479"/>
            <a:ext cx="1259174" cy="43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477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74978"/>
          </a:xfrm>
        </p:spPr>
        <p:txBody>
          <a:bodyPr>
            <a:normAutofit fontScale="85000" lnSpcReduction="20000"/>
          </a:bodyPr>
          <a:lstStyle/>
          <a:p>
            <a:r>
              <a:rPr lang="en-US" dirty="0"/>
              <a:t>In the same way that you can use the equality operator to test for operands being equal, you can test for them </a:t>
            </a:r>
            <a:r>
              <a:rPr lang="en-US" i="1" dirty="0"/>
              <a:t>not </a:t>
            </a:r>
            <a:r>
              <a:rPr lang="en-US" dirty="0"/>
              <a:t>being equal using </a:t>
            </a:r>
            <a:r>
              <a:rPr lang="en-US" b="1" dirty="0">
                <a:solidFill>
                  <a:srgbClr val="0070C0"/>
                </a:solidFill>
              </a:rPr>
              <a:t>!=</a:t>
            </a:r>
            <a:r>
              <a:rPr lang="en-US" dirty="0"/>
              <a:t>, the inequality operator.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pPr marL="0" indent="0">
              <a:buNone/>
            </a:pPr>
            <a:endParaRPr lang="en-US" dirty="0">
              <a:solidFill>
                <a:srgbClr val="0070C0"/>
              </a:solidFill>
            </a:endParaRPr>
          </a:p>
          <a:p>
            <a:r>
              <a:rPr lang="en-US" dirty="0"/>
              <a:t>As you might expect, the first if statement does not output the number 1, because the code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equal to each other numerically.</a:t>
            </a:r>
          </a:p>
          <a:p>
            <a:pPr>
              <a:buFont typeface="Courier New" panose="02070309020205020404" pitchFamily="49" charset="0"/>
              <a:buChar char="o"/>
            </a:pPr>
            <a:r>
              <a:rPr lang="en-US" dirty="0"/>
              <a:t>Instead, it outputs the number 2, because the second if statement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identical to each other in their present operand types, and the answer is TRUE; they are not the same.</a:t>
            </a:r>
          </a:p>
        </p:txBody>
      </p:sp>
    </p:spTree>
    <p:extLst>
      <p:ext uri="{BB962C8B-B14F-4D97-AF65-F5344CB8AC3E}">
        <p14:creationId xmlns:p14="http://schemas.microsoft.com/office/powerpoint/2010/main" val="325582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89968"/>
          </a:xfrm>
        </p:spPr>
        <p:txBody>
          <a:bodyPr>
            <a:normAutofit fontScale="85000" lnSpcReduction="20000"/>
          </a:bodyPr>
          <a:lstStyle/>
          <a:p>
            <a:r>
              <a:rPr lang="en-US" dirty="0"/>
              <a:t>PHP also gives you </a:t>
            </a:r>
            <a:r>
              <a:rPr lang="en-US" b="1" dirty="0">
                <a:solidFill>
                  <a:srgbClr val="0070C0"/>
                </a:solidFill>
              </a:rPr>
              <a:t>&gt;</a:t>
            </a:r>
            <a:r>
              <a:rPr lang="en-US" dirty="0"/>
              <a:t> (is greater than), </a:t>
            </a:r>
            <a:r>
              <a:rPr lang="en-US" b="1" dirty="0">
                <a:solidFill>
                  <a:srgbClr val="0070C0"/>
                </a:solidFill>
              </a:rPr>
              <a:t>&lt;</a:t>
            </a:r>
            <a:r>
              <a:rPr lang="en-US" dirty="0"/>
              <a:t> (is less than), </a:t>
            </a:r>
            <a:r>
              <a:rPr lang="en-US" b="1" dirty="0">
                <a:solidFill>
                  <a:srgbClr val="0070C0"/>
                </a:solidFill>
              </a:rPr>
              <a:t>&gt;=</a:t>
            </a:r>
            <a:r>
              <a:rPr lang="en-US" dirty="0"/>
              <a:t> (is greater than or equal to), and </a:t>
            </a:r>
            <a:r>
              <a:rPr lang="en-US" b="1" dirty="0">
                <a:solidFill>
                  <a:srgbClr val="0070C0"/>
                </a:solidFill>
              </a:rPr>
              <a:t>&lt;=</a:t>
            </a:r>
            <a:r>
              <a:rPr lang="en-US" dirty="0"/>
              <a:t> (is less than or equal to) to play with.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2; $b = 3;</a:t>
            </a:r>
          </a:p>
          <a:p>
            <a:pPr marL="457200" lvl="1" indent="0">
              <a:buNone/>
            </a:pPr>
            <a:endParaRPr lang="en-US" dirty="0">
              <a:solidFill>
                <a:srgbClr val="0070C0"/>
              </a:solidFill>
            </a:endParaRPr>
          </a:p>
          <a:p>
            <a:pPr marL="457200" lvl="1" indent="0">
              <a:buNone/>
            </a:pPr>
            <a:r>
              <a:rPr lang="en-US" dirty="0">
                <a:solidFill>
                  <a:srgbClr val="0070C0"/>
                </a:solidFill>
              </a:rPr>
              <a:t>	if ($a &gt; $b) echo "$a is greater than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&lt; $b) echo "$a is less than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&gt;= $b) echo "$a is greater than or equal to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 &lt;= $b) echo "$a is less than or equal to $b&lt;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pPr marL="0" indent="0">
              <a:buNone/>
            </a:pPr>
            <a:r>
              <a:rPr lang="en-US" dirty="0"/>
              <a:t>In this example, where $a is 2 and $b is 3, the following is output:</a:t>
            </a:r>
          </a:p>
          <a:p>
            <a:endParaRPr lang="en-US" sz="900" dirty="0"/>
          </a:p>
          <a:p>
            <a:pPr marL="457200" lvl="1" indent="0">
              <a:buNone/>
            </a:pPr>
            <a:r>
              <a:rPr lang="en-US" b="1" dirty="0"/>
              <a:t>2 is less than 3</a:t>
            </a:r>
          </a:p>
          <a:p>
            <a:pPr marL="457200" lvl="1" indent="0">
              <a:buNone/>
            </a:pPr>
            <a:r>
              <a:rPr lang="en-US" b="1" dirty="0"/>
              <a:t>2 is less than or equal to 3</a:t>
            </a:r>
          </a:p>
        </p:txBody>
      </p:sp>
    </p:spTree>
    <p:extLst>
      <p:ext uri="{BB962C8B-B14F-4D97-AF65-F5344CB8AC3E}">
        <p14:creationId xmlns:p14="http://schemas.microsoft.com/office/powerpoint/2010/main" val="380715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Logical operators produce true-or-false results, and therefore are also known as </a:t>
            </a:r>
            <a:r>
              <a:rPr lang="en-US" i="1" dirty="0"/>
              <a:t>Boolean operators</a:t>
            </a:r>
            <a:r>
              <a:rPr lang="en-US" dirty="0"/>
              <a:t>. There are four of them:</a:t>
            </a:r>
            <a:endParaRPr lang="en-US" b="1" dirty="0"/>
          </a:p>
        </p:txBody>
      </p:sp>
      <p:pic>
        <p:nvPicPr>
          <p:cNvPr id="5" name="Picture 4">
            <a:extLst>
              <a:ext uri="{FF2B5EF4-FFF2-40B4-BE49-F238E27FC236}">
                <a16:creationId xmlns:a16="http://schemas.microsoft.com/office/drawing/2014/main" id="{AE259318-F005-4E25-ADD2-14B41C731A58}"/>
              </a:ext>
            </a:extLst>
          </p:cNvPr>
          <p:cNvPicPr>
            <a:picLocks noChangeAspect="1"/>
          </p:cNvPicPr>
          <p:nvPr/>
        </p:nvPicPr>
        <p:blipFill>
          <a:blip r:embed="rId3"/>
          <a:stretch>
            <a:fillRect/>
          </a:stretch>
        </p:blipFill>
        <p:spPr>
          <a:xfrm>
            <a:off x="1577604" y="3252685"/>
            <a:ext cx="8811537" cy="2748833"/>
          </a:xfrm>
          <a:prstGeom prst="rect">
            <a:avLst/>
          </a:prstGeom>
        </p:spPr>
      </p:pic>
    </p:spTree>
    <p:extLst>
      <p:ext uri="{BB962C8B-B14F-4D97-AF65-F5344CB8AC3E}">
        <p14:creationId xmlns:p14="http://schemas.microsoft.com/office/powerpoint/2010/main" val="4079563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 $b = 0;</a:t>
            </a:r>
          </a:p>
          <a:p>
            <a:pPr marL="457200" lvl="1" indent="0">
              <a:buNone/>
            </a:pPr>
            <a:r>
              <a:rPr lang="en-US" dirty="0">
                <a:solidFill>
                  <a:srgbClr val="0070C0"/>
                </a:solidFill>
              </a:rPr>
              <a:t>	echo ($a AND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XOR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sz="500" dirty="0"/>
          </a:p>
          <a:p>
            <a:r>
              <a:rPr lang="en-US" dirty="0"/>
              <a:t>Note that the </a:t>
            </a:r>
            <a:r>
              <a:rPr lang="en-US" b="1" dirty="0">
                <a:solidFill>
                  <a:srgbClr val="0070C0"/>
                </a:solidFill>
              </a:rPr>
              <a:t>!</a:t>
            </a:r>
            <a:r>
              <a:rPr lang="en-US" dirty="0"/>
              <a:t> symbol is required by PHP in place of NOT </a:t>
            </a:r>
          </a:p>
          <a:p>
            <a:r>
              <a:rPr lang="en-US" dirty="0"/>
              <a:t>Furthermore, the operators can be lower- or uppercase</a:t>
            </a:r>
          </a:p>
          <a:p>
            <a:pPr lvl="1">
              <a:buFont typeface="Courier New" panose="02070309020205020404" pitchFamily="49" charset="0"/>
              <a:buChar char="o"/>
            </a:pPr>
            <a:r>
              <a:rPr lang="en-US" dirty="0"/>
              <a:t>Remember that </a:t>
            </a:r>
            <a:r>
              <a:rPr lang="en-US" dirty="0">
                <a:solidFill>
                  <a:srgbClr val="0070C0"/>
                </a:solidFill>
              </a:rPr>
              <a:t>AND</a:t>
            </a:r>
            <a:r>
              <a:rPr lang="en-US" dirty="0"/>
              <a:t> </a:t>
            </a:r>
            <a:r>
              <a:rPr lang="en-US" dirty="0" err="1"/>
              <a:t>and</a:t>
            </a:r>
            <a:r>
              <a:rPr lang="en-US" dirty="0"/>
              <a:t> </a:t>
            </a:r>
            <a:r>
              <a:rPr lang="en-US" dirty="0">
                <a:solidFill>
                  <a:srgbClr val="0070C0"/>
                </a:solidFill>
              </a:rPr>
              <a:t>OR</a:t>
            </a:r>
            <a:r>
              <a:rPr lang="en-US" dirty="0"/>
              <a:t> </a:t>
            </a:r>
            <a:r>
              <a:rPr lang="en-US" u="sng" dirty="0"/>
              <a:t>have lower precedence </a:t>
            </a:r>
            <a:r>
              <a:rPr lang="en-US" dirty="0"/>
              <a:t>than the other versions of the operators, </a:t>
            </a:r>
            <a:r>
              <a:rPr lang="en-US" dirty="0">
                <a:solidFill>
                  <a:srgbClr val="0070C0"/>
                </a:solidFill>
              </a:rPr>
              <a:t>&amp;&amp;</a:t>
            </a:r>
            <a:r>
              <a:rPr lang="en-US" dirty="0"/>
              <a:t> and </a:t>
            </a:r>
            <a:r>
              <a:rPr lang="en-US" dirty="0">
                <a:solidFill>
                  <a:srgbClr val="0070C0"/>
                </a:solidFill>
              </a:rPr>
              <a:t>||</a:t>
            </a:r>
          </a:p>
        </p:txBody>
      </p:sp>
    </p:spTree>
    <p:extLst>
      <p:ext uri="{BB962C8B-B14F-4D97-AF65-F5344CB8AC3E}">
        <p14:creationId xmlns:p14="http://schemas.microsoft.com/office/powerpoint/2010/main" val="2950023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 $b = 0;</a:t>
            </a:r>
          </a:p>
          <a:p>
            <a:pPr marL="457200" lvl="1" indent="0">
              <a:buNone/>
            </a:pPr>
            <a:r>
              <a:rPr lang="en-US" dirty="0">
                <a:solidFill>
                  <a:srgbClr val="0070C0"/>
                </a:solidFill>
              </a:rPr>
              <a:t>	echo ($a AND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XOR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!$a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r>
              <a:rPr lang="en-US" dirty="0"/>
              <a:t>This example outputs NULL, 1, 1, NULL, meaning that only the second and third echo statements evaluate as TRUE. (Remember that NULL—or nothing—represents a value of FALSE.) </a:t>
            </a:r>
          </a:p>
          <a:p>
            <a:endParaRPr lang="en-US" dirty="0"/>
          </a:p>
          <a:p>
            <a:endParaRPr lang="en-US" b="1" dirty="0"/>
          </a:p>
        </p:txBody>
      </p:sp>
    </p:spTree>
    <p:extLst>
      <p:ext uri="{BB962C8B-B14F-4D97-AF65-F5344CB8AC3E}">
        <p14:creationId xmlns:p14="http://schemas.microsoft.com/office/powerpoint/2010/main" val="4083484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CB29-357A-40BA-9376-936C2A74564F}"/>
              </a:ext>
            </a:extLst>
          </p:cNvPr>
          <p:cNvSpPr>
            <a:spLocks noGrp="1"/>
          </p:cNvSpPr>
          <p:nvPr>
            <p:ph type="title"/>
          </p:nvPr>
        </p:nvSpPr>
        <p:spPr/>
        <p:txBody>
          <a:bodyPr/>
          <a:lstStyle/>
          <a:p>
            <a:r>
              <a:rPr lang="en-US" dirty="0"/>
              <a:t>hmmm</a:t>
            </a:r>
            <a:endParaRPr lang="en-GB" dirty="0"/>
          </a:p>
        </p:txBody>
      </p:sp>
      <p:sp>
        <p:nvSpPr>
          <p:cNvPr id="3" name="Content Placeholder 2">
            <a:extLst>
              <a:ext uri="{FF2B5EF4-FFF2-40B4-BE49-F238E27FC236}">
                <a16:creationId xmlns:a16="http://schemas.microsoft.com/office/drawing/2014/main" id="{8BAFB20B-5304-4FE4-A204-882BAFAD797D}"/>
              </a:ext>
            </a:extLst>
          </p:cNvPr>
          <p:cNvSpPr>
            <a:spLocks noGrp="1"/>
          </p:cNvSpPr>
          <p:nvPr>
            <p:ph idx="1"/>
          </p:nvPr>
        </p:nvSpPr>
        <p:spPr>
          <a:xfrm>
            <a:off x="838200" y="2321169"/>
            <a:ext cx="10515600" cy="3855794"/>
          </a:xfrm>
        </p:spPr>
        <p:txBody>
          <a:bodyPr/>
          <a:lstStyle/>
          <a:p>
            <a:pPr marL="457200" lvl="1" indent="0">
              <a:buNone/>
            </a:pPr>
            <a:r>
              <a:rPr lang="en-US" sz="2800" dirty="0">
                <a:solidFill>
                  <a:srgbClr val="0070C0"/>
                </a:solidFill>
              </a:rPr>
              <a:t>&lt;?php</a:t>
            </a:r>
          </a:p>
          <a:p>
            <a:pPr marL="457200" lvl="1" indent="0">
              <a:buNone/>
            </a:pPr>
            <a:r>
              <a:rPr lang="en-US" sz="2800" dirty="0">
                <a:solidFill>
                  <a:srgbClr val="0070C0"/>
                </a:solidFill>
              </a:rPr>
              <a:t>	if ($finished == 1 OR </a:t>
            </a:r>
            <a:r>
              <a:rPr lang="en-US" sz="2800" dirty="0" err="1">
                <a:solidFill>
                  <a:srgbClr val="0070C0"/>
                </a:solidFill>
              </a:rPr>
              <a:t>getnext</a:t>
            </a:r>
            <a:r>
              <a:rPr lang="en-US" sz="2800" dirty="0">
                <a:solidFill>
                  <a:srgbClr val="0070C0"/>
                </a:solidFill>
              </a:rPr>
              <a:t>() == 1) exit;</a:t>
            </a:r>
          </a:p>
          <a:p>
            <a:pPr marL="457200" lvl="1" indent="0">
              <a:buNone/>
            </a:pPr>
            <a:r>
              <a:rPr lang="en-US" sz="2800" dirty="0">
                <a:solidFill>
                  <a:srgbClr val="0070C0"/>
                </a:solidFill>
              </a:rPr>
              <a:t>?&gt;</a:t>
            </a:r>
            <a:endParaRPr lang="en-US" sz="2800" b="1" dirty="0">
              <a:solidFill>
                <a:srgbClr val="0070C0"/>
              </a:solidFill>
            </a:endParaRPr>
          </a:p>
          <a:p>
            <a:endParaRPr lang="en-US" dirty="0"/>
          </a:p>
          <a:p>
            <a:r>
              <a:rPr lang="en-US" dirty="0"/>
              <a:t>W</a:t>
            </a:r>
            <a:r>
              <a:rPr lang="en-GB" dirty="0"/>
              <a:t>hat’s the problem here?</a:t>
            </a:r>
          </a:p>
        </p:txBody>
      </p:sp>
    </p:spTree>
    <p:extLst>
      <p:ext uri="{BB962C8B-B14F-4D97-AF65-F5344CB8AC3E}">
        <p14:creationId xmlns:p14="http://schemas.microsoft.com/office/powerpoint/2010/main" val="32323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85000" lnSpcReduction="20000"/>
          </a:bodyPr>
          <a:lstStyle/>
          <a:p>
            <a:pPr marL="0" indent="0">
              <a:buNone/>
            </a:pPr>
            <a:r>
              <a:rPr lang="en-GB" dirty="0"/>
              <a:t>L</a:t>
            </a:r>
            <a:r>
              <a:rPr lang="en-US" dirty="0" err="1"/>
              <a:t>et’s</a:t>
            </a:r>
            <a:r>
              <a:rPr lang="en-US" dirty="0"/>
              <a:t> see some ways to repair the previous code</a:t>
            </a:r>
          </a:p>
          <a:p>
            <a:pPr marL="0" indent="0">
              <a:buNone/>
            </a:pPr>
            <a:endParaRPr lang="en-US" dirty="0"/>
          </a:p>
          <a:p>
            <a:pPr marL="457200" lvl="1" indent="0">
              <a:buNone/>
            </a:pPr>
            <a:r>
              <a:rPr lang="en-US" i="1" dirty="0">
                <a:solidFill>
                  <a:schemeClr val="tx1">
                    <a:lumMod val="50000"/>
                    <a:lumOff val="50000"/>
                  </a:schemeClr>
                </a:solidFill>
              </a:rPr>
              <a:t>// Rewriting to refer to $temp within its local scope fixes the problem</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$temp . </a:t>
            </a:r>
            <a:r>
              <a:rPr lang="en-US" dirty="0" err="1">
                <a:solidFill>
                  <a:srgbClr val="0070C0"/>
                </a:solidFill>
              </a:rPr>
              <a:t>longdate</a:t>
            </a:r>
            <a:r>
              <a:rPr lang="en-US" dirty="0">
                <a:solidFill>
                  <a:srgbClr val="0070C0"/>
                </a:solidFill>
              </a:rPr>
              <a:t>(time());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return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The code here moves the reference to </a:t>
            </a:r>
            <a:r>
              <a:rPr lang="en-US" dirty="0">
                <a:solidFill>
                  <a:srgbClr val="0070C0"/>
                </a:solidFill>
              </a:rPr>
              <a:t>$temp </a:t>
            </a:r>
            <a:r>
              <a:rPr lang="en-US" dirty="0"/>
              <a:t>out of the function. </a:t>
            </a:r>
          </a:p>
          <a:p>
            <a:pPr marL="457200" lvl="1" indent="0">
              <a:buNone/>
            </a:pPr>
            <a:r>
              <a:rPr lang="en-US" dirty="0"/>
              <a:t>The reference appears in the same scope where the variable was defined.</a:t>
            </a:r>
          </a:p>
          <a:p>
            <a:endParaRPr lang="en-US" dirty="0"/>
          </a:p>
        </p:txBody>
      </p:sp>
    </p:spTree>
    <p:extLst>
      <p:ext uri="{BB962C8B-B14F-4D97-AF65-F5344CB8AC3E}">
        <p14:creationId xmlns:p14="http://schemas.microsoft.com/office/powerpoint/2010/main" val="680304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The </a:t>
            </a:r>
            <a:r>
              <a:rPr lang="en-US" b="1" dirty="0">
                <a:solidFill>
                  <a:srgbClr val="0070C0"/>
                </a:solidFill>
              </a:rPr>
              <a:t>OR</a:t>
            </a:r>
            <a:r>
              <a:rPr lang="en-US" dirty="0"/>
              <a:t> operator can cause </a:t>
            </a:r>
            <a:r>
              <a:rPr lang="en-US" u="sng" dirty="0"/>
              <a:t>unintentional problems in if statements</a:t>
            </a:r>
            <a:r>
              <a:rPr lang="en-US" dirty="0"/>
              <a:t>, because the second operand will not be evaluated if the first is evaluated as TRUE. </a:t>
            </a:r>
          </a:p>
          <a:p>
            <a:endParaRPr lang="en-US" dirty="0"/>
          </a:p>
          <a:p>
            <a:pPr marL="457200" lvl="1" indent="0">
              <a:buNone/>
            </a:pPr>
            <a:r>
              <a:rPr lang="en-US" dirty="0"/>
              <a:t>In this example, the function </a:t>
            </a:r>
            <a:r>
              <a:rPr lang="en-US" dirty="0" err="1">
                <a:solidFill>
                  <a:srgbClr val="0070C0"/>
                </a:solidFill>
              </a:rPr>
              <a:t>getnext</a:t>
            </a:r>
            <a:r>
              <a:rPr lang="en-US" dirty="0"/>
              <a:t> will never be called if </a:t>
            </a:r>
            <a:r>
              <a:rPr lang="en-US" dirty="0">
                <a:solidFill>
                  <a:srgbClr val="0070C0"/>
                </a:solidFill>
              </a:rPr>
              <a:t>$finished </a:t>
            </a:r>
            <a:r>
              <a:rPr lang="en-US" dirty="0"/>
              <a:t>has a value of 1</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($finished == 1 OR </a:t>
            </a:r>
            <a:r>
              <a:rPr lang="en-US" dirty="0" err="1">
                <a:solidFill>
                  <a:srgbClr val="0070C0"/>
                </a:solidFill>
              </a:rPr>
              <a:t>getnext</a:t>
            </a:r>
            <a:r>
              <a:rPr lang="en-US" dirty="0">
                <a:solidFill>
                  <a:srgbClr val="0070C0"/>
                </a:solidFill>
              </a:rPr>
              <a:t>() == 1) exit;</a:t>
            </a:r>
          </a:p>
          <a:p>
            <a:pPr marL="457200" lvl="1" indent="0">
              <a:buNone/>
            </a:pPr>
            <a:r>
              <a:rPr lang="en-US" dirty="0">
                <a:solidFill>
                  <a:srgbClr val="0070C0"/>
                </a:solidFill>
              </a:rPr>
              <a:t>?&gt;</a:t>
            </a:r>
            <a:endParaRPr lang="en-US" b="1" dirty="0">
              <a:solidFill>
                <a:srgbClr val="0070C0"/>
              </a:solidFill>
            </a:endParaRPr>
          </a:p>
        </p:txBody>
      </p:sp>
    </p:spTree>
    <p:extLst>
      <p:ext uri="{BB962C8B-B14F-4D97-AF65-F5344CB8AC3E}">
        <p14:creationId xmlns:p14="http://schemas.microsoft.com/office/powerpoint/2010/main" val="3434150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If you need </a:t>
            </a:r>
            <a:r>
              <a:rPr lang="en-US" dirty="0" err="1">
                <a:solidFill>
                  <a:srgbClr val="0070C0"/>
                </a:solidFill>
              </a:rPr>
              <a:t>getnext</a:t>
            </a:r>
            <a:r>
              <a:rPr lang="en-US" dirty="0"/>
              <a:t> to be called at each </a:t>
            </a:r>
            <a:r>
              <a:rPr lang="en-US" dirty="0">
                <a:solidFill>
                  <a:srgbClr val="0070C0"/>
                </a:solidFill>
              </a:rPr>
              <a:t>if</a:t>
            </a:r>
            <a:r>
              <a:rPr lang="en-US" dirty="0"/>
              <a:t> statement, you could rewrite the code like this:</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gn</a:t>
            </a:r>
            <a:r>
              <a:rPr lang="en-US" dirty="0">
                <a:solidFill>
                  <a:srgbClr val="0070C0"/>
                </a:solidFill>
              </a:rPr>
              <a:t> = </a:t>
            </a:r>
            <a:r>
              <a:rPr lang="en-US" dirty="0" err="1">
                <a:solidFill>
                  <a:srgbClr val="0070C0"/>
                </a:solidFill>
              </a:rPr>
              <a:t>getnext</a:t>
            </a:r>
            <a:r>
              <a:rPr lang="en-US" dirty="0">
                <a:solidFill>
                  <a:srgbClr val="0070C0"/>
                </a:solidFill>
              </a:rPr>
              <a:t>();</a:t>
            </a:r>
          </a:p>
          <a:p>
            <a:pPr marL="457200" lvl="1" indent="0">
              <a:buNone/>
            </a:pPr>
            <a:r>
              <a:rPr lang="en-US" dirty="0">
                <a:solidFill>
                  <a:srgbClr val="0070C0"/>
                </a:solidFill>
              </a:rPr>
              <a:t>	if ($finished == 1 OR $</a:t>
            </a:r>
            <a:r>
              <a:rPr lang="en-US" dirty="0" err="1">
                <a:solidFill>
                  <a:srgbClr val="0070C0"/>
                </a:solidFill>
              </a:rPr>
              <a:t>gn</a:t>
            </a:r>
            <a:r>
              <a:rPr lang="en-US" dirty="0">
                <a:solidFill>
                  <a:srgbClr val="0070C0"/>
                </a:solidFill>
              </a:rPr>
              <a:t> == 1) exit;</a:t>
            </a:r>
          </a:p>
          <a:p>
            <a:pPr marL="457200" lvl="1" indent="0">
              <a:buNone/>
            </a:pPr>
            <a:r>
              <a:rPr lang="en-US" dirty="0">
                <a:solidFill>
                  <a:srgbClr val="0070C0"/>
                </a:solidFill>
              </a:rPr>
              <a:t>?&gt;</a:t>
            </a:r>
          </a:p>
          <a:p>
            <a:endParaRPr lang="en-US" dirty="0"/>
          </a:p>
          <a:p>
            <a:pPr marL="457200" lvl="1" indent="0">
              <a:buNone/>
            </a:pPr>
            <a:r>
              <a:rPr lang="en-US" dirty="0"/>
              <a:t>In this case, the code in function </a:t>
            </a:r>
            <a:r>
              <a:rPr lang="en-US" dirty="0" err="1">
                <a:solidFill>
                  <a:srgbClr val="0070C0"/>
                </a:solidFill>
              </a:rPr>
              <a:t>getnext</a:t>
            </a:r>
            <a:r>
              <a:rPr lang="en-US" dirty="0"/>
              <a:t> will be executed and the value returned stored in </a:t>
            </a:r>
            <a:r>
              <a:rPr lang="en-US" dirty="0">
                <a:solidFill>
                  <a:srgbClr val="0070C0"/>
                </a:solidFill>
              </a:rPr>
              <a:t>$</a:t>
            </a:r>
            <a:r>
              <a:rPr lang="en-US" dirty="0" err="1">
                <a:solidFill>
                  <a:srgbClr val="0070C0"/>
                </a:solidFill>
              </a:rPr>
              <a:t>gn</a:t>
            </a:r>
            <a:r>
              <a:rPr lang="en-US" dirty="0">
                <a:solidFill>
                  <a:srgbClr val="0070C0"/>
                </a:solidFill>
              </a:rPr>
              <a:t> </a:t>
            </a:r>
            <a:r>
              <a:rPr lang="en-US" dirty="0"/>
              <a:t>before the if statement.</a:t>
            </a:r>
            <a:endParaRPr lang="en-US" b="1" dirty="0">
              <a:solidFill>
                <a:srgbClr val="0070C0"/>
              </a:solidFill>
            </a:endParaRPr>
          </a:p>
        </p:txBody>
      </p:sp>
      <p:sp>
        <p:nvSpPr>
          <p:cNvPr id="5" name="Arrow: Right 4">
            <a:extLst>
              <a:ext uri="{FF2B5EF4-FFF2-40B4-BE49-F238E27FC236}">
                <a16:creationId xmlns:a16="http://schemas.microsoft.com/office/drawing/2014/main" id="{211C20E1-0335-4173-9975-BEFE71A5F480}"/>
              </a:ext>
            </a:extLst>
          </p:cNvPr>
          <p:cNvSpPr/>
          <p:nvPr/>
        </p:nvSpPr>
        <p:spPr>
          <a:xfrm>
            <a:off x="604603" y="3573007"/>
            <a:ext cx="989351" cy="419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045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endParaRPr lang="en-US" dirty="0"/>
          </a:p>
          <a:p>
            <a:r>
              <a:rPr lang="en-US" dirty="0"/>
              <a:t>Conditionals are central to dynamic web pages because they make it easy to create different output each time a page is viewed.</a:t>
            </a:r>
          </a:p>
          <a:p>
            <a:endParaRPr lang="en-US" dirty="0"/>
          </a:p>
          <a:p>
            <a:pPr marL="0" indent="0">
              <a:buNone/>
            </a:pPr>
            <a:r>
              <a:rPr lang="en-US" dirty="0"/>
              <a:t>There are three types of non-looping conditionals: </a:t>
            </a:r>
          </a:p>
          <a:p>
            <a:pPr marL="0" indent="0">
              <a:buNone/>
            </a:pPr>
            <a:endParaRPr lang="en-US" dirty="0"/>
          </a:p>
          <a:p>
            <a:pPr marL="971550" lvl="1" indent="-514350">
              <a:buFont typeface="+mj-lt"/>
              <a:buAutoNum type="arabicPeriod"/>
            </a:pPr>
            <a:r>
              <a:rPr lang="en-US" dirty="0"/>
              <a:t>The </a:t>
            </a:r>
            <a:r>
              <a:rPr lang="en-US" b="1" dirty="0">
                <a:solidFill>
                  <a:srgbClr val="0070C0"/>
                </a:solidFill>
              </a:rPr>
              <a:t>if</a:t>
            </a:r>
            <a:r>
              <a:rPr lang="en-US" dirty="0"/>
              <a:t> statement</a:t>
            </a:r>
          </a:p>
          <a:p>
            <a:pPr marL="971550" lvl="1" indent="-514350">
              <a:buFont typeface="+mj-lt"/>
              <a:buAutoNum type="arabicPeriod"/>
            </a:pPr>
            <a:r>
              <a:rPr lang="en-US" dirty="0"/>
              <a:t>The </a:t>
            </a:r>
            <a:r>
              <a:rPr lang="en-US" b="1" dirty="0">
                <a:solidFill>
                  <a:srgbClr val="0070C0"/>
                </a:solidFill>
              </a:rPr>
              <a:t>switch</a:t>
            </a:r>
            <a:r>
              <a:rPr lang="en-US" dirty="0"/>
              <a:t> statement</a:t>
            </a:r>
          </a:p>
          <a:p>
            <a:pPr marL="971550" lvl="1" indent="-514350">
              <a:buFont typeface="+mj-lt"/>
              <a:buAutoNum type="arabicPeriod"/>
            </a:pPr>
            <a:r>
              <a:rPr lang="en-US" dirty="0"/>
              <a:t>The </a:t>
            </a:r>
            <a:r>
              <a:rPr lang="en-US" b="1" dirty="0">
                <a:solidFill>
                  <a:srgbClr val="0070C0"/>
                </a:solidFill>
              </a:rPr>
              <a:t>?</a:t>
            </a:r>
            <a:r>
              <a:rPr lang="en-US" dirty="0"/>
              <a:t> operator </a:t>
            </a:r>
          </a:p>
          <a:p>
            <a:endParaRPr lang="en-US" dirty="0"/>
          </a:p>
        </p:txBody>
      </p:sp>
    </p:spTree>
    <p:extLst>
      <p:ext uri="{BB962C8B-B14F-4D97-AF65-F5344CB8AC3E}">
        <p14:creationId xmlns:p14="http://schemas.microsoft.com/office/powerpoint/2010/main" val="1262574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a:t>
            </a:r>
            <a:r>
              <a:rPr lang="en-US" dirty="0">
                <a:solidFill>
                  <a:srgbClr val="0070C0"/>
                </a:solidFill>
              </a:rPr>
              <a:t> ($</a:t>
            </a:r>
            <a:r>
              <a:rPr lang="en-US" dirty="0" err="1">
                <a:solidFill>
                  <a:srgbClr val="0070C0"/>
                </a:solidFill>
              </a:rPr>
              <a:t>bank_balance</a:t>
            </a:r>
            <a:r>
              <a:rPr lang="en-US" dirty="0">
                <a:solidFill>
                  <a:srgbClr val="0070C0"/>
                </a:solidFill>
              </a:rPr>
              <a:t> &lt; 100)</a:t>
            </a:r>
          </a:p>
          <a:p>
            <a:pPr marL="457200" lvl="1" indent="0">
              <a:buNone/>
            </a:pPr>
            <a:r>
              <a:rPr lang="en-US" dirty="0">
                <a:solidFill>
                  <a:srgbClr val="0070C0"/>
                </a:solidFill>
              </a:rPr>
              <a:t>	{</a:t>
            </a:r>
          </a:p>
          <a:p>
            <a:pPr marL="457200" lvl="1" indent="0">
              <a:buNone/>
            </a:pPr>
            <a:r>
              <a:rPr lang="en-US" dirty="0">
                <a:solidFill>
                  <a:srgbClr val="0070C0"/>
                </a:solidFill>
              </a:rPr>
              <a:t>		$money = 1000;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$money;</a:t>
            </a:r>
          </a:p>
          <a:p>
            <a:pPr marL="457200" lvl="1" indent="0">
              <a:buNone/>
            </a:pPr>
            <a:r>
              <a:rPr lang="en-US" dirty="0">
                <a:solidFill>
                  <a:srgbClr val="0070C0"/>
                </a:solidFill>
              </a:rPr>
              <a:t>	}</a:t>
            </a:r>
          </a:p>
          <a:p>
            <a:pPr marL="457200" lvl="1" indent="0">
              <a:buNone/>
            </a:pPr>
            <a:r>
              <a:rPr lang="en-US" dirty="0">
                <a:solidFill>
                  <a:srgbClr val="0070C0"/>
                </a:solidFill>
              </a:rPr>
              <a:t>?&gt;</a:t>
            </a:r>
          </a:p>
          <a:p>
            <a:pPr marL="457200" lvl="1" indent="0">
              <a:buNone/>
            </a:pPr>
            <a:r>
              <a:rPr lang="en-US" dirty="0">
                <a:solidFill>
                  <a:srgbClr val="0070C0"/>
                </a:solidFill>
              </a:rPr>
              <a:t>…</a:t>
            </a:r>
          </a:p>
          <a:p>
            <a:endParaRPr lang="en-US" dirty="0"/>
          </a:p>
          <a:p>
            <a:r>
              <a:rPr lang="en-US" dirty="0"/>
              <a:t>In this example, you are checking your balance to see whether it is less than 100 dollars (or whatever your currency is). If so, you pay yourself 1,000 dollars and then add it to the balance. (If only making money were that simple!)</a:t>
            </a:r>
          </a:p>
          <a:p>
            <a:endParaRPr lang="en-US" dirty="0"/>
          </a:p>
          <a:p>
            <a:r>
              <a:rPr lang="en-US" dirty="0"/>
              <a:t>If the bank balance is 100 dollars or greater, the conditional statements are ignored and program flow skips to the next line (not shown)</a:t>
            </a:r>
          </a:p>
        </p:txBody>
      </p:sp>
    </p:spTree>
    <p:extLst>
      <p:ext uri="{BB962C8B-B14F-4D97-AF65-F5344CB8AC3E}">
        <p14:creationId xmlns:p14="http://schemas.microsoft.com/office/powerpoint/2010/main" val="753078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a:t>
            </a:r>
            <a:r>
              <a:rPr lang="en-US" dirty="0">
                <a:solidFill>
                  <a:srgbClr val="0070C0"/>
                </a:solidFill>
              </a:rPr>
              <a:t> ($</a:t>
            </a:r>
            <a:r>
              <a:rPr lang="en-US" dirty="0" err="1">
                <a:solidFill>
                  <a:srgbClr val="0070C0"/>
                </a:solidFill>
              </a:rPr>
              <a:t>bank_balance</a:t>
            </a:r>
            <a:r>
              <a:rPr lang="en-US" dirty="0">
                <a:solidFill>
                  <a:srgbClr val="0070C0"/>
                </a:solidFill>
              </a:rPr>
              <a:t> &lt; 100)</a:t>
            </a:r>
          </a:p>
          <a:p>
            <a:pPr marL="457200" lvl="1" indent="0">
              <a:buNone/>
            </a:pPr>
            <a:r>
              <a:rPr lang="en-US" dirty="0">
                <a:solidFill>
                  <a:srgbClr val="0070C0"/>
                </a:solidFill>
              </a:rPr>
              <a:t>	{</a:t>
            </a:r>
          </a:p>
          <a:p>
            <a:pPr marL="457200" lvl="1" indent="0">
              <a:buNone/>
            </a:pPr>
            <a:r>
              <a:rPr lang="en-US" dirty="0">
                <a:solidFill>
                  <a:srgbClr val="0070C0"/>
                </a:solidFill>
              </a:rPr>
              <a:t>		$money = 1000;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$money;</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else</a:t>
            </a:r>
          </a:p>
          <a:p>
            <a:pPr marL="457200" lvl="1" indent="0">
              <a:buNone/>
            </a:pPr>
            <a:r>
              <a:rPr lang="en-US" dirty="0">
                <a:solidFill>
                  <a:srgbClr val="0070C0"/>
                </a:solidFill>
              </a:rPr>
              <a:t>	{</a:t>
            </a:r>
          </a:p>
          <a:p>
            <a:pPr marL="457200" lvl="1" indent="0">
              <a:buNone/>
            </a:pPr>
            <a:r>
              <a:rPr lang="en-US" dirty="0">
                <a:solidFill>
                  <a:srgbClr val="0070C0"/>
                </a:solidFill>
              </a:rPr>
              <a:t>		$savings += 50;</a:t>
            </a:r>
          </a:p>
          <a:p>
            <a:pPr marL="457200" lvl="1" indent="0">
              <a:buNone/>
            </a:pPr>
            <a:r>
              <a:rPr lang="en-US" dirty="0">
                <a:solidFill>
                  <a:srgbClr val="0070C0"/>
                </a:solidFill>
              </a:rPr>
              <a:t>		$</a:t>
            </a:r>
            <a:r>
              <a:rPr lang="en-US" dirty="0" err="1">
                <a:solidFill>
                  <a:srgbClr val="0070C0"/>
                </a:solidFill>
              </a:rPr>
              <a:t>bank_balance</a:t>
            </a:r>
            <a:r>
              <a:rPr lang="en-US" dirty="0">
                <a:solidFill>
                  <a:srgbClr val="0070C0"/>
                </a:solidFill>
              </a:rPr>
              <a:t> -= 50;</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In this example, now that you’ve ascertained that you have $100 or more in the bank, the else statement is executed, by which you place some of this money into your savings account.</a:t>
            </a:r>
          </a:p>
        </p:txBody>
      </p:sp>
      <p:sp>
        <p:nvSpPr>
          <p:cNvPr id="4" name="Rectangle 3">
            <a:extLst>
              <a:ext uri="{FF2B5EF4-FFF2-40B4-BE49-F238E27FC236}">
                <a16:creationId xmlns:a16="http://schemas.microsoft.com/office/drawing/2014/main" id="{6FC51DBB-E1A6-4F77-8680-C24EF295EA9A}"/>
              </a:ext>
            </a:extLst>
          </p:cNvPr>
          <p:cNvSpPr/>
          <p:nvPr/>
        </p:nvSpPr>
        <p:spPr>
          <a:xfrm>
            <a:off x="6405797" y="2124466"/>
            <a:ext cx="6096000" cy="2123658"/>
          </a:xfrm>
          <a:prstGeom prst="rect">
            <a:avLst/>
          </a:prstGeom>
        </p:spPr>
        <p:txBody>
          <a:bodyPr>
            <a:spAutoFit/>
          </a:bodyPr>
          <a:lstStyle/>
          <a:p>
            <a:r>
              <a:rPr lang="en-US" sz="2200" dirty="0">
                <a:latin typeface="MinionPro-Regular"/>
              </a:rPr>
              <a:t>An </a:t>
            </a:r>
            <a:r>
              <a:rPr lang="en-US" sz="2200" dirty="0">
                <a:latin typeface="UbuntuMono-Regular"/>
              </a:rPr>
              <a:t>else </a:t>
            </a:r>
            <a:r>
              <a:rPr lang="en-US" sz="2200" dirty="0">
                <a:latin typeface="MinionPro-Regular"/>
              </a:rPr>
              <a:t>statement closes either an </a:t>
            </a:r>
            <a:r>
              <a:rPr lang="en-US" sz="2200" dirty="0">
                <a:solidFill>
                  <a:srgbClr val="0070C0"/>
                </a:solidFill>
                <a:latin typeface="UbuntuMono-Regular"/>
              </a:rPr>
              <a:t>if...else </a:t>
            </a:r>
            <a:r>
              <a:rPr lang="en-US" sz="2200" dirty="0">
                <a:latin typeface="MinionPro-Regular"/>
              </a:rPr>
              <a:t>or an</a:t>
            </a:r>
          </a:p>
          <a:p>
            <a:r>
              <a:rPr lang="en-US" sz="2200" dirty="0">
                <a:solidFill>
                  <a:srgbClr val="0070C0"/>
                </a:solidFill>
                <a:latin typeface="UbuntuMono-Regular"/>
              </a:rPr>
              <a:t>if...</a:t>
            </a:r>
            <a:r>
              <a:rPr lang="en-US" sz="2200" dirty="0" err="1">
                <a:solidFill>
                  <a:srgbClr val="0070C0"/>
                </a:solidFill>
                <a:latin typeface="UbuntuMono-Regular"/>
              </a:rPr>
              <a:t>elseif</a:t>
            </a:r>
            <a:r>
              <a:rPr lang="en-US" sz="2200" dirty="0">
                <a:solidFill>
                  <a:srgbClr val="0070C0"/>
                </a:solidFill>
                <a:latin typeface="UbuntuMono-Regular"/>
              </a:rPr>
              <a:t>...else </a:t>
            </a:r>
            <a:r>
              <a:rPr lang="en-US" sz="2200" dirty="0">
                <a:latin typeface="MinionPro-Regular"/>
              </a:rPr>
              <a:t>statement. </a:t>
            </a:r>
          </a:p>
          <a:p>
            <a:endParaRPr lang="en-US" sz="2200" dirty="0">
              <a:latin typeface="MinionPro-Regular"/>
            </a:endParaRPr>
          </a:p>
          <a:p>
            <a:r>
              <a:rPr lang="en-US" sz="2200" dirty="0">
                <a:latin typeface="MinionPro-Regular"/>
              </a:rPr>
              <a:t>You can leave out a final </a:t>
            </a:r>
            <a:r>
              <a:rPr lang="en-US" sz="2200" dirty="0">
                <a:solidFill>
                  <a:srgbClr val="0070C0"/>
                </a:solidFill>
                <a:latin typeface="UbuntuMono-Regular"/>
              </a:rPr>
              <a:t>else</a:t>
            </a:r>
            <a:r>
              <a:rPr lang="en-US" sz="2200" dirty="0">
                <a:latin typeface="UbuntuMono-Regular"/>
              </a:rPr>
              <a:t> </a:t>
            </a:r>
            <a:r>
              <a:rPr lang="en-US" sz="2200" dirty="0">
                <a:latin typeface="MinionPro-Regular"/>
              </a:rPr>
              <a:t>if it is not required, but you cannot have one before an </a:t>
            </a:r>
            <a:r>
              <a:rPr lang="en-US" sz="2200" dirty="0" err="1">
                <a:solidFill>
                  <a:srgbClr val="0070C0"/>
                </a:solidFill>
                <a:latin typeface="UbuntuMono-Regular"/>
              </a:rPr>
              <a:t>elseif</a:t>
            </a:r>
            <a:r>
              <a:rPr lang="en-US" sz="2200" dirty="0">
                <a:latin typeface="MinionPro-Regular"/>
              </a:rPr>
              <a:t>; neither can you have an </a:t>
            </a:r>
            <a:r>
              <a:rPr lang="en-US" sz="2200" dirty="0" err="1">
                <a:solidFill>
                  <a:srgbClr val="0070C0"/>
                </a:solidFill>
                <a:latin typeface="UbuntuMono-Regular"/>
              </a:rPr>
              <a:t>elseif</a:t>
            </a:r>
            <a:r>
              <a:rPr lang="en-US" sz="2200" dirty="0">
                <a:latin typeface="UbuntuMono-Regular"/>
              </a:rPr>
              <a:t> </a:t>
            </a:r>
            <a:r>
              <a:rPr lang="en-US" sz="2200" dirty="0">
                <a:latin typeface="MinionPro-Regular"/>
              </a:rPr>
              <a:t>before an </a:t>
            </a:r>
            <a:r>
              <a:rPr lang="en-US" sz="2200" dirty="0">
                <a:solidFill>
                  <a:srgbClr val="0070C0"/>
                </a:solidFill>
                <a:latin typeface="UbuntuMono-Regular"/>
              </a:rPr>
              <a:t>if</a:t>
            </a:r>
            <a:r>
              <a:rPr lang="en-US" sz="2200" dirty="0">
                <a:latin typeface="UbuntuMono-Regular"/>
              </a:rPr>
              <a:t> </a:t>
            </a:r>
            <a:r>
              <a:rPr lang="en-US" sz="2200" dirty="0">
                <a:latin typeface="MinionPro-Regular"/>
              </a:rPr>
              <a:t>statement.</a:t>
            </a:r>
            <a:endParaRPr lang="en-US" sz="2200" dirty="0"/>
          </a:p>
        </p:txBody>
      </p:sp>
    </p:spTree>
    <p:extLst>
      <p:ext uri="{BB962C8B-B14F-4D97-AF65-F5344CB8AC3E}">
        <p14:creationId xmlns:p14="http://schemas.microsoft.com/office/powerpoint/2010/main" val="311068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($page == "Home") echo "You selected Home";</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"About") echo "You selected About";</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"News") echo "You selected News";</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"Login") echo "You selected Login";</a:t>
            </a:r>
          </a:p>
          <a:p>
            <a:pPr marL="457200" lvl="1" indent="0">
              <a:buNone/>
            </a:pPr>
            <a:r>
              <a:rPr lang="en-US" dirty="0">
                <a:solidFill>
                  <a:srgbClr val="0070C0"/>
                </a:solidFill>
              </a:rPr>
              <a:t>	</a:t>
            </a:r>
            <a:r>
              <a:rPr lang="en-US" dirty="0" err="1">
                <a:solidFill>
                  <a:srgbClr val="0070C0"/>
                </a:solidFill>
              </a:rPr>
              <a:t>elseif</a:t>
            </a:r>
            <a:r>
              <a:rPr lang="en-US" dirty="0">
                <a:solidFill>
                  <a:srgbClr val="0070C0"/>
                </a:solidFill>
              </a:rPr>
              <a:t> ($page == "Links") echo "You selected Links";</a:t>
            </a:r>
          </a:p>
          <a:p>
            <a:pPr marL="457200" lvl="1" indent="0">
              <a:buNone/>
            </a:pPr>
            <a:r>
              <a:rPr lang="en-US" dirty="0">
                <a:solidFill>
                  <a:srgbClr val="0070C0"/>
                </a:solidFill>
              </a:rPr>
              <a:t>?&gt;</a:t>
            </a:r>
          </a:p>
          <a:p>
            <a:endParaRPr lang="en-US" dirty="0"/>
          </a:p>
          <a:p>
            <a:r>
              <a:rPr lang="en-US" dirty="0"/>
              <a:t>Maybe with a </a:t>
            </a:r>
            <a:r>
              <a:rPr lang="en-US" dirty="0">
                <a:solidFill>
                  <a:srgbClr val="0070C0"/>
                </a:solidFill>
              </a:rPr>
              <a:t>switch</a:t>
            </a:r>
            <a:r>
              <a:rPr lang="en-US" dirty="0"/>
              <a:t> statement it would look better… but check with your supervisor! </a:t>
            </a:r>
          </a:p>
        </p:txBody>
      </p:sp>
    </p:spTree>
    <p:extLst>
      <p:ext uri="{BB962C8B-B14F-4D97-AF65-F5344CB8AC3E}">
        <p14:creationId xmlns:p14="http://schemas.microsoft.com/office/powerpoint/2010/main" val="24693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switch ($page) {</a:t>
            </a:r>
          </a:p>
          <a:p>
            <a:pPr marL="457200" lvl="1" indent="0">
              <a:buNone/>
            </a:pPr>
            <a:r>
              <a:rPr lang="en-US" dirty="0">
                <a:solidFill>
                  <a:srgbClr val="0070C0"/>
                </a:solidFill>
              </a:rPr>
              <a:t>		case "Home": 	echo "You selected Home";</a:t>
            </a:r>
          </a:p>
          <a:p>
            <a:pPr marL="457200" lvl="1" indent="0">
              <a:buNone/>
            </a:pPr>
            <a:r>
              <a:rPr lang="en-US" dirty="0">
                <a:solidFill>
                  <a:srgbClr val="0070C0"/>
                </a:solidFill>
              </a:rPr>
              <a:t>				break;</a:t>
            </a:r>
          </a:p>
          <a:p>
            <a:pPr marL="457200" lvl="1" indent="0">
              <a:buNone/>
            </a:pPr>
            <a:r>
              <a:rPr lang="en-US" dirty="0">
                <a:solidFill>
                  <a:srgbClr val="0070C0"/>
                </a:solidFill>
              </a:rPr>
              <a:t>		case "About":	echo "You selected About";</a:t>
            </a:r>
          </a:p>
          <a:p>
            <a:pPr marL="457200" lvl="1" indent="0">
              <a:buNone/>
            </a:pPr>
            <a:r>
              <a:rPr lang="en-US" dirty="0">
                <a:solidFill>
                  <a:srgbClr val="0070C0"/>
                </a:solidFill>
              </a:rPr>
              <a:t>				break;</a:t>
            </a:r>
          </a:p>
          <a:p>
            <a:pPr marL="457200" lvl="1" indent="0">
              <a:buNone/>
            </a:pPr>
            <a:r>
              <a:rPr lang="en-US" dirty="0">
                <a:solidFill>
                  <a:srgbClr val="0070C0"/>
                </a:solidFill>
              </a:rPr>
              <a:t>		case "News":	echo "You selected News";</a:t>
            </a:r>
          </a:p>
          <a:p>
            <a:pPr marL="457200" lvl="1" indent="0">
              <a:buNone/>
            </a:pPr>
            <a:r>
              <a:rPr lang="en-US" dirty="0">
                <a:solidFill>
                  <a:srgbClr val="0070C0"/>
                </a:solidFill>
              </a:rPr>
              <a:t>				break;</a:t>
            </a:r>
          </a:p>
          <a:p>
            <a:pPr marL="457200" lvl="1" indent="0">
              <a:buNone/>
            </a:pPr>
            <a:r>
              <a:rPr lang="en-US" dirty="0">
                <a:solidFill>
                  <a:srgbClr val="0070C0"/>
                </a:solidFill>
              </a:rPr>
              <a:t>		case "Login":	echo "You selected Login";</a:t>
            </a:r>
          </a:p>
          <a:p>
            <a:pPr marL="457200" lvl="1" indent="0">
              <a:buNone/>
            </a:pPr>
            <a:r>
              <a:rPr lang="en-US" dirty="0">
                <a:solidFill>
                  <a:srgbClr val="0070C0"/>
                </a:solidFill>
              </a:rPr>
              <a:t>				break;</a:t>
            </a:r>
          </a:p>
          <a:p>
            <a:pPr marL="457200" lvl="1" indent="0">
              <a:buNone/>
            </a:pPr>
            <a:r>
              <a:rPr lang="en-US" dirty="0">
                <a:solidFill>
                  <a:srgbClr val="0070C0"/>
                </a:solidFill>
              </a:rPr>
              <a:t>		case "Links":	echo "You selected Links";</a:t>
            </a:r>
          </a:p>
          <a:p>
            <a:pPr marL="457200" lvl="1" indent="0">
              <a:buNone/>
            </a:pPr>
            <a:r>
              <a:rPr lang="en-US" dirty="0">
                <a:solidFill>
                  <a:srgbClr val="0070C0"/>
                </a:solidFill>
              </a:rPr>
              <a:t>				break;</a:t>
            </a:r>
          </a:p>
          <a:p>
            <a:pPr marL="457200" lvl="1" indent="0">
              <a:buNone/>
            </a:pPr>
            <a:r>
              <a:rPr lang="en-US" dirty="0">
                <a:solidFill>
                  <a:srgbClr val="0070C0"/>
                </a:solidFill>
              </a:rPr>
              <a:t>		default: 	echo "Unrecognized selection";</a:t>
            </a:r>
          </a:p>
          <a:p>
            <a:pPr marL="457200" lvl="1" indent="0">
              <a:buNone/>
            </a:pPr>
            <a:r>
              <a:rPr lang="en-US" dirty="0">
                <a:solidFill>
                  <a:srgbClr val="0070C0"/>
                </a:solidFill>
              </a:rPr>
              <a:t>				break;</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6" name="Rectangle 5">
            <a:extLst>
              <a:ext uri="{FF2B5EF4-FFF2-40B4-BE49-F238E27FC236}">
                <a16:creationId xmlns:a16="http://schemas.microsoft.com/office/drawing/2014/main" id="{A0889EF9-D87A-4E47-B412-5126040564A4}"/>
              </a:ext>
            </a:extLst>
          </p:cNvPr>
          <p:cNvSpPr/>
          <p:nvPr/>
        </p:nvSpPr>
        <p:spPr>
          <a:xfrm>
            <a:off x="4522033" y="6024292"/>
            <a:ext cx="7669967" cy="646331"/>
          </a:xfrm>
          <a:prstGeom prst="rect">
            <a:avLst/>
          </a:prstGeom>
        </p:spPr>
        <p:txBody>
          <a:bodyPr wrap="square">
            <a:spAutoFit/>
          </a:bodyPr>
          <a:lstStyle/>
          <a:p>
            <a:r>
              <a:rPr lang="en-US" dirty="0">
                <a:latin typeface="MinionPro-Regular"/>
              </a:rPr>
              <a:t>Of course, in a real program you would have code here to display or jump to a page, rather than simply telling the user what was selected…</a:t>
            </a:r>
            <a:endParaRPr lang="en-US" dirty="0"/>
          </a:p>
        </p:txBody>
      </p:sp>
    </p:spTree>
    <p:extLst>
      <p:ext uri="{BB962C8B-B14F-4D97-AF65-F5344CB8AC3E}">
        <p14:creationId xmlns:p14="http://schemas.microsoft.com/office/powerpoint/2010/main" val="247613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switch ($page) </a:t>
            </a:r>
            <a:r>
              <a:rPr lang="en-US" dirty="0">
                <a:solidFill>
                  <a:srgbClr val="FF0000"/>
                </a:solidFill>
              </a:rPr>
              <a:t>:</a:t>
            </a:r>
          </a:p>
          <a:p>
            <a:pPr marL="457200" lvl="1" indent="0">
              <a:buNone/>
            </a:pPr>
            <a:r>
              <a:rPr lang="en-US" dirty="0">
                <a:solidFill>
                  <a:srgbClr val="0070C0"/>
                </a:solidFill>
              </a:rPr>
              <a:t>		case "Home":	echo "You selected Home";</a:t>
            </a:r>
          </a:p>
          <a:p>
            <a:pPr marL="457200" lvl="1" indent="0">
              <a:buNone/>
            </a:pPr>
            <a:r>
              <a:rPr lang="en-US" dirty="0">
                <a:solidFill>
                  <a:srgbClr val="0070C0"/>
                </a:solidFill>
              </a:rPr>
              <a:t>				break;</a:t>
            </a:r>
          </a:p>
          <a:p>
            <a:pPr marL="457200" lvl="1" indent="0">
              <a:buNone/>
            </a:pPr>
            <a:r>
              <a:rPr lang="en-US" dirty="0">
                <a:solidFill>
                  <a:srgbClr val="0070C0"/>
                </a:solidFill>
              </a:rPr>
              <a:t>		// etc...</a:t>
            </a:r>
          </a:p>
          <a:p>
            <a:pPr marL="457200" lvl="1" indent="0">
              <a:buNone/>
            </a:pPr>
            <a:r>
              <a:rPr lang="en-US" dirty="0">
                <a:solidFill>
                  <a:srgbClr val="0070C0"/>
                </a:solidFill>
              </a:rPr>
              <a:t>		case "Links": 	echo "You selected Links";</a:t>
            </a:r>
          </a:p>
          <a:p>
            <a:pPr marL="457200" lvl="1" indent="0">
              <a:buNone/>
            </a:pPr>
            <a:r>
              <a:rPr lang="en-US" dirty="0">
                <a:solidFill>
                  <a:srgbClr val="0070C0"/>
                </a:solidFill>
              </a:rPr>
              <a:t>				break;</a:t>
            </a:r>
          </a:p>
          <a:p>
            <a:pPr marL="457200" lvl="1" indent="0">
              <a:buNone/>
            </a:pPr>
            <a:r>
              <a:rPr lang="en-US" dirty="0">
                <a:solidFill>
                  <a:srgbClr val="0070C0"/>
                </a:solidFill>
              </a:rPr>
              <a:t>	</a:t>
            </a:r>
            <a:r>
              <a:rPr lang="en-US" dirty="0" err="1">
                <a:solidFill>
                  <a:srgbClr val="FF0000"/>
                </a:solidFill>
              </a:rPr>
              <a:t>endswitch</a:t>
            </a:r>
            <a:r>
              <a:rPr lang="en-US" dirty="0">
                <a:solidFill>
                  <a:srgbClr val="FF0000"/>
                </a:solidFill>
              </a:rPr>
              <a:t>;</a:t>
            </a:r>
          </a:p>
          <a:p>
            <a:pPr marL="457200" lvl="1" indent="0">
              <a:buNone/>
            </a:pPr>
            <a:r>
              <a:rPr lang="en-US" dirty="0">
                <a:solidFill>
                  <a:srgbClr val="0070C0"/>
                </a:solidFill>
              </a:rPr>
              <a:t>?&gt;</a:t>
            </a:r>
          </a:p>
          <a:p>
            <a:endParaRPr lang="en-US" dirty="0">
              <a:solidFill>
                <a:srgbClr val="0070C0"/>
              </a:solidFill>
            </a:endParaRPr>
          </a:p>
          <a:p>
            <a:r>
              <a:rPr lang="en-US" dirty="0"/>
              <a:t>If you prefer, you may replace the first curly brace in a </a:t>
            </a:r>
            <a:r>
              <a:rPr lang="en-US" dirty="0">
                <a:solidFill>
                  <a:srgbClr val="0070C0"/>
                </a:solidFill>
              </a:rPr>
              <a:t>switch</a:t>
            </a:r>
            <a:r>
              <a:rPr lang="en-US" dirty="0"/>
              <a:t> statement with a single colon, and the final curly brace with an </a:t>
            </a:r>
            <a:r>
              <a:rPr lang="en-US" dirty="0" err="1">
                <a:solidFill>
                  <a:srgbClr val="0070C0"/>
                </a:solidFill>
              </a:rPr>
              <a:t>endswitch</a:t>
            </a:r>
            <a:r>
              <a:rPr lang="en-US" dirty="0"/>
              <a:t> command</a:t>
            </a:r>
          </a:p>
          <a:p>
            <a:endParaRPr lang="en-US" dirty="0"/>
          </a:p>
          <a:p>
            <a:r>
              <a:rPr lang="en-US" dirty="0"/>
              <a:t>However, this approach is </a:t>
            </a:r>
            <a:r>
              <a:rPr lang="en-US" u="sng" dirty="0"/>
              <a:t>not commonly used</a:t>
            </a:r>
            <a:r>
              <a:rPr lang="en-US" dirty="0"/>
              <a:t> and is mentioned here only in case you encounter it in third-party code</a:t>
            </a:r>
            <a:endParaRPr lang="en-US" dirty="0">
              <a:solidFill>
                <a:srgbClr val="0070C0"/>
              </a:solidFill>
            </a:endParaRPr>
          </a:p>
        </p:txBody>
      </p:sp>
      <p:sp>
        <p:nvSpPr>
          <p:cNvPr id="2" name="Arrow: Right 1">
            <a:extLst>
              <a:ext uri="{FF2B5EF4-FFF2-40B4-BE49-F238E27FC236}">
                <a16:creationId xmlns:a16="http://schemas.microsoft.com/office/drawing/2014/main" id="{0661853E-AB50-425E-A8FD-C80480AFE89F}"/>
              </a:ext>
            </a:extLst>
          </p:cNvPr>
          <p:cNvSpPr/>
          <p:nvPr/>
        </p:nvSpPr>
        <p:spPr>
          <a:xfrm>
            <a:off x="359764" y="2773181"/>
            <a:ext cx="1319134" cy="16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DAE6D8CA-3EAE-4597-B117-CB8D3694A8C4}"/>
              </a:ext>
            </a:extLst>
          </p:cNvPr>
          <p:cNvSpPr/>
          <p:nvPr/>
        </p:nvSpPr>
        <p:spPr>
          <a:xfrm rot="10800000">
            <a:off x="3929921" y="617095"/>
            <a:ext cx="1319134" cy="16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259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64892"/>
            <a:ext cx="10515600" cy="6505731"/>
          </a:xfrm>
        </p:spPr>
        <p:txBody>
          <a:bodyPr>
            <a:normAutofit fontScale="92500" lnSpcReduction="10000"/>
          </a:bodyPr>
          <a:lstStyle/>
          <a:p>
            <a:r>
              <a:rPr lang="en-US" dirty="0"/>
              <a:t>One way of avoiding the verbosity of </a:t>
            </a:r>
            <a:r>
              <a:rPr lang="en-US" dirty="0">
                <a:solidFill>
                  <a:srgbClr val="0070C0"/>
                </a:solidFill>
              </a:rPr>
              <a:t>if</a:t>
            </a:r>
            <a:r>
              <a:rPr lang="en-US" dirty="0"/>
              <a:t> and </a:t>
            </a:r>
            <a:r>
              <a:rPr lang="en-US" dirty="0">
                <a:solidFill>
                  <a:srgbClr val="0070C0"/>
                </a:solidFill>
              </a:rPr>
              <a:t>else</a:t>
            </a:r>
            <a:r>
              <a:rPr lang="en-US" dirty="0"/>
              <a:t> statements is to use the more compact </a:t>
            </a:r>
            <a:r>
              <a:rPr lang="en-US" b="1" dirty="0"/>
              <a:t>ternary operator</a:t>
            </a:r>
            <a:r>
              <a:rPr lang="en-US" dirty="0"/>
              <a:t>, </a:t>
            </a:r>
            <a:r>
              <a:rPr lang="en-US" b="1" dirty="0">
                <a:solidFill>
                  <a:srgbClr val="0070C0"/>
                </a:solidFill>
              </a:rPr>
              <a:t>?</a:t>
            </a:r>
            <a:r>
              <a:rPr lang="en-US" dirty="0"/>
              <a:t>, which is unusual in that </a:t>
            </a:r>
            <a:r>
              <a:rPr lang="en-US" u="sng" dirty="0"/>
              <a:t>it takes three operands</a:t>
            </a:r>
            <a:r>
              <a:rPr lang="en-US" dirty="0"/>
              <a:t> rather than the typical two.</a:t>
            </a:r>
          </a:p>
          <a:p>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$fuel &lt;= 1 </a:t>
            </a:r>
            <a:r>
              <a:rPr lang="en-US" b="1" dirty="0">
                <a:solidFill>
                  <a:srgbClr val="0070C0"/>
                </a:solidFill>
              </a:rPr>
              <a:t>?</a:t>
            </a:r>
            <a:r>
              <a:rPr lang="en-US" dirty="0">
                <a:solidFill>
                  <a:srgbClr val="0070C0"/>
                </a:solidFill>
              </a:rPr>
              <a:t> "Fill tank now"</a:t>
            </a:r>
            <a:r>
              <a:rPr lang="en-US" b="1" dirty="0">
                <a:solidFill>
                  <a:srgbClr val="0070C0"/>
                </a:solidFill>
              </a:rPr>
              <a:t> : </a:t>
            </a:r>
            <a:r>
              <a:rPr lang="en-US" dirty="0">
                <a:solidFill>
                  <a:srgbClr val="0070C0"/>
                </a:solidFill>
              </a:rPr>
              <a:t>"There's enough fuel";</a:t>
            </a:r>
          </a:p>
          <a:p>
            <a:pPr marL="457200" lvl="1" indent="0">
              <a:buNone/>
            </a:pPr>
            <a:r>
              <a:rPr lang="en-US" dirty="0">
                <a:solidFill>
                  <a:srgbClr val="0070C0"/>
                </a:solidFill>
              </a:rPr>
              <a:t>?&gt;</a:t>
            </a:r>
          </a:p>
          <a:p>
            <a:endParaRPr lang="en-US" dirty="0"/>
          </a:p>
          <a:p>
            <a:pPr marL="457200" lvl="1" indent="0">
              <a:buNone/>
            </a:pPr>
            <a:r>
              <a:rPr lang="en-US" dirty="0"/>
              <a:t>In this statement, if there is one gallon or less of fuel (in other words, $fuel is set to 1 or less), the string “Fill tank now” is returned to the preceding echo statement. Otherwise, the string “There's enough fuel” is returned. </a:t>
            </a:r>
          </a:p>
          <a:p>
            <a:endParaRPr lang="en-US" dirty="0"/>
          </a:p>
          <a:p>
            <a:pPr>
              <a:buFont typeface="Wingdings" panose="05000000000000000000" pitchFamily="2" charset="2"/>
              <a:buChar char="Ø"/>
            </a:pPr>
            <a:r>
              <a:rPr lang="en-US" dirty="0"/>
              <a:t>You can also assign the value returned in a </a:t>
            </a:r>
            <a:r>
              <a:rPr lang="en-US" dirty="0">
                <a:solidFill>
                  <a:srgbClr val="0070C0"/>
                </a:solidFill>
              </a:rPr>
              <a:t>?</a:t>
            </a:r>
            <a:r>
              <a:rPr lang="en-US" dirty="0"/>
              <a:t> statement to a variable:</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$enough = $fuel &lt;= 1 ? FALSE : TRUE;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98913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pPr marL="0" indent="0">
              <a:buNone/>
            </a:pPr>
            <a:r>
              <a:rPr lang="en-US" dirty="0"/>
              <a:t>while loop to print the “12 times” table</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1;</a:t>
            </a:r>
          </a:p>
          <a:p>
            <a:pPr marL="457200" lvl="1" indent="0">
              <a:buNone/>
            </a:pPr>
            <a:r>
              <a:rPr lang="en-US" dirty="0">
                <a:solidFill>
                  <a:srgbClr val="0070C0"/>
                </a:solidFill>
              </a:rPr>
              <a:t>	</a:t>
            </a:r>
            <a:r>
              <a:rPr lang="en-US" b="1" dirty="0">
                <a:solidFill>
                  <a:srgbClr val="0070C0"/>
                </a:solidFill>
              </a:rPr>
              <a:t>while </a:t>
            </a:r>
            <a:r>
              <a:rPr lang="en-US" dirty="0">
                <a:solidFill>
                  <a:srgbClr val="0070C0"/>
                </a:solidFill>
              </a:rPr>
              <a:t>($count &lt;= 12)</a:t>
            </a:r>
          </a:p>
          <a:p>
            <a:pPr marL="457200" lvl="1" indent="0">
              <a:buNone/>
            </a:pPr>
            <a:r>
              <a:rPr lang="en-US" dirty="0">
                <a:solidFill>
                  <a:srgbClr val="0070C0"/>
                </a:solidFill>
              </a:rPr>
              <a:t>	{</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++$count;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75194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20000"/>
          </a:bodyPr>
          <a:lstStyle/>
          <a:p>
            <a:pPr marL="457200" lvl="1" indent="0">
              <a:buNone/>
            </a:pPr>
            <a:r>
              <a:rPr lang="en-US" i="1" dirty="0">
                <a:solidFill>
                  <a:schemeClr val="tx1">
                    <a:lumMod val="50000"/>
                    <a:lumOff val="50000"/>
                  </a:schemeClr>
                </a:solidFill>
              </a:rPr>
              <a:t>//An alternative solution: passing $temp as an argument</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a:t>
            </a:r>
            <a:r>
              <a:rPr lang="en-US" dirty="0" err="1">
                <a:solidFill>
                  <a:srgbClr val="0070C0"/>
                </a:solidFill>
              </a:rPr>
              <a:t>longdate</a:t>
            </a:r>
            <a:r>
              <a:rPr lang="en-US" dirty="0">
                <a:solidFill>
                  <a:srgbClr val="0070C0"/>
                </a:solidFill>
              </a:rPr>
              <a:t>($temp, 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($text, $timestamp)</a:t>
            </a:r>
          </a:p>
          <a:p>
            <a:pPr marL="457200" lvl="1" indent="0">
              <a:buNone/>
            </a:pPr>
            <a:r>
              <a:rPr lang="en-US" dirty="0">
                <a:solidFill>
                  <a:srgbClr val="0070C0"/>
                </a:solidFill>
              </a:rPr>
              <a:t>	{</a:t>
            </a:r>
          </a:p>
          <a:p>
            <a:pPr marL="457200" lvl="1" indent="0">
              <a:buNone/>
            </a:pPr>
            <a:r>
              <a:rPr lang="en-US" dirty="0">
                <a:solidFill>
                  <a:srgbClr val="0070C0"/>
                </a:solidFill>
              </a:rPr>
              <a:t>		return $text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The solution showed here passes </a:t>
            </a:r>
            <a:r>
              <a:rPr lang="en-US" dirty="0">
                <a:solidFill>
                  <a:srgbClr val="0070C0"/>
                </a:solidFill>
              </a:rPr>
              <a:t>$temp </a:t>
            </a:r>
            <a:r>
              <a:rPr lang="en-US" dirty="0"/>
              <a:t>to the </a:t>
            </a:r>
            <a:r>
              <a:rPr lang="en-US" dirty="0" err="1">
                <a:solidFill>
                  <a:srgbClr val="0070C0"/>
                </a:solidFill>
              </a:rPr>
              <a:t>longdate</a:t>
            </a:r>
            <a:r>
              <a:rPr lang="en-US" dirty="0"/>
              <a:t> function as an extra argument.</a:t>
            </a:r>
          </a:p>
          <a:p>
            <a:r>
              <a:rPr lang="en-US" dirty="0"/>
              <a:t> </a:t>
            </a:r>
            <a:r>
              <a:rPr lang="en-US" dirty="0" err="1">
                <a:solidFill>
                  <a:srgbClr val="0070C0"/>
                </a:solidFill>
              </a:rPr>
              <a:t>longdate</a:t>
            </a:r>
            <a:r>
              <a:rPr lang="en-US" dirty="0"/>
              <a:t> reads it into a temporary variable that it creates called </a:t>
            </a:r>
            <a:r>
              <a:rPr lang="en-US" dirty="0">
                <a:solidFill>
                  <a:srgbClr val="0070C0"/>
                </a:solidFill>
              </a:rPr>
              <a:t>$text </a:t>
            </a:r>
            <a:r>
              <a:rPr lang="en-US" dirty="0"/>
              <a:t>and outputs the desired result.</a:t>
            </a:r>
            <a:endParaRPr lang="en-GB" sz="4000" i="1" dirty="0"/>
          </a:p>
          <a:p>
            <a:endParaRPr lang="en-US" dirty="0"/>
          </a:p>
        </p:txBody>
      </p:sp>
    </p:spTree>
    <p:extLst>
      <p:ext uri="{BB962C8B-B14F-4D97-AF65-F5344CB8AC3E}">
        <p14:creationId xmlns:p14="http://schemas.microsoft.com/office/powerpoint/2010/main" val="3083399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A shortened version</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0;</a:t>
            </a:r>
          </a:p>
          <a:p>
            <a:pPr marL="457200" lvl="1" indent="0">
              <a:buNone/>
            </a:pPr>
            <a:r>
              <a:rPr lang="en-US" dirty="0">
                <a:solidFill>
                  <a:srgbClr val="0070C0"/>
                </a:solidFill>
              </a:rPr>
              <a:t>	while (++$count &lt;= 12)</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85075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A do...while loop for printing the times table for 12:</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$count = 1;</a:t>
            </a:r>
          </a:p>
          <a:p>
            <a:pPr marL="457200" lvl="1" indent="0">
              <a:buNone/>
            </a:pPr>
            <a:r>
              <a:rPr lang="en-US" dirty="0">
                <a:solidFill>
                  <a:srgbClr val="0070C0"/>
                </a:solidFill>
              </a:rPr>
              <a:t>	</a:t>
            </a:r>
            <a:r>
              <a:rPr lang="en-US" b="1" dirty="0">
                <a:solidFill>
                  <a:srgbClr val="0070C0"/>
                </a:solidFill>
              </a:rPr>
              <a:t>do </a:t>
            </a:r>
            <a:r>
              <a:rPr lang="en-US" dirty="0">
                <a:solidFill>
                  <a:srgbClr val="0070C0"/>
                </a:solidFill>
              </a:rPr>
              <a:t>{</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++$count;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while</a:t>
            </a:r>
            <a:r>
              <a:rPr lang="en-US" dirty="0">
                <a:solidFill>
                  <a:srgbClr val="0070C0"/>
                </a:solidFill>
              </a:rPr>
              <a:t> ($count &lt;= 12);</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817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Looping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Outputting the times table for 12 from a for loop:</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for</a:t>
            </a:r>
            <a:r>
              <a:rPr lang="en-US" dirty="0">
                <a:solidFill>
                  <a:srgbClr val="0070C0"/>
                </a:solidFill>
              </a:rPr>
              <a:t> ($count = 1 ; $count &lt;= 12 ; $count++)</a:t>
            </a:r>
          </a:p>
          <a:p>
            <a:pPr marL="457200" lvl="1" indent="0">
              <a:buNone/>
            </a:pPr>
            <a:r>
              <a:rPr lang="en-US" dirty="0">
                <a:solidFill>
                  <a:srgbClr val="0070C0"/>
                </a:solidFill>
              </a:rPr>
              <a:t>		echo "$count times 12 is " . $count * 12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t>initialization expression ; condition expression ; modification expression</a:t>
            </a:r>
            <a:endParaRPr lang="en-US" dirty="0">
              <a:solidFill>
                <a:srgbClr val="0070C0"/>
              </a:solidFill>
            </a:endParaRPr>
          </a:p>
        </p:txBody>
      </p:sp>
    </p:spTree>
    <p:extLst>
      <p:ext uri="{BB962C8B-B14F-4D97-AF65-F5344CB8AC3E}">
        <p14:creationId xmlns:p14="http://schemas.microsoft.com/office/powerpoint/2010/main" val="3940478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Writing a file using a for loop with error trapping:</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fp</a:t>
            </a:r>
            <a:r>
              <a:rPr lang="en-US" dirty="0">
                <a:solidFill>
                  <a:srgbClr val="0070C0"/>
                </a:solidFill>
              </a:rPr>
              <a:t> = </a:t>
            </a:r>
            <a:r>
              <a:rPr lang="en-US" b="1" dirty="0" err="1">
                <a:solidFill>
                  <a:srgbClr val="0070C0"/>
                </a:solidFill>
              </a:rPr>
              <a:t>fopen</a:t>
            </a:r>
            <a:r>
              <a:rPr lang="en-US" dirty="0">
                <a:solidFill>
                  <a:srgbClr val="0070C0"/>
                </a:solidFill>
              </a:rPr>
              <a:t>("text.txt", '</a:t>
            </a:r>
            <a:r>
              <a:rPr lang="en-US" dirty="0" err="1">
                <a:solidFill>
                  <a:srgbClr val="0070C0"/>
                </a:solidFill>
              </a:rPr>
              <a:t>wb</a:t>
            </a:r>
            <a:r>
              <a:rPr lang="en-US" dirty="0">
                <a:solidFill>
                  <a:srgbClr val="0070C0"/>
                </a:solidFill>
              </a:rPr>
              <a:t>’);</a:t>
            </a:r>
          </a:p>
          <a:p>
            <a:pPr marL="457200" lvl="1" indent="0">
              <a:buNone/>
            </a:pPr>
            <a:r>
              <a:rPr lang="en-US" dirty="0">
                <a:solidFill>
                  <a:srgbClr val="0070C0"/>
                </a:solidFill>
              </a:rPr>
              <a:t>	</a:t>
            </a:r>
            <a:r>
              <a:rPr lang="en-US" b="1" dirty="0">
                <a:solidFill>
                  <a:srgbClr val="0070C0"/>
                </a:solidFill>
              </a:rPr>
              <a:t>for</a:t>
            </a:r>
            <a:r>
              <a:rPr lang="en-US" dirty="0">
                <a:solidFill>
                  <a:srgbClr val="0070C0"/>
                </a:solidFill>
              </a:rPr>
              <a:t> ($j = 0 ; $j &lt; 100 ; ++$j)</a:t>
            </a:r>
          </a:p>
          <a:p>
            <a:pPr marL="457200" lvl="1" indent="0">
              <a:buNone/>
            </a:pPr>
            <a:r>
              <a:rPr lang="en-US" dirty="0">
                <a:solidFill>
                  <a:srgbClr val="0070C0"/>
                </a:solidFill>
              </a:rPr>
              <a:t>	{</a:t>
            </a:r>
          </a:p>
          <a:p>
            <a:pPr marL="457200" lvl="1" indent="0">
              <a:buNone/>
            </a:pPr>
            <a:r>
              <a:rPr lang="en-US" dirty="0">
                <a:solidFill>
                  <a:srgbClr val="0070C0"/>
                </a:solidFill>
              </a:rPr>
              <a:t>		$written = </a:t>
            </a:r>
            <a:r>
              <a:rPr lang="en-US" b="1" dirty="0" err="1">
                <a:solidFill>
                  <a:srgbClr val="0070C0"/>
                </a:solidFill>
              </a:rPr>
              <a:t>fwrite</a:t>
            </a:r>
            <a:r>
              <a:rPr lang="en-US" dirty="0">
                <a:solidFill>
                  <a:srgbClr val="0070C0"/>
                </a:solidFill>
              </a:rPr>
              <a:t>($</a:t>
            </a:r>
            <a:r>
              <a:rPr lang="en-US" dirty="0" err="1">
                <a:solidFill>
                  <a:srgbClr val="0070C0"/>
                </a:solidFill>
              </a:rPr>
              <a:t>fp</a:t>
            </a:r>
            <a:r>
              <a:rPr lang="en-US" dirty="0">
                <a:solidFill>
                  <a:srgbClr val="0070C0"/>
                </a:solidFill>
              </a:rPr>
              <a:t>, "data");</a:t>
            </a:r>
          </a:p>
          <a:p>
            <a:pPr marL="457200" lvl="1" indent="0">
              <a:buNone/>
            </a:pPr>
            <a:r>
              <a:rPr lang="en-US" dirty="0">
                <a:solidFill>
                  <a:srgbClr val="0070C0"/>
                </a:solidFill>
              </a:rPr>
              <a:t>		if ($written == FALSE) </a:t>
            </a:r>
            <a:r>
              <a:rPr lang="en-US" b="1" dirty="0">
                <a:solidFill>
                  <a:srgbClr val="0070C0"/>
                </a:solidFill>
              </a:rPr>
              <a:t>break</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fp</a:t>
            </a:r>
            <a:r>
              <a:rPr lang="en-US" dirty="0">
                <a:solidFill>
                  <a:srgbClr val="0070C0"/>
                </a:solidFill>
              </a:rPr>
              <a: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4E95ACC9-F04C-4AB9-8BC1-5FB156375EAF}"/>
              </a:ext>
            </a:extLst>
          </p:cNvPr>
          <p:cNvSpPr/>
          <p:nvPr/>
        </p:nvSpPr>
        <p:spPr>
          <a:xfrm>
            <a:off x="7844853" y="3017017"/>
            <a:ext cx="3097967" cy="2800767"/>
          </a:xfrm>
          <a:prstGeom prst="rect">
            <a:avLst/>
          </a:prstGeom>
        </p:spPr>
        <p:txBody>
          <a:bodyPr wrap="square">
            <a:spAutoFit/>
          </a:bodyPr>
          <a:lstStyle/>
          <a:p>
            <a:r>
              <a:rPr lang="en-US" sz="2200" dirty="0">
                <a:latin typeface="MinionPro-Regular"/>
              </a:rPr>
              <a:t>The first line opens the file </a:t>
            </a:r>
            <a:r>
              <a:rPr lang="en-US" sz="2200" i="1" dirty="0">
                <a:latin typeface="MinionPro-It"/>
              </a:rPr>
              <a:t>text.txt </a:t>
            </a:r>
            <a:r>
              <a:rPr lang="en-US" sz="2200" dirty="0">
                <a:latin typeface="MinionPro-Regular"/>
              </a:rPr>
              <a:t>for writing in binary mode</a:t>
            </a:r>
          </a:p>
          <a:p>
            <a:endParaRPr lang="en-US" sz="2200" dirty="0">
              <a:latin typeface="MinionPro-Regular"/>
            </a:endParaRPr>
          </a:p>
          <a:p>
            <a:r>
              <a:rPr lang="en-US" sz="2200" dirty="0">
                <a:latin typeface="MinionPro-Regular"/>
              </a:rPr>
              <a:t>Then returns a pointer to the file in the variable </a:t>
            </a:r>
            <a:r>
              <a:rPr lang="en-US" sz="2200" dirty="0">
                <a:solidFill>
                  <a:srgbClr val="0070C0"/>
                </a:solidFill>
                <a:latin typeface="UbuntuMono-Regular"/>
              </a:rPr>
              <a:t>$</a:t>
            </a:r>
            <a:r>
              <a:rPr lang="en-US" sz="2200" dirty="0" err="1">
                <a:solidFill>
                  <a:srgbClr val="0070C0"/>
                </a:solidFill>
                <a:latin typeface="UbuntuMono-Regular"/>
              </a:rPr>
              <a:t>fp</a:t>
            </a:r>
            <a:r>
              <a:rPr lang="en-US" sz="2200" dirty="0">
                <a:latin typeface="MinionPro-Regular"/>
              </a:rPr>
              <a:t>, which is used later to refer to the open file</a:t>
            </a:r>
            <a:endParaRPr lang="en-US" sz="2200" dirty="0"/>
          </a:p>
        </p:txBody>
      </p:sp>
      <p:cxnSp>
        <p:nvCxnSpPr>
          <p:cNvPr id="6" name="Straight Arrow Connector 5">
            <a:extLst>
              <a:ext uri="{FF2B5EF4-FFF2-40B4-BE49-F238E27FC236}">
                <a16:creationId xmlns:a16="http://schemas.microsoft.com/office/drawing/2014/main" id="{873FFC26-ECCD-4A87-A911-9377D4DC0891}"/>
              </a:ext>
            </a:extLst>
          </p:cNvPr>
          <p:cNvCxnSpPr/>
          <p:nvPr/>
        </p:nvCxnSpPr>
        <p:spPr>
          <a:xfrm flipH="1" flipV="1">
            <a:off x="5501390" y="3387777"/>
            <a:ext cx="2343463" cy="13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26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i="1" dirty="0"/>
              <a:t>Writing a file using a for loop with error trapping:</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fp</a:t>
            </a:r>
            <a:r>
              <a:rPr lang="en-US" dirty="0">
                <a:solidFill>
                  <a:srgbClr val="0070C0"/>
                </a:solidFill>
              </a:rPr>
              <a:t> = </a:t>
            </a:r>
            <a:r>
              <a:rPr lang="en-US" b="1" dirty="0" err="1">
                <a:solidFill>
                  <a:srgbClr val="0070C0"/>
                </a:solidFill>
              </a:rPr>
              <a:t>fopen</a:t>
            </a:r>
            <a:r>
              <a:rPr lang="en-US" dirty="0">
                <a:solidFill>
                  <a:srgbClr val="0070C0"/>
                </a:solidFill>
              </a:rPr>
              <a:t>("text.txt", '</a:t>
            </a:r>
            <a:r>
              <a:rPr lang="en-US" dirty="0" err="1">
                <a:solidFill>
                  <a:srgbClr val="0070C0"/>
                </a:solidFill>
              </a:rPr>
              <a:t>wb</a:t>
            </a:r>
            <a:r>
              <a:rPr lang="en-US" dirty="0">
                <a:solidFill>
                  <a:srgbClr val="0070C0"/>
                </a:solidFill>
              </a:rPr>
              <a:t>’);</a:t>
            </a:r>
          </a:p>
          <a:p>
            <a:pPr marL="457200" lvl="1" indent="0">
              <a:buNone/>
            </a:pPr>
            <a:r>
              <a:rPr lang="en-US" dirty="0">
                <a:solidFill>
                  <a:srgbClr val="0070C0"/>
                </a:solidFill>
              </a:rPr>
              <a:t>	for ($j = 0 ; $j &lt; 100 ; ++$j)</a:t>
            </a:r>
          </a:p>
          <a:p>
            <a:pPr marL="457200" lvl="1" indent="0">
              <a:buNone/>
            </a:pPr>
            <a:r>
              <a:rPr lang="en-US" dirty="0">
                <a:solidFill>
                  <a:srgbClr val="0070C0"/>
                </a:solidFill>
              </a:rPr>
              <a:t>	{</a:t>
            </a:r>
          </a:p>
          <a:p>
            <a:pPr marL="457200" lvl="1" indent="0">
              <a:buNone/>
            </a:pPr>
            <a:r>
              <a:rPr lang="en-US" dirty="0">
                <a:solidFill>
                  <a:srgbClr val="0070C0"/>
                </a:solidFill>
              </a:rPr>
              <a:t>		$written = </a:t>
            </a:r>
            <a:r>
              <a:rPr lang="en-US" b="1" dirty="0" err="1">
                <a:solidFill>
                  <a:srgbClr val="0070C0"/>
                </a:solidFill>
              </a:rPr>
              <a:t>fwrite</a:t>
            </a:r>
            <a:r>
              <a:rPr lang="en-US" dirty="0">
                <a:solidFill>
                  <a:srgbClr val="0070C0"/>
                </a:solidFill>
              </a:rPr>
              <a:t>($</a:t>
            </a:r>
            <a:r>
              <a:rPr lang="en-US" dirty="0" err="1">
                <a:solidFill>
                  <a:srgbClr val="0070C0"/>
                </a:solidFill>
              </a:rPr>
              <a:t>fp</a:t>
            </a:r>
            <a:r>
              <a:rPr lang="en-US" dirty="0">
                <a:solidFill>
                  <a:srgbClr val="0070C0"/>
                </a:solidFill>
              </a:rPr>
              <a:t>, "data");</a:t>
            </a:r>
          </a:p>
          <a:p>
            <a:pPr marL="457200" lvl="1" indent="0">
              <a:buNone/>
            </a:pPr>
            <a:r>
              <a:rPr lang="en-US" dirty="0">
                <a:solidFill>
                  <a:srgbClr val="0070C0"/>
                </a:solidFill>
              </a:rPr>
              <a:t>		if ($written == FALSE) </a:t>
            </a:r>
            <a:r>
              <a:rPr lang="en-US" b="1" dirty="0">
                <a:solidFill>
                  <a:srgbClr val="0070C0"/>
                </a:solidFill>
              </a:rPr>
              <a:t>break</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fp</a:t>
            </a:r>
            <a:r>
              <a:rPr lang="en-US" dirty="0">
                <a:solidFill>
                  <a:srgbClr val="0070C0"/>
                </a:solidFill>
              </a:rPr>
              <a: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4E95ACC9-F04C-4AB9-8BC1-5FB156375EAF}"/>
              </a:ext>
            </a:extLst>
          </p:cNvPr>
          <p:cNvSpPr/>
          <p:nvPr/>
        </p:nvSpPr>
        <p:spPr>
          <a:xfrm>
            <a:off x="7844853" y="3017017"/>
            <a:ext cx="3097967" cy="3139321"/>
          </a:xfrm>
          <a:prstGeom prst="rect">
            <a:avLst/>
          </a:prstGeom>
        </p:spPr>
        <p:txBody>
          <a:bodyPr wrap="square">
            <a:spAutoFit/>
          </a:bodyPr>
          <a:lstStyle/>
          <a:p>
            <a:r>
              <a:rPr lang="en-US" sz="2200" dirty="0">
                <a:solidFill>
                  <a:srgbClr val="0070C0"/>
                </a:solidFill>
                <a:latin typeface="MinionPro-Regular"/>
              </a:rPr>
              <a:t>$written </a:t>
            </a:r>
            <a:r>
              <a:rPr lang="en-US" sz="2200" dirty="0">
                <a:latin typeface="MinionPro-Regular"/>
              </a:rPr>
              <a:t>is assigned a value by the </a:t>
            </a:r>
            <a:r>
              <a:rPr lang="en-US" sz="2200" dirty="0" err="1">
                <a:solidFill>
                  <a:srgbClr val="0070C0"/>
                </a:solidFill>
                <a:latin typeface="MinionPro-Regular"/>
              </a:rPr>
              <a:t>fwrite</a:t>
            </a:r>
            <a:r>
              <a:rPr lang="en-US" sz="2200" dirty="0">
                <a:latin typeface="MinionPro-Regular"/>
              </a:rPr>
              <a:t> function representing the number of characters correctly written. </a:t>
            </a:r>
          </a:p>
          <a:p>
            <a:endParaRPr lang="en-US" sz="2200" dirty="0">
              <a:latin typeface="MinionPro-Regular"/>
            </a:endParaRPr>
          </a:p>
          <a:p>
            <a:r>
              <a:rPr lang="en-US" sz="2200" dirty="0">
                <a:latin typeface="MinionPro-Regular"/>
              </a:rPr>
              <a:t>But if there is an error, the </a:t>
            </a:r>
            <a:r>
              <a:rPr lang="en-US" sz="2200" dirty="0" err="1">
                <a:solidFill>
                  <a:srgbClr val="0070C0"/>
                </a:solidFill>
                <a:latin typeface="MinionPro-Regular"/>
              </a:rPr>
              <a:t>fwrite</a:t>
            </a:r>
            <a:r>
              <a:rPr lang="en-US" sz="2200" dirty="0">
                <a:latin typeface="MinionPro-Regular"/>
              </a:rPr>
              <a:t> function assigns the value </a:t>
            </a:r>
            <a:r>
              <a:rPr lang="en-US" sz="2200" dirty="0">
                <a:solidFill>
                  <a:srgbClr val="0070C0"/>
                </a:solidFill>
                <a:latin typeface="MinionPro-Regular"/>
              </a:rPr>
              <a:t>FALSE</a:t>
            </a:r>
            <a:r>
              <a:rPr lang="en-US" sz="2200" dirty="0">
                <a:latin typeface="MinionPro-Regular"/>
              </a:rPr>
              <a:t>.</a:t>
            </a:r>
            <a:endParaRPr lang="en-US" sz="2200" dirty="0"/>
          </a:p>
        </p:txBody>
      </p:sp>
      <p:cxnSp>
        <p:nvCxnSpPr>
          <p:cNvPr id="6" name="Straight Arrow Connector 5">
            <a:extLst>
              <a:ext uri="{FF2B5EF4-FFF2-40B4-BE49-F238E27FC236}">
                <a16:creationId xmlns:a16="http://schemas.microsoft.com/office/drawing/2014/main" id="{0EAF6403-1459-42E7-8845-2798B9173EBC}"/>
              </a:ext>
            </a:extLst>
          </p:cNvPr>
          <p:cNvCxnSpPr/>
          <p:nvPr/>
        </p:nvCxnSpPr>
        <p:spPr>
          <a:xfrm flipH="1">
            <a:off x="3777521" y="3342807"/>
            <a:ext cx="4067332" cy="100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4EA686-6331-46EC-9FA8-9E686B2B0E51}"/>
              </a:ext>
            </a:extLst>
          </p:cNvPr>
          <p:cNvCxnSpPr/>
          <p:nvPr/>
        </p:nvCxnSpPr>
        <p:spPr>
          <a:xfrm flipH="1" flipV="1">
            <a:off x="5231567" y="5216577"/>
            <a:ext cx="2613286" cy="52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37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Breaking Out of a Loop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44998"/>
          </a:xfrm>
        </p:spPr>
        <p:txBody>
          <a:bodyPr>
            <a:normAutofit/>
          </a:bodyPr>
          <a:lstStyle/>
          <a:p>
            <a:r>
              <a:rPr lang="en-US" dirty="0"/>
              <a:t>The </a:t>
            </a:r>
            <a:r>
              <a:rPr lang="en-US" dirty="0">
                <a:solidFill>
                  <a:srgbClr val="0070C0"/>
                </a:solidFill>
              </a:rPr>
              <a:t>break</a:t>
            </a:r>
            <a:r>
              <a:rPr lang="en-US" dirty="0"/>
              <a:t> command is even more powerful than you might think, because if you have code nested more than one layer deep that you need to break out of, </a:t>
            </a:r>
            <a:r>
              <a:rPr lang="en-US" u="sng" dirty="0"/>
              <a:t>you can follow the break command with a number to indicate how many levels to break out of</a:t>
            </a:r>
            <a:r>
              <a:rPr lang="en-US" dirty="0"/>
              <a:t>:</a:t>
            </a:r>
          </a:p>
          <a:p>
            <a:endParaRPr lang="en-US" dirty="0"/>
          </a:p>
          <a:p>
            <a:pPr marL="457200" lvl="1" indent="0">
              <a:buNone/>
            </a:pPr>
            <a:r>
              <a:rPr lang="en-US" dirty="0">
                <a:solidFill>
                  <a:srgbClr val="0070C0"/>
                </a:solidFill>
              </a:rPr>
              <a:t>break 2;</a:t>
            </a:r>
          </a:p>
        </p:txBody>
      </p:sp>
    </p:spTree>
    <p:extLst>
      <p:ext uri="{BB962C8B-B14F-4D97-AF65-F5344CB8AC3E}">
        <p14:creationId xmlns:p14="http://schemas.microsoft.com/office/powerpoint/2010/main" val="2150749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The continue Statement</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fontScale="92500" lnSpcReduction="20000"/>
          </a:bodyPr>
          <a:lstStyle/>
          <a:p>
            <a:r>
              <a:rPr lang="en-US" dirty="0"/>
              <a:t>The </a:t>
            </a:r>
            <a:r>
              <a:rPr lang="en-US" dirty="0">
                <a:solidFill>
                  <a:srgbClr val="0070C0"/>
                </a:solidFill>
              </a:rPr>
              <a:t>continue</a:t>
            </a:r>
            <a:r>
              <a:rPr lang="en-US" dirty="0"/>
              <a:t> statement instructs PHP to stop processing the current loop and to move right to its next iteration. </a:t>
            </a:r>
          </a:p>
          <a:p>
            <a:pPr marL="457200" lvl="1" indent="0">
              <a:buNone/>
            </a:pPr>
            <a:r>
              <a:rPr lang="en-US" dirty="0"/>
              <a:t>So, instead of breaking out of the whole loop, PHP </a:t>
            </a:r>
            <a:r>
              <a:rPr lang="en-US" u="sng" dirty="0"/>
              <a:t>exits only the current iteration</a:t>
            </a:r>
            <a:r>
              <a:rPr lang="en-US" dirty="0"/>
              <a:t>.</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$j = 10;</a:t>
            </a:r>
          </a:p>
          <a:p>
            <a:pPr marL="457200" lvl="1" indent="0">
              <a:buNone/>
            </a:pPr>
            <a:r>
              <a:rPr lang="en-US" dirty="0">
                <a:solidFill>
                  <a:srgbClr val="0070C0"/>
                </a:solidFill>
              </a:rPr>
              <a:t>	while ($j &gt; -10)</a:t>
            </a:r>
          </a:p>
          <a:p>
            <a:pPr marL="457200" lvl="1" indent="0">
              <a:buNone/>
            </a:pPr>
            <a:r>
              <a:rPr lang="en-US" dirty="0">
                <a:solidFill>
                  <a:srgbClr val="0070C0"/>
                </a:solidFill>
              </a:rPr>
              <a:t>	{</a:t>
            </a:r>
          </a:p>
          <a:p>
            <a:pPr marL="457200" lvl="1" indent="0">
              <a:buNone/>
            </a:pPr>
            <a:r>
              <a:rPr lang="en-US" dirty="0">
                <a:solidFill>
                  <a:srgbClr val="0070C0"/>
                </a:solidFill>
              </a:rPr>
              <a:t>		$j--;</a:t>
            </a:r>
          </a:p>
          <a:p>
            <a:pPr marL="457200" lvl="1" indent="0">
              <a:buNone/>
            </a:pPr>
            <a:r>
              <a:rPr lang="en-US" dirty="0">
                <a:solidFill>
                  <a:srgbClr val="0070C0"/>
                </a:solidFill>
              </a:rPr>
              <a:t>		if ($j == 0) </a:t>
            </a:r>
            <a:r>
              <a:rPr lang="en-US" b="1" dirty="0">
                <a:solidFill>
                  <a:srgbClr val="0070C0"/>
                </a:solidFill>
              </a:rPr>
              <a:t>continue</a:t>
            </a:r>
            <a:r>
              <a:rPr lang="en-US" dirty="0">
                <a:solidFill>
                  <a:srgbClr val="0070C0"/>
                </a:solidFill>
              </a:rPr>
              <a:t>;</a:t>
            </a:r>
          </a:p>
          <a:p>
            <a:pPr marL="457200" lvl="1" indent="0">
              <a:buNone/>
            </a:pPr>
            <a:r>
              <a:rPr lang="en-US" dirty="0">
                <a:solidFill>
                  <a:srgbClr val="0070C0"/>
                </a:solidFill>
              </a:rPr>
              <a:t>		echo (10 / $j)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marL="457200" lvl="1" indent="0">
              <a:buNone/>
            </a:pPr>
            <a:r>
              <a:rPr lang="en-US" dirty="0"/>
              <a:t>For all values of </a:t>
            </a:r>
            <a:r>
              <a:rPr lang="en-US" dirty="0">
                <a:solidFill>
                  <a:srgbClr val="0070C0"/>
                </a:solidFill>
              </a:rPr>
              <a:t>$j </a:t>
            </a:r>
            <a:r>
              <a:rPr lang="en-US" dirty="0"/>
              <a:t>between 10 and –10, with the exception of 0, the result of calculating 10 divided by </a:t>
            </a:r>
            <a:r>
              <a:rPr lang="en-US" dirty="0">
                <a:solidFill>
                  <a:srgbClr val="0070C0"/>
                </a:solidFill>
              </a:rPr>
              <a:t>$j </a:t>
            </a:r>
            <a:r>
              <a:rPr lang="en-US" dirty="0"/>
              <a:t>is displayed. But for the case of </a:t>
            </a:r>
            <a:r>
              <a:rPr lang="en-US" dirty="0">
                <a:solidFill>
                  <a:srgbClr val="0070C0"/>
                </a:solidFill>
              </a:rPr>
              <a:t>$j </a:t>
            </a:r>
            <a:r>
              <a:rPr lang="en-US" dirty="0"/>
              <a:t>being 0, the statement </a:t>
            </a:r>
            <a:r>
              <a:rPr lang="en-US" dirty="0">
                <a:solidFill>
                  <a:srgbClr val="0070C0"/>
                </a:solidFill>
              </a:rPr>
              <a:t>continue</a:t>
            </a:r>
            <a:r>
              <a:rPr lang="en-US" dirty="0"/>
              <a:t> is issued and execution skips immediately to the next iteration of the loop.</a:t>
            </a:r>
          </a:p>
        </p:txBody>
      </p:sp>
    </p:spTree>
    <p:extLst>
      <p:ext uri="{BB962C8B-B14F-4D97-AF65-F5344CB8AC3E}">
        <p14:creationId xmlns:p14="http://schemas.microsoft.com/office/powerpoint/2010/main" val="511454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r>
              <a:rPr lang="en-US" dirty="0"/>
              <a:t>PHP is a loosely typed language that allows you to declare a variable and its type simply by using it. </a:t>
            </a:r>
          </a:p>
          <a:p>
            <a:pPr>
              <a:buFont typeface="Courier New" panose="02070309020205020404" pitchFamily="49" charset="0"/>
              <a:buChar char="o"/>
            </a:pPr>
            <a:r>
              <a:rPr lang="en-US" dirty="0"/>
              <a:t>It also automatically converts values from one type to another whenever required. This is called </a:t>
            </a:r>
            <a:r>
              <a:rPr lang="en-US" b="1" i="1" dirty="0"/>
              <a:t>implicit casting</a:t>
            </a:r>
            <a:r>
              <a:rPr lang="en-US" dirty="0"/>
              <a:t>.</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56;</a:t>
            </a:r>
          </a:p>
          <a:p>
            <a:pPr marL="457200" lvl="1" indent="0">
              <a:buNone/>
            </a:pPr>
            <a:r>
              <a:rPr lang="en-US" dirty="0">
                <a:solidFill>
                  <a:srgbClr val="0070C0"/>
                </a:solidFill>
              </a:rPr>
              <a:t>	$b = 12;</a:t>
            </a:r>
          </a:p>
          <a:p>
            <a:pPr marL="457200" lvl="1" indent="0">
              <a:buNone/>
            </a:pPr>
            <a:r>
              <a:rPr lang="en-US" dirty="0">
                <a:solidFill>
                  <a:srgbClr val="0070C0"/>
                </a:solidFill>
              </a:rPr>
              <a:t>	$c = $a / $b;</a:t>
            </a:r>
          </a:p>
          <a:p>
            <a:pPr marL="457200" lvl="1" indent="0">
              <a:buNone/>
            </a:pPr>
            <a:r>
              <a:rPr lang="en-US" dirty="0">
                <a:solidFill>
                  <a:srgbClr val="0070C0"/>
                </a:solidFill>
              </a:rPr>
              <a:t>	echo $c;</a:t>
            </a:r>
          </a:p>
          <a:p>
            <a:pPr marL="457200" lvl="1" indent="0">
              <a:buNone/>
            </a:pPr>
            <a:r>
              <a:rPr lang="en-US" dirty="0">
                <a:solidFill>
                  <a:srgbClr val="0070C0"/>
                </a:solidFill>
              </a:rPr>
              <a:t>?&gt;</a:t>
            </a:r>
          </a:p>
          <a:p>
            <a:endParaRPr lang="en-US" dirty="0"/>
          </a:p>
        </p:txBody>
      </p:sp>
      <p:sp>
        <p:nvSpPr>
          <p:cNvPr id="4" name="Rectangle 3">
            <a:extLst>
              <a:ext uri="{FF2B5EF4-FFF2-40B4-BE49-F238E27FC236}">
                <a16:creationId xmlns:a16="http://schemas.microsoft.com/office/drawing/2014/main" id="{16CCECC4-58DD-4B33-A221-E7990F7003CD}"/>
              </a:ext>
            </a:extLst>
          </p:cNvPr>
          <p:cNvSpPr/>
          <p:nvPr/>
        </p:nvSpPr>
        <p:spPr>
          <a:xfrm>
            <a:off x="5561350" y="4336641"/>
            <a:ext cx="6096000" cy="1200329"/>
          </a:xfrm>
          <a:prstGeom prst="rect">
            <a:avLst/>
          </a:prstGeom>
        </p:spPr>
        <p:txBody>
          <a:bodyPr>
            <a:spAutoFit/>
          </a:bodyPr>
          <a:lstStyle/>
          <a:p>
            <a:r>
              <a:rPr lang="en-US" sz="2400" dirty="0"/>
              <a:t>By default, PHP converts the output to floating point so it can give the most precise value—4.66 recurring.</a:t>
            </a:r>
          </a:p>
        </p:txBody>
      </p:sp>
      <p:sp>
        <p:nvSpPr>
          <p:cNvPr id="5" name="Arrow: Right 4">
            <a:extLst>
              <a:ext uri="{FF2B5EF4-FFF2-40B4-BE49-F238E27FC236}">
                <a16:creationId xmlns:a16="http://schemas.microsoft.com/office/drawing/2014/main" id="{A89D88C3-07EB-4FBB-918C-EC257AB9D675}"/>
              </a:ext>
            </a:extLst>
          </p:cNvPr>
          <p:cNvSpPr/>
          <p:nvPr/>
        </p:nvSpPr>
        <p:spPr>
          <a:xfrm rot="10800000">
            <a:off x="3657599" y="4766871"/>
            <a:ext cx="1903751" cy="299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r>
              <a:rPr lang="en-US" dirty="0"/>
              <a:t>But what if we had wanted </a:t>
            </a:r>
            <a:r>
              <a:rPr lang="en-US" dirty="0">
                <a:solidFill>
                  <a:srgbClr val="0070C0"/>
                </a:solidFill>
              </a:rPr>
              <a:t>$c </a:t>
            </a:r>
            <a:r>
              <a:rPr lang="en-US" dirty="0"/>
              <a:t>to be an integer instead? </a:t>
            </a:r>
          </a:p>
          <a:p>
            <a:pPr marL="457200" lvl="1" indent="0">
              <a:buNone/>
            </a:pPr>
            <a:r>
              <a:rPr lang="en-US" dirty="0"/>
              <a:t>There are various ways in which we could achieve this, one of which is to force the result of </a:t>
            </a:r>
            <a:r>
              <a:rPr lang="en-US" dirty="0">
                <a:solidFill>
                  <a:srgbClr val="0070C0"/>
                </a:solidFill>
              </a:rPr>
              <a:t>$a/$b </a:t>
            </a:r>
            <a:r>
              <a:rPr lang="en-US" dirty="0"/>
              <a:t>to be cast to an integer value using the integer cast type (</a:t>
            </a:r>
            <a:r>
              <a:rPr lang="en-US" dirty="0" err="1"/>
              <a:t>int</a:t>
            </a:r>
            <a:r>
              <a:rPr lang="en-US" dirty="0"/>
              <a:t>), like this:</a:t>
            </a:r>
          </a:p>
          <a:p>
            <a:pPr marL="0" indent="0">
              <a:buNone/>
            </a:pPr>
            <a:endParaRPr lang="en-US" dirty="0"/>
          </a:p>
          <a:p>
            <a:pPr marL="457200" lvl="1" indent="0">
              <a:buNone/>
            </a:pPr>
            <a:r>
              <a:rPr lang="en-US" dirty="0">
                <a:solidFill>
                  <a:srgbClr val="0070C0"/>
                </a:solidFill>
              </a:rPr>
              <a:t>$c = </a:t>
            </a:r>
            <a:r>
              <a:rPr lang="en-US" b="1" dirty="0">
                <a:solidFill>
                  <a:srgbClr val="0070C0"/>
                </a:solidFill>
              </a:rPr>
              <a:t>(</a:t>
            </a:r>
            <a:r>
              <a:rPr lang="en-US" b="1" dirty="0" err="1">
                <a:solidFill>
                  <a:srgbClr val="0070C0"/>
                </a:solidFill>
              </a:rPr>
              <a:t>int</a:t>
            </a:r>
            <a:r>
              <a:rPr lang="en-US" b="1" dirty="0">
                <a:solidFill>
                  <a:srgbClr val="0070C0"/>
                </a:solidFill>
              </a:rPr>
              <a:t>) </a:t>
            </a:r>
            <a:r>
              <a:rPr lang="en-US" dirty="0">
                <a:solidFill>
                  <a:srgbClr val="0070C0"/>
                </a:solidFill>
              </a:rPr>
              <a:t>($a / $b);</a:t>
            </a:r>
            <a:endParaRPr lang="en-US" dirty="0"/>
          </a:p>
          <a:p>
            <a:endParaRPr lang="en-US" dirty="0"/>
          </a:p>
          <a:p>
            <a:r>
              <a:rPr lang="en-US" dirty="0"/>
              <a:t>This is called </a:t>
            </a:r>
            <a:r>
              <a:rPr lang="en-US" b="1" i="1" dirty="0"/>
              <a:t>explicit </a:t>
            </a:r>
            <a:r>
              <a:rPr lang="en-US" b="1" dirty="0"/>
              <a:t>casting</a:t>
            </a:r>
            <a:r>
              <a:rPr lang="en-US" dirty="0"/>
              <a:t>. </a:t>
            </a:r>
          </a:p>
          <a:p>
            <a:pPr marL="457200" lvl="1" indent="0">
              <a:buNone/>
            </a:pPr>
            <a:r>
              <a:rPr lang="en-US" dirty="0"/>
              <a:t>Note that in order to ensure that the value of the entire expression is cast to an integer, we place the expression within parentheses. Otherwise, only the variable </a:t>
            </a:r>
            <a:r>
              <a:rPr lang="en-US" dirty="0">
                <a:solidFill>
                  <a:srgbClr val="0070C0"/>
                </a:solidFill>
              </a:rPr>
              <a:t>$a </a:t>
            </a:r>
            <a:r>
              <a:rPr lang="en-US" dirty="0"/>
              <a:t>would have been cast to an integer</a:t>
            </a:r>
          </a:p>
          <a:p>
            <a:pPr marL="914400" lvl="2" indent="0">
              <a:buNone/>
            </a:pPr>
            <a:r>
              <a:rPr lang="en-US" dirty="0"/>
              <a:t>… and this would have been actually pointless, as the division by </a:t>
            </a:r>
            <a:r>
              <a:rPr lang="en-US" dirty="0">
                <a:solidFill>
                  <a:srgbClr val="0070C0"/>
                </a:solidFill>
              </a:rPr>
              <a:t>$b </a:t>
            </a:r>
            <a:r>
              <a:rPr lang="en-US" dirty="0"/>
              <a:t>would still have returned a floating-point number…</a:t>
            </a:r>
          </a:p>
          <a:p>
            <a:endParaRPr lang="en-US" dirty="0"/>
          </a:p>
        </p:txBody>
      </p:sp>
    </p:spTree>
    <p:extLst>
      <p:ext uri="{BB962C8B-B14F-4D97-AF65-F5344CB8AC3E}">
        <p14:creationId xmlns:p14="http://schemas.microsoft.com/office/powerpoint/2010/main" val="909406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a:xfrm>
            <a:off x="838200" y="0"/>
            <a:ext cx="10515600" cy="1325563"/>
          </a:xfrm>
        </p:spPr>
        <p:txBody>
          <a:bodyPr/>
          <a:lstStyle/>
          <a:p>
            <a:r>
              <a:rPr lang="en-US" dirty="0"/>
              <a:t>Implicit and Explicit Casting</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325563"/>
            <a:ext cx="10515600" cy="5345060"/>
          </a:xfrm>
        </p:spPr>
        <p:txBody>
          <a:bodyPr>
            <a:normAutofit/>
          </a:bodyPr>
          <a:lstStyle/>
          <a:p>
            <a:endParaRPr lang="en-US" dirty="0"/>
          </a:p>
          <a:p>
            <a:pPr marL="514350" indent="-514350">
              <a:buFont typeface="+mj-lt"/>
              <a:buAutoNum type="arabicPeriod"/>
            </a:pPr>
            <a:r>
              <a:rPr lang="en-US" dirty="0"/>
              <a:t>You can explicitly cast to the types shown below</a:t>
            </a:r>
          </a:p>
          <a:p>
            <a:pPr marL="514350" indent="-514350">
              <a:buFont typeface="+mj-lt"/>
              <a:buAutoNum type="arabicPeriod"/>
            </a:pPr>
            <a:r>
              <a:rPr lang="en-US" dirty="0"/>
              <a:t>Or you can call one of PHP’s built-in functions</a:t>
            </a:r>
          </a:p>
          <a:p>
            <a:pPr marL="457200" lvl="1" indent="0">
              <a:buNone/>
            </a:pPr>
            <a:r>
              <a:rPr lang="en-US" dirty="0"/>
              <a:t>For example, to obtain an integer value, you could use the </a:t>
            </a:r>
            <a:r>
              <a:rPr lang="en-US" dirty="0" err="1">
                <a:solidFill>
                  <a:srgbClr val="0070C0"/>
                </a:solidFill>
              </a:rPr>
              <a:t>intval</a:t>
            </a:r>
            <a:r>
              <a:rPr lang="en-US" dirty="0"/>
              <a:t> function</a:t>
            </a:r>
          </a:p>
        </p:txBody>
      </p:sp>
      <p:pic>
        <p:nvPicPr>
          <p:cNvPr id="4" name="Picture 3">
            <a:extLst>
              <a:ext uri="{FF2B5EF4-FFF2-40B4-BE49-F238E27FC236}">
                <a16:creationId xmlns:a16="http://schemas.microsoft.com/office/drawing/2014/main" id="{8DF84E04-4F50-4549-8EEA-4A5806270840}"/>
              </a:ext>
            </a:extLst>
          </p:cNvPr>
          <p:cNvPicPr>
            <a:picLocks noChangeAspect="1"/>
          </p:cNvPicPr>
          <p:nvPr/>
        </p:nvPicPr>
        <p:blipFill>
          <a:blip r:embed="rId3"/>
          <a:stretch>
            <a:fillRect/>
          </a:stretch>
        </p:blipFill>
        <p:spPr>
          <a:xfrm>
            <a:off x="2723489" y="3612630"/>
            <a:ext cx="6745022" cy="2821897"/>
          </a:xfrm>
          <a:prstGeom prst="rect">
            <a:avLst/>
          </a:prstGeom>
        </p:spPr>
      </p:pic>
    </p:spTree>
    <p:extLst>
      <p:ext uri="{BB962C8B-B14F-4D97-AF65-F5344CB8AC3E}">
        <p14:creationId xmlns:p14="http://schemas.microsoft.com/office/powerpoint/2010/main" val="202799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variables</a:t>
            </a:r>
          </a:p>
        </p:txBody>
      </p:sp>
      <p:sp>
        <p:nvSpPr>
          <p:cNvPr id="3" name="Content Placeholder 2"/>
          <p:cNvSpPr>
            <a:spLocks noGrp="1"/>
          </p:cNvSpPr>
          <p:nvPr>
            <p:ph idx="1"/>
          </p:nvPr>
        </p:nvSpPr>
        <p:spPr/>
        <p:txBody>
          <a:bodyPr>
            <a:normAutofit/>
          </a:bodyPr>
          <a:lstStyle/>
          <a:p>
            <a:pPr>
              <a:buChar char="•"/>
            </a:pPr>
            <a:r>
              <a:rPr lang="en-US" dirty="0"/>
              <a:t>To declare a variable as having global scope, use the keyword </a:t>
            </a:r>
            <a:r>
              <a:rPr lang="en-US" b="1" dirty="0">
                <a:solidFill>
                  <a:srgbClr val="0070C0"/>
                </a:solidFill>
              </a:rPr>
              <a:t>global</a:t>
            </a:r>
            <a:endParaRPr lang="en-US" dirty="0"/>
          </a:p>
          <a:p>
            <a:pPr>
              <a:buChar char="•"/>
            </a:pPr>
            <a:endParaRPr lang="en-US" dirty="0"/>
          </a:p>
          <a:p>
            <a:pPr lvl="1"/>
            <a:r>
              <a:rPr lang="en-US" dirty="0"/>
              <a:t>Let’s assume that you have a way of logging your users into your website and want all your code to know whether it is interacting with a logged-in user or a guest.</a:t>
            </a:r>
          </a:p>
          <a:p>
            <a:endParaRPr lang="en-US" dirty="0"/>
          </a:p>
          <a:p>
            <a:pPr marL="457200" lvl="1" indent="0">
              <a:buNone/>
            </a:pPr>
            <a:r>
              <a:rPr lang="en-US" dirty="0"/>
              <a:t>One way to do this is to create a global variable such as </a:t>
            </a:r>
            <a:r>
              <a:rPr lang="en-US" dirty="0">
                <a:solidFill>
                  <a:srgbClr val="0070C0"/>
                </a:solidFill>
              </a:rPr>
              <a:t>$</a:t>
            </a:r>
            <a:r>
              <a:rPr lang="en-US" dirty="0" err="1">
                <a:solidFill>
                  <a:srgbClr val="0070C0"/>
                </a:solidFill>
              </a:rPr>
              <a:t>is_logged_in</a:t>
            </a:r>
            <a:r>
              <a:rPr lang="en-US" dirty="0"/>
              <a:t>: </a:t>
            </a:r>
          </a:p>
          <a:p>
            <a:pPr>
              <a:buChar char="○"/>
            </a:pPr>
            <a:endParaRPr lang="en-US" dirty="0"/>
          </a:p>
          <a:p>
            <a:pPr marL="457200" lvl="1" indent="0">
              <a:buNone/>
            </a:pPr>
            <a:r>
              <a:rPr lang="en-US" dirty="0">
                <a:solidFill>
                  <a:srgbClr val="0070C0"/>
                </a:solidFill>
              </a:rPr>
              <a:t>global $</a:t>
            </a:r>
            <a:r>
              <a:rPr lang="en-US" dirty="0" err="1">
                <a:solidFill>
                  <a:srgbClr val="0070C0"/>
                </a:solidFill>
              </a:rPr>
              <a:t>is_logged_in</a:t>
            </a:r>
            <a:r>
              <a:rPr lang="en-US" dirty="0">
                <a:solidFill>
                  <a:srgbClr val="0070C0"/>
                </a:solidFill>
              </a:rPr>
              <a:t>;</a:t>
            </a:r>
          </a:p>
          <a:p>
            <a:pPr>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a:xfrm>
            <a:off x="838200" y="1825624"/>
            <a:ext cx="10515600" cy="4727575"/>
          </a:xfrm>
        </p:spPr>
        <p:txBody>
          <a:bodyPr>
            <a:normAutofit fontScale="92500" lnSpcReduction="10000"/>
          </a:bodyPr>
          <a:lstStyle/>
          <a:p>
            <a:pPr>
              <a:buFont typeface="Wingdings" panose="05000000000000000000" pitchFamily="2" charset="2"/>
              <a:buChar char="ü"/>
            </a:pPr>
            <a:r>
              <a:rPr lang="en-US" dirty="0"/>
              <a:t>You should use global variables with caution, though.</a:t>
            </a:r>
          </a:p>
          <a:p>
            <a:pPr marL="457200" lvl="1" indent="0">
              <a:buNone/>
            </a:pPr>
            <a:r>
              <a:rPr lang="en-US" dirty="0"/>
              <a:t>I recommend that you create them only when you absolutely cannot find another way of achieving the result you desire.</a:t>
            </a:r>
          </a:p>
          <a:p>
            <a:endParaRPr lang="en-US" dirty="0"/>
          </a:p>
          <a:p>
            <a:pPr lvl="1">
              <a:buFont typeface="Wingdings" panose="05000000000000000000" pitchFamily="2" charset="2"/>
              <a:buChar char="Ø"/>
            </a:pPr>
            <a:r>
              <a:rPr lang="en-US" dirty="0"/>
              <a:t>If you have a thousand-line program (and some day you will) in which you discover that a global variable has the wrong value at some point, </a:t>
            </a:r>
            <a:r>
              <a:rPr lang="en-US" u="sng" dirty="0"/>
              <a:t>how long will it take you to find the code that set it incorrectly</a:t>
            </a:r>
            <a:r>
              <a:rPr lang="en-US" dirty="0"/>
              <a:t>? </a:t>
            </a:r>
          </a:p>
          <a:p>
            <a:pPr lvl="1">
              <a:buFont typeface="Wingdings" panose="05000000000000000000" pitchFamily="2" charset="2"/>
              <a:buChar char="Ø"/>
            </a:pPr>
            <a:r>
              <a:rPr lang="en-US" dirty="0"/>
              <a:t>Also, if you have too many global variables, </a:t>
            </a:r>
            <a:r>
              <a:rPr lang="en-US" u="sng" dirty="0"/>
              <a:t>you run the risk of using one of those names again locally</a:t>
            </a:r>
            <a:r>
              <a:rPr lang="en-US" dirty="0"/>
              <a:t>, or at least thinking you have used it locally, when in fact it has already been declared as global.</a:t>
            </a:r>
          </a:p>
          <a:p>
            <a:pPr lvl="1"/>
            <a:endParaRPr lang="en-US" dirty="0"/>
          </a:p>
          <a:p>
            <a:pPr marL="0" indent="0">
              <a:buNone/>
            </a:pPr>
            <a:r>
              <a:rPr lang="en-US" dirty="0"/>
              <a:t>In general, programs that are </a:t>
            </a:r>
            <a:r>
              <a:rPr lang="en-US" u="sng" dirty="0"/>
              <a:t>broken into small parts and segregated data </a:t>
            </a:r>
            <a:r>
              <a:rPr lang="en-US" dirty="0"/>
              <a:t>are </a:t>
            </a:r>
            <a:r>
              <a:rPr lang="en-US" b="1" dirty="0"/>
              <a:t>less buggy and easier to maintain</a:t>
            </a:r>
            <a:r>
              <a:rPr lang="en-US" dirty="0"/>
              <a:t>.</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a:xfrm>
            <a:off x="838200" y="1690688"/>
            <a:ext cx="10515600" cy="5167312"/>
          </a:xfrm>
        </p:spPr>
        <p:txBody>
          <a:bodyPr>
            <a:normAutofit fontScale="92500" lnSpcReduction="20000"/>
          </a:bodyPr>
          <a:lstStyle/>
          <a:p>
            <a:pPr marL="0" indent="0">
              <a:buNone/>
            </a:pPr>
            <a:endParaRPr lang="en-US" dirty="0"/>
          </a:p>
          <a:p>
            <a:pPr marL="457200" lvl="1" indent="0">
              <a:buNone/>
            </a:pPr>
            <a:r>
              <a:rPr lang="en-US" dirty="0">
                <a:solidFill>
                  <a:schemeClr val="tx1">
                    <a:lumMod val="50000"/>
                    <a:lumOff val="50000"/>
                  </a:schemeClr>
                </a:solidFill>
              </a:rPr>
              <a:t>//A function using a static variable </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function test()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$count = 0;</a:t>
            </a:r>
          </a:p>
          <a:p>
            <a:pPr marL="457200" lvl="1" indent="0">
              <a:buNone/>
            </a:pPr>
            <a:r>
              <a:rPr lang="en-US" dirty="0">
                <a:solidFill>
                  <a:srgbClr val="0070C0"/>
                </a:solidFill>
              </a:rPr>
              <a:t>		echo $count;</a:t>
            </a:r>
          </a:p>
          <a:p>
            <a:pPr marL="457200" lvl="1" indent="0">
              <a:buNone/>
            </a:pPr>
            <a:r>
              <a:rPr lang="en-US" dirty="0">
                <a:solidFill>
                  <a:srgbClr val="0070C0"/>
                </a:solidFill>
              </a:rPr>
              <a:t>		$count++;</a:t>
            </a:r>
          </a:p>
          <a:p>
            <a:pPr marL="457200" lvl="1" indent="0">
              <a:buNone/>
            </a:pPr>
            <a:r>
              <a:rPr lang="en-US" dirty="0">
                <a:solidFill>
                  <a:srgbClr val="0070C0"/>
                </a:solidFill>
              </a:rPr>
              <a:t>	}</a:t>
            </a:r>
          </a:p>
          <a:p>
            <a:pPr marL="457200" lvl="1" indent="0">
              <a:buNone/>
            </a:pPr>
            <a:r>
              <a:rPr lang="en-US" dirty="0">
                <a:solidFill>
                  <a:srgbClr val="0070C0"/>
                </a:solidFill>
              </a:rPr>
              <a:t>?&gt; </a:t>
            </a:r>
          </a:p>
          <a:p>
            <a:endParaRPr lang="en-US" sz="500" dirty="0"/>
          </a:p>
          <a:p>
            <a:pPr>
              <a:buChar char="•"/>
            </a:pPr>
            <a:r>
              <a:rPr lang="en-US" dirty="0"/>
              <a:t>Here the very first line of function test creates a static variable called </a:t>
            </a:r>
            <a:r>
              <a:rPr lang="en-US" dirty="0">
                <a:solidFill>
                  <a:srgbClr val="0070C0"/>
                </a:solidFill>
              </a:rPr>
              <a:t>$count </a:t>
            </a:r>
            <a:r>
              <a:rPr lang="en-US" dirty="0"/>
              <a:t>and initializes it to a value of 0.</a:t>
            </a:r>
          </a:p>
          <a:p>
            <a:pPr>
              <a:buChar char="•"/>
            </a:pPr>
            <a:endParaRPr lang="en-US" sz="400" dirty="0"/>
          </a:p>
          <a:p>
            <a:pPr lvl="1">
              <a:buFont typeface="Calibri" panose="020F0502020204030204" pitchFamily="34" charset="0"/>
              <a:buChar char="−"/>
            </a:pPr>
            <a:r>
              <a:rPr lang="en-US" dirty="0"/>
              <a:t>The next time the function is called, because </a:t>
            </a:r>
            <a:r>
              <a:rPr lang="en-US" dirty="0">
                <a:solidFill>
                  <a:srgbClr val="0070C0"/>
                </a:solidFill>
              </a:rPr>
              <a:t>$count </a:t>
            </a:r>
            <a:r>
              <a:rPr lang="en-US" dirty="0"/>
              <a:t>has already been declared, the first line of the function is skipped.</a:t>
            </a:r>
          </a:p>
          <a:p>
            <a:pPr lvl="1">
              <a:buFont typeface="Calibri" panose="020F0502020204030204" pitchFamily="34" charset="0"/>
              <a:buChar char="−"/>
            </a:pPr>
            <a:r>
              <a:rPr lang="en-US" dirty="0"/>
              <a:t>Then the previously incremented value of </a:t>
            </a:r>
            <a:r>
              <a:rPr lang="en-US" dirty="0">
                <a:solidFill>
                  <a:srgbClr val="0070C0"/>
                </a:solidFill>
              </a:rPr>
              <a:t>$count </a:t>
            </a:r>
            <a:r>
              <a:rPr lang="en-US" dirty="0"/>
              <a:t>is displayed before the variable is again incremented.</a:t>
            </a:r>
          </a:p>
          <a:p>
            <a:pPr>
              <a:buFont typeface="Courier New" panose="02070309020205020404" pitchFamily="49" charset="0"/>
              <a:buChar char="o"/>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p:txBody>
          <a:bodyPr>
            <a:normAutofit/>
          </a:bodyPr>
          <a:lstStyle/>
          <a:p>
            <a:r>
              <a:rPr lang="en-US" dirty="0"/>
              <a:t>If you plan to use static variables, you should note that </a:t>
            </a:r>
            <a:r>
              <a:rPr lang="en-US" u="sng" dirty="0"/>
              <a:t>you cannot assign the result of an expression in their definitions</a:t>
            </a:r>
            <a:endParaRPr lang="en-US" dirty="0"/>
          </a:p>
          <a:p>
            <a:pPr>
              <a:buFont typeface="Courier New" panose="02070309020205020404" pitchFamily="49" charset="0"/>
              <a:buChar char="o"/>
            </a:pPr>
            <a:r>
              <a:rPr lang="en-US" dirty="0"/>
              <a:t>They can be initialized only with predetermined values.</a:t>
            </a:r>
          </a:p>
          <a:p>
            <a:pPr>
              <a:buChar char="○"/>
            </a:pPr>
            <a:endParaRPr lang="en-US" dirty="0"/>
          </a:p>
          <a:p>
            <a:pPr marL="457200" lvl="1" indent="0">
              <a:buNone/>
            </a:pPr>
            <a:r>
              <a:rPr lang="en-US" dirty="0">
                <a:solidFill>
                  <a:schemeClr val="tx1">
                    <a:lumMod val="50000"/>
                    <a:lumOff val="50000"/>
                  </a:schemeClr>
                </a:solidFill>
              </a:rPr>
              <a:t>//Allowed and disallowed static variable declarations </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0; 		</a:t>
            </a:r>
            <a:r>
              <a:rPr lang="en-US" dirty="0">
                <a:solidFill>
                  <a:schemeClr val="tx1">
                    <a:lumMod val="50000"/>
                    <a:lumOff val="50000"/>
                  </a:schemeClr>
                </a:solidFill>
              </a:rPr>
              <a:t>// Allowed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1+2; 	</a:t>
            </a:r>
            <a:r>
              <a:rPr lang="en-US" dirty="0">
                <a:solidFill>
                  <a:schemeClr val="tx1">
                    <a:lumMod val="50000"/>
                    <a:lumOff val="50000"/>
                  </a:schemeClr>
                </a:solidFill>
              </a:rPr>
              <a:t>// Disallowed (will produce a Parse error)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sqrt(144); </a:t>
            </a:r>
            <a:r>
              <a:rPr lang="en-US" dirty="0">
                <a:solidFill>
                  <a:schemeClr val="tx1">
                    <a:lumMod val="50000"/>
                    <a:lumOff val="50000"/>
                  </a:schemeClr>
                </a:solidFill>
              </a:rPr>
              <a:t>// Disallowed </a:t>
            </a:r>
          </a:p>
          <a:p>
            <a:pPr marL="457200" lvl="1" indent="0">
              <a:buNone/>
            </a:pPr>
            <a:r>
              <a:rPr lang="en-US" dirty="0">
                <a:solidFill>
                  <a:srgbClr val="0070C0"/>
                </a:solidFill>
              </a:rPr>
              <a:t>?&gt; </a:t>
            </a:r>
          </a:p>
        </p:txBody>
      </p:sp>
      <p:cxnSp>
        <p:nvCxnSpPr>
          <p:cNvPr id="5" name="Straight Connector 4">
            <a:extLst>
              <a:ext uri="{FF2B5EF4-FFF2-40B4-BE49-F238E27FC236}">
                <a16:creationId xmlns:a16="http://schemas.microsoft.com/office/drawing/2014/main" id="{C125E9BD-476B-4E9C-8633-457FB6972004}"/>
              </a:ext>
            </a:extLst>
          </p:cNvPr>
          <p:cNvCxnSpPr/>
          <p:nvPr/>
        </p:nvCxnSpPr>
        <p:spPr>
          <a:xfrm flipV="1">
            <a:off x="3327816" y="4931764"/>
            <a:ext cx="464695" cy="269823"/>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A4FBFF41-1C27-4C86-B273-FDFC30304DFE}"/>
              </a:ext>
            </a:extLst>
          </p:cNvPr>
          <p:cNvCxnSpPr>
            <a:cxnSpLocks/>
          </p:cNvCxnSpPr>
          <p:nvPr/>
        </p:nvCxnSpPr>
        <p:spPr>
          <a:xfrm flipV="1">
            <a:off x="3435246" y="5381469"/>
            <a:ext cx="1016833" cy="227349"/>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12465</TotalTime>
  <Words>2956</Words>
  <Application>Microsoft Office PowerPoint</Application>
  <PresentationFormat>Widescreen</PresentationFormat>
  <Paragraphs>641</Paragraphs>
  <Slides>59</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Courier New</vt:lpstr>
      <vt:lpstr>MinionPro-It</vt:lpstr>
      <vt:lpstr>MinionPro-Regular</vt:lpstr>
      <vt:lpstr>UbuntuMono-Regular</vt:lpstr>
      <vt:lpstr>Wingdings</vt:lpstr>
      <vt:lpstr>Office Theme</vt:lpstr>
      <vt:lpstr>PHP –  Functions</vt:lpstr>
      <vt:lpstr>PHP –  Variable Scope</vt:lpstr>
      <vt:lpstr>PHP –  Variable Scope</vt:lpstr>
      <vt:lpstr>PHP –  Variable Scope</vt:lpstr>
      <vt:lpstr>PHP –  Variable Scope</vt:lpstr>
      <vt:lpstr>Global variables</vt:lpstr>
      <vt:lpstr>Global variables</vt:lpstr>
      <vt:lpstr>Static Variable</vt:lpstr>
      <vt:lpstr>Static Variable</vt:lpstr>
      <vt:lpstr>Superglobal variables</vt:lpstr>
      <vt:lpstr>PowerPoint Presentation</vt:lpstr>
      <vt:lpstr>Superglobal Variables</vt:lpstr>
      <vt:lpstr>Superglobals and security</vt:lpstr>
      <vt:lpstr>Superglobals and security</vt:lpstr>
      <vt:lpstr>Superglobals and security</vt:lpstr>
      <vt:lpstr>Expressions and Control Flow in PHP</vt:lpstr>
      <vt:lpstr>Expressions and Control Flow in PHP</vt:lpstr>
      <vt:lpstr>Expressions and Control Flow in PHP</vt:lpstr>
      <vt:lpstr>A hidden note</vt:lpstr>
      <vt:lpstr>Expressions and Control Flow in PHP</vt:lpstr>
      <vt:lpstr>Expressions and Control Flow in PHP</vt:lpstr>
      <vt:lpstr>Literals and Variables</vt:lpstr>
      <vt:lpstr>Literals and Variables</vt:lpstr>
      <vt:lpstr>Literals and Variables</vt:lpstr>
      <vt:lpstr>Literals and Variables</vt:lpstr>
      <vt:lpstr>Operators</vt:lpstr>
      <vt:lpstr>Operators</vt:lpstr>
      <vt:lpstr>Operators</vt:lpstr>
      <vt:lpstr>Relational Operators</vt:lpstr>
      <vt:lpstr>Equality</vt:lpstr>
      <vt:lpstr>Equality</vt:lpstr>
      <vt:lpstr>Equality</vt:lpstr>
      <vt:lpstr>Equality</vt:lpstr>
      <vt:lpstr>Equality</vt:lpstr>
      <vt:lpstr>Comparison operators</vt:lpstr>
      <vt:lpstr>Logical operators</vt:lpstr>
      <vt:lpstr>Logical operators</vt:lpstr>
      <vt:lpstr>Logical operators</vt:lpstr>
      <vt:lpstr>hmmm</vt:lpstr>
      <vt:lpstr>Logical operators</vt:lpstr>
      <vt:lpstr>Logical operators</vt:lpstr>
      <vt:lpstr>Conditionals</vt:lpstr>
      <vt:lpstr>Conditionals</vt:lpstr>
      <vt:lpstr>Conditionals</vt:lpstr>
      <vt:lpstr>Conditionals</vt:lpstr>
      <vt:lpstr>PowerPoint Presentation</vt:lpstr>
      <vt:lpstr>PowerPoint Presentation</vt:lpstr>
      <vt:lpstr>PowerPoint Presentation</vt:lpstr>
      <vt:lpstr>Looping</vt:lpstr>
      <vt:lpstr>Looping</vt:lpstr>
      <vt:lpstr>Looping</vt:lpstr>
      <vt:lpstr>Looping</vt:lpstr>
      <vt:lpstr>Breaking Out of a Loop</vt:lpstr>
      <vt:lpstr>Breaking Out of a Loop</vt:lpstr>
      <vt:lpstr>Breaking Out of a Loop</vt:lpstr>
      <vt:lpstr>The continue Statement</vt:lpstr>
      <vt:lpstr>Implicit and Explicit Casting</vt:lpstr>
      <vt:lpstr>Implicit and Explicit Casting</vt:lpstr>
      <vt:lpstr>Implicit and Explicit 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9</cp:revision>
  <dcterms:created xsi:type="dcterms:W3CDTF">2017-06-03T13:13:32Z</dcterms:created>
  <dcterms:modified xsi:type="dcterms:W3CDTF">2019-09-03T20:57:13Z</dcterms:modified>
</cp:coreProperties>
</file>