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50" r:id="rId16"/>
    <p:sldId id="302" r:id="rId17"/>
    <p:sldId id="303" r:id="rId18"/>
    <p:sldId id="351" r:id="rId19"/>
    <p:sldId id="304" r:id="rId20"/>
    <p:sldId id="305" r:id="rId21"/>
    <p:sldId id="307" r:id="rId22"/>
    <p:sldId id="308" r:id="rId23"/>
    <p:sldId id="310" r:id="rId24"/>
    <p:sldId id="311" r:id="rId25"/>
    <p:sldId id="312" r:id="rId26"/>
    <p:sldId id="352" r:id="rId27"/>
    <p:sldId id="313" r:id="rId28"/>
    <p:sldId id="314" r:id="rId29"/>
    <p:sldId id="315" r:id="rId30"/>
    <p:sldId id="316" r:id="rId31"/>
    <p:sldId id="317" r:id="rId32"/>
    <p:sldId id="324" r:id="rId33"/>
    <p:sldId id="355" r:id="rId34"/>
    <p:sldId id="325" r:id="rId35"/>
    <p:sldId id="328" r:id="rId36"/>
    <p:sldId id="327" r:id="rId37"/>
    <p:sldId id="329" r:id="rId38"/>
    <p:sldId id="356" r:id="rId39"/>
    <p:sldId id="331" r:id="rId40"/>
    <p:sldId id="318" r:id="rId41"/>
    <p:sldId id="319" r:id="rId42"/>
    <p:sldId id="320" r:id="rId43"/>
    <p:sldId id="321" r:id="rId44"/>
    <p:sldId id="322" r:id="rId45"/>
    <p:sldId id="353" r:id="rId46"/>
    <p:sldId id="323" r:id="rId47"/>
    <p:sldId id="35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265F0-0E64-423A-A4FE-67C3FA294F68}" v="2" dt="2019-09-10T19:03:08.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3542" autoAdjust="0"/>
  </p:normalViewPr>
  <p:slideViewPr>
    <p:cSldViewPr snapToGrid="0">
      <p:cViewPr varScale="1">
        <p:scale>
          <a:sx n="80" d="100"/>
          <a:sy n="80" d="100"/>
        </p:scale>
        <p:origin x="7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Di Troia" userId="7de80edd88c2c9de" providerId="LiveId" clId="{B2B265F0-0E64-423A-A4FE-67C3FA294F68}"/>
    <pc:docChg chg="custSel addSld delSld modSld">
      <pc:chgData name="Fabio Di Troia" userId="7de80edd88c2c9de" providerId="LiveId" clId="{B2B265F0-0E64-423A-A4FE-67C3FA294F68}" dt="2019-09-10T19:03:08.284" v="9"/>
      <pc:docMkLst>
        <pc:docMk/>
      </pc:docMkLst>
      <pc:sldChg chg="add">
        <pc:chgData name="Fabio Di Troia" userId="7de80edd88c2c9de" providerId="LiveId" clId="{B2B265F0-0E64-423A-A4FE-67C3FA294F68}" dt="2019-09-10T19:02:22.659" v="0"/>
        <pc:sldMkLst>
          <pc:docMk/>
          <pc:sldMk cId="4156113513" sldId="318"/>
        </pc:sldMkLst>
      </pc:sldChg>
      <pc:sldChg chg="add">
        <pc:chgData name="Fabio Di Troia" userId="7de80edd88c2c9de" providerId="LiveId" clId="{B2B265F0-0E64-423A-A4FE-67C3FA294F68}" dt="2019-09-10T19:02:22.659" v="0"/>
        <pc:sldMkLst>
          <pc:docMk/>
          <pc:sldMk cId="1623797762" sldId="319"/>
        </pc:sldMkLst>
      </pc:sldChg>
      <pc:sldChg chg="add">
        <pc:chgData name="Fabio Di Troia" userId="7de80edd88c2c9de" providerId="LiveId" clId="{B2B265F0-0E64-423A-A4FE-67C3FA294F68}" dt="2019-09-10T19:02:22.659" v="0"/>
        <pc:sldMkLst>
          <pc:docMk/>
          <pc:sldMk cId="483401647" sldId="320"/>
        </pc:sldMkLst>
      </pc:sldChg>
      <pc:sldChg chg="add">
        <pc:chgData name="Fabio Di Troia" userId="7de80edd88c2c9de" providerId="LiveId" clId="{B2B265F0-0E64-423A-A4FE-67C3FA294F68}" dt="2019-09-10T19:02:22.659" v="0"/>
        <pc:sldMkLst>
          <pc:docMk/>
          <pc:sldMk cId="883813101" sldId="321"/>
        </pc:sldMkLst>
      </pc:sldChg>
      <pc:sldChg chg="add">
        <pc:chgData name="Fabio Di Troia" userId="7de80edd88c2c9de" providerId="LiveId" clId="{B2B265F0-0E64-423A-A4FE-67C3FA294F68}" dt="2019-09-10T19:02:22.659" v="0"/>
        <pc:sldMkLst>
          <pc:docMk/>
          <pc:sldMk cId="993397932" sldId="322"/>
        </pc:sldMkLst>
      </pc:sldChg>
      <pc:sldChg chg="add">
        <pc:chgData name="Fabio Di Troia" userId="7de80edd88c2c9de" providerId="LiveId" clId="{B2B265F0-0E64-423A-A4FE-67C3FA294F68}" dt="2019-09-10T19:02:22.659" v="0"/>
        <pc:sldMkLst>
          <pc:docMk/>
          <pc:sldMk cId="37395965" sldId="323"/>
        </pc:sldMkLst>
      </pc:sldChg>
      <pc:sldChg chg="add del">
        <pc:chgData name="Fabio Di Troia" userId="7de80edd88c2c9de" providerId="LiveId" clId="{B2B265F0-0E64-423A-A4FE-67C3FA294F68}" dt="2019-09-10T19:03:00.563" v="1" actId="2696"/>
        <pc:sldMkLst>
          <pc:docMk/>
          <pc:sldMk cId="384842641" sldId="324"/>
        </pc:sldMkLst>
      </pc:sldChg>
      <pc:sldChg chg="add">
        <pc:chgData name="Fabio Di Troia" userId="7de80edd88c2c9de" providerId="LiveId" clId="{B2B265F0-0E64-423A-A4FE-67C3FA294F68}" dt="2019-09-10T19:03:08.284" v="9"/>
        <pc:sldMkLst>
          <pc:docMk/>
          <pc:sldMk cId="1658495708" sldId="324"/>
        </pc:sldMkLst>
      </pc:sldChg>
      <pc:sldChg chg="add del">
        <pc:chgData name="Fabio Di Troia" userId="7de80edd88c2c9de" providerId="LiveId" clId="{B2B265F0-0E64-423A-A4FE-67C3FA294F68}" dt="2019-09-10T19:03:00.579" v="3" actId="2696"/>
        <pc:sldMkLst>
          <pc:docMk/>
          <pc:sldMk cId="1308101534" sldId="325"/>
        </pc:sldMkLst>
      </pc:sldChg>
      <pc:sldChg chg="add">
        <pc:chgData name="Fabio Di Troia" userId="7de80edd88c2c9de" providerId="LiveId" clId="{B2B265F0-0E64-423A-A4FE-67C3FA294F68}" dt="2019-09-10T19:03:08.284" v="9"/>
        <pc:sldMkLst>
          <pc:docMk/>
          <pc:sldMk cId="2516288192" sldId="325"/>
        </pc:sldMkLst>
      </pc:sldChg>
      <pc:sldChg chg="add">
        <pc:chgData name="Fabio Di Troia" userId="7de80edd88c2c9de" providerId="LiveId" clId="{B2B265F0-0E64-423A-A4FE-67C3FA294F68}" dt="2019-09-10T19:03:08.284" v="9"/>
        <pc:sldMkLst>
          <pc:docMk/>
          <pc:sldMk cId="654801443" sldId="327"/>
        </pc:sldMkLst>
      </pc:sldChg>
      <pc:sldChg chg="add del">
        <pc:chgData name="Fabio Di Troia" userId="7de80edd88c2c9de" providerId="LiveId" clId="{B2B265F0-0E64-423A-A4FE-67C3FA294F68}" dt="2019-09-10T19:03:00.628" v="5" actId="2696"/>
        <pc:sldMkLst>
          <pc:docMk/>
          <pc:sldMk cId="2637811164" sldId="327"/>
        </pc:sldMkLst>
      </pc:sldChg>
      <pc:sldChg chg="add">
        <pc:chgData name="Fabio Di Troia" userId="7de80edd88c2c9de" providerId="LiveId" clId="{B2B265F0-0E64-423A-A4FE-67C3FA294F68}" dt="2019-09-10T19:03:08.284" v="9"/>
        <pc:sldMkLst>
          <pc:docMk/>
          <pc:sldMk cId="1434461302" sldId="328"/>
        </pc:sldMkLst>
      </pc:sldChg>
      <pc:sldChg chg="add del">
        <pc:chgData name="Fabio Di Troia" userId="7de80edd88c2c9de" providerId="LiveId" clId="{B2B265F0-0E64-423A-A4FE-67C3FA294F68}" dt="2019-09-10T19:03:00.588" v="4" actId="2696"/>
        <pc:sldMkLst>
          <pc:docMk/>
          <pc:sldMk cId="3691404731" sldId="328"/>
        </pc:sldMkLst>
      </pc:sldChg>
      <pc:sldChg chg="add del">
        <pc:chgData name="Fabio Di Troia" userId="7de80edd88c2c9de" providerId="LiveId" clId="{B2B265F0-0E64-423A-A4FE-67C3FA294F68}" dt="2019-09-10T19:03:00.649" v="6" actId="2696"/>
        <pc:sldMkLst>
          <pc:docMk/>
          <pc:sldMk cId="1350381322" sldId="329"/>
        </pc:sldMkLst>
      </pc:sldChg>
      <pc:sldChg chg="add">
        <pc:chgData name="Fabio Di Troia" userId="7de80edd88c2c9de" providerId="LiveId" clId="{B2B265F0-0E64-423A-A4FE-67C3FA294F68}" dt="2019-09-10T19:03:08.284" v="9"/>
        <pc:sldMkLst>
          <pc:docMk/>
          <pc:sldMk cId="2911873537" sldId="329"/>
        </pc:sldMkLst>
      </pc:sldChg>
      <pc:sldChg chg="add">
        <pc:chgData name="Fabio Di Troia" userId="7de80edd88c2c9de" providerId="LiveId" clId="{B2B265F0-0E64-423A-A4FE-67C3FA294F68}" dt="2019-09-10T19:03:08.284" v="9"/>
        <pc:sldMkLst>
          <pc:docMk/>
          <pc:sldMk cId="1384063029" sldId="331"/>
        </pc:sldMkLst>
      </pc:sldChg>
      <pc:sldChg chg="add del">
        <pc:chgData name="Fabio Di Troia" userId="7de80edd88c2c9de" providerId="LiveId" clId="{B2B265F0-0E64-423A-A4FE-67C3FA294F68}" dt="2019-09-10T19:03:00.685" v="8" actId="2696"/>
        <pc:sldMkLst>
          <pc:docMk/>
          <pc:sldMk cId="2043792651" sldId="331"/>
        </pc:sldMkLst>
      </pc:sldChg>
      <pc:sldChg chg="add">
        <pc:chgData name="Fabio Di Troia" userId="7de80edd88c2c9de" providerId="LiveId" clId="{B2B265F0-0E64-423A-A4FE-67C3FA294F68}" dt="2019-09-10T19:02:22.659" v="0"/>
        <pc:sldMkLst>
          <pc:docMk/>
          <pc:sldMk cId="197302395" sldId="353"/>
        </pc:sldMkLst>
      </pc:sldChg>
      <pc:sldChg chg="add">
        <pc:chgData name="Fabio Di Troia" userId="7de80edd88c2c9de" providerId="LiveId" clId="{B2B265F0-0E64-423A-A4FE-67C3FA294F68}" dt="2019-09-10T19:02:22.659" v="0"/>
        <pc:sldMkLst>
          <pc:docMk/>
          <pc:sldMk cId="408427399" sldId="354"/>
        </pc:sldMkLst>
      </pc:sldChg>
      <pc:sldChg chg="add">
        <pc:chgData name="Fabio Di Troia" userId="7de80edd88c2c9de" providerId="LiveId" clId="{B2B265F0-0E64-423A-A4FE-67C3FA294F68}" dt="2019-09-10T19:03:08.284" v="9"/>
        <pc:sldMkLst>
          <pc:docMk/>
          <pc:sldMk cId="2538992521" sldId="355"/>
        </pc:sldMkLst>
      </pc:sldChg>
      <pc:sldChg chg="add del">
        <pc:chgData name="Fabio Di Troia" userId="7de80edd88c2c9de" providerId="LiveId" clId="{B2B265F0-0E64-423A-A4FE-67C3FA294F68}" dt="2019-09-10T19:03:00.570" v="2" actId="2696"/>
        <pc:sldMkLst>
          <pc:docMk/>
          <pc:sldMk cId="3173818098" sldId="355"/>
        </pc:sldMkLst>
      </pc:sldChg>
      <pc:sldChg chg="add">
        <pc:chgData name="Fabio Di Troia" userId="7de80edd88c2c9de" providerId="LiveId" clId="{B2B265F0-0E64-423A-A4FE-67C3FA294F68}" dt="2019-09-10T19:03:08.284" v="9"/>
        <pc:sldMkLst>
          <pc:docMk/>
          <pc:sldMk cId="1706617104" sldId="356"/>
        </pc:sldMkLst>
      </pc:sldChg>
      <pc:sldChg chg="add del">
        <pc:chgData name="Fabio Di Troia" userId="7de80edd88c2c9de" providerId="LiveId" clId="{B2B265F0-0E64-423A-A4FE-67C3FA294F68}" dt="2019-09-10T19:03:00.660" v="7" actId="2696"/>
        <pc:sldMkLst>
          <pc:docMk/>
          <pc:sldMk cId="4216935210" sldId="356"/>
        </pc:sldMkLst>
      </pc:sldChg>
    </pc:docChg>
  </pc:docChgLst>
  <pc:docChgLst>
    <pc:chgData name="Fabio Di Troia" userId="7de80edd88c2c9de" providerId="LiveId" clId="{5287AA9A-234E-4596-BC9B-943C1EC275AC}"/>
    <pc:docChg chg="custSel modSld">
      <pc:chgData name="Fabio Di Troia" userId="7de80edd88c2c9de" providerId="LiveId" clId="{5287AA9A-234E-4596-BC9B-943C1EC275AC}" dt="2019-02-19T21:28:50.697" v="123" actId="20577"/>
      <pc:docMkLst>
        <pc:docMk/>
      </pc:docMkLst>
      <pc:sldChg chg="modSp">
        <pc:chgData name="Fabio Di Troia" userId="7de80edd88c2c9de" providerId="LiveId" clId="{5287AA9A-234E-4596-BC9B-943C1EC275AC}" dt="2019-02-19T21:21:22.662" v="0" actId="207"/>
        <pc:sldMkLst>
          <pc:docMk/>
          <pc:sldMk cId="3519936924" sldId="290"/>
        </pc:sldMkLst>
        <pc:spChg chg="mod">
          <ac:chgData name="Fabio Di Troia" userId="7de80edd88c2c9de" providerId="LiveId" clId="{5287AA9A-234E-4596-BC9B-943C1EC275AC}" dt="2019-02-19T21:21:22.662" v="0" actId="207"/>
          <ac:spMkLst>
            <pc:docMk/>
            <pc:sldMk cId="3519936924" sldId="290"/>
            <ac:spMk id="5" creationId="{1D8EF540-003F-498C-8297-60AF69961576}"/>
          </ac:spMkLst>
        </pc:spChg>
      </pc:sldChg>
      <pc:sldChg chg="modTransition">
        <pc:chgData name="Fabio Di Troia" userId="7de80edd88c2c9de" providerId="LiveId" clId="{5287AA9A-234E-4596-BC9B-943C1EC275AC}" dt="2019-02-19T21:21:43.249" v="3"/>
        <pc:sldMkLst>
          <pc:docMk/>
          <pc:sldMk cId="3357642783" sldId="291"/>
        </pc:sldMkLst>
      </pc:sldChg>
      <pc:sldChg chg="modSp">
        <pc:chgData name="Fabio Di Troia" userId="7de80edd88c2c9de" providerId="LiveId" clId="{5287AA9A-234E-4596-BC9B-943C1EC275AC}" dt="2019-02-19T21:22:01.686" v="5" actId="20577"/>
        <pc:sldMkLst>
          <pc:docMk/>
          <pc:sldMk cId="2807567178" sldId="293"/>
        </pc:sldMkLst>
        <pc:spChg chg="mod">
          <ac:chgData name="Fabio Di Troia" userId="7de80edd88c2c9de" providerId="LiveId" clId="{5287AA9A-234E-4596-BC9B-943C1EC275AC}" dt="2019-02-19T21:22:01.686" v="5" actId="20577"/>
          <ac:spMkLst>
            <pc:docMk/>
            <pc:sldMk cId="2807567178" sldId="293"/>
            <ac:spMk id="5" creationId="{1D8EF540-003F-498C-8297-60AF69961576}"/>
          </ac:spMkLst>
        </pc:spChg>
      </pc:sldChg>
      <pc:sldChg chg="modSp">
        <pc:chgData name="Fabio Di Troia" userId="7de80edd88c2c9de" providerId="LiveId" clId="{5287AA9A-234E-4596-BC9B-943C1EC275AC}" dt="2019-02-19T21:21:22.760" v="2" actId="27636"/>
        <pc:sldMkLst>
          <pc:docMk/>
          <pc:sldMk cId="2068065914" sldId="294"/>
        </pc:sldMkLst>
        <pc:spChg chg="mod">
          <ac:chgData name="Fabio Di Troia" userId="7de80edd88c2c9de" providerId="LiveId" clId="{5287AA9A-234E-4596-BC9B-943C1EC275AC}" dt="2019-02-19T21:21:22.760" v="2" actId="27636"/>
          <ac:spMkLst>
            <pc:docMk/>
            <pc:sldMk cId="2068065914" sldId="294"/>
            <ac:spMk id="5" creationId="{1D8EF540-003F-498C-8297-60AF69961576}"/>
          </ac:spMkLst>
        </pc:spChg>
      </pc:sldChg>
      <pc:sldChg chg="addSp delSp modSp">
        <pc:chgData name="Fabio Di Troia" userId="7de80edd88c2c9de" providerId="LiveId" clId="{5287AA9A-234E-4596-BC9B-943C1EC275AC}" dt="2019-02-19T21:22:38.281" v="17" actId="5793"/>
        <pc:sldMkLst>
          <pc:docMk/>
          <pc:sldMk cId="3042660934" sldId="296"/>
        </pc:sldMkLst>
        <pc:spChg chg="add del mod">
          <ac:chgData name="Fabio Di Troia" userId="7de80edd88c2c9de" providerId="LiveId" clId="{5287AA9A-234E-4596-BC9B-943C1EC275AC}" dt="2019-02-19T21:22:31.749" v="7" actId="478"/>
          <ac:spMkLst>
            <pc:docMk/>
            <pc:sldMk cId="3042660934" sldId="296"/>
            <ac:spMk id="3" creationId="{ACF21450-4943-4FF9-BECB-BEF35EB3672D}"/>
          </ac:spMkLst>
        </pc:spChg>
        <pc:spChg chg="del">
          <ac:chgData name="Fabio Di Troia" userId="7de80edd88c2c9de" providerId="LiveId" clId="{5287AA9A-234E-4596-BC9B-943C1EC275AC}" dt="2019-02-19T21:22:30.326" v="6" actId="478"/>
          <ac:spMkLst>
            <pc:docMk/>
            <pc:sldMk cId="3042660934" sldId="296"/>
            <ac:spMk id="4" creationId="{1C8D75A5-A9F0-44F3-BED8-B8D31409AAED}"/>
          </ac:spMkLst>
        </pc:spChg>
        <pc:spChg chg="mod">
          <ac:chgData name="Fabio Di Troia" userId="7de80edd88c2c9de" providerId="LiveId" clId="{5287AA9A-234E-4596-BC9B-943C1EC275AC}" dt="2019-02-19T21:22:38.281" v="17" actId="5793"/>
          <ac:spMkLst>
            <pc:docMk/>
            <pc:sldMk cId="3042660934" sldId="296"/>
            <ac:spMk id="5" creationId="{1D8EF540-003F-498C-8297-60AF69961576}"/>
          </ac:spMkLst>
        </pc:spChg>
      </pc:sldChg>
      <pc:sldChg chg="addSp delSp modSp">
        <pc:chgData name="Fabio Di Troia" userId="7de80edd88c2c9de" providerId="LiveId" clId="{5287AA9A-234E-4596-BC9B-943C1EC275AC}" dt="2019-02-19T21:22:52.498" v="29" actId="14100"/>
        <pc:sldMkLst>
          <pc:docMk/>
          <pc:sldMk cId="1152215932" sldId="297"/>
        </pc:sldMkLst>
        <pc:spChg chg="add del mod">
          <ac:chgData name="Fabio Di Troia" userId="7de80edd88c2c9de" providerId="LiveId" clId="{5287AA9A-234E-4596-BC9B-943C1EC275AC}" dt="2019-02-19T21:22:43.909" v="19" actId="478"/>
          <ac:spMkLst>
            <pc:docMk/>
            <pc:sldMk cId="1152215932" sldId="297"/>
            <ac:spMk id="3" creationId="{10D52637-698E-4D90-961A-F16E648607C2}"/>
          </ac:spMkLst>
        </pc:spChg>
        <pc:spChg chg="del">
          <ac:chgData name="Fabio Di Troia" userId="7de80edd88c2c9de" providerId="LiveId" clId="{5287AA9A-234E-4596-BC9B-943C1EC275AC}" dt="2019-02-19T21:22:42.215" v="18" actId="478"/>
          <ac:spMkLst>
            <pc:docMk/>
            <pc:sldMk cId="1152215932" sldId="297"/>
            <ac:spMk id="4" creationId="{1C8D75A5-A9F0-44F3-BED8-B8D31409AAED}"/>
          </ac:spMkLst>
        </pc:spChg>
        <pc:spChg chg="mod">
          <ac:chgData name="Fabio Di Troia" userId="7de80edd88c2c9de" providerId="LiveId" clId="{5287AA9A-234E-4596-BC9B-943C1EC275AC}" dt="2019-02-19T21:22:52.498" v="29" actId="14100"/>
          <ac:spMkLst>
            <pc:docMk/>
            <pc:sldMk cId="1152215932" sldId="297"/>
            <ac:spMk id="5" creationId="{1D8EF540-003F-498C-8297-60AF69961576}"/>
          </ac:spMkLst>
        </pc:spChg>
      </pc:sldChg>
      <pc:sldChg chg="modSp modAnim">
        <pc:chgData name="Fabio Di Troia" userId="7de80edd88c2c9de" providerId="LiveId" clId="{5287AA9A-234E-4596-BC9B-943C1EC275AC}" dt="2019-02-19T21:23:31.397" v="33" actId="20577"/>
        <pc:sldMkLst>
          <pc:docMk/>
          <pc:sldMk cId="2954210520" sldId="299"/>
        </pc:sldMkLst>
        <pc:spChg chg="mod">
          <ac:chgData name="Fabio Di Troia" userId="7de80edd88c2c9de" providerId="LiveId" clId="{5287AA9A-234E-4596-BC9B-943C1EC275AC}" dt="2019-02-19T21:23:31.397" v="33" actId="20577"/>
          <ac:spMkLst>
            <pc:docMk/>
            <pc:sldMk cId="2954210520" sldId="299"/>
            <ac:spMk id="5" creationId="{1D8EF540-003F-498C-8297-60AF69961576}"/>
          </ac:spMkLst>
        </pc:spChg>
      </pc:sldChg>
      <pc:sldChg chg="modSp">
        <pc:chgData name="Fabio Di Troia" userId="7de80edd88c2c9de" providerId="LiveId" clId="{5287AA9A-234E-4596-BC9B-943C1EC275AC}" dt="2019-02-19T21:24:43.857" v="39" actId="5793"/>
        <pc:sldMkLst>
          <pc:docMk/>
          <pc:sldMk cId="3862279536" sldId="303"/>
        </pc:sldMkLst>
        <pc:spChg chg="mod">
          <ac:chgData name="Fabio Di Troia" userId="7de80edd88c2c9de" providerId="LiveId" clId="{5287AA9A-234E-4596-BC9B-943C1EC275AC}" dt="2019-02-19T21:24:43.857" v="39" actId="5793"/>
          <ac:spMkLst>
            <pc:docMk/>
            <pc:sldMk cId="3862279536" sldId="303"/>
            <ac:spMk id="5" creationId="{1D8EF540-003F-498C-8297-60AF69961576}"/>
          </ac:spMkLst>
        </pc:spChg>
      </pc:sldChg>
      <pc:sldChg chg="modSp modTransition">
        <pc:chgData name="Fabio Di Troia" userId="7de80edd88c2c9de" providerId="LiveId" clId="{5287AA9A-234E-4596-BC9B-943C1EC275AC}" dt="2019-02-19T21:27:26.290" v="44"/>
        <pc:sldMkLst>
          <pc:docMk/>
          <pc:sldMk cId="1989433207" sldId="313"/>
        </pc:sldMkLst>
        <pc:spChg chg="mod">
          <ac:chgData name="Fabio Di Troia" userId="7de80edd88c2c9de" providerId="LiveId" clId="{5287AA9A-234E-4596-BC9B-943C1EC275AC}" dt="2019-02-19T21:27:11.732" v="43" actId="20577"/>
          <ac:spMkLst>
            <pc:docMk/>
            <pc:sldMk cId="1989433207" sldId="313"/>
            <ac:spMk id="5" creationId="{1D8EF540-003F-498C-8297-60AF69961576}"/>
          </ac:spMkLst>
        </pc:spChg>
      </pc:sldChg>
      <pc:sldChg chg="modSp">
        <pc:chgData name="Fabio Di Troia" userId="7de80edd88c2c9de" providerId="LiveId" clId="{5287AA9A-234E-4596-BC9B-943C1EC275AC}" dt="2019-02-19T21:27:40.909" v="47" actId="6549"/>
        <pc:sldMkLst>
          <pc:docMk/>
          <pc:sldMk cId="1502433622" sldId="314"/>
        </pc:sldMkLst>
        <pc:spChg chg="mod">
          <ac:chgData name="Fabio Di Troia" userId="7de80edd88c2c9de" providerId="LiveId" clId="{5287AA9A-234E-4596-BC9B-943C1EC275AC}" dt="2019-02-19T21:27:40.909" v="47" actId="6549"/>
          <ac:spMkLst>
            <pc:docMk/>
            <pc:sldMk cId="1502433622" sldId="314"/>
            <ac:spMk id="2" creationId="{180ECEF0-0E6A-4E61-ABD1-4DB7BF219F06}"/>
          </ac:spMkLst>
        </pc:spChg>
      </pc:sldChg>
      <pc:sldChg chg="modSp">
        <pc:chgData name="Fabio Di Troia" userId="7de80edd88c2c9de" providerId="LiveId" clId="{5287AA9A-234E-4596-BC9B-943C1EC275AC}" dt="2019-02-19T21:27:55.318" v="48" actId="207"/>
        <pc:sldMkLst>
          <pc:docMk/>
          <pc:sldMk cId="3167954558" sldId="315"/>
        </pc:sldMkLst>
        <pc:spChg chg="mod">
          <ac:chgData name="Fabio Di Troia" userId="7de80edd88c2c9de" providerId="LiveId" clId="{5287AA9A-234E-4596-BC9B-943C1EC275AC}" dt="2019-02-19T21:27:55.318" v="48" actId="207"/>
          <ac:spMkLst>
            <pc:docMk/>
            <pc:sldMk cId="3167954558" sldId="315"/>
            <ac:spMk id="2" creationId="{180ECEF0-0E6A-4E61-ABD1-4DB7BF219F06}"/>
          </ac:spMkLst>
        </pc:spChg>
      </pc:sldChg>
      <pc:sldChg chg="modSp">
        <pc:chgData name="Fabio Di Troia" userId="7de80edd88c2c9de" providerId="LiveId" clId="{5287AA9A-234E-4596-BC9B-943C1EC275AC}" dt="2019-02-19T21:28:50.697" v="123" actId="20577"/>
        <pc:sldMkLst>
          <pc:docMk/>
          <pc:sldMk cId="429582261" sldId="317"/>
        </pc:sldMkLst>
        <pc:spChg chg="mod">
          <ac:chgData name="Fabio Di Troia" userId="7de80edd88c2c9de" providerId="LiveId" clId="{5287AA9A-234E-4596-BC9B-943C1EC275AC}" dt="2019-02-19T21:28:50.697" v="123" actId="20577"/>
          <ac:spMkLst>
            <pc:docMk/>
            <pc:sldMk cId="429582261" sldId="317"/>
            <ac:spMk id="5" creationId="{1D8EF540-003F-498C-8297-60AF69961576}"/>
          </ac:spMkLst>
        </pc:spChg>
      </pc:sldChg>
      <pc:sldChg chg="modSp">
        <pc:chgData name="Fabio Di Troia" userId="7de80edd88c2c9de" providerId="LiveId" clId="{5287AA9A-234E-4596-BC9B-943C1EC275AC}" dt="2019-02-19T21:24:55.586" v="41" actId="207"/>
        <pc:sldMkLst>
          <pc:docMk/>
          <pc:sldMk cId="1984839371" sldId="351"/>
        </pc:sldMkLst>
        <pc:spChg chg="mod">
          <ac:chgData name="Fabio Di Troia" userId="7de80edd88c2c9de" providerId="LiveId" clId="{5287AA9A-234E-4596-BC9B-943C1EC275AC}" dt="2019-02-19T21:24:55.586" v="41" actId="207"/>
          <ac:spMkLst>
            <pc:docMk/>
            <pc:sldMk cId="1984839371" sldId="351"/>
            <ac:spMk id="5" creationId="{1D8EF540-003F-498C-8297-60AF699615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29B7-9430-453D-B041-024EB994EDB8}" type="datetimeFigureOut">
              <a:rPr lang="en-US" smtClean="0"/>
              <a:t>9/10/2019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A5AE2-005B-4DF8-9E1C-78D4330CDA48}" type="slidenum">
              <a:rPr lang="en-US" smtClean="0"/>
              <a:t>‹#›</a:t>
            </a:fld>
            <a:endParaRPr lang="en-US"/>
          </a:p>
        </p:txBody>
      </p:sp>
    </p:spTree>
    <p:extLst>
      <p:ext uri="{BB962C8B-B14F-4D97-AF65-F5344CB8AC3E}">
        <p14:creationId xmlns:p14="http://schemas.microsoft.com/office/powerpoint/2010/main" val="2111995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a:t>
            </a:fld>
            <a:endParaRPr lang="en-US"/>
          </a:p>
        </p:txBody>
      </p:sp>
    </p:spTree>
    <p:extLst>
      <p:ext uri="{BB962C8B-B14F-4D97-AF65-F5344CB8AC3E}">
        <p14:creationId xmlns:p14="http://schemas.microsoft.com/office/powerpoint/2010/main" val="2679504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10</a:t>
            </a:fld>
            <a:endParaRPr lang="en-US"/>
          </a:p>
        </p:txBody>
      </p:sp>
    </p:spTree>
    <p:extLst>
      <p:ext uri="{BB962C8B-B14F-4D97-AF65-F5344CB8AC3E}">
        <p14:creationId xmlns:p14="http://schemas.microsoft.com/office/powerpoint/2010/main" val="956847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11</a:t>
            </a:fld>
            <a:endParaRPr lang="en-US"/>
          </a:p>
        </p:txBody>
      </p:sp>
    </p:spTree>
    <p:extLst>
      <p:ext uri="{BB962C8B-B14F-4D97-AF65-F5344CB8AC3E}">
        <p14:creationId xmlns:p14="http://schemas.microsoft.com/office/powerpoint/2010/main" val="258520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12</a:t>
            </a:fld>
            <a:endParaRPr lang="en-US"/>
          </a:p>
        </p:txBody>
      </p:sp>
    </p:spTree>
    <p:extLst>
      <p:ext uri="{BB962C8B-B14F-4D97-AF65-F5344CB8AC3E}">
        <p14:creationId xmlns:p14="http://schemas.microsoft.com/office/powerpoint/2010/main" val="51155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13</a:t>
            </a:fld>
            <a:endParaRPr lang="en-US"/>
          </a:p>
        </p:txBody>
      </p:sp>
    </p:spTree>
    <p:extLst>
      <p:ext uri="{BB962C8B-B14F-4D97-AF65-F5344CB8AC3E}">
        <p14:creationId xmlns:p14="http://schemas.microsoft.com/office/powerpoint/2010/main" val="175642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14</a:t>
            </a:fld>
            <a:endParaRPr lang="en-US"/>
          </a:p>
        </p:txBody>
      </p:sp>
    </p:spTree>
    <p:extLst>
      <p:ext uri="{BB962C8B-B14F-4D97-AF65-F5344CB8AC3E}">
        <p14:creationId xmlns:p14="http://schemas.microsoft.com/office/powerpoint/2010/main" val="253681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15</a:t>
            </a:fld>
            <a:endParaRPr lang="en-US"/>
          </a:p>
        </p:txBody>
      </p:sp>
    </p:spTree>
    <p:extLst>
      <p:ext uri="{BB962C8B-B14F-4D97-AF65-F5344CB8AC3E}">
        <p14:creationId xmlns:p14="http://schemas.microsoft.com/office/powerpoint/2010/main" val="172594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16</a:t>
            </a:fld>
            <a:endParaRPr lang="en-US"/>
          </a:p>
        </p:txBody>
      </p:sp>
    </p:spTree>
    <p:extLst>
      <p:ext uri="{BB962C8B-B14F-4D97-AF65-F5344CB8AC3E}">
        <p14:creationId xmlns:p14="http://schemas.microsoft.com/office/powerpoint/2010/main" val="2459920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17</a:t>
            </a:fld>
            <a:endParaRPr lang="en-US"/>
          </a:p>
        </p:txBody>
      </p:sp>
    </p:spTree>
    <p:extLst>
      <p:ext uri="{BB962C8B-B14F-4D97-AF65-F5344CB8AC3E}">
        <p14:creationId xmlns:p14="http://schemas.microsoft.com/office/powerpoint/2010/main" val="1710899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18</a:t>
            </a:fld>
            <a:endParaRPr lang="en-US"/>
          </a:p>
        </p:txBody>
      </p:sp>
    </p:spTree>
    <p:extLst>
      <p:ext uri="{BB962C8B-B14F-4D97-AF65-F5344CB8AC3E}">
        <p14:creationId xmlns:p14="http://schemas.microsoft.com/office/powerpoint/2010/main" val="479508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19</a:t>
            </a:fld>
            <a:endParaRPr lang="en-US"/>
          </a:p>
        </p:txBody>
      </p:sp>
    </p:spTree>
    <p:extLst>
      <p:ext uri="{BB962C8B-B14F-4D97-AF65-F5344CB8AC3E}">
        <p14:creationId xmlns:p14="http://schemas.microsoft.com/office/powerpoint/2010/main" val="3919133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a:t>
            </a:fld>
            <a:endParaRPr lang="en-US"/>
          </a:p>
        </p:txBody>
      </p:sp>
    </p:spTree>
    <p:extLst>
      <p:ext uri="{BB962C8B-B14F-4D97-AF65-F5344CB8AC3E}">
        <p14:creationId xmlns:p14="http://schemas.microsoft.com/office/powerpoint/2010/main" val="260143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20</a:t>
            </a:fld>
            <a:endParaRPr lang="en-US"/>
          </a:p>
        </p:txBody>
      </p:sp>
    </p:spTree>
    <p:extLst>
      <p:ext uri="{BB962C8B-B14F-4D97-AF65-F5344CB8AC3E}">
        <p14:creationId xmlns:p14="http://schemas.microsoft.com/office/powerpoint/2010/main" val="3986492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21</a:t>
            </a:fld>
            <a:endParaRPr lang="en-US"/>
          </a:p>
        </p:txBody>
      </p:sp>
    </p:spTree>
    <p:extLst>
      <p:ext uri="{BB962C8B-B14F-4D97-AF65-F5344CB8AC3E}">
        <p14:creationId xmlns:p14="http://schemas.microsoft.com/office/powerpoint/2010/main" val="237892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familiar </a:t>
            </a:r>
            <a:r>
              <a:rPr lang="en-US" dirty="0" err="1"/>
              <a:t>print_r</a:t>
            </a:r>
            <a:r>
              <a:rPr lang="en-US" dirty="0"/>
              <a:t> function (which prints out the contents of a variable, array, or object) is used to verify that the array has been correctly populated. </a:t>
            </a:r>
          </a:p>
        </p:txBody>
      </p:sp>
      <p:sp>
        <p:nvSpPr>
          <p:cNvPr id="4" name="Slide Number Placeholder 3"/>
          <p:cNvSpPr>
            <a:spLocks noGrp="1"/>
          </p:cNvSpPr>
          <p:nvPr>
            <p:ph type="sldNum" sz="quarter" idx="10"/>
          </p:nvPr>
        </p:nvSpPr>
        <p:spPr/>
        <p:txBody>
          <a:bodyPr/>
          <a:lstStyle/>
          <a:p>
            <a:fld id="{350A5AE2-005B-4DF8-9E1C-78D4330CDA48}" type="slidenum">
              <a:rPr lang="en-US" smtClean="0"/>
              <a:t>22</a:t>
            </a:fld>
            <a:endParaRPr lang="en-US"/>
          </a:p>
        </p:txBody>
      </p:sp>
    </p:spTree>
    <p:extLst>
      <p:ext uri="{BB962C8B-B14F-4D97-AF65-F5344CB8AC3E}">
        <p14:creationId xmlns:p14="http://schemas.microsoft.com/office/powerpoint/2010/main" val="2265412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23</a:t>
            </a:fld>
            <a:endParaRPr lang="en-US"/>
          </a:p>
        </p:txBody>
      </p:sp>
    </p:spTree>
    <p:extLst>
      <p:ext uri="{BB962C8B-B14F-4D97-AF65-F5344CB8AC3E}">
        <p14:creationId xmlns:p14="http://schemas.microsoft.com/office/powerpoint/2010/main" val="1922472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you’ve seen a couple of ways in which you can add items to an array and one way of referencing them, but PHP offers many more—which I’ll get to shortly. But first, we’ll look at another type of array.</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24</a:t>
            </a:fld>
            <a:endParaRPr lang="en-US"/>
          </a:p>
        </p:txBody>
      </p:sp>
    </p:spTree>
    <p:extLst>
      <p:ext uri="{BB962C8B-B14F-4D97-AF65-F5344CB8AC3E}">
        <p14:creationId xmlns:p14="http://schemas.microsoft.com/office/powerpoint/2010/main" val="2057600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25</a:t>
            </a:fld>
            <a:endParaRPr lang="en-US"/>
          </a:p>
        </p:txBody>
      </p:sp>
    </p:spTree>
    <p:extLst>
      <p:ext uri="{BB962C8B-B14F-4D97-AF65-F5344CB8AC3E}">
        <p14:creationId xmlns:p14="http://schemas.microsoft.com/office/powerpoint/2010/main" val="2420337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26</a:t>
            </a:fld>
            <a:endParaRPr lang="en-US"/>
          </a:p>
        </p:txBody>
      </p:sp>
    </p:spTree>
    <p:extLst>
      <p:ext uri="{BB962C8B-B14F-4D97-AF65-F5344CB8AC3E}">
        <p14:creationId xmlns:p14="http://schemas.microsoft.com/office/powerpoint/2010/main" val="45246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program would also probably break down all the links found within a page into another array, and all the headings and subheadings into another.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use associative rather than numeric arrays, the code to refer to all of these items is easy to write and debug.</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27</a:t>
            </a:fld>
            <a:endParaRPr lang="en-US"/>
          </a:p>
        </p:txBody>
      </p:sp>
    </p:spTree>
    <p:extLst>
      <p:ext uri="{BB962C8B-B14F-4D97-AF65-F5344CB8AC3E}">
        <p14:creationId xmlns:p14="http://schemas.microsoft.com/office/powerpoint/2010/main" val="1121696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28</a:t>
            </a:fld>
            <a:endParaRPr lang="en-US"/>
          </a:p>
        </p:txBody>
      </p:sp>
    </p:spTree>
    <p:extLst>
      <p:ext uri="{BB962C8B-B14F-4D97-AF65-F5344CB8AC3E}">
        <p14:creationId xmlns:p14="http://schemas.microsoft.com/office/powerpoint/2010/main" val="3351458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29</a:t>
            </a:fld>
            <a:endParaRPr lang="en-US"/>
          </a:p>
        </p:txBody>
      </p:sp>
    </p:spTree>
    <p:extLst>
      <p:ext uri="{BB962C8B-B14F-4D97-AF65-F5344CB8AC3E}">
        <p14:creationId xmlns:p14="http://schemas.microsoft.com/office/powerpoint/2010/main" val="368708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a:t>
            </a:fld>
            <a:endParaRPr lang="en-US"/>
          </a:p>
        </p:txBody>
      </p:sp>
    </p:spTree>
    <p:extLst>
      <p:ext uri="{BB962C8B-B14F-4D97-AF65-F5344CB8AC3E}">
        <p14:creationId xmlns:p14="http://schemas.microsoft.com/office/powerpoint/2010/main" val="3679650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30</a:t>
            </a:fld>
            <a:endParaRPr lang="en-US"/>
          </a:p>
        </p:txBody>
      </p:sp>
    </p:spTree>
    <p:extLst>
      <p:ext uri="{BB962C8B-B14F-4D97-AF65-F5344CB8AC3E}">
        <p14:creationId xmlns:p14="http://schemas.microsoft.com/office/powerpoint/2010/main" val="1312253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31</a:t>
            </a:fld>
            <a:endParaRPr lang="en-US"/>
          </a:p>
        </p:txBody>
      </p:sp>
    </p:spTree>
    <p:extLst>
      <p:ext uri="{BB962C8B-B14F-4D97-AF65-F5344CB8AC3E}">
        <p14:creationId xmlns:p14="http://schemas.microsoft.com/office/powerpoint/2010/main" val="3221317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inionPro-Regular"/>
              </a:rPr>
              <a:t>To make things clearer now that the code is starting to grow, I’ve renamed some of the elements. </a:t>
            </a:r>
          </a:p>
          <a:p>
            <a:endParaRPr lang="en-US" dirty="0">
              <a:latin typeface="MinionPro-Regular"/>
            </a:endParaRPr>
          </a:p>
          <a:p>
            <a:r>
              <a:rPr lang="en-US" dirty="0">
                <a:latin typeface="MinionPro-Regular"/>
              </a:rPr>
              <a:t>For example, because the previous array </a:t>
            </a:r>
            <a:r>
              <a:rPr lang="en-US" dirty="0">
                <a:latin typeface="UbuntuMono-Regular"/>
              </a:rPr>
              <a:t>$paper </a:t>
            </a:r>
            <a:r>
              <a:rPr lang="en-US" dirty="0">
                <a:latin typeface="MinionPro-Regular"/>
              </a:rPr>
              <a:t>is now just a subsection of a larger array, the main array is now called </a:t>
            </a:r>
            <a:r>
              <a:rPr lang="en-US" dirty="0">
                <a:latin typeface="UbuntuMono-Regular"/>
              </a:rPr>
              <a:t>$products</a:t>
            </a:r>
            <a:r>
              <a:rPr lang="en-US" dirty="0">
                <a:latin typeface="MinionPro-Regular"/>
              </a:rPr>
              <a:t>. </a:t>
            </a:r>
          </a:p>
        </p:txBody>
      </p:sp>
      <p:sp>
        <p:nvSpPr>
          <p:cNvPr id="4" name="Slide Number Placeholder 3"/>
          <p:cNvSpPr>
            <a:spLocks noGrp="1"/>
          </p:cNvSpPr>
          <p:nvPr>
            <p:ph type="sldNum" sz="quarter" idx="10"/>
          </p:nvPr>
        </p:nvSpPr>
        <p:spPr/>
        <p:txBody>
          <a:bodyPr/>
          <a:lstStyle/>
          <a:p>
            <a:fld id="{350A5AE2-005B-4DF8-9E1C-78D4330CDA48}" type="slidenum">
              <a:rPr lang="en-US" smtClean="0"/>
              <a:t>32</a:t>
            </a:fld>
            <a:endParaRPr lang="en-US"/>
          </a:p>
        </p:txBody>
      </p:sp>
    </p:spTree>
    <p:extLst>
      <p:ext uri="{BB962C8B-B14F-4D97-AF65-F5344CB8AC3E}">
        <p14:creationId xmlns:p14="http://schemas.microsoft.com/office/powerpoint/2010/main" val="3127330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&lt;pre&gt; tag defines preformatted text.</a:t>
            </a:r>
          </a:p>
          <a:p>
            <a:r>
              <a:rPr lang="en-US" sz="1200" b="0" i="0" kern="1200" dirty="0">
                <a:solidFill>
                  <a:schemeClr val="tx1"/>
                </a:solidFill>
                <a:effectLst/>
                <a:latin typeface="+mn-lt"/>
                <a:ea typeface="+mn-ea"/>
                <a:cs typeface="+mn-cs"/>
              </a:rPr>
              <a:t>Text in a pre element is displayed in a fixed-width font, and it preserves both spaces and line breaks</a:t>
            </a:r>
            <a:endParaRPr lang="en-US" dirty="0">
              <a:latin typeface="MinionPro-Regular"/>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33</a:t>
            </a:fld>
            <a:endParaRPr lang="en-US"/>
          </a:p>
        </p:txBody>
      </p:sp>
    </p:spTree>
    <p:extLst>
      <p:ext uri="{BB962C8B-B14F-4D97-AF65-F5344CB8AC3E}">
        <p14:creationId xmlns:p14="http://schemas.microsoft.com/office/powerpoint/2010/main" val="1510045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34</a:t>
            </a:fld>
            <a:endParaRPr lang="en-US"/>
          </a:p>
        </p:txBody>
      </p:sp>
    </p:spTree>
    <p:extLst>
      <p:ext uri="{BB962C8B-B14F-4D97-AF65-F5344CB8AC3E}">
        <p14:creationId xmlns:p14="http://schemas.microsoft.com/office/powerpoint/2010/main" val="3925612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35</a:t>
            </a:fld>
            <a:endParaRPr lang="en-US"/>
          </a:p>
        </p:txBody>
      </p:sp>
    </p:spTree>
    <p:extLst>
      <p:ext uri="{BB962C8B-B14F-4D97-AF65-F5344CB8AC3E}">
        <p14:creationId xmlns:p14="http://schemas.microsoft.com/office/powerpoint/2010/main" val="3500526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36</a:t>
            </a:fld>
            <a:endParaRPr lang="en-US"/>
          </a:p>
        </p:txBody>
      </p:sp>
    </p:spTree>
    <p:extLst>
      <p:ext uri="{BB962C8B-B14F-4D97-AF65-F5344CB8AC3E}">
        <p14:creationId xmlns:p14="http://schemas.microsoft.com/office/powerpoint/2010/main" val="3647814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br</a:t>
            </a:r>
            <a:r>
              <a:rPr lang="en-US" dirty="0"/>
              <a:t>&gt; is HTML line break</a:t>
            </a:r>
          </a:p>
        </p:txBody>
      </p:sp>
      <p:sp>
        <p:nvSpPr>
          <p:cNvPr id="4" name="Slide Number Placeholder 3"/>
          <p:cNvSpPr>
            <a:spLocks noGrp="1"/>
          </p:cNvSpPr>
          <p:nvPr>
            <p:ph type="sldNum" sz="quarter" idx="10"/>
          </p:nvPr>
        </p:nvSpPr>
        <p:spPr/>
        <p:txBody>
          <a:bodyPr/>
          <a:lstStyle/>
          <a:p>
            <a:fld id="{350A5AE2-005B-4DF8-9E1C-78D4330CDA48}" type="slidenum">
              <a:rPr lang="en-US" smtClean="0"/>
              <a:t>37</a:t>
            </a:fld>
            <a:endParaRPr lang="en-US"/>
          </a:p>
        </p:txBody>
      </p:sp>
    </p:spTree>
    <p:extLst>
      <p:ext uri="{BB962C8B-B14F-4D97-AF65-F5344CB8AC3E}">
        <p14:creationId xmlns:p14="http://schemas.microsoft.com/office/powerpoint/2010/main" val="2499782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br</a:t>
            </a:r>
            <a:r>
              <a:rPr lang="en-US" dirty="0"/>
              <a:t>&gt; is HTML line break</a:t>
            </a:r>
          </a:p>
        </p:txBody>
      </p:sp>
      <p:sp>
        <p:nvSpPr>
          <p:cNvPr id="4" name="Slide Number Placeholder 3"/>
          <p:cNvSpPr>
            <a:spLocks noGrp="1"/>
          </p:cNvSpPr>
          <p:nvPr>
            <p:ph type="sldNum" sz="quarter" idx="10"/>
          </p:nvPr>
        </p:nvSpPr>
        <p:spPr/>
        <p:txBody>
          <a:bodyPr/>
          <a:lstStyle/>
          <a:p>
            <a:fld id="{350A5AE2-005B-4DF8-9E1C-78D4330CDA48}" type="slidenum">
              <a:rPr lang="en-US" smtClean="0"/>
              <a:t>38</a:t>
            </a:fld>
            <a:endParaRPr lang="en-US"/>
          </a:p>
        </p:txBody>
      </p:sp>
    </p:spTree>
    <p:extLst>
      <p:ext uri="{BB962C8B-B14F-4D97-AF65-F5344CB8AC3E}">
        <p14:creationId xmlns:p14="http://schemas.microsoft.com/office/powerpoint/2010/main" val="2204808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39</a:t>
            </a:fld>
            <a:endParaRPr lang="en-US"/>
          </a:p>
        </p:txBody>
      </p:sp>
    </p:spTree>
    <p:extLst>
      <p:ext uri="{BB962C8B-B14F-4D97-AF65-F5344CB8AC3E}">
        <p14:creationId xmlns:p14="http://schemas.microsoft.com/office/powerpoint/2010/main" val="111123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a:t>
            </a:fld>
            <a:endParaRPr lang="en-US"/>
          </a:p>
        </p:txBody>
      </p:sp>
    </p:spTree>
    <p:extLst>
      <p:ext uri="{BB962C8B-B14F-4D97-AF65-F5344CB8AC3E}">
        <p14:creationId xmlns:p14="http://schemas.microsoft.com/office/powerpoint/2010/main" val="2356108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40</a:t>
            </a:fld>
            <a:endParaRPr lang="en-US"/>
          </a:p>
        </p:txBody>
      </p:sp>
    </p:spTree>
    <p:extLst>
      <p:ext uri="{BB962C8B-B14F-4D97-AF65-F5344CB8AC3E}">
        <p14:creationId xmlns:p14="http://schemas.microsoft.com/office/powerpoint/2010/main" val="3923451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41</a:t>
            </a:fld>
            <a:endParaRPr lang="en-US"/>
          </a:p>
        </p:txBody>
      </p:sp>
    </p:spTree>
    <p:extLst>
      <p:ext uri="{BB962C8B-B14F-4D97-AF65-F5344CB8AC3E}">
        <p14:creationId xmlns:p14="http://schemas.microsoft.com/office/powerpoint/2010/main" val="37079894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Walking through an associative array using </a:t>
            </a:r>
            <a:r>
              <a:rPr lang="en-US" b="1" i="0" dirty="0" err="1">
                <a:solidFill>
                  <a:srgbClr val="0070C0"/>
                </a:solidFill>
              </a:rPr>
              <a:t>foreach</a:t>
            </a:r>
            <a:r>
              <a:rPr lang="en-US" b="1" i="0" dirty="0">
                <a:solidFill>
                  <a:srgbClr val="0070C0"/>
                </a:solidFill>
              </a:rPr>
              <a:t>...as</a:t>
            </a:r>
          </a:p>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42</a:t>
            </a:fld>
            <a:endParaRPr lang="en-US"/>
          </a:p>
        </p:txBody>
      </p:sp>
    </p:spTree>
    <p:extLst>
      <p:ext uri="{BB962C8B-B14F-4D97-AF65-F5344CB8AC3E}">
        <p14:creationId xmlns:p14="http://schemas.microsoft.com/office/powerpoint/2010/main" val="42747979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43</a:t>
            </a:fld>
            <a:endParaRPr lang="en-US"/>
          </a:p>
        </p:txBody>
      </p:sp>
    </p:spTree>
    <p:extLst>
      <p:ext uri="{BB962C8B-B14F-4D97-AF65-F5344CB8AC3E}">
        <p14:creationId xmlns:p14="http://schemas.microsoft.com/office/powerpoint/2010/main" val="804287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44</a:t>
            </a:fld>
            <a:endParaRPr lang="en-US"/>
          </a:p>
        </p:txBody>
      </p:sp>
    </p:spTree>
    <p:extLst>
      <p:ext uri="{BB962C8B-B14F-4D97-AF65-F5344CB8AC3E}">
        <p14:creationId xmlns:p14="http://schemas.microsoft.com/office/powerpoint/2010/main" val="3330138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45</a:t>
            </a:fld>
            <a:endParaRPr lang="en-US"/>
          </a:p>
        </p:txBody>
      </p:sp>
    </p:spTree>
    <p:extLst>
      <p:ext uri="{BB962C8B-B14F-4D97-AF65-F5344CB8AC3E}">
        <p14:creationId xmlns:p14="http://schemas.microsoft.com/office/powerpoint/2010/main" val="3516935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see how list works a little more clearly here, where an array is created out of the two strings Alice and Bob and then passed to the list function, which assigns those strings as values to the variables $a and $b.</a:t>
            </a:r>
            <a:endParaRPr lang="en-US" dirty="0">
              <a:solidFill>
                <a:srgbClr val="0070C0"/>
              </a:solidFill>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46</a:t>
            </a:fld>
            <a:endParaRPr lang="en-US"/>
          </a:p>
        </p:txBody>
      </p:sp>
    </p:spTree>
    <p:extLst>
      <p:ext uri="{BB962C8B-B14F-4D97-AF65-F5344CB8AC3E}">
        <p14:creationId xmlns:p14="http://schemas.microsoft.com/office/powerpoint/2010/main" val="2974932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70C0"/>
              </a:solidFill>
            </a:endParaRPr>
          </a:p>
        </p:txBody>
      </p:sp>
      <p:sp>
        <p:nvSpPr>
          <p:cNvPr id="4" name="Slide Number Placeholder 3"/>
          <p:cNvSpPr>
            <a:spLocks noGrp="1"/>
          </p:cNvSpPr>
          <p:nvPr>
            <p:ph type="sldNum" sz="quarter" idx="10"/>
          </p:nvPr>
        </p:nvSpPr>
        <p:spPr/>
        <p:txBody>
          <a:bodyPr/>
          <a:lstStyle/>
          <a:p>
            <a:fld id="{350A5AE2-005B-4DF8-9E1C-78D4330CDA48}" type="slidenum">
              <a:rPr lang="en-US" smtClean="0"/>
              <a:t>47</a:t>
            </a:fld>
            <a:endParaRPr lang="en-US"/>
          </a:p>
        </p:txBody>
      </p:sp>
    </p:spTree>
    <p:extLst>
      <p:ext uri="{BB962C8B-B14F-4D97-AF65-F5344CB8AC3E}">
        <p14:creationId xmlns:p14="http://schemas.microsoft.com/office/powerpoint/2010/main" val="66657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5</a:t>
            </a:fld>
            <a:endParaRPr lang="en-US"/>
          </a:p>
        </p:txBody>
      </p:sp>
    </p:spTree>
    <p:extLst>
      <p:ext uri="{BB962C8B-B14F-4D97-AF65-F5344CB8AC3E}">
        <p14:creationId xmlns:p14="http://schemas.microsoft.com/office/powerpoint/2010/main" val="14274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6</a:t>
            </a:fld>
            <a:endParaRPr lang="en-US"/>
          </a:p>
        </p:txBody>
      </p:sp>
    </p:spTree>
    <p:extLst>
      <p:ext uri="{BB962C8B-B14F-4D97-AF65-F5344CB8AC3E}">
        <p14:creationId xmlns:p14="http://schemas.microsoft.com/office/powerpoint/2010/main" val="330634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7</a:t>
            </a:fld>
            <a:endParaRPr lang="en-US"/>
          </a:p>
        </p:txBody>
      </p:sp>
    </p:spTree>
    <p:extLst>
      <p:ext uri="{BB962C8B-B14F-4D97-AF65-F5344CB8AC3E}">
        <p14:creationId xmlns:p14="http://schemas.microsoft.com/office/powerpoint/2010/main" val="379622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8</a:t>
            </a:fld>
            <a:endParaRPr lang="en-US"/>
          </a:p>
        </p:txBody>
      </p:sp>
    </p:spTree>
    <p:extLst>
      <p:ext uri="{BB962C8B-B14F-4D97-AF65-F5344CB8AC3E}">
        <p14:creationId xmlns:p14="http://schemas.microsoft.com/office/powerpoint/2010/main" val="1162961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A5AE2-005B-4DF8-9E1C-78D4330CDA48}" type="slidenum">
              <a:rPr lang="en-US" smtClean="0"/>
              <a:t>9</a:t>
            </a:fld>
            <a:endParaRPr lang="en-US"/>
          </a:p>
        </p:txBody>
      </p:sp>
    </p:spTree>
    <p:extLst>
      <p:ext uri="{BB962C8B-B14F-4D97-AF65-F5344CB8AC3E}">
        <p14:creationId xmlns:p14="http://schemas.microsoft.com/office/powerpoint/2010/main" val="197105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6D57-C2F8-4D31-B97E-7C5BCB1BA2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D4B7E-8D8A-4FFF-888D-85389BDA0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3E1B4-5480-4801-B606-FD02B8C17636}"/>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905E73E9-764B-46A3-8389-EC2F7A0BE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5A145-7D1C-4F3F-8BCB-B41F6EF67AB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52837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1DB3-AC3D-4EDE-8BE4-8575BC9FA2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B36FA-039D-42A0-AE6D-072FEFC9CC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47EE2-FB66-41A1-B978-CBA6D3C9A9F9}"/>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8679892A-0BF2-47DE-BE10-3E11B2F90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77791-814C-4131-A051-C5898B942FF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870546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E88DC7-FC3E-4C1E-806E-2AEB7DDE7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A22F77-AEB2-475B-BE33-DAFC0ADDAC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B0C6E-8774-4724-8DFE-953385BD544B}"/>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969994E8-DABD-42A1-8214-EEFC80883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863CB-CFB4-4E32-BFCF-ED1DF4C1103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18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63A3-B935-4ABE-BB98-C2690F4C8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7193E-B69B-49FA-B3B4-F877779409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B9893-2FDD-40F8-AA57-DD60104AC3E9}"/>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0D4FF138-D54B-465D-AEF5-897E3BED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1C885-75CC-4ADB-86C0-F359AC8F658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706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A70D-A2F7-42B8-A8C5-F13912BBC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402835-DE73-4A74-BB9A-770D9C71F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8401DA-CD06-4A6A-B7D2-63C1E1181F41}"/>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3F8309A4-4365-433D-958F-8EB44E0F7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F508E-050C-417C-8F00-6592B887960B}"/>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63250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4D5D-C78C-4ACD-87F7-F5A99BD95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78111-8D31-4804-A740-B3398DB132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64F5A-957B-4A21-A52A-448838A474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42D52-CE19-4D8E-A6FD-D0F65FEDD7C7}"/>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6" name="Footer Placeholder 5">
            <a:extLst>
              <a:ext uri="{FF2B5EF4-FFF2-40B4-BE49-F238E27FC236}">
                <a16:creationId xmlns:a16="http://schemas.microsoft.com/office/drawing/2014/main" id="{1AD348BE-A552-439C-9953-D6AC246B1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F3CA-8C7E-4335-A7D4-13BC95AEC032}"/>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54883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876-66C5-4D81-95B6-E2B02B407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0D51E-022E-4C33-9A60-EDBCF77F1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D82D60-281E-479C-8C88-B284729420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F7956-45DC-4D1F-B235-527ABD0EF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9F310B-0BF8-4490-A9FE-2D370AD24D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56B80-A5EA-4985-8801-82A8C975EE70}"/>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8" name="Footer Placeholder 7">
            <a:extLst>
              <a:ext uri="{FF2B5EF4-FFF2-40B4-BE49-F238E27FC236}">
                <a16:creationId xmlns:a16="http://schemas.microsoft.com/office/drawing/2014/main" id="{DBDFE2EA-D7B9-4843-8AD4-15F9C3540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93E77-F3BB-4E4B-8482-9571C55F4526}"/>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41091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9898-E418-455C-9090-D770697097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D4054-BA9F-4A3F-A393-E45796EE68ED}"/>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4" name="Footer Placeholder 3">
            <a:extLst>
              <a:ext uri="{FF2B5EF4-FFF2-40B4-BE49-F238E27FC236}">
                <a16:creationId xmlns:a16="http://schemas.microsoft.com/office/drawing/2014/main" id="{3907D953-FE14-4224-88C0-4CAF4292AC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F3610-2DFD-4699-AD4D-5C254049B5E5}"/>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37925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49B-4BC8-418B-B66F-DBE34C52382D}"/>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3" name="Footer Placeholder 2">
            <a:extLst>
              <a:ext uri="{FF2B5EF4-FFF2-40B4-BE49-F238E27FC236}">
                <a16:creationId xmlns:a16="http://schemas.microsoft.com/office/drawing/2014/main" id="{9C8712D6-0DFC-411A-BA01-D9672232CB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9923B4-C04A-46B6-BD9A-BB1DBDA3B60C}"/>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308070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7808-6530-45C2-BC69-0A99E4955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A4C0B-42DA-45A8-B175-A0C9C50D9D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07AD1-9CFC-40CD-A42E-589E1CBA6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D95208-C37A-4517-BBB7-6D1ED0711C1B}"/>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6" name="Footer Placeholder 5">
            <a:extLst>
              <a:ext uri="{FF2B5EF4-FFF2-40B4-BE49-F238E27FC236}">
                <a16:creationId xmlns:a16="http://schemas.microsoft.com/office/drawing/2014/main" id="{D7E7E78A-BC38-4E2F-B824-2BBD846AD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A2D9B-BACB-4C1C-9D31-C2D7B157B82F}"/>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22669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2EC9-F6FC-4906-8EC9-308B42EEF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DF3F87-363C-46D8-867A-35094784A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21737-5C3B-42B1-B2FA-444B3F2601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742952-3CE0-451F-B028-B03A981BCDDB}"/>
              </a:ext>
            </a:extLst>
          </p:cNvPr>
          <p:cNvSpPr>
            <a:spLocks noGrp="1"/>
          </p:cNvSpPr>
          <p:nvPr>
            <p:ph type="dt" sz="half" idx="10"/>
          </p:nvPr>
        </p:nvSpPr>
        <p:spPr/>
        <p:txBody>
          <a:bodyPr/>
          <a:lstStyle/>
          <a:p>
            <a:fld id="{ED4781B7-8318-424D-9313-9B7AE64E1B29}" type="datetimeFigureOut">
              <a:rPr lang="en-US" smtClean="0"/>
              <a:t>9/10/2019</a:t>
            </a:fld>
            <a:endParaRPr lang="en-US"/>
          </a:p>
        </p:txBody>
      </p:sp>
      <p:sp>
        <p:nvSpPr>
          <p:cNvPr id="6" name="Footer Placeholder 5">
            <a:extLst>
              <a:ext uri="{FF2B5EF4-FFF2-40B4-BE49-F238E27FC236}">
                <a16:creationId xmlns:a16="http://schemas.microsoft.com/office/drawing/2014/main" id="{71EB5152-5CC9-44B8-AA3D-D444BA465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7AF67-1D68-479F-BE26-157C7A06CC48}"/>
              </a:ext>
            </a:extLst>
          </p:cNvPr>
          <p:cNvSpPr>
            <a:spLocks noGrp="1"/>
          </p:cNvSpPr>
          <p:nvPr>
            <p:ph type="sldNum" sz="quarter" idx="12"/>
          </p:nvPr>
        </p:nvSpPr>
        <p:spPr/>
        <p:txBody>
          <a:bodyPr/>
          <a:lstStyle/>
          <a:p>
            <a:fld id="{2936781F-E586-46D5-8C46-FFBDC35D70BE}" type="slidenum">
              <a:rPr lang="en-US" smtClean="0"/>
              <a:t>‹#›</a:t>
            </a:fld>
            <a:endParaRPr lang="en-US"/>
          </a:p>
        </p:txBody>
      </p:sp>
    </p:spTree>
    <p:extLst>
      <p:ext uri="{BB962C8B-B14F-4D97-AF65-F5344CB8AC3E}">
        <p14:creationId xmlns:p14="http://schemas.microsoft.com/office/powerpoint/2010/main" val="146492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78D9-3AE8-4692-8CF6-7813F3E62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EC1BBE-9889-4234-A712-636FA3AE3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1BE8B-8934-4661-B189-8AC63C8EF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781B7-8318-424D-9313-9B7AE64E1B29}" type="datetimeFigureOut">
              <a:rPr lang="en-US" smtClean="0"/>
              <a:t>9/10/2019</a:t>
            </a:fld>
            <a:endParaRPr lang="en-US"/>
          </a:p>
        </p:txBody>
      </p:sp>
      <p:sp>
        <p:nvSpPr>
          <p:cNvPr id="5" name="Footer Placeholder 4">
            <a:extLst>
              <a:ext uri="{FF2B5EF4-FFF2-40B4-BE49-F238E27FC236}">
                <a16:creationId xmlns:a16="http://schemas.microsoft.com/office/drawing/2014/main" id="{7B30CD23-0D78-4454-97B5-19424CD54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D7704-4DC5-43DF-BA2D-FFB8EA48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781F-E586-46D5-8C46-FFBDC35D70BE}" type="slidenum">
              <a:rPr lang="en-US" smtClean="0"/>
              <a:t>‹#›</a:t>
            </a:fld>
            <a:endParaRPr lang="en-US"/>
          </a:p>
        </p:txBody>
      </p:sp>
    </p:spTree>
    <p:extLst>
      <p:ext uri="{BB962C8B-B14F-4D97-AF65-F5344CB8AC3E}">
        <p14:creationId xmlns:p14="http://schemas.microsoft.com/office/powerpoint/2010/main" val="52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0" indent="0">
              <a:buNone/>
            </a:pPr>
            <a:r>
              <a:rPr lang="en-US" b="1" dirty="0"/>
              <a:t>public</a:t>
            </a:r>
          </a:p>
          <a:p>
            <a:pPr lvl="1"/>
            <a:r>
              <a:rPr lang="en-US" dirty="0"/>
              <a:t>These properties are the default when you are declaring a variable using the </a:t>
            </a:r>
            <a:r>
              <a:rPr lang="en-US" b="1" dirty="0" err="1">
                <a:solidFill>
                  <a:srgbClr val="0070C0"/>
                </a:solidFill>
              </a:rPr>
              <a:t>var</a:t>
            </a:r>
            <a:r>
              <a:rPr lang="en-US" dirty="0"/>
              <a:t> or </a:t>
            </a:r>
            <a:r>
              <a:rPr lang="en-US" b="1" dirty="0">
                <a:solidFill>
                  <a:srgbClr val="0070C0"/>
                </a:solidFill>
              </a:rPr>
              <a:t>public</a:t>
            </a:r>
            <a:r>
              <a:rPr lang="en-US" dirty="0"/>
              <a:t> keywords, or when a variable is implicitly declared the first time it is used.</a:t>
            </a:r>
          </a:p>
          <a:p>
            <a:pPr lvl="1"/>
            <a:r>
              <a:rPr lang="en-US" dirty="0"/>
              <a:t>The keywords </a:t>
            </a:r>
            <a:r>
              <a:rPr lang="en-US" dirty="0" err="1">
                <a:solidFill>
                  <a:srgbClr val="0070C0"/>
                </a:solidFill>
              </a:rPr>
              <a:t>var</a:t>
            </a:r>
            <a:r>
              <a:rPr lang="en-US" dirty="0"/>
              <a:t> and </a:t>
            </a:r>
            <a:r>
              <a:rPr lang="en-US" dirty="0">
                <a:solidFill>
                  <a:srgbClr val="0070C0"/>
                </a:solidFill>
              </a:rPr>
              <a:t>public</a:t>
            </a:r>
            <a:r>
              <a:rPr lang="en-US" dirty="0"/>
              <a:t> are interchangeable because, although deprecated, </a:t>
            </a:r>
            <a:r>
              <a:rPr lang="en-US" dirty="0" err="1">
                <a:solidFill>
                  <a:srgbClr val="0070C0"/>
                </a:solidFill>
              </a:rPr>
              <a:t>var</a:t>
            </a:r>
            <a:r>
              <a:rPr lang="en-US" dirty="0"/>
              <a:t> is retained for compatibility with previous versions of PHP</a:t>
            </a:r>
          </a:p>
          <a:p>
            <a:pPr lvl="1"/>
            <a:r>
              <a:rPr lang="en-US" dirty="0"/>
              <a:t>Methods are assumed to be public by default.</a:t>
            </a:r>
          </a:p>
          <a:p>
            <a:pPr lvl="1"/>
            <a:endParaRPr lang="en-US" dirty="0"/>
          </a:p>
          <a:p>
            <a:pPr marL="0" indent="0">
              <a:buNone/>
            </a:pPr>
            <a:r>
              <a:rPr lang="en-US" b="1" dirty="0"/>
              <a:t>protected</a:t>
            </a:r>
          </a:p>
          <a:p>
            <a:pPr lvl="1"/>
            <a:r>
              <a:rPr lang="en-US" dirty="0"/>
              <a:t>These properties and methods (</a:t>
            </a:r>
            <a:r>
              <a:rPr lang="en-US" i="1" dirty="0"/>
              <a:t>members</a:t>
            </a:r>
            <a:r>
              <a:rPr lang="en-US" dirty="0"/>
              <a:t>) can be referenced only by the object’s class methods and those of any subclasses.</a:t>
            </a:r>
          </a:p>
          <a:p>
            <a:pPr lvl="1"/>
            <a:endParaRPr lang="en-US" dirty="0"/>
          </a:p>
          <a:p>
            <a:pPr marL="0" indent="0">
              <a:buNone/>
            </a:pPr>
            <a:r>
              <a:rPr lang="en-US" b="1" dirty="0"/>
              <a:t>private</a:t>
            </a:r>
          </a:p>
          <a:p>
            <a:pPr lvl="1"/>
            <a:r>
              <a:rPr lang="en-US" dirty="0"/>
              <a:t>These members can be referenced only by methods within the same class—not by subclasses.</a:t>
            </a:r>
          </a:p>
        </p:txBody>
      </p:sp>
    </p:spTree>
    <p:extLst>
      <p:ext uri="{BB962C8B-B14F-4D97-AF65-F5344CB8AC3E}">
        <p14:creationId xmlns:p14="http://schemas.microsoft.com/office/powerpoint/2010/main" val="18539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495300"/>
            <a:ext cx="10515600" cy="6362700"/>
          </a:xfrm>
        </p:spPr>
        <p:txBody>
          <a:bodyPr>
            <a:normAutofit/>
          </a:bodyPr>
          <a:lstStyle/>
          <a:p>
            <a:pPr marL="457200" lvl="1" indent="0">
              <a:buNone/>
            </a:pPr>
            <a:r>
              <a:rPr lang="en-US" dirty="0">
                <a:solidFill>
                  <a:srgbClr val="0070C0"/>
                </a:solidFill>
              </a:rPr>
              <a:t>	…</a:t>
            </a:r>
          </a:p>
          <a:p>
            <a:pPr marL="457200" lvl="1" indent="0">
              <a:buNone/>
            </a:pPr>
            <a:r>
              <a:rPr lang="en-US" dirty="0">
                <a:solidFill>
                  <a:srgbClr val="0070C0"/>
                </a:solidFill>
              </a:rPr>
              <a:t>	class Subscriber </a:t>
            </a:r>
            <a:r>
              <a:rPr lang="en-US" b="1" dirty="0">
                <a:solidFill>
                  <a:srgbClr val="0070C0"/>
                </a:solidFill>
              </a:rPr>
              <a:t>extends</a:t>
            </a:r>
            <a:r>
              <a:rPr lang="en-US" dirty="0">
                <a:solidFill>
                  <a:srgbClr val="0070C0"/>
                </a:solidFill>
              </a:rPr>
              <a:t> User</a:t>
            </a:r>
          </a:p>
          <a:p>
            <a:pPr marL="457200" lvl="1" indent="0">
              <a:buNone/>
            </a:pPr>
            <a:r>
              <a:rPr lang="en-US" dirty="0">
                <a:solidFill>
                  <a:srgbClr val="0070C0"/>
                </a:solidFill>
              </a:rPr>
              <a:t>	{</a:t>
            </a:r>
          </a:p>
          <a:p>
            <a:pPr marL="457200" lvl="1" indent="0">
              <a:buNone/>
            </a:pPr>
            <a:r>
              <a:rPr lang="en-US" dirty="0">
                <a:solidFill>
                  <a:srgbClr val="0070C0"/>
                </a:solidFill>
              </a:rPr>
              <a:t>		public $phone, $email;</a:t>
            </a:r>
          </a:p>
          <a:p>
            <a:pPr marL="457200" lvl="1" indent="0">
              <a:buNone/>
            </a:pPr>
            <a:endParaRPr lang="en-US" dirty="0">
              <a:solidFill>
                <a:srgbClr val="0070C0"/>
              </a:solidFill>
            </a:endParaRPr>
          </a:p>
          <a:p>
            <a:pPr marL="457200" lvl="1" indent="0">
              <a:buNone/>
            </a:pPr>
            <a:r>
              <a:rPr lang="en-US" dirty="0">
                <a:solidFill>
                  <a:srgbClr val="0070C0"/>
                </a:solidFill>
              </a:rPr>
              <a:t>		function display()</a:t>
            </a:r>
          </a:p>
          <a:p>
            <a:pPr marL="457200" lvl="1" indent="0">
              <a:buNone/>
            </a:pPr>
            <a:r>
              <a:rPr lang="en-US" dirty="0">
                <a:solidFill>
                  <a:srgbClr val="0070C0"/>
                </a:solidFill>
              </a:rPr>
              <a:t>		{</a:t>
            </a:r>
          </a:p>
          <a:p>
            <a:pPr marL="457200" lvl="1" indent="0">
              <a:buNone/>
            </a:pPr>
            <a:r>
              <a:rPr lang="en-US" dirty="0">
                <a:solidFill>
                  <a:srgbClr val="0070C0"/>
                </a:solidFill>
              </a:rPr>
              <a:t>			echo "Name: " . $this-&gt;name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"Pass: " . $this-&gt;password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"Phone: " . $this-&gt;phone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"Email: " . $this-&gt;email;</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15221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The original User class has two properties, </a:t>
            </a:r>
            <a:r>
              <a:rPr lang="en-US" dirty="0">
                <a:solidFill>
                  <a:srgbClr val="0070C0"/>
                </a:solidFill>
              </a:rPr>
              <a:t>$name </a:t>
            </a:r>
            <a:r>
              <a:rPr lang="en-US" dirty="0"/>
              <a:t>and </a:t>
            </a:r>
            <a:r>
              <a:rPr lang="en-US" dirty="0">
                <a:solidFill>
                  <a:srgbClr val="0070C0"/>
                </a:solidFill>
              </a:rPr>
              <a:t>$password</a:t>
            </a:r>
            <a:r>
              <a:rPr lang="en-US" dirty="0"/>
              <a:t>, and a method to save the current user to the database. </a:t>
            </a:r>
          </a:p>
          <a:p>
            <a:pPr lvl="1">
              <a:buFont typeface="Courier New" panose="02070309020205020404" pitchFamily="49" charset="0"/>
              <a:buChar char="o"/>
            </a:pPr>
            <a:r>
              <a:rPr lang="en-US" dirty="0"/>
              <a:t>Subscriber extends this class by adding an additional two properties, </a:t>
            </a:r>
            <a:r>
              <a:rPr lang="en-US" dirty="0">
                <a:solidFill>
                  <a:srgbClr val="0070C0"/>
                </a:solidFill>
              </a:rPr>
              <a:t>$phone </a:t>
            </a:r>
            <a:r>
              <a:rPr lang="en-US" dirty="0"/>
              <a:t>and </a:t>
            </a:r>
            <a:r>
              <a:rPr lang="en-US" dirty="0">
                <a:solidFill>
                  <a:srgbClr val="0070C0"/>
                </a:solidFill>
              </a:rPr>
              <a:t>$email</a:t>
            </a:r>
            <a:r>
              <a:rPr lang="en-US" dirty="0"/>
              <a:t>, and includes a method of displaying the properties of the current object using the variable </a:t>
            </a:r>
            <a:r>
              <a:rPr lang="en-US" dirty="0">
                <a:solidFill>
                  <a:srgbClr val="0070C0"/>
                </a:solidFill>
              </a:rPr>
              <a:t>$this</a:t>
            </a:r>
            <a:r>
              <a:rPr lang="en-US" dirty="0"/>
              <a:t>, which refers to the current values of the object being accessed. </a:t>
            </a:r>
          </a:p>
          <a:p>
            <a:pPr lvl="1">
              <a:buFont typeface="Courier New" panose="02070309020205020404" pitchFamily="49" charset="0"/>
              <a:buChar char="o"/>
            </a:pPr>
            <a:endParaRPr lang="en-US" dirty="0"/>
          </a:p>
          <a:p>
            <a:pPr marL="0" indent="0">
              <a:buNone/>
            </a:pPr>
            <a:r>
              <a:rPr lang="en-US" dirty="0"/>
              <a:t>The output from the code is as follows:</a:t>
            </a:r>
          </a:p>
          <a:p>
            <a:endParaRPr lang="en-US" sz="400" dirty="0"/>
          </a:p>
          <a:p>
            <a:pPr marL="457200" lvl="1" indent="0">
              <a:buNone/>
            </a:pPr>
            <a:r>
              <a:rPr lang="en-US" b="1" dirty="0"/>
              <a:t>Name: Fred</a:t>
            </a:r>
          </a:p>
          <a:p>
            <a:pPr marL="457200" lvl="1" indent="0">
              <a:buNone/>
            </a:pPr>
            <a:r>
              <a:rPr lang="en-US" b="1" dirty="0"/>
              <a:t>Pass: </a:t>
            </a:r>
            <a:r>
              <a:rPr lang="en-US" b="1" dirty="0" err="1"/>
              <a:t>pword</a:t>
            </a:r>
            <a:endParaRPr lang="en-US" b="1" dirty="0"/>
          </a:p>
          <a:p>
            <a:pPr marL="457200" lvl="1" indent="0">
              <a:buNone/>
            </a:pPr>
            <a:r>
              <a:rPr lang="en-US" b="1" dirty="0"/>
              <a:t>Phone: 012 345 6789</a:t>
            </a:r>
          </a:p>
          <a:p>
            <a:pPr marL="457200" lvl="1" indent="0">
              <a:buNone/>
            </a:pPr>
            <a:r>
              <a:rPr lang="en-US" b="1" dirty="0"/>
              <a:t>Email: fred@bloggs.com</a:t>
            </a:r>
            <a:endParaRPr lang="en-US" dirty="0">
              <a:solidFill>
                <a:srgbClr val="0070C0"/>
              </a:solidFill>
            </a:endParaRPr>
          </a:p>
        </p:txBody>
      </p:sp>
    </p:spTree>
    <p:extLst>
      <p:ext uri="{BB962C8B-B14F-4D97-AF65-F5344CB8AC3E}">
        <p14:creationId xmlns:p14="http://schemas.microsoft.com/office/powerpoint/2010/main" val="265478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b="1" dirty="0"/>
              <a:t>parent</a:t>
            </a:r>
            <a:r>
              <a:rPr lang="en-US" dirty="0"/>
              <a: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a:buFont typeface="Wingdings" panose="05000000000000000000" pitchFamily="2" charset="2"/>
              <a:buChar char="Ø"/>
            </a:pPr>
            <a:r>
              <a:rPr lang="en-US" dirty="0"/>
              <a:t>If you write a method in a subclass </a:t>
            </a:r>
            <a:r>
              <a:rPr lang="en-US" u="sng" dirty="0"/>
              <a:t>with the same name</a:t>
            </a:r>
            <a:r>
              <a:rPr lang="en-US" dirty="0"/>
              <a:t> as one in its parent class, its statements will </a:t>
            </a:r>
            <a:r>
              <a:rPr lang="en-US" b="1" dirty="0"/>
              <a:t>override</a:t>
            </a:r>
            <a:r>
              <a:rPr lang="en-US" dirty="0"/>
              <a:t> those of the parent class.</a:t>
            </a:r>
          </a:p>
          <a:p>
            <a:endParaRPr lang="en-US" dirty="0"/>
          </a:p>
          <a:p>
            <a:endParaRPr lang="en-US" dirty="0"/>
          </a:p>
          <a:p>
            <a:pPr>
              <a:buFont typeface="Wingdings" panose="05000000000000000000" pitchFamily="2" charset="2"/>
              <a:buChar char="Ø"/>
            </a:pPr>
            <a:r>
              <a:rPr lang="en-US" dirty="0"/>
              <a:t>If this is not the behavior you want, and you need to access the parent’s method, you can use the </a:t>
            </a:r>
            <a:r>
              <a:rPr lang="en-US" b="1" dirty="0">
                <a:solidFill>
                  <a:srgbClr val="0070C0"/>
                </a:solidFill>
              </a:rPr>
              <a:t>parent</a:t>
            </a:r>
            <a:r>
              <a:rPr lang="en-US" dirty="0"/>
              <a:t> operator</a:t>
            </a:r>
          </a:p>
        </p:txBody>
      </p:sp>
    </p:spTree>
    <p:extLst>
      <p:ext uri="{BB962C8B-B14F-4D97-AF65-F5344CB8AC3E}">
        <p14:creationId xmlns:p14="http://schemas.microsoft.com/office/powerpoint/2010/main" val="29542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Son;</a:t>
            </a:r>
          </a:p>
          <a:p>
            <a:pPr marL="457200" lvl="1" indent="0">
              <a:buNone/>
            </a:pPr>
            <a:r>
              <a:rPr lang="en-US" dirty="0">
                <a:solidFill>
                  <a:srgbClr val="0070C0"/>
                </a:solidFill>
              </a:rPr>
              <a:t>	$object-&gt;test();</a:t>
            </a:r>
          </a:p>
          <a:p>
            <a:pPr marL="457200" lvl="1" indent="0">
              <a:buNone/>
            </a:pPr>
            <a:r>
              <a:rPr lang="en-US" dirty="0">
                <a:solidFill>
                  <a:srgbClr val="0070C0"/>
                </a:solidFill>
              </a:rPr>
              <a:t>	$object-&gt;test2();</a:t>
            </a:r>
          </a:p>
          <a:p>
            <a:pPr marL="457200" lvl="1" indent="0">
              <a:buNone/>
            </a:pPr>
            <a:endParaRPr lang="en-US" dirty="0">
              <a:solidFill>
                <a:srgbClr val="0070C0"/>
              </a:solidFill>
            </a:endParaRPr>
          </a:p>
          <a:p>
            <a:pPr marL="457200" lvl="1" indent="0">
              <a:buNone/>
            </a:pPr>
            <a:r>
              <a:rPr lang="en-US" dirty="0">
                <a:solidFill>
                  <a:srgbClr val="0070C0"/>
                </a:solidFill>
              </a:rPr>
              <a:t>	class Dad 	{</a:t>
            </a:r>
          </a:p>
          <a:p>
            <a:pPr marL="457200" lvl="1" indent="0">
              <a:buNone/>
            </a:pPr>
            <a:r>
              <a:rPr lang="en-US" dirty="0">
                <a:solidFill>
                  <a:srgbClr val="0070C0"/>
                </a:solidFill>
              </a:rPr>
              <a:t>		function test() {</a:t>
            </a:r>
          </a:p>
          <a:p>
            <a:pPr marL="457200" lvl="1" indent="0">
              <a:buNone/>
            </a:pPr>
            <a:r>
              <a:rPr lang="en-US" dirty="0">
                <a:solidFill>
                  <a:srgbClr val="0070C0"/>
                </a:solidFill>
              </a:rPr>
              <a:t>			echo "[Class Dad] I am your Father&lt;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	class Son extends Dad {</a:t>
            </a:r>
          </a:p>
          <a:p>
            <a:pPr marL="457200" lvl="1" indent="0">
              <a:buNone/>
            </a:pPr>
            <a:r>
              <a:rPr lang="en-US" dirty="0">
                <a:solidFill>
                  <a:srgbClr val="0070C0"/>
                </a:solidFill>
              </a:rPr>
              <a:t>		function test() {</a:t>
            </a:r>
          </a:p>
          <a:p>
            <a:pPr marL="457200" lvl="1" indent="0">
              <a:buNone/>
            </a:pPr>
            <a:r>
              <a:rPr lang="en-US" dirty="0">
                <a:solidFill>
                  <a:srgbClr val="0070C0"/>
                </a:solidFill>
              </a:rPr>
              <a:t>			echo "[Class Son] I am Luke&lt;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function test2() {</a:t>
            </a:r>
          </a:p>
          <a:p>
            <a:pPr marL="457200" lvl="1" indent="0">
              <a:buNone/>
            </a:pPr>
            <a:r>
              <a:rPr lang="en-US" dirty="0">
                <a:solidFill>
                  <a:srgbClr val="0070C0"/>
                </a:solidFill>
              </a:rPr>
              <a:t>			</a:t>
            </a:r>
            <a:r>
              <a:rPr lang="en-US" b="1" dirty="0">
                <a:solidFill>
                  <a:srgbClr val="0070C0"/>
                </a:solidFill>
              </a:rPr>
              <a:t>parent::</a:t>
            </a:r>
            <a:r>
              <a:rPr lang="en-US" dirty="0">
                <a:solidFill>
                  <a:srgbClr val="0070C0"/>
                </a:solidFill>
              </a:rPr>
              <a:t>test();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02238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This code creates a class called Dad and then a subclass called Son that inherits its properties and methods, and then overrides the method test.</a:t>
            </a:r>
          </a:p>
          <a:p>
            <a:pPr lvl="1">
              <a:buFont typeface="Calibri" panose="020F0502020204030204" pitchFamily="34" charset="0"/>
              <a:buChar char="−"/>
            </a:pPr>
            <a:r>
              <a:rPr lang="en-US" dirty="0"/>
              <a:t>Therefore, when line 2 calls the method test, the new method is executed. </a:t>
            </a:r>
          </a:p>
          <a:p>
            <a:pPr lvl="1">
              <a:buFont typeface="Calibri" panose="020F0502020204030204" pitchFamily="34" charset="0"/>
              <a:buChar char="−"/>
            </a:pPr>
            <a:endParaRPr lang="en-US" dirty="0"/>
          </a:p>
          <a:p>
            <a:r>
              <a:rPr lang="en-US" dirty="0"/>
              <a:t>The only way to execute the overridden test method in the Dad class is to use the </a:t>
            </a:r>
            <a:r>
              <a:rPr lang="en-US" dirty="0">
                <a:solidFill>
                  <a:srgbClr val="0070C0"/>
                </a:solidFill>
              </a:rPr>
              <a:t>parent</a:t>
            </a:r>
            <a:r>
              <a:rPr lang="en-US" dirty="0"/>
              <a:t> operator, as shown in function test2 of class Son. </a:t>
            </a:r>
          </a:p>
          <a:p>
            <a:endParaRPr lang="en-US" dirty="0"/>
          </a:p>
          <a:p>
            <a:pPr marL="0" indent="0">
              <a:buNone/>
            </a:pPr>
            <a:r>
              <a:rPr lang="en-US" dirty="0"/>
              <a:t>The code outputs the following:</a:t>
            </a:r>
          </a:p>
          <a:p>
            <a:pPr marL="457200" lvl="1" indent="0">
              <a:buNone/>
            </a:pPr>
            <a:r>
              <a:rPr lang="en-US" b="1" dirty="0"/>
              <a:t>[Class Son] I am Luke</a:t>
            </a:r>
          </a:p>
          <a:p>
            <a:pPr marL="457200" lvl="1" indent="0">
              <a:buNone/>
            </a:pPr>
            <a:r>
              <a:rPr lang="en-US" b="1" dirty="0"/>
              <a:t>[Class Dad] I am your Father</a:t>
            </a:r>
          </a:p>
          <a:p>
            <a:pPr marL="457200" lvl="1" indent="0">
              <a:buNone/>
            </a:pPr>
            <a:endParaRPr lang="en-US" b="1" dirty="0"/>
          </a:p>
        </p:txBody>
      </p:sp>
    </p:spTree>
    <p:extLst>
      <p:ext uri="{BB962C8B-B14F-4D97-AF65-F5344CB8AC3E}">
        <p14:creationId xmlns:p14="http://schemas.microsoft.com/office/powerpoint/2010/main" val="85376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parent operator</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If you wish to ensure that your code calls a method from the current class, you can use the </a:t>
            </a:r>
            <a:r>
              <a:rPr lang="en-US" dirty="0">
                <a:solidFill>
                  <a:srgbClr val="0070C0"/>
                </a:solidFill>
              </a:rPr>
              <a:t>self</a:t>
            </a:r>
            <a:r>
              <a:rPr lang="en-US" dirty="0"/>
              <a:t> keyword, like this:</a:t>
            </a:r>
          </a:p>
          <a:p>
            <a:endParaRPr lang="en-US" dirty="0"/>
          </a:p>
          <a:p>
            <a:pPr marL="457200" lvl="1" indent="0">
              <a:buNone/>
            </a:pPr>
            <a:r>
              <a:rPr lang="en-US" dirty="0">
                <a:solidFill>
                  <a:srgbClr val="0070C0"/>
                </a:solidFill>
              </a:rPr>
              <a:t>self::method();</a:t>
            </a:r>
          </a:p>
          <a:p>
            <a:pPr marL="457200" lvl="1" indent="0">
              <a:buNone/>
            </a:pPr>
            <a:endParaRPr lang="en-US" b="1" dirty="0"/>
          </a:p>
        </p:txBody>
      </p:sp>
    </p:spTree>
    <p:extLst>
      <p:ext uri="{BB962C8B-B14F-4D97-AF65-F5344CB8AC3E}">
        <p14:creationId xmlns:p14="http://schemas.microsoft.com/office/powerpoint/2010/main" val="1856850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When you extend a class and declare your own constructor, you should be aware that </a:t>
            </a:r>
            <a:r>
              <a:rPr lang="en-US" u="sng" dirty="0"/>
              <a:t>PHP will </a:t>
            </a:r>
            <a:r>
              <a:rPr lang="en-US" b="1" u="sng" dirty="0">
                <a:solidFill>
                  <a:srgbClr val="FF0000"/>
                </a:solidFill>
              </a:rPr>
              <a:t>not</a:t>
            </a:r>
            <a:r>
              <a:rPr lang="en-US" u="sng" dirty="0"/>
              <a:t> automatically call the constructor method of the parent class</a:t>
            </a:r>
            <a:r>
              <a:rPr lang="en-US" dirty="0"/>
              <a:t>. </a:t>
            </a:r>
          </a:p>
          <a:p>
            <a:endParaRPr lang="en-US" dirty="0"/>
          </a:p>
          <a:p>
            <a:endParaRPr lang="en-US" dirty="0"/>
          </a:p>
          <a:p>
            <a:r>
              <a:rPr lang="en-US" dirty="0"/>
              <a:t>If you want to be certain that all initialization code is executed, </a:t>
            </a:r>
            <a:r>
              <a:rPr lang="en-US" u="sng" dirty="0"/>
              <a:t>subclasses should always call the parent constructors</a:t>
            </a:r>
            <a:endParaRPr lang="en-US" i="1" u="sng" dirty="0"/>
          </a:p>
          <a:p>
            <a:pPr marL="457200" lvl="1" indent="0">
              <a:buNone/>
            </a:pPr>
            <a:endParaRPr lang="en-US" dirty="0">
              <a:solidFill>
                <a:srgbClr val="0070C0"/>
              </a:solidFill>
            </a:endParaRPr>
          </a:p>
        </p:txBody>
      </p:sp>
    </p:spTree>
    <p:extLst>
      <p:ext uri="{BB962C8B-B14F-4D97-AF65-F5344CB8AC3E}">
        <p14:creationId xmlns:p14="http://schemas.microsoft.com/office/powerpoint/2010/main" val="344032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Tiger();</a:t>
            </a:r>
          </a:p>
          <a:p>
            <a:pPr marL="457200" lvl="1" indent="0">
              <a:buNone/>
            </a:pPr>
            <a:endParaRPr lang="en-US" dirty="0">
              <a:solidFill>
                <a:srgbClr val="0070C0"/>
              </a:solidFill>
            </a:endParaRPr>
          </a:p>
          <a:p>
            <a:pPr marL="457200" lvl="1" indent="0">
              <a:buNone/>
            </a:pPr>
            <a:r>
              <a:rPr lang="en-US" dirty="0">
                <a:solidFill>
                  <a:srgbClr val="0070C0"/>
                </a:solidFill>
              </a:rPr>
              <a:t>	echo "Tigers have...&lt;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"Fur: " . $object-&gt;fur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"Stripes: " . $object-&gt;stripes;</a:t>
            </a:r>
          </a:p>
          <a:p>
            <a:pPr marL="457200" lvl="1" indent="0">
              <a:buNone/>
            </a:pPr>
            <a:endParaRPr lang="en-US" dirty="0">
              <a:solidFill>
                <a:srgbClr val="0070C0"/>
              </a:solidFill>
            </a:endParaRPr>
          </a:p>
          <a:p>
            <a:pPr marL="457200" lvl="1" indent="0">
              <a:buNone/>
            </a:pPr>
            <a:r>
              <a:rPr lang="en-US" dirty="0">
                <a:solidFill>
                  <a:srgbClr val="0070C0"/>
                </a:solidFill>
              </a:rPr>
              <a:t>	class Wildcat {</a:t>
            </a:r>
          </a:p>
          <a:p>
            <a:pPr marL="457200" lvl="1" indent="0">
              <a:buNone/>
            </a:pPr>
            <a:r>
              <a:rPr lang="en-US" dirty="0">
                <a:solidFill>
                  <a:srgbClr val="0070C0"/>
                </a:solidFill>
              </a:rPr>
              <a:t>		public $fur; 	</a:t>
            </a:r>
            <a:r>
              <a:rPr lang="en-US" dirty="0">
                <a:solidFill>
                  <a:schemeClr val="tx1">
                    <a:lumMod val="50000"/>
                    <a:lumOff val="50000"/>
                  </a:schemeClr>
                </a:solidFill>
              </a:rPr>
              <a:t>// Wildcats have fur</a:t>
            </a:r>
          </a:p>
          <a:p>
            <a:pPr marL="457200" lvl="1" indent="0">
              <a:buNone/>
            </a:pPr>
            <a:endParaRPr lang="en-US" dirty="0">
              <a:solidFill>
                <a:srgbClr val="0070C0"/>
              </a:solidFill>
            </a:endParaRPr>
          </a:p>
          <a:p>
            <a:pPr marL="457200" lvl="1" indent="0">
              <a:buNone/>
            </a:pPr>
            <a:r>
              <a:rPr lang="en-US" dirty="0">
                <a:solidFill>
                  <a:srgbClr val="0070C0"/>
                </a:solidFill>
              </a:rPr>
              <a:t>		function __construct() {</a:t>
            </a:r>
          </a:p>
          <a:p>
            <a:pPr marL="457200" lvl="1" indent="0">
              <a:buNone/>
            </a:pPr>
            <a:r>
              <a:rPr lang="en-US" dirty="0">
                <a:solidFill>
                  <a:srgbClr val="0070C0"/>
                </a:solidFill>
              </a:rPr>
              <a:t>			$this-&gt;fur = "TRUE";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a:t>
            </a:r>
          </a:p>
        </p:txBody>
      </p:sp>
    </p:spTree>
    <p:extLst>
      <p:ext uri="{BB962C8B-B14F-4D97-AF65-F5344CB8AC3E}">
        <p14:creationId xmlns:p14="http://schemas.microsoft.com/office/powerpoint/2010/main" val="386227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a:t>
            </a:r>
          </a:p>
          <a:p>
            <a:pPr marL="457200" lvl="1" indent="0">
              <a:buNone/>
            </a:pPr>
            <a:r>
              <a:rPr lang="en-US" dirty="0">
                <a:solidFill>
                  <a:srgbClr val="0070C0"/>
                </a:solidFill>
              </a:rPr>
              <a:t>	class Tiger extends Wildcat {</a:t>
            </a:r>
          </a:p>
          <a:p>
            <a:pPr marL="457200" lvl="1" indent="0">
              <a:buNone/>
            </a:pPr>
            <a:r>
              <a:rPr lang="en-US" dirty="0">
                <a:solidFill>
                  <a:srgbClr val="0070C0"/>
                </a:solidFill>
              </a:rPr>
              <a:t>		public $stripes; 	</a:t>
            </a:r>
            <a:r>
              <a:rPr lang="en-US" dirty="0">
                <a:solidFill>
                  <a:schemeClr val="tx1">
                    <a:lumMod val="50000"/>
                    <a:lumOff val="50000"/>
                  </a:schemeClr>
                </a:solidFill>
              </a:rPr>
              <a:t>// Tigers have stripes</a:t>
            </a:r>
          </a:p>
          <a:p>
            <a:pPr marL="457200" lvl="1" indent="0">
              <a:buNone/>
            </a:pPr>
            <a:endParaRPr lang="en-US" dirty="0">
              <a:solidFill>
                <a:srgbClr val="0070C0"/>
              </a:solidFill>
            </a:endParaRPr>
          </a:p>
          <a:p>
            <a:pPr marL="457200" lvl="1" indent="0">
              <a:buNone/>
            </a:pPr>
            <a:r>
              <a:rPr lang="en-US" dirty="0">
                <a:solidFill>
                  <a:srgbClr val="0070C0"/>
                </a:solidFill>
              </a:rPr>
              <a:t>		function __construct() {</a:t>
            </a:r>
          </a:p>
          <a:p>
            <a:pPr marL="457200" lvl="1" indent="0">
              <a:buNone/>
            </a:pPr>
            <a:r>
              <a:rPr lang="en-US" dirty="0">
                <a:solidFill>
                  <a:srgbClr val="0070C0"/>
                </a:solidFill>
              </a:rPr>
              <a:t>			</a:t>
            </a:r>
            <a:r>
              <a:rPr lang="en-US" b="1" dirty="0">
                <a:solidFill>
                  <a:srgbClr val="0070C0"/>
                </a:solidFill>
              </a:rPr>
              <a:t>parent::__construct(); 	</a:t>
            </a:r>
            <a:r>
              <a:rPr lang="en-US" dirty="0">
                <a:solidFill>
                  <a:schemeClr val="tx1">
                    <a:lumMod val="50000"/>
                    <a:lumOff val="50000"/>
                  </a:schemeClr>
                </a:solidFill>
              </a:rPr>
              <a:t>// Call parent constructor first</a:t>
            </a:r>
          </a:p>
          <a:p>
            <a:pPr marL="457200" lvl="1" indent="0">
              <a:buNone/>
            </a:pPr>
            <a:r>
              <a:rPr lang="en-US" dirty="0">
                <a:solidFill>
                  <a:srgbClr val="0070C0"/>
                </a:solidFill>
              </a:rPr>
              <a:t>			$this-&gt;stripes = "TRUE";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pPr marL="457200" lvl="1" indent="0">
              <a:buNone/>
            </a:pPr>
            <a:r>
              <a:rPr lang="en-US" dirty="0">
                <a:solidFill>
                  <a:srgbClr val="0070C0"/>
                </a:solidFill>
              </a:rPr>
              <a:t>	</a:t>
            </a:r>
          </a:p>
        </p:txBody>
      </p:sp>
    </p:spTree>
    <p:extLst>
      <p:ext uri="{BB962C8B-B14F-4D97-AF65-F5344CB8AC3E}">
        <p14:creationId xmlns:p14="http://schemas.microsoft.com/office/powerpoint/2010/main" val="198483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Subclass constructors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This example takes advantage of inheritance in the typical manner.</a:t>
            </a:r>
          </a:p>
          <a:p>
            <a:endParaRPr lang="en-US" dirty="0"/>
          </a:p>
          <a:p>
            <a:r>
              <a:rPr lang="en-US" dirty="0"/>
              <a:t>The Wildcat class has created the property </a:t>
            </a:r>
            <a:r>
              <a:rPr lang="en-US" dirty="0">
                <a:solidFill>
                  <a:srgbClr val="0070C0"/>
                </a:solidFill>
              </a:rPr>
              <a:t>$fur</a:t>
            </a:r>
            <a:r>
              <a:rPr lang="en-US" dirty="0"/>
              <a:t>, which we’d like to reuse, so we create the Tiger class to inherit </a:t>
            </a:r>
            <a:r>
              <a:rPr lang="en-US" dirty="0">
                <a:solidFill>
                  <a:srgbClr val="0070C0"/>
                </a:solidFill>
              </a:rPr>
              <a:t>$fur </a:t>
            </a:r>
            <a:r>
              <a:rPr lang="en-US" dirty="0"/>
              <a:t>and additionally create another property, </a:t>
            </a:r>
            <a:r>
              <a:rPr lang="en-US" dirty="0">
                <a:solidFill>
                  <a:srgbClr val="0070C0"/>
                </a:solidFill>
              </a:rPr>
              <a:t>$stripes</a:t>
            </a:r>
            <a:r>
              <a:rPr lang="en-US" dirty="0"/>
              <a:t>. </a:t>
            </a:r>
          </a:p>
          <a:p>
            <a:endParaRPr lang="en-US" dirty="0"/>
          </a:p>
          <a:p>
            <a:r>
              <a:rPr lang="en-US" dirty="0"/>
              <a:t>To verify that both constructors have been called, the program outputs the following:</a:t>
            </a:r>
          </a:p>
          <a:p>
            <a:endParaRPr lang="en-US" dirty="0"/>
          </a:p>
          <a:p>
            <a:pPr marL="457200" lvl="1" indent="0">
              <a:buNone/>
            </a:pPr>
            <a:r>
              <a:rPr lang="en-US" b="1" dirty="0"/>
              <a:t>Tigers have...</a:t>
            </a:r>
          </a:p>
          <a:p>
            <a:pPr marL="457200" lvl="1" indent="0">
              <a:buNone/>
            </a:pPr>
            <a:r>
              <a:rPr lang="en-US" b="1" dirty="0"/>
              <a:t>Fur: TRUE</a:t>
            </a:r>
          </a:p>
          <a:p>
            <a:pPr marL="457200" lvl="1" indent="0">
              <a:buNone/>
            </a:pPr>
            <a:r>
              <a:rPr lang="en-US" b="1" dirty="0"/>
              <a:t>Stripes: TRUE</a:t>
            </a:r>
            <a:endParaRPr lang="en-US" dirty="0">
              <a:solidFill>
                <a:srgbClr val="0070C0"/>
              </a:solidFill>
            </a:endParaRPr>
          </a:p>
        </p:txBody>
      </p:sp>
    </p:spTree>
    <p:extLst>
      <p:ext uri="{BB962C8B-B14F-4D97-AF65-F5344CB8AC3E}">
        <p14:creationId xmlns:p14="http://schemas.microsoft.com/office/powerpoint/2010/main" val="344098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t>Here’s how to decide which you need to use:</a:t>
            </a:r>
          </a:p>
          <a:p>
            <a:pPr marL="0" indent="0">
              <a:buNone/>
            </a:pPr>
            <a:endParaRPr lang="en-US" dirty="0"/>
          </a:p>
          <a:p>
            <a:r>
              <a:rPr lang="en-US" dirty="0"/>
              <a:t>Use </a:t>
            </a:r>
            <a:r>
              <a:rPr lang="en-US" b="1" dirty="0"/>
              <a:t>public</a:t>
            </a:r>
            <a:r>
              <a:rPr lang="en-US" dirty="0"/>
              <a:t> when outside code </a:t>
            </a:r>
            <a:r>
              <a:rPr lang="en-US" i="1" u="sng" dirty="0"/>
              <a:t>should </a:t>
            </a:r>
            <a:r>
              <a:rPr lang="en-US" dirty="0"/>
              <a:t>access this member and extending classes </a:t>
            </a:r>
            <a:r>
              <a:rPr lang="en-US" i="1" u="sng" dirty="0"/>
              <a:t>should</a:t>
            </a:r>
            <a:r>
              <a:rPr lang="en-US" i="1" dirty="0"/>
              <a:t> </a:t>
            </a:r>
            <a:r>
              <a:rPr lang="en-US" dirty="0"/>
              <a:t>also inherit it.</a:t>
            </a:r>
          </a:p>
          <a:p>
            <a:endParaRPr lang="en-US" dirty="0"/>
          </a:p>
          <a:p>
            <a:r>
              <a:rPr lang="en-US" dirty="0"/>
              <a:t>Use </a:t>
            </a:r>
            <a:r>
              <a:rPr lang="en-US" b="1" dirty="0"/>
              <a:t>protected</a:t>
            </a:r>
            <a:r>
              <a:rPr lang="en-US" dirty="0"/>
              <a:t> when outside code </a:t>
            </a:r>
            <a:r>
              <a:rPr lang="en-US" i="1" u="sng" dirty="0"/>
              <a:t>should not </a:t>
            </a:r>
            <a:r>
              <a:rPr lang="en-US" dirty="0"/>
              <a:t>access this member but extending classes </a:t>
            </a:r>
            <a:r>
              <a:rPr lang="en-US" i="1" u="sng" dirty="0"/>
              <a:t>should</a:t>
            </a:r>
            <a:r>
              <a:rPr lang="en-US" i="1" dirty="0"/>
              <a:t> </a:t>
            </a:r>
            <a:r>
              <a:rPr lang="en-US" dirty="0"/>
              <a:t>inherit it.</a:t>
            </a:r>
          </a:p>
          <a:p>
            <a:endParaRPr lang="en-US" dirty="0"/>
          </a:p>
          <a:p>
            <a:r>
              <a:rPr lang="en-US" dirty="0"/>
              <a:t>Use </a:t>
            </a:r>
            <a:r>
              <a:rPr lang="en-US" b="1" dirty="0"/>
              <a:t>private</a:t>
            </a:r>
            <a:r>
              <a:rPr lang="en-US" dirty="0"/>
              <a:t> when outside code </a:t>
            </a:r>
            <a:r>
              <a:rPr lang="en-US" i="1" u="sng" dirty="0"/>
              <a:t>should not </a:t>
            </a:r>
            <a:r>
              <a:rPr lang="en-US" dirty="0"/>
              <a:t>access this member and extending classes also </a:t>
            </a:r>
            <a:r>
              <a:rPr lang="en-US" i="1" u="sng" dirty="0"/>
              <a:t>should not </a:t>
            </a:r>
            <a:r>
              <a:rPr lang="en-US" dirty="0"/>
              <a:t>inherit it.</a:t>
            </a:r>
            <a:endParaRPr lang="en-US" dirty="0">
              <a:solidFill>
                <a:srgbClr val="0070C0"/>
              </a:solidFill>
            </a:endParaRPr>
          </a:p>
        </p:txBody>
      </p:sp>
    </p:spTree>
    <p:extLst>
      <p:ext uri="{BB962C8B-B14F-4D97-AF65-F5344CB8AC3E}">
        <p14:creationId xmlns:p14="http://schemas.microsoft.com/office/powerpoint/2010/main" val="2871161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Final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When you wish to </a:t>
            </a:r>
            <a:r>
              <a:rPr lang="en-US" u="sng" dirty="0"/>
              <a:t>prevent a subclass from overriding a superclass method</a:t>
            </a:r>
            <a:r>
              <a:rPr lang="en-US" dirty="0"/>
              <a:t>, you can use the </a:t>
            </a:r>
            <a:r>
              <a:rPr lang="en-US" dirty="0">
                <a:solidFill>
                  <a:srgbClr val="0070C0"/>
                </a:solidFill>
              </a:rPr>
              <a:t>final</a:t>
            </a:r>
            <a:r>
              <a:rPr lang="en-US" dirty="0"/>
              <a:t>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User</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final</a:t>
            </a:r>
            <a:r>
              <a:rPr lang="en-US" dirty="0">
                <a:solidFill>
                  <a:srgbClr val="0070C0"/>
                </a:solidFill>
              </a:rPr>
              <a:t> function copyright()</a:t>
            </a:r>
          </a:p>
          <a:p>
            <a:pPr marL="457200" lvl="1" indent="0">
              <a:buNone/>
            </a:pPr>
            <a:r>
              <a:rPr lang="en-US" dirty="0">
                <a:solidFill>
                  <a:srgbClr val="0070C0"/>
                </a:solidFill>
              </a:rPr>
              <a:t>		{</a:t>
            </a:r>
          </a:p>
          <a:p>
            <a:pPr marL="457200" lvl="1" indent="0">
              <a:buNone/>
            </a:pPr>
            <a:r>
              <a:rPr lang="en-US" dirty="0">
                <a:solidFill>
                  <a:srgbClr val="0070C0"/>
                </a:solidFill>
              </a:rPr>
              <a:t>			echo "This class was written by Joe Smith";</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34557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b="1" u="sng"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Let’s assume that you’ve been tasked with creating a simple website for a local office-supply company and you’re currently working on the section devoted to paper. </a:t>
            </a:r>
          </a:p>
          <a:p>
            <a:endParaRPr lang="en-US" dirty="0"/>
          </a:p>
          <a:p>
            <a:r>
              <a:rPr lang="en-US" dirty="0"/>
              <a:t>One way to manage the various items of stock in this category would be to place them in a numeric array. </a:t>
            </a:r>
          </a:p>
          <a:p>
            <a:pPr marL="0" indent="0">
              <a:buNone/>
            </a:pPr>
            <a:endParaRPr lang="en-US" dirty="0"/>
          </a:p>
        </p:txBody>
      </p:sp>
    </p:spTree>
    <p:extLst>
      <p:ext uri="{BB962C8B-B14F-4D97-AF65-F5344CB8AC3E}">
        <p14:creationId xmlns:p14="http://schemas.microsoft.com/office/powerpoint/2010/main" val="2224179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Adding items to an array:</a:t>
            </a: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"Copier";</a:t>
            </a:r>
          </a:p>
          <a:p>
            <a:pPr marL="457200" lvl="1" indent="0">
              <a:buNone/>
            </a:pPr>
            <a:r>
              <a:rPr lang="en-US" dirty="0">
                <a:solidFill>
                  <a:srgbClr val="0070C0"/>
                </a:solidFill>
              </a:rPr>
              <a:t>	$paper[] = "Inkjet";</a:t>
            </a:r>
          </a:p>
          <a:p>
            <a:pPr marL="457200" lvl="1" indent="0">
              <a:buNone/>
            </a:pPr>
            <a:r>
              <a:rPr lang="en-US" dirty="0">
                <a:solidFill>
                  <a:srgbClr val="0070C0"/>
                </a:solidFill>
              </a:rPr>
              <a:t>	$paper[] = "Laser";</a:t>
            </a:r>
          </a:p>
          <a:p>
            <a:pPr marL="457200" lvl="1" indent="0">
              <a:buNone/>
            </a:pPr>
            <a:r>
              <a:rPr lang="en-US" dirty="0">
                <a:solidFill>
                  <a:srgbClr val="0070C0"/>
                </a:solidFill>
              </a:rPr>
              <a:t>	$paper[] = "Photo";</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($paper);</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In this example, each time you assign a value to the array </a:t>
            </a:r>
            <a:r>
              <a:rPr lang="en-US" dirty="0">
                <a:solidFill>
                  <a:srgbClr val="0070C0"/>
                </a:solidFill>
              </a:rPr>
              <a:t>$paper</a:t>
            </a:r>
            <a:r>
              <a:rPr lang="en-US" dirty="0"/>
              <a:t>, the first empty location within that array is used to store the value, and a pointer internal to PHP is incremented to point to the next free location, ready for future insertions. </a:t>
            </a:r>
          </a:p>
        </p:txBody>
      </p:sp>
      <p:sp>
        <p:nvSpPr>
          <p:cNvPr id="2" name="Rectangle 1">
            <a:extLst>
              <a:ext uri="{FF2B5EF4-FFF2-40B4-BE49-F238E27FC236}">
                <a16:creationId xmlns:a16="http://schemas.microsoft.com/office/drawing/2014/main" id="{CB050E95-69EE-441C-B024-F256DECA1013}"/>
              </a:ext>
            </a:extLst>
          </p:cNvPr>
          <p:cNvSpPr/>
          <p:nvPr/>
        </p:nvSpPr>
        <p:spPr>
          <a:xfrm>
            <a:off x="7692820" y="1646479"/>
            <a:ext cx="6096000" cy="2462213"/>
          </a:xfrm>
          <a:prstGeom prst="rect">
            <a:avLst/>
          </a:prstGeom>
        </p:spPr>
        <p:txBody>
          <a:bodyPr>
            <a:spAutoFit/>
          </a:bodyPr>
          <a:lstStyle/>
          <a:p>
            <a:pPr lvl="1"/>
            <a:r>
              <a:rPr lang="en-US" sz="2200" b="1" dirty="0"/>
              <a:t>Array</a:t>
            </a:r>
          </a:p>
          <a:p>
            <a:pPr lvl="1"/>
            <a:r>
              <a:rPr lang="en-US" sz="2200" b="1" dirty="0"/>
              <a:t>(</a:t>
            </a:r>
          </a:p>
          <a:p>
            <a:pPr lvl="1"/>
            <a:r>
              <a:rPr lang="en-US" sz="2200" b="1" dirty="0"/>
              <a:t>	[0] =&gt; Copier</a:t>
            </a:r>
          </a:p>
          <a:p>
            <a:pPr lvl="1"/>
            <a:r>
              <a:rPr lang="en-US" sz="2200" b="1" dirty="0"/>
              <a:t>	[1] =&gt; Inkjet</a:t>
            </a:r>
          </a:p>
          <a:p>
            <a:pPr lvl="1"/>
            <a:r>
              <a:rPr lang="en-US" sz="2200" b="1" dirty="0"/>
              <a:t>	[2] =&gt; Laser</a:t>
            </a:r>
          </a:p>
          <a:p>
            <a:pPr lvl="1"/>
            <a:r>
              <a:rPr lang="en-US" sz="2200" b="1" dirty="0"/>
              <a:t>	[3] =&gt; Photo</a:t>
            </a:r>
          </a:p>
          <a:p>
            <a:pPr lvl="1"/>
            <a:r>
              <a:rPr lang="en-US" sz="2200" b="1" dirty="0"/>
              <a:t>)</a:t>
            </a:r>
            <a:endParaRPr lang="en-US" sz="2200" dirty="0">
              <a:solidFill>
                <a:srgbClr val="0070C0"/>
              </a:solidFill>
            </a:endParaRPr>
          </a:p>
        </p:txBody>
      </p:sp>
      <p:sp>
        <p:nvSpPr>
          <p:cNvPr id="3" name="Arrow: Right 2">
            <a:extLst>
              <a:ext uri="{FF2B5EF4-FFF2-40B4-BE49-F238E27FC236}">
                <a16:creationId xmlns:a16="http://schemas.microsoft.com/office/drawing/2014/main" id="{B94E2B33-DA2E-4472-8B99-E4C56D35E5E2}"/>
              </a:ext>
            </a:extLst>
          </p:cNvPr>
          <p:cNvSpPr/>
          <p:nvPr/>
        </p:nvSpPr>
        <p:spPr>
          <a:xfrm>
            <a:off x="5657770" y="2442507"/>
            <a:ext cx="1725561" cy="870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01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$paper[0] = "Copier";</a:t>
            </a:r>
          </a:p>
          <a:p>
            <a:pPr marL="457200" lvl="1" indent="0">
              <a:buNone/>
            </a:pPr>
            <a:r>
              <a:rPr lang="en-US" dirty="0">
                <a:solidFill>
                  <a:srgbClr val="0070C0"/>
                </a:solidFill>
              </a:rPr>
              <a:t>	$paper[1] = "Inkjet";</a:t>
            </a:r>
          </a:p>
          <a:p>
            <a:pPr marL="457200" lvl="1" indent="0">
              <a:buNone/>
            </a:pPr>
            <a:r>
              <a:rPr lang="en-US" dirty="0">
                <a:solidFill>
                  <a:srgbClr val="0070C0"/>
                </a:solidFill>
              </a:rPr>
              <a:t>	$paper[2] = "Laser";</a:t>
            </a:r>
          </a:p>
          <a:p>
            <a:pPr marL="457200" lvl="1" indent="0">
              <a:buNone/>
            </a:pPr>
            <a:r>
              <a:rPr lang="en-US" dirty="0">
                <a:solidFill>
                  <a:srgbClr val="0070C0"/>
                </a:solidFill>
              </a:rPr>
              <a:t>	$paper[3] = "Photo";</a:t>
            </a:r>
          </a:p>
          <a:p>
            <a:pPr marL="457200" lvl="1" indent="0">
              <a:buNone/>
            </a:pPr>
            <a:r>
              <a:rPr lang="en-US" dirty="0">
                <a:solidFill>
                  <a:srgbClr val="0070C0"/>
                </a:solidFill>
              </a:rPr>
              <a:t>	</a:t>
            </a:r>
            <a:r>
              <a:rPr lang="en-US" dirty="0" err="1">
                <a:solidFill>
                  <a:srgbClr val="0070C0"/>
                </a:solidFill>
              </a:rPr>
              <a:t>print_r</a:t>
            </a:r>
            <a:r>
              <a:rPr lang="en-US" dirty="0">
                <a:solidFill>
                  <a:srgbClr val="0070C0"/>
                </a:solidFill>
              </a:rPr>
              <a:t>($paper);</a:t>
            </a:r>
          </a:p>
          <a:p>
            <a:pPr marL="457200" lvl="1" indent="0">
              <a:buNone/>
            </a:pPr>
            <a:r>
              <a:rPr lang="en-US" dirty="0">
                <a:solidFill>
                  <a:srgbClr val="0070C0"/>
                </a:solidFill>
              </a:rPr>
              <a:t>?&gt;</a:t>
            </a:r>
          </a:p>
          <a:p>
            <a:pPr marL="457200" lvl="1" indent="0">
              <a:buNone/>
            </a:pPr>
            <a:endParaRPr lang="en-US" dirty="0">
              <a:solidFill>
                <a:srgbClr val="0070C0"/>
              </a:solidFill>
            </a:endParaRPr>
          </a:p>
          <a:p>
            <a:r>
              <a:rPr lang="en-US" dirty="0"/>
              <a:t>So unless you wish to specify a different order, it’s usually better to simply let PHP handle the actual location numbers.</a:t>
            </a:r>
          </a:p>
          <a:p>
            <a:pPr marL="0" indent="0">
              <a:buNone/>
            </a:pPr>
            <a:endParaRPr lang="en-US" dirty="0">
              <a:solidFill>
                <a:srgbClr val="0070C0"/>
              </a:solidFill>
            </a:endParaRPr>
          </a:p>
        </p:txBody>
      </p:sp>
      <p:sp>
        <p:nvSpPr>
          <p:cNvPr id="2" name="Rectangle 1">
            <a:extLst>
              <a:ext uri="{FF2B5EF4-FFF2-40B4-BE49-F238E27FC236}">
                <a16:creationId xmlns:a16="http://schemas.microsoft.com/office/drawing/2014/main" id="{7D01AD94-352D-4CC4-9F7F-6E48ED897208}"/>
              </a:ext>
            </a:extLst>
          </p:cNvPr>
          <p:cNvSpPr/>
          <p:nvPr/>
        </p:nvSpPr>
        <p:spPr>
          <a:xfrm>
            <a:off x="5744308" y="1967496"/>
            <a:ext cx="6096000" cy="2015936"/>
          </a:xfrm>
          <a:prstGeom prst="rect">
            <a:avLst/>
          </a:prstGeom>
        </p:spPr>
        <p:txBody>
          <a:bodyPr>
            <a:spAutoFit/>
          </a:bodyPr>
          <a:lstStyle/>
          <a:p>
            <a:r>
              <a:rPr lang="en-US" sz="2500" dirty="0"/>
              <a:t>This works too, but:</a:t>
            </a:r>
          </a:p>
          <a:p>
            <a:pPr marL="342900" indent="-342900">
              <a:buFont typeface="Arial" panose="020B0604020202020204" pitchFamily="34" charset="0"/>
              <a:buChar char="•"/>
            </a:pPr>
            <a:r>
              <a:rPr lang="en-US" sz="2500" dirty="0"/>
              <a:t>There is extra typing </a:t>
            </a:r>
          </a:p>
          <a:p>
            <a:pPr marL="342900" indent="-342900">
              <a:buFont typeface="Arial" panose="020B0604020202020204" pitchFamily="34" charset="0"/>
              <a:buChar char="•"/>
            </a:pPr>
            <a:r>
              <a:rPr lang="en-US" sz="2500" dirty="0"/>
              <a:t>It makes your code harder to maintain if you want to insert or remove supplies from the array</a:t>
            </a:r>
          </a:p>
        </p:txBody>
      </p:sp>
    </p:spTree>
    <p:extLst>
      <p:ext uri="{BB962C8B-B14F-4D97-AF65-F5344CB8AC3E}">
        <p14:creationId xmlns:p14="http://schemas.microsoft.com/office/powerpoint/2010/main" val="206774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Numerically Indexed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"Copier";</a:t>
            </a:r>
          </a:p>
          <a:p>
            <a:pPr marL="457200" lvl="1" indent="0">
              <a:buNone/>
            </a:pPr>
            <a:r>
              <a:rPr lang="en-US" dirty="0">
                <a:solidFill>
                  <a:srgbClr val="0070C0"/>
                </a:solidFill>
              </a:rPr>
              <a:t>	$paper[] = "Inkjet";</a:t>
            </a:r>
          </a:p>
          <a:p>
            <a:pPr marL="457200" lvl="1" indent="0">
              <a:buNone/>
            </a:pPr>
            <a:r>
              <a:rPr lang="en-US" dirty="0">
                <a:solidFill>
                  <a:srgbClr val="0070C0"/>
                </a:solidFill>
              </a:rPr>
              <a:t>	$paper[] = "Laser";</a:t>
            </a:r>
          </a:p>
          <a:p>
            <a:pPr marL="457200" lvl="1" indent="0">
              <a:buNone/>
            </a:pPr>
            <a:r>
              <a:rPr lang="en-US" dirty="0">
                <a:solidFill>
                  <a:srgbClr val="0070C0"/>
                </a:solidFill>
              </a:rPr>
              <a:t>	$paper[] = "Photo";</a:t>
            </a:r>
          </a:p>
          <a:p>
            <a:pPr marL="457200" lvl="1" indent="0">
              <a:buNone/>
            </a:pPr>
            <a:endParaRPr lang="en-US" dirty="0">
              <a:solidFill>
                <a:srgbClr val="0070C0"/>
              </a:solidFill>
            </a:endParaRPr>
          </a:p>
          <a:p>
            <a:pPr marL="457200" lvl="1" indent="0">
              <a:buNone/>
            </a:pPr>
            <a:r>
              <a:rPr lang="en-US" dirty="0">
                <a:solidFill>
                  <a:srgbClr val="0070C0"/>
                </a:solidFill>
              </a:rPr>
              <a:t>	for ($j = 0 ; $j &lt; 4 ; $</a:t>
            </a:r>
            <a:r>
              <a:rPr lang="en-US" dirty="0" err="1">
                <a:solidFill>
                  <a:srgbClr val="0070C0"/>
                </a:solidFill>
              </a:rPr>
              <a:t>j++</a:t>
            </a:r>
            <a:r>
              <a:rPr lang="en-US" dirty="0">
                <a:solidFill>
                  <a:srgbClr val="0070C0"/>
                </a:solidFill>
              </a:rPr>
              <a:t>)</a:t>
            </a:r>
          </a:p>
          <a:p>
            <a:pPr marL="457200" lvl="1" indent="0">
              <a:buNone/>
            </a:pPr>
            <a:r>
              <a:rPr lang="en-US" dirty="0">
                <a:solidFill>
                  <a:srgbClr val="0070C0"/>
                </a:solidFill>
              </a:rPr>
              <a:t>		echo "$j: $paper[$j]&lt;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endParaRPr lang="en-US" dirty="0"/>
          </a:p>
        </p:txBody>
      </p:sp>
      <p:sp>
        <p:nvSpPr>
          <p:cNvPr id="2" name="Rectangle 1">
            <a:extLst>
              <a:ext uri="{FF2B5EF4-FFF2-40B4-BE49-F238E27FC236}">
                <a16:creationId xmlns:a16="http://schemas.microsoft.com/office/drawing/2014/main" id="{087D9307-61F7-4881-9255-23DD20518993}"/>
              </a:ext>
            </a:extLst>
          </p:cNvPr>
          <p:cNvSpPr/>
          <p:nvPr/>
        </p:nvSpPr>
        <p:spPr>
          <a:xfrm>
            <a:off x="8956615" y="3200751"/>
            <a:ext cx="6096000" cy="1815882"/>
          </a:xfrm>
          <a:prstGeom prst="rect">
            <a:avLst/>
          </a:prstGeom>
        </p:spPr>
        <p:txBody>
          <a:bodyPr>
            <a:spAutoFit/>
          </a:bodyPr>
          <a:lstStyle/>
          <a:p>
            <a:r>
              <a:rPr lang="en-US" sz="2800" b="1" dirty="0"/>
              <a:t>0: Copier</a:t>
            </a:r>
          </a:p>
          <a:p>
            <a:r>
              <a:rPr lang="en-US" sz="2800" b="1" dirty="0"/>
              <a:t>1: Inkjet</a:t>
            </a:r>
          </a:p>
          <a:p>
            <a:r>
              <a:rPr lang="en-US" sz="2800" b="1" dirty="0"/>
              <a:t>2: Laser</a:t>
            </a:r>
          </a:p>
          <a:p>
            <a:r>
              <a:rPr lang="en-US" sz="2800" b="1" dirty="0"/>
              <a:t>3: Photo</a:t>
            </a:r>
          </a:p>
        </p:txBody>
      </p:sp>
      <p:sp>
        <p:nvSpPr>
          <p:cNvPr id="3" name="Arrow: Right 2">
            <a:extLst>
              <a:ext uri="{FF2B5EF4-FFF2-40B4-BE49-F238E27FC236}">
                <a16:creationId xmlns:a16="http://schemas.microsoft.com/office/drawing/2014/main" id="{E822C3FA-4CFD-40FC-BDCB-31F8CB3F3997}"/>
              </a:ext>
            </a:extLst>
          </p:cNvPr>
          <p:cNvSpPr/>
          <p:nvPr/>
        </p:nvSpPr>
        <p:spPr>
          <a:xfrm>
            <a:off x="6406246" y="3540703"/>
            <a:ext cx="1902542" cy="1135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3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b="1"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Keeping track of array elements by index works just fine, but can require extra work in terms of remembering which number refers to which product. </a:t>
            </a:r>
          </a:p>
          <a:p>
            <a:pPr>
              <a:buFont typeface="Courier New" panose="02070309020205020404" pitchFamily="49" charset="0"/>
              <a:buChar char="o"/>
            </a:pPr>
            <a:r>
              <a:rPr lang="en-US" dirty="0"/>
              <a:t>It can also make code hard for other programmers to follow.</a:t>
            </a:r>
          </a:p>
          <a:p>
            <a:endParaRPr lang="en-US" dirty="0"/>
          </a:p>
          <a:p>
            <a:pPr marL="457200" lvl="1" indent="0">
              <a:buNone/>
            </a:pPr>
            <a:r>
              <a:rPr lang="en-US" dirty="0"/>
              <a:t>This is where associative arrays come into their own. </a:t>
            </a:r>
          </a:p>
          <a:p>
            <a:pPr marL="457200" lvl="1" indent="0">
              <a:buNone/>
            </a:pPr>
            <a:r>
              <a:rPr lang="en-US" dirty="0"/>
              <a:t>Using them, you can reference the items in an array by name rather than by number.</a:t>
            </a:r>
          </a:p>
        </p:txBody>
      </p:sp>
    </p:spTree>
    <p:extLst>
      <p:ext uri="{BB962C8B-B14F-4D97-AF65-F5344CB8AC3E}">
        <p14:creationId xmlns:p14="http://schemas.microsoft.com/office/powerpoint/2010/main" val="3270727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$paper['copier'] = "Copier &amp; Multipurpose";</a:t>
            </a:r>
          </a:p>
          <a:p>
            <a:pPr marL="457200" lvl="1" indent="0">
              <a:buNone/>
            </a:pPr>
            <a:r>
              <a:rPr lang="en-US" dirty="0">
                <a:solidFill>
                  <a:srgbClr val="0070C0"/>
                </a:solidFill>
              </a:rPr>
              <a:t>	$paper['inkjet'] = "Inkjet Printer";</a:t>
            </a:r>
          </a:p>
          <a:p>
            <a:pPr marL="457200" lvl="1" indent="0">
              <a:buNone/>
            </a:pPr>
            <a:r>
              <a:rPr lang="en-US" dirty="0">
                <a:solidFill>
                  <a:srgbClr val="0070C0"/>
                </a:solidFill>
              </a:rPr>
              <a:t>	$paper['laser'] = "Laser Printer";</a:t>
            </a:r>
          </a:p>
          <a:p>
            <a:pPr marL="457200" lvl="1" indent="0">
              <a:buNone/>
            </a:pPr>
            <a:r>
              <a:rPr lang="en-US" dirty="0">
                <a:solidFill>
                  <a:srgbClr val="0070C0"/>
                </a:solidFill>
              </a:rPr>
              <a:t>	$paper['photo'] = "Photographic Paper";</a:t>
            </a:r>
          </a:p>
          <a:p>
            <a:pPr marL="457200" lvl="1" indent="0">
              <a:buNone/>
            </a:pPr>
            <a:r>
              <a:rPr lang="en-US" dirty="0">
                <a:solidFill>
                  <a:srgbClr val="0070C0"/>
                </a:solidFill>
              </a:rPr>
              <a:t>	echo $paper['laser'];</a:t>
            </a:r>
          </a:p>
          <a:p>
            <a:pPr marL="457200" lvl="1" indent="0">
              <a:buNone/>
            </a:pPr>
            <a:r>
              <a:rPr lang="en-US" dirty="0">
                <a:solidFill>
                  <a:srgbClr val="0070C0"/>
                </a:solidFill>
              </a:rPr>
              <a:t>?&gt;</a:t>
            </a:r>
          </a:p>
          <a:p>
            <a:endParaRPr lang="en-US" dirty="0"/>
          </a:p>
          <a:p>
            <a:r>
              <a:rPr lang="en-US" dirty="0"/>
              <a:t>In place of a number (which doesn’t convey any useful information, aside from the position of the item in the array), </a:t>
            </a:r>
            <a:r>
              <a:rPr lang="en-US" u="sng" dirty="0"/>
              <a:t>each item now has a unique name</a:t>
            </a:r>
            <a:r>
              <a:rPr lang="en-US" dirty="0"/>
              <a:t> that you can use to reference it elsewhere, as with the </a:t>
            </a:r>
            <a:r>
              <a:rPr lang="en-US" dirty="0">
                <a:solidFill>
                  <a:srgbClr val="0070C0"/>
                </a:solidFill>
              </a:rPr>
              <a:t>echo</a:t>
            </a:r>
            <a:r>
              <a:rPr lang="en-US" dirty="0"/>
              <a:t> statement—which simply prints out Laser Printer</a:t>
            </a:r>
            <a:endParaRPr lang="en-US" dirty="0">
              <a:solidFill>
                <a:srgbClr val="0070C0"/>
              </a:solidFill>
            </a:endParaRPr>
          </a:p>
          <a:p>
            <a:endParaRPr lang="en-US" dirty="0"/>
          </a:p>
        </p:txBody>
      </p:sp>
    </p:spTree>
    <p:extLst>
      <p:ext uri="{BB962C8B-B14F-4D97-AF65-F5344CB8AC3E}">
        <p14:creationId xmlns:p14="http://schemas.microsoft.com/office/powerpoint/2010/main" val="1083934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Associative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The names (copier, inkjet, and so on) are called </a:t>
            </a:r>
            <a:r>
              <a:rPr lang="en-US" b="1" i="1" dirty="0">
                <a:solidFill>
                  <a:srgbClr val="0070C0"/>
                </a:solidFill>
              </a:rPr>
              <a:t>indexes</a:t>
            </a:r>
            <a:r>
              <a:rPr lang="en-US" i="1" dirty="0"/>
              <a:t> </a:t>
            </a:r>
            <a:r>
              <a:rPr lang="en-US" dirty="0"/>
              <a:t>or </a:t>
            </a:r>
            <a:r>
              <a:rPr lang="en-US" b="1" i="1" dirty="0">
                <a:solidFill>
                  <a:srgbClr val="0070C0"/>
                </a:solidFill>
              </a:rPr>
              <a:t>keys</a:t>
            </a:r>
            <a:r>
              <a:rPr lang="en-US" dirty="0"/>
              <a:t>, and the items assigned to them (such as Laser Printer) are called </a:t>
            </a:r>
            <a:r>
              <a:rPr lang="en-US" b="1" i="1" dirty="0">
                <a:solidFill>
                  <a:srgbClr val="0070C0"/>
                </a:solidFill>
              </a:rPr>
              <a:t>values</a:t>
            </a:r>
            <a:endParaRPr lang="en-US" dirty="0"/>
          </a:p>
          <a:p>
            <a:pPr>
              <a:buFont typeface="Courier New" panose="02070309020205020404" pitchFamily="49" charset="0"/>
              <a:buChar char="o"/>
            </a:pPr>
            <a:r>
              <a:rPr lang="en-US" dirty="0"/>
              <a:t>This very powerful feature of PHP is often used when you are extracting information from XML and HTML </a:t>
            </a:r>
          </a:p>
          <a:p>
            <a:endParaRPr lang="en-US" dirty="0"/>
          </a:p>
          <a:p>
            <a:pPr marL="457200" lvl="1" indent="0">
              <a:buNone/>
            </a:pPr>
            <a:r>
              <a:rPr lang="en-US" dirty="0"/>
              <a:t>For example, an HTML parser such as those used by a search engine could place all the elements of a web page into an associative array whose names reflect the page’s structure:</a:t>
            </a:r>
          </a:p>
          <a:p>
            <a:endParaRPr lang="en-US" dirty="0"/>
          </a:p>
          <a:p>
            <a:pPr marL="457200" lvl="1" indent="0">
              <a:buNone/>
            </a:pPr>
            <a:r>
              <a:rPr lang="en-US" dirty="0">
                <a:solidFill>
                  <a:srgbClr val="0070C0"/>
                </a:solidFill>
              </a:rPr>
              <a:t>$html['title'] = "My web page";</a:t>
            </a:r>
          </a:p>
          <a:p>
            <a:pPr marL="457200" lvl="1" indent="0">
              <a:buNone/>
            </a:pPr>
            <a:r>
              <a:rPr lang="en-US" dirty="0">
                <a:solidFill>
                  <a:srgbClr val="0070C0"/>
                </a:solidFill>
              </a:rPr>
              <a:t>$html['body'] = "... body of web page ...";</a:t>
            </a:r>
          </a:p>
          <a:p>
            <a:endParaRPr lang="en-US" dirty="0"/>
          </a:p>
        </p:txBody>
      </p:sp>
    </p:spTree>
    <p:extLst>
      <p:ext uri="{BB962C8B-B14F-4D97-AF65-F5344CB8AC3E}">
        <p14:creationId xmlns:p14="http://schemas.microsoft.com/office/powerpoint/2010/main" val="198943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t>
            </a:r>
            <a:r>
              <a:rPr lang="en-US" b="1" dirty="0"/>
              <a:t>array</a:t>
            </a:r>
            <a:r>
              <a:rPr lang="en-US" dirty="0"/>
              <a:t>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t>
            </a:r>
            <a:r>
              <a:rPr lang="en-US" b="1" dirty="0">
                <a:solidFill>
                  <a:srgbClr val="0070C0"/>
                </a:solidFill>
              </a:rPr>
              <a:t>array</a:t>
            </a:r>
            <a:r>
              <a:rPr lang="en-US" dirty="0">
                <a:solidFill>
                  <a:srgbClr val="0070C0"/>
                </a:solidFill>
              </a:rPr>
              <a:t>("Copier",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array('copier'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374933" y="3392870"/>
            <a:ext cx="3350035" cy="3139321"/>
          </a:xfrm>
          <a:prstGeom prst="rect">
            <a:avLst/>
          </a:prstGeom>
        </p:spPr>
        <p:txBody>
          <a:bodyPr wrap="square">
            <a:spAutoFit/>
          </a:bodyPr>
          <a:lstStyle/>
          <a:p>
            <a:r>
              <a:rPr lang="en-US" dirty="0"/>
              <a:t>The first half of this snippet assigns the old, shortened product descriptions to the</a:t>
            </a:r>
          </a:p>
          <a:p>
            <a:r>
              <a:rPr lang="en-US" dirty="0"/>
              <a:t>array </a:t>
            </a:r>
            <a:r>
              <a:rPr lang="en-US" dirty="0">
                <a:solidFill>
                  <a:srgbClr val="0070C0"/>
                </a:solidFill>
              </a:rPr>
              <a:t>$p1 </a:t>
            </a:r>
          </a:p>
          <a:p>
            <a:endParaRPr lang="en-US" dirty="0"/>
          </a:p>
          <a:p>
            <a:r>
              <a:rPr lang="en-US" dirty="0"/>
              <a:t>There are four items, so they will occupy slots 0 through 3 </a:t>
            </a:r>
          </a:p>
          <a:p>
            <a:endParaRPr lang="en-US" dirty="0"/>
          </a:p>
          <a:p>
            <a:r>
              <a:rPr lang="en-US" dirty="0"/>
              <a:t>Therefore, the echo statement prints out the following:</a:t>
            </a:r>
          </a:p>
          <a:p>
            <a:r>
              <a:rPr lang="en-US" b="1" dirty="0"/>
              <a:t>p1 element: Laser</a:t>
            </a:r>
          </a:p>
        </p:txBody>
      </p:sp>
      <p:sp>
        <p:nvSpPr>
          <p:cNvPr id="6" name="Right Brace 5">
            <a:extLst>
              <a:ext uri="{FF2B5EF4-FFF2-40B4-BE49-F238E27FC236}">
                <a16:creationId xmlns:a16="http://schemas.microsoft.com/office/drawing/2014/main" id="{A63EDEEF-8178-4ED2-B7C2-0D6C73244917}"/>
              </a:ext>
            </a:extLst>
          </p:cNvPr>
          <p:cNvSpPr/>
          <p:nvPr/>
        </p:nvSpPr>
        <p:spPr>
          <a:xfrm>
            <a:off x="7581131" y="3264283"/>
            <a:ext cx="545691" cy="119387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2433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array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array("Copier",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t>
            </a:r>
            <a:r>
              <a:rPr lang="en-US" b="1" dirty="0">
                <a:solidFill>
                  <a:srgbClr val="0070C0"/>
                </a:solidFill>
              </a:rPr>
              <a:t>array</a:t>
            </a:r>
            <a:r>
              <a:rPr lang="en-US" dirty="0">
                <a:solidFill>
                  <a:srgbClr val="0070C0"/>
                </a:solidFill>
              </a:rPr>
              <a:t>('copier'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815541" y="4572741"/>
            <a:ext cx="3069815" cy="2031325"/>
          </a:xfrm>
          <a:prstGeom prst="rect">
            <a:avLst/>
          </a:prstGeom>
        </p:spPr>
        <p:txBody>
          <a:bodyPr wrap="square">
            <a:spAutoFit/>
          </a:bodyPr>
          <a:lstStyle/>
          <a:p>
            <a:r>
              <a:rPr lang="en-US" dirty="0"/>
              <a:t>The second half assigns </a:t>
            </a:r>
            <a:r>
              <a:rPr lang="en-US" u="sng" dirty="0"/>
              <a:t>associative identifiers</a:t>
            </a:r>
            <a:r>
              <a:rPr lang="en-US" dirty="0"/>
              <a:t> and accompanying longer product descriptions to the array </a:t>
            </a:r>
            <a:r>
              <a:rPr lang="en-US" dirty="0">
                <a:solidFill>
                  <a:srgbClr val="0070C0"/>
                </a:solidFill>
              </a:rPr>
              <a:t>$p2</a:t>
            </a:r>
            <a:r>
              <a:rPr lang="en-US" dirty="0"/>
              <a:t> using the format </a:t>
            </a:r>
            <a:r>
              <a:rPr lang="en-US" i="1" dirty="0"/>
              <a:t>index </a:t>
            </a:r>
            <a:r>
              <a:rPr lang="en-US" dirty="0"/>
              <a:t>=&gt; </a:t>
            </a:r>
            <a:r>
              <a:rPr lang="en-US" i="1" dirty="0"/>
              <a:t>value</a:t>
            </a:r>
            <a:r>
              <a:rPr lang="en-US" dirty="0"/>
              <a:t>. </a:t>
            </a:r>
          </a:p>
          <a:p>
            <a:endParaRPr lang="en-US" dirty="0"/>
          </a:p>
        </p:txBody>
      </p:sp>
      <p:sp>
        <p:nvSpPr>
          <p:cNvPr id="6" name="Right Brace 5">
            <a:extLst>
              <a:ext uri="{FF2B5EF4-FFF2-40B4-BE49-F238E27FC236}">
                <a16:creationId xmlns:a16="http://schemas.microsoft.com/office/drawing/2014/main" id="{978817CA-5C31-4BAF-990F-AC481227B00F}"/>
              </a:ext>
            </a:extLst>
          </p:cNvPr>
          <p:cNvSpPr/>
          <p:nvPr/>
        </p:nvSpPr>
        <p:spPr>
          <a:xfrm>
            <a:off x="7610168" y="4572741"/>
            <a:ext cx="545691" cy="17248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795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Property and Method Scope in PHP 5</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class Example</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err="1">
                <a:solidFill>
                  <a:srgbClr val="0070C0"/>
                </a:solidFill>
              </a:rPr>
              <a:t>var</a:t>
            </a:r>
            <a:r>
              <a:rPr lang="en-US" dirty="0">
                <a:solidFill>
                  <a:srgbClr val="0070C0"/>
                </a:solidFill>
              </a:rPr>
              <a:t> $name = "Michael"; 	</a:t>
            </a:r>
            <a:r>
              <a:rPr lang="en-US" dirty="0">
                <a:solidFill>
                  <a:schemeClr val="tx1">
                    <a:lumMod val="50000"/>
                    <a:lumOff val="50000"/>
                  </a:schemeClr>
                </a:solidFill>
              </a:rPr>
              <a:t>// Same as </a:t>
            </a:r>
            <a:r>
              <a:rPr lang="en-US" b="1" dirty="0">
                <a:solidFill>
                  <a:schemeClr val="tx1">
                    <a:lumMod val="50000"/>
                    <a:lumOff val="50000"/>
                  </a:schemeClr>
                </a:solidFill>
              </a:rPr>
              <a:t>public</a:t>
            </a:r>
            <a:r>
              <a:rPr lang="en-US" dirty="0">
                <a:solidFill>
                  <a:schemeClr val="tx1">
                    <a:lumMod val="50000"/>
                    <a:lumOff val="50000"/>
                  </a:schemeClr>
                </a:solidFill>
              </a:rPr>
              <a:t> but deprecated</a:t>
            </a:r>
          </a:p>
          <a:p>
            <a:pPr marL="457200" lvl="1" indent="0">
              <a:buNone/>
            </a:pPr>
            <a:r>
              <a:rPr lang="en-US" dirty="0">
                <a:solidFill>
                  <a:srgbClr val="0070C0"/>
                </a:solidFill>
              </a:rPr>
              <a:t>		</a:t>
            </a:r>
            <a:r>
              <a:rPr lang="en-US" b="1" dirty="0">
                <a:solidFill>
                  <a:srgbClr val="0070C0"/>
                </a:solidFill>
              </a:rPr>
              <a:t>public</a:t>
            </a:r>
            <a:r>
              <a:rPr lang="en-US" dirty="0">
                <a:solidFill>
                  <a:srgbClr val="0070C0"/>
                </a:solidFill>
              </a:rPr>
              <a:t> $age = 23; 		</a:t>
            </a:r>
            <a:r>
              <a:rPr lang="en-US" dirty="0">
                <a:solidFill>
                  <a:schemeClr val="tx1">
                    <a:lumMod val="50000"/>
                    <a:lumOff val="50000"/>
                  </a:schemeClr>
                </a:solidFill>
              </a:rPr>
              <a:t>// Public property</a:t>
            </a:r>
          </a:p>
          <a:p>
            <a:pPr marL="457200" lvl="1" indent="0">
              <a:buNone/>
            </a:pPr>
            <a:r>
              <a:rPr lang="en-US" dirty="0">
                <a:solidFill>
                  <a:srgbClr val="0070C0"/>
                </a:solidFill>
              </a:rPr>
              <a:t>		</a:t>
            </a:r>
            <a:r>
              <a:rPr lang="en-US" b="1" dirty="0">
                <a:solidFill>
                  <a:srgbClr val="0070C0"/>
                </a:solidFill>
              </a:rPr>
              <a:t>protected</a:t>
            </a:r>
            <a:r>
              <a:rPr lang="en-US" dirty="0">
                <a:solidFill>
                  <a:srgbClr val="0070C0"/>
                </a:solidFill>
              </a:rPr>
              <a:t> $</a:t>
            </a:r>
            <a:r>
              <a:rPr lang="en-US" dirty="0" err="1">
                <a:solidFill>
                  <a:srgbClr val="0070C0"/>
                </a:solidFill>
              </a:rPr>
              <a:t>usercount</a:t>
            </a:r>
            <a:r>
              <a:rPr lang="en-US" dirty="0">
                <a:solidFill>
                  <a:srgbClr val="0070C0"/>
                </a:solidFill>
              </a:rPr>
              <a:t>; 	</a:t>
            </a:r>
            <a:r>
              <a:rPr lang="en-US" dirty="0">
                <a:solidFill>
                  <a:schemeClr val="tx1">
                    <a:lumMod val="50000"/>
                    <a:lumOff val="50000"/>
                  </a:schemeClr>
                </a:solidFill>
              </a:rPr>
              <a:t>// Protected property</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private</a:t>
            </a:r>
            <a:r>
              <a:rPr lang="en-US" dirty="0">
                <a:solidFill>
                  <a:srgbClr val="0070C0"/>
                </a:solidFill>
              </a:rPr>
              <a:t> function admin() 	</a:t>
            </a:r>
            <a:r>
              <a:rPr lang="en-US" dirty="0">
                <a:solidFill>
                  <a:schemeClr val="tx1">
                    <a:lumMod val="50000"/>
                    <a:lumOff val="50000"/>
                  </a:schemeClr>
                </a:solidFill>
              </a:rPr>
              <a:t>// Private method</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a:solidFill>
                  <a:schemeClr val="tx1">
                    <a:lumMod val="50000"/>
                    <a:lumOff val="50000"/>
                  </a:schemeClr>
                </a:solidFill>
              </a:rPr>
              <a:t>// Admin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519936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a:bodyPr>
          <a:lstStyle/>
          <a:p>
            <a:r>
              <a:rPr lang="en-US" dirty="0"/>
              <a:t>So far, you’ve seen how to assign values to arrays by just adding new items one at a time. </a:t>
            </a:r>
          </a:p>
          <a:p>
            <a:pPr>
              <a:buFont typeface="Courier New" panose="02070309020205020404" pitchFamily="49" charset="0"/>
              <a:buChar char="o"/>
            </a:pPr>
            <a:r>
              <a:rPr lang="en-US" dirty="0"/>
              <a:t>A more compact and faster assignment method uses the array keyword. </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$p1 = array("Copier", "Inkjet", "Laser", "Photo");</a:t>
            </a:r>
          </a:p>
          <a:p>
            <a:pPr marL="457200" lvl="1" indent="0">
              <a:buNone/>
            </a:pPr>
            <a:r>
              <a:rPr lang="es-ES" dirty="0">
                <a:solidFill>
                  <a:srgbClr val="0070C0"/>
                </a:solidFill>
              </a:rPr>
              <a:t>	echo "p1 </a:t>
            </a:r>
            <a:r>
              <a:rPr lang="es-ES" dirty="0" err="1">
                <a:solidFill>
                  <a:srgbClr val="0070C0"/>
                </a:solidFill>
              </a:rPr>
              <a:t>element</a:t>
            </a:r>
            <a:r>
              <a:rPr lang="es-ES" dirty="0">
                <a:solidFill>
                  <a:srgbClr val="0070C0"/>
                </a:solidFill>
              </a:rPr>
              <a:t>: " . $p1[2] . "&lt;</a:t>
            </a:r>
            <a:r>
              <a:rPr lang="es-ES" dirty="0" err="1">
                <a:solidFill>
                  <a:srgbClr val="0070C0"/>
                </a:solidFill>
              </a:rPr>
              <a:t>br</a:t>
            </a:r>
            <a:r>
              <a:rPr lang="es-ES" dirty="0">
                <a:solidFill>
                  <a:srgbClr val="0070C0"/>
                </a:solidFill>
              </a:rPr>
              <a:t>&gt;";</a:t>
            </a:r>
          </a:p>
          <a:p>
            <a:pPr marL="457200" lvl="1" indent="0">
              <a:buNone/>
            </a:pPr>
            <a:endParaRPr lang="es-ES" dirty="0">
              <a:solidFill>
                <a:srgbClr val="0070C0"/>
              </a:solidFill>
            </a:endParaRPr>
          </a:p>
          <a:p>
            <a:pPr marL="457200" lvl="1" indent="0">
              <a:buNone/>
            </a:pPr>
            <a:r>
              <a:rPr lang="en-US" dirty="0">
                <a:solidFill>
                  <a:srgbClr val="0070C0"/>
                </a:solidFill>
              </a:rPr>
              <a:t>	$p2 = array('copier' </a:t>
            </a:r>
            <a:r>
              <a:rPr lang="en-US" b="1" dirty="0">
                <a:solidFill>
                  <a:srgbClr val="0070C0"/>
                </a:solidFill>
              </a:rPr>
              <a:t>=&gt;</a:t>
            </a:r>
            <a:r>
              <a:rPr lang="en-US" dirty="0">
                <a:solidFill>
                  <a:srgbClr val="0070C0"/>
                </a:solidFill>
              </a:rPr>
              <a:t> "Copier &amp; Multipurpose",</a:t>
            </a:r>
          </a:p>
          <a:p>
            <a:pPr marL="457200" lvl="1" indent="0">
              <a:buNone/>
            </a:pPr>
            <a:r>
              <a:rPr lang="en-US" dirty="0">
                <a:solidFill>
                  <a:srgbClr val="0070C0"/>
                </a:solidFill>
              </a:rPr>
              <a:t>		     'inkjet' </a:t>
            </a:r>
            <a:r>
              <a:rPr lang="en-US" b="1" dirty="0">
                <a:solidFill>
                  <a:srgbClr val="0070C0"/>
                </a:solidFill>
              </a:rPr>
              <a:t>=&gt;</a:t>
            </a:r>
            <a:r>
              <a:rPr lang="en-US" dirty="0">
                <a:solidFill>
                  <a:srgbClr val="0070C0"/>
                </a:solidFill>
              </a:rPr>
              <a:t> "Inkjet Printer",</a:t>
            </a:r>
          </a:p>
          <a:p>
            <a:pPr marL="457200" lvl="1" indent="0">
              <a:buNone/>
            </a:pPr>
            <a:r>
              <a:rPr lang="en-US" dirty="0">
                <a:solidFill>
                  <a:srgbClr val="0070C0"/>
                </a:solidFill>
              </a:rPr>
              <a:t>		     'laser' </a:t>
            </a:r>
            <a:r>
              <a:rPr lang="en-US" b="1" dirty="0">
                <a:solidFill>
                  <a:srgbClr val="0070C0"/>
                </a:solidFill>
              </a:rPr>
              <a:t>=&gt;</a:t>
            </a:r>
            <a:r>
              <a:rPr lang="en-US" dirty="0">
                <a:solidFill>
                  <a:srgbClr val="0070C0"/>
                </a:solidFill>
              </a:rPr>
              <a:t> "Laser Printer",</a:t>
            </a:r>
          </a:p>
          <a:p>
            <a:pPr marL="457200" lvl="1" indent="0">
              <a:buNone/>
            </a:pPr>
            <a:r>
              <a:rPr lang="en-US" dirty="0">
                <a:solidFill>
                  <a:srgbClr val="0070C0"/>
                </a:solidFill>
              </a:rPr>
              <a:t>		     'photo' </a:t>
            </a:r>
            <a:r>
              <a:rPr lang="en-US" b="1" dirty="0">
                <a:solidFill>
                  <a:srgbClr val="0070C0"/>
                </a:solidFill>
              </a:rPr>
              <a:t>=&gt;</a:t>
            </a:r>
            <a:r>
              <a:rPr lang="en-US" dirty="0">
                <a:solidFill>
                  <a:srgbClr val="0070C0"/>
                </a:solidFill>
              </a:rPr>
              <a:t> "Photographic Paper");</a:t>
            </a:r>
          </a:p>
          <a:p>
            <a:pPr marL="457200" lvl="1" indent="0">
              <a:buNone/>
            </a:pPr>
            <a:r>
              <a:rPr lang="nn-NO" dirty="0">
                <a:solidFill>
                  <a:srgbClr val="0070C0"/>
                </a:solidFill>
              </a:rPr>
              <a:t>	echo "p2 element: " . $p2['inkjet'] . "&lt;br&gt;";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80ECEF0-0E6A-4E61-ABD1-4DB7BF219F06}"/>
              </a:ext>
            </a:extLst>
          </p:cNvPr>
          <p:cNvSpPr/>
          <p:nvPr/>
        </p:nvSpPr>
        <p:spPr>
          <a:xfrm>
            <a:off x="8844117" y="3129704"/>
            <a:ext cx="3069815" cy="3970318"/>
          </a:xfrm>
          <a:prstGeom prst="rect">
            <a:avLst/>
          </a:prstGeom>
        </p:spPr>
        <p:txBody>
          <a:bodyPr wrap="square">
            <a:spAutoFit/>
          </a:bodyPr>
          <a:lstStyle/>
          <a:p>
            <a:r>
              <a:rPr lang="en-US" dirty="0"/>
              <a:t>The use of </a:t>
            </a:r>
            <a:r>
              <a:rPr lang="en-US" b="1" dirty="0">
                <a:solidFill>
                  <a:srgbClr val="0070C0"/>
                </a:solidFill>
              </a:rPr>
              <a:t>=&gt;</a:t>
            </a:r>
            <a:r>
              <a:rPr lang="en-US" dirty="0"/>
              <a:t> is similar to the regular = assignment operator, except that you are assigning a value to an </a:t>
            </a:r>
            <a:r>
              <a:rPr lang="en-US" i="1" dirty="0"/>
              <a:t>index </a:t>
            </a:r>
            <a:r>
              <a:rPr lang="en-US" dirty="0"/>
              <a:t>and not to a </a:t>
            </a:r>
            <a:r>
              <a:rPr lang="en-US" i="1" dirty="0"/>
              <a:t>variable</a:t>
            </a:r>
            <a:r>
              <a:rPr lang="en-US" dirty="0"/>
              <a:t>. </a:t>
            </a:r>
          </a:p>
          <a:p>
            <a:endParaRPr lang="en-US" dirty="0"/>
          </a:p>
          <a:p>
            <a:r>
              <a:rPr lang="en-US" dirty="0"/>
              <a:t>The index is then inextricably linked with that value, unless it is assigned a new value. </a:t>
            </a:r>
          </a:p>
          <a:p>
            <a:endParaRPr lang="en-US" dirty="0"/>
          </a:p>
          <a:p>
            <a:r>
              <a:rPr lang="en-US" dirty="0"/>
              <a:t>The echo command therefore prints out this:</a:t>
            </a:r>
          </a:p>
          <a:p>
            <a:r>
              <a:rPr lang="en-US" b="1" dirty="0"/>
              <a:t>p2 element: Inkjet Printer</a:t>
            </a:r>
            <a:endParaRPr lang="en-US" dirty="0">
              <a:solidFill>
                <a:srgbClr val="0070C0"/>
              </a:solidFill>
            </a:endParaRPr>
          </a:p>
          <a:p>
            <a:endParaRPr lang="en-US" dirty="0"/>
          </a:p>
        </p:txBody>
      </p:sp>
      <p:sp>
        <p:nvSpPr>
          <p:cNvPr id="6" name="Right Brace 5">
            <a:extLst>
              <a:ext uri="{FF2B5EF4-FFF2-40B4-BE49-F238E27FC236}">
                <a16:creationId xmlns:a16="http://schemas.microsoft.com/office/drawing/2014/main" id="{978817CA-5C31-4BAF-990F-AC481227B00F}"/>
              </a:ext>
            </a:extLst>
          </p:cNvPr>
          <p:cNvSpPr/>
          <p:nvPr/>
        </p:nvSpPr>
        <p:spPr>
          <a:xfrm>
            <a:off x="7610168" y="4572741"/>
            <a:ext cx="545691" cy="17248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0124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Assignment Using the array Keyword</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You can verify that </a:t>
            </a:r>
            <a:r>
              <a:rPr lang="en-US" dirty="0">
                <a:solidFill>
                  <a:srgbClr val="0070C0"/>
                </a:solidFill>
              </a:rPr>
              <a:t>$p1 </a:t>
            </a:r>
            <a:r>
              <a:rPr lang="en-US" dirty="0"/>
              <a:t>and </a:t>
            </a:r>
            <a:r>
              <a:rPr lang="en-US" dirty="0">
                <a:solidFill>
                  <a:srgbClr val="0070C0"/>
                </a:solidFill>
              </a:rPr>
              <a:t>$p2 </a:t>
            </a:r>
            <a:r>
              <a:rPr lang="en-US" dirty="0"/>
              <a:t>are </a:t>
            </a:r>
            <a:r>
              <a:rPr lang="en-US" u="sng" dirty="0"/>
              <a:t>different types of array</a:t>
            </a:r>
            <a:r>
              <a:rPr lang="en-US" dirty="0"/>
              <a:t>, because both of the following commands, when appended to the code, will cause an </a:t>
            </a:r>
            <a:r>
              <a:rPr lang="en-US" b="1" i="1" dirty="0"/>
              <a:t>Undefined index </a:t>
            </a:r>
            <a:r>
              <a:rPr lang="en-US" dirty="0"/>
              <a:t>or </a:t>
            </a:r>
            <a:r>
              <a:rPr lang="en-US" b="1" i="1" dirty="0"/>
              <a:t>Undefined offset</a:t>
            </a:r>
            <a:r>
              <a:rPr lang="en-US" b="1" dirty="0"/>
              <a:t> </a:t>
            </a:r>
            <a:r>
              <a:rPr lang="en-US" dirty="0"/>
              <a:t>error, as the array identifier for each is incorrect:</a:t>
            </a:r>
          </a:p>
          <a:p>
            <a:endParaRPr lang="en-US" dirty="0"/>
          </a:p>
          <a:p>
            <a:pPr marL="457200" lvl="1" indent="0">
              <a:buNone/>
            </a:pPr>
            <a:r>
              <a:rPr lang="en-US" dirty="0">
                <a:solidFill>
                  <a:srgbClr val="0070C0"/>
                </a:solidFill>
              </a:rPr>
              <a:t>echo $p1['inkjet']; </a:t>
            </a:r>
            <a:r>
              <a:rPr lang="en-US" dirty="0">
                <a:solidFill>
                  <a:schemeClr val="tx1">
                    <a:lumMod val="50000"/>
                    <a:lumOff val="50000"/>
                  </a:schemeClr>
                </a:solidFill>
              </a:rPr>
              <a:t>// Undefined index – $p1 is a numerically indexed array</a:t>
            </a:r>
          </a:p>
          <a:p>
            <a:pPr marL="457200" lvl="1" indent="0">
              <a:buNone/>
            </a:pPr>
            <a:r>
              <a:rPr lang="en-US" dirty="0">
                <a:solidFill>
                  <a:srgbClr val="0070C0"/>
                </a:solidFill>
              </a:rPr>
              <a:t>echo $p2[3]; 	</a:t>
            </a:r>
            <a:r>
              <a:rPr lang="en-US" dirty="0">
                <a:solidFill>
                  <a:schemeClr val="tx1">
                    <a:lumMod val="50000"/>
                    <a:lumOff val="50000"/>
                  </a:schemeClr>
                </a:solidFill>
              </a:rPr>
              <a:t>// Undefined offset - $p2 is an associative array</a:t>
            </a:r>
          </a:p>
        </p:txBody>
      </p:sp>
    </p:spTree>
    <p:extLst>
      <p:ext uri="{BB962C8B-B14F-4D97-AF65-F5344CB8AC3E}">
        <p14:creationId xmlns:p14="http://schemas.microsoft.com/office/powerpoint/2010/main" val="429582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$products = array(</a:t>
            </a:r>
          </a:p>
          <a:p>
            <a:pPr marL="457200" lvl="1" indent="0">
              <a:buNone/>
            </a:pPr>
            <a:r>
              <a:rPr lang="en-US" dirty="0">
                <a:solidFill>
                  <a:srgbClr val="0070C0"/>
                </a:solidFill>
              </a:rPr>
              <a:t>			'paper' =&gt; array(</a:t>
            </a:r>
          </a:p>
          <a:p>
            <a:pPr marL="457200" lvl="1" indent="0">
              <a:buNone/>
            </a:pPr>
            <a:r>
              <a:rPr lang="en-US" dirty="0">
                <a:solidFill>
                  <a:srgbClr val="0070C0"/>
                </a:solidFill>
              </a:rPr>
              <a:t>					'copier'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r>
              <a:rPr lang="en-US" dirty="0">
                <a:solidFill>
                  <a:srgbClr val="0070C0"/>
                </a:solidFill>
              </a:rPr>
              <a:t>			'pens' =&gt; array(</a:t>
            </a:r>
          </a:p>
          <a:p>
            <a:pPr marL="457200" lvl="1" indent="0">
              <a:buNone/>
            </a:pPr>
            <a:r>
              <a:rPr lang="en-US" dirty="0">
                <a:solidFill>
                  <a:srgbClr val="0070C0"/>
                </a:solidFill>
              </a:rPr>
              <a:t>					'ball' =&gt; "Ball Point",</a:t>
            </a:r>
          </a:p>
          <a:p>
            <a:pPr marL="457200" lvl="1" indent="0">
              <a:buNone/>
            </a:pPr>
            <a:r>
              <a:rPr lang="en-US" dirty="0">
                <a:solidFill>
                  <a:srgbClr val="0070C0"/>
                </a:solidFill>
              </a:rPr>
              <a:t>					'</a:t>
            </a:r>
            <a:r>
              <a:rPr lang="en-US" dirty="0" err="1">
                <a:solidFill>
                  <a:srgbClr val="0070C0"/>
                </a:solidFill>
              </a:rPr>
              <a:t>hilite</a:t>
            </a:r>
            <a:r>
              <a:rPr lang="en-US" dirty="0">
                <a:solidFill>
                  <a:srgbClr val="0070C0"/>
                </a:solidFill>
              </a:rPr>
              <a:t>' =&gt; "Highlighters",</a:t>
            </a:r>
          </a:p>
          <a:p>
            <a:pPr marL="457200" lvl="1" indent="0">
              <a:buNone/>
            </a:pPr>
            <a:r>
              <a:rPr lang="en-US" dirty="0">
                <a:solidFill>
                  <a:srgbClr val="0070C0"/>
                </a:solidFill>
              </a:rPr>
              <a:t>					'marker' =&gt; "Markers"),</a:t>
            </a:r>
          </a:p>
          <a:p>
            <a:pPr marL="457200" lvl="1" indent="0">
              <a:buNone/>
            </a:pPr>
            <a:r>
              <a:rPr lang="en-US" dirty="0">
                <a:solidFill>
                  <a:srgbClr val="0070C0"/>
                </a:solidFill>
              </a:rPr>
              <a:t>			'</a:t>
            </a:r>
            <a:r>
              <a:rPr lang="en-US" dirty="0" err="1">
                <a:solidFill>
                  <a:srgbClr val="0070C0"/>
                </a:solidFill>
              </a:rPr>
              <a:t>misc</a:t>
            </a:r>
            <a:r>
              <a:rPr lang="en-US" dirty="0">
                <a:solidFill>
                  <a:srgbClr val="0070C0"/>
                </a:solidFill>
              </a:rPr>
              <a:t>' =&gt; array(</a:t>
            </a:r>
          </a:p>
          <a:p>
            <a:pPr marL="457200" lvl="1" indent="0">
              <a:buNone/>
            </a:pPr>
            <a:r>
              <a:rPr lang="en-US" dirty="0">
                <a:solidFill>
                  <a:srgbClr val="0070C0"/>
                </a:solidFill>
              </a:rPr>
              <a:t>					'tape' =&gt; "Sticky Tape",</a:t>
            </a:r>
          </a:p>
          <a:p>
            <a:pPr marL="457200" lvl="1" indent="0">
              <a:buNone/>
            </a:pPr>
            <a:r>
              <a:rPr lang="en-US" dirty="0">
                <a:solidFill>
                  <a:srgbClr val="0070C0"/>
                </a:solidFill>
              </a:rPr>
              <a:t>					'glue' =&gt; "Adhesives",)</a:t>
            </a:r>
          </a:p>
          <a:p>
            <a:pPr marL="457200" lvl="1" indent="0">
              <a:buNone/>
            </a:pPr>
            <a:r>
              <a:rPr lang="en-US" dirty="0">
                <a:solidFill>
                  <a:srgbClr val="0070C0"/>
                </a:solidFill>
              </a:rPr>
              <a:t>			);</a:t>
            </a:r>
          </a:p>
          <a:p>
            <a:pPr marL="457200" lvl="1" indent="0">
              <a:buNone/>
            </a:pPr>
            <a:r>
              <a:rPr lang="en-US" dirty="0">
                <a:solidFill>
                  <a:srgbClr val="0070C0"/>
                </a:solidFill>
              </a:rPr>
              <a:t>…</a:t>
            </a:r>
          </a:p>
        </p:txBody>
      </p:sp>
      <p:sp>
        <p:nvSpPr>
          <p:cNvPr id="2" name="Rectangle 1">
            <a:extLst>
              <a:ext uri="{FF2B5EF4-FFF2-40B4-BE49-F238E27FC236}">
                <a16:creationId xmlns:a16="http://schemas.microsoft.com/office/drawing/2014/main" id="{4281753D-2657-4545-AE84-32216E42DE9A}"/>
              </a:ext>
            </a:extLst>
          </p:cNvPr>
          <p:cNvSpPr/>
          <p:nvPr/>
        </p:nvSpPr>
        <p:spPr>
          <a:xfrm>
            <a:off x="9509761" y="4740768"/>
            <a:ext cx="2469214" cy="1754326"/>
          </a:xfrm>
          <a:prstGeom prst="rect">
            <a:avLst/>
          </a:prstGeom>
        </p:spPr>
        <p:txBody>
          <a:bodyPr wrap="square">
            <a:spAutoFit/>
          </a:bodyPr>
          <a:lstStyle/>
          <a:p>
            <a:r>
              <a:rPr lang="en-US" dirty="0">
                <a:latin typeface="MinionPro-Regular"/>
              </a:rPr>
              <a:t>Within this array, there are three items—</a:t>
            </a:r>
            <a:r>
              <a:rPr lang="en-US" dirty="0">
                <a:latin typeface="UbuntuMono-Regular"/>
              </a:rPr>
              <a:t>paper</a:t>
            </a:r>
            <a:r>
              <a:rPr lang="en-US" dirty="0">
                <a:latin typeface="MinionPro-Regular"/>
              </a:rPr>
              <a:t>, </a:t>
            </a:r>
            <a:r>
              <a:rPr lang="en-US" dirty="0">
                <a:latin typeface="UbuntuMono-Regular"/>
              </a:rPr>
              <a:t>pens</a:t>
            </a:r>
            <a:r>
              <a:rPr lang="en-US" dirty="0">
                <a:latin typeface="MinionPro-Regular"/>
              </a:rPr>
              <a:t>, and </a:t>
            </a:r>
            <a:r>
              <a:rPr lang="en-US" dirty="0" err="1">
                <a:latin typeface="UbuntuMono-Regular"/>
              </a:rPr>
              <a:t>misc</a:t>
            </a:r>
            <a:r>
              <a:rPr lang="en-US" dirty="0">
                <a:latin typeface="MinionPro-Regular"/>
              </a:rPr>
              <a:t>—each of which contains another array with key/value pairs.</a:t>
            </a:r>
            <a:endParaRPr lang="en-US" dirty="0"/>
          </a:p>
        </p:txBody>
      </p:sp>
    </p:spTree>
    <p:extLst>
      <p:ext uri="{BB962C8B-B14F-4D97-AF65-F5344CB8AC3E}">
        <p14:creationId xmlns:p14="http://schemas.microsoft.com/office/powerpoint/2010/main" val="1658495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($products as $section =&gt; $items)</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($items as $key =&gt; $value)</a:t>
            </a:r>
          </a:p>
          <a:p>
            <a:pPr marL="457200" lvl="1" indent="0">
              <a:buNone/>
            </a:pPr>
            <a:r>
              <a:rPr lang="en-US" dirty="0">
                <a:solidFill>
                  <a:srgbClr val="0070C0"/>
                </a:solidFill>
              </a:rPr>
              <a:t>			echo "$section:\</a:t>
            </a:r>
            <a:r>
              <a:rPr lang="en-US" dirty="0" err="1">
                <a:solidFill>
                  <a:srgbClr val="0070C0"/>
                </a:solidFill>
              </a:rPr>
              <a:t>t$key</a:t>
            </a:r>
            <a:r>
              <a:rPr lang="en-US" dirty="0">
                <a:solidFill>
                  <a:srgbClr val="0070C0"/>
                </a:solidFill>
              </a:rPr>
              <a:t>\t($value)&lt;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echo "&lt;/pre&gt;";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4281753D-2657-4545-AE84-32216E42DE9A}"/>
              </a:ext>
            </a:extLst>
          </p:cNvPr>
          <p:cNvSpPr/>
          <p:nvPr/>
        </p:nvSpPr>
        <p:spPr>
          <a:xfrm>
            <a:off x="7501206" y="436054"/>
            <a:ext cx="4252686" cy="923330"/>
          </a:xfrm>
          <a:prstGeom prst="rect">
            <a:avLst/>
          </a:prstGeom>
        </p:spPr>
        <p:txBody>
          <a:bodyPr wrap="square">
            <a:spAutoFit/>
          </a:bodyPr>
          <a:lstStyle/>
          <a:p>
            <a:r>
              <a:rPr lang="en-US" dirty="0">
                <a:latin typeface="MinionPro-Regular"/>
              </a:rPr>
              <a:t>Within this array, there are three items—</a:t>
            </a:r>
            <a:r>
              <a:rPr lang="en-US" dirty="0">
                <a:latin typeface="UbuntuMono-Regular"/>
              </a:rPr>
              <a:t>paper</a:t>
            </a:r>
            <a:r>
              <a:rPr lang="en-US" dirty="0">
                <a:latin typeface="MinionPro-Regular"/>
              </a:rPr>
              <a:t>, </a:t>
            </a:r>
            <a:r>
              <a:rPr lang="en-US" dirty="0">
                <a:latin typeface="UbuntuMono-Regular"/>
              </a:rPr>
              <a:t>pens</a:t>
            </a:r>
            <a:r>
              <a:rPr lang="en-US" dirty="0">
                <a:latin typeface="MinionPro-Regular"/>
              </a:rPr>
              <a:t>, and </a:t>
            </a:r>
            <a:r>
              <a:rPr lang="en-US" dirty="0" err="1">
                <a:latin typeface="UbuntuMono-Regular"/>
              </a:rPr>
              <a:t>misc</a:t>
            </a:r>
            <a:r>
              <a:rPr lang="en-US" dirty="0">
                <a:latin typeface="MinionPro-Regular"/>
              </a:rPr>
              <a:t>—each of which contains another array with key/value pairs.</a:t>
            </a:r>
            <a:endParaRPr lang="en-US" dirty="0"/>
          </a:p>
        </p:txBody>
      </p:sp>
    </p:spTree>
    <p:extLst>
      <p:ext uri="{BB962C8B-B14F-4D97-AF65-F5344CB8AC3E}">
        <p14:creationId xmlns:p14="http://schemas.microsoft.com/office/powerpoint/2010/main" val="2538992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281753D-2657-4545-AE84-32216E42DE9A}"/>
              </a:ext>
            </a:extLst>
          </p:cNvPr>
          <p:cNvSpPr/>
          <p:nvPr/>
        </p:nvSpPr>
        <p:spPr>
          <a:xfrm>
            <a:off x="728663" y="1729940"/>
            <a:ext cx="10940823" cy="2092881"/>
          </a:xfrm>
          <a:prstGeom prst="rect">
            <a:avLst/>
          </a:prstGeom>
        </p:spPr>
        <p:txBody>
          <a:bodyPr wrap="square">
            <a:spAutoFit/>
          </a:bodyPr>
          <a:lstStyle/>
          <a:p>
            <a:r>
              <a:rPr lang="en-US" sz="2800" dirty="0"/>
              <a:t>If necessary, these subarrays could have contained </a:t>
            </a:r>
            <a:r>
              <a:rPr lang="en-US" sz="2800" u="sng" dirty="0"/>
              <a:t>even </a:t>
            </a:r>
            <a:r>
              <a:rPr lang="en-US" sz="2800" u="sng"/>
              <a:t>further arrays</a:t>
            </a:r>
            <a:r>
              <a:rPr lang="en-US" sz="2800"/>
              <a:t>. </a:t>
            </a:r>
            <a:endParaRPr lang="en-US" sz="2800" dirty="0"/>
          </a:p>
          <a:p>
            <a:endParaRPr lang="en-US" sz="2800" dirty="0"/>
          </a:p>
          <a:p>
            <a:pPr lvl="1"/>
            <a:r>
              <a:rPr lang="en-US" sz="2800" dirty="0"/>
              <a:t>For example, under ball there might be many different types and colors of ballpoint pens available in the online store. </a:t>
            </a:r>
          </a:p>
          <a:p>
            <a:endParaRPr lang="en-US" dirty="0"/>
          </a:p>
        </p:txBody>
      </p:sp>
    </p:spTree>
    <p:extLst>
      <p:ext uri="{BB962C8B-B14F-4D97-AF65-F5344CB8AC3E}">
        <p14:creationId xmlns:p14="http://schemas.microsoft.com/office/powerpoint/2010/main" val="2516288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281753D-2657-4545-AE84-32216E42DE9A}"/>
              </a:ext>
            </a:extLst>
          </p:cNvPr>
          <p:cNvSpPr/>
          <p:nvPr/>
        </p:nvSpPr>
        <p:spPr>
          <a:xfrm>
            <a:off x="1085850" y="1729940"/>
            <a:ext cx="10583636" cy="4339650"/>
          </a:xfrm>
          <a:prstGeom prst="rect">
            <a:avLst/>
          </a:prstGeom>
        </p:spPr>
        <p:txBody>
          <a:bodyPr wrap="square">
            <a:spAutoFit/>
          </a:bodyPr>
          <a:lstStyle/>
          <a:p>
            <a:r>
              <a:rPr lang="en-US" sz="2300" dirty="0"/>
              <a:t>The output from this code looks like the following:</a:t>
            </a:r>
          </a:p>
          <a:p>
            <a:endParaRPr lang="en-US" sz="2300" dirty="0"/>
          </a:p>
          <a:p>
            <a:r>
              <a:rPr lang="en-US" sz="2300" b="1" dirty="0"/>
              <a:t>paper: copier (Copier &amp; Multipurpose)</a:t>
            </a:r>
          </a:p>
          <a:p>
            <a:r>
              <a:rPr lang="en-US" sz="2300" b="1" dirty="0"/>
              <a:t>paper: inkjet (Inkjet Printer)</a:t>
            </a:r>
          </a:p>
          <a:p>
            <a:r>
              <a:rPr lang="en-US" sz="2300" b="1" dirty="0"/>
              <a:t>paper: laser (Laser Printer)</a:t>
            </a:r>
          </a:p>
          <a:p>
            <a:r>
              <a:rPr lang="en-US" sz="2300" b="1" dirty="0"/>
              <a:t>paper: photo (Photographic Paper)</a:t>
            </a:r>
          </a:p>
          <a:p>
            <a:r>
              <a:rPr lang="en-US" sz="2300" b="1" dirty="0"/>
              <a:t>pens: ball (Ball Point)</a:t>
            </a:r>
          </a:p>
          <a:p>
            <a:r>
              <a:rPr lang="en-US" sz="2300" b="1" dirty="0"/>
              <a:t>pens: </a:t>
            </a:r>
            <a:r>
              <a:rPr lang="en-US" sz="2300" b="1" dirty="0" err="1"/>
              <a:t>hilite</a:t>
            </a:r>
            <a:r>
              <a:rPr lang="en-US" sz="2300" b="1" dirty="0"/>
              <a:t> (Highlighters)</a:t>
            </a:r>
          </a:p>
          <a:p>
            <a:r>
              <a:rPr lang="en-US" sz="2300" b="1" dirty="0"/>
              <a:t>pens: marker (Markers)</a:t>
            </a:r>
          </a:p>
          <a:p>
            <a:r>
              <a:rPr lang="en-US" sz="2300" b="1" dirty="0" err="1"/>
              <a:t>misc</a:t>
            </a:r>
            <a:r>
              <a:rPr lang="en-US" sz="2300" b="1" dirty="0"/>
              <a:t>: tape (Sticky Tape)</a:t>
            </a:r>
          </a:p>
          <a:p>
            <a:r>
              <a:rPr lang="en-US" sz="2300" b="1" dirty="0" err="1"/>
              <a:t>misc</a:t>
            </a:r>
            <a:r>
              <a:rPr lang="en-US" sz="2300" b="1" dirty="0"/>
              <a:t>: glue (Adhesives)</a:t>
            </a:r>
          </a:p>
          <a:p>
            <a:r>
              <a:rPr lang="en-US" sz="2300" b="1" dirty="0" err="1"/>
              <a:t>misc</a:t>
            </a:r>
            <a:r>
              <a:rPr lang="en-US" sz="2300" b="1" dirty="0"/>
              <a:t>: clips (Paperclips)</a:t>
            </a:r>
            <a:endParaRPr lang="en-US" sz="2300" dirty="0"/>
          </a:p>
        </p:txBody>
      </p:sp>
    </p:spTree>
    <p:extLst>
      <p:ext uri="{BB962C8B-B14F-4D97-AF65-F5344CB8AC3E}">
        <p14:creationId xmlns:p14="http://schemas.microsoft.com/office/powerpoint/2010/main" val="1434461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dirty="0"/>
              <a:t>You can directly access a particular element of the array by using square brackets:</a:t>
            </a:r>
          </a:p>
          <a:p>
            <a:pPr marL="0" indent="0">
              <a:buNone/>
            </a:pPr>
            <a:endParaRPr lang="en-US" dirty="0"/>
          </a:p>
          <a:p>
            <a:pPr marL="457200" lvl="1" indent="0">
              <a:buNone/>
            </a:pPr>
            <a:r>
              <a:rPr lang="en-US" dirty="0">
                <a:solidFill>
                  <a:srgbClr val="0070C0"/>
                </a:solidFill>
              </a:rPr>
              <a:t>echo $products</a:t>
            </a:r>
            <a:r>
              <a:rPr lang="en-US" b="1" dirty="0">
                <a:solidFill>
                  <a:srgbClr val="0070C0"/>
                </a:solidFill>
              </a:rPr>
              <a:t>['</a:t>
            </a:r>
            <a:r>
              <a:rPr lang="en-US" b="1" dirty="0" err="1">
                <a:solidFill>
                  <a:srgbClr val="0070C0"/>
                </a:solidFill>
              </a:rPr>
              <a:t>misc</a:t>
            </a:r>
            <a:r>
              <a:rPr lang="en-US" b="1" dirty="0">
                <a:solidFill>
                  <a:srgbClr val="0070C0"/>
                </a:solidFill>
              </a:rPr>
              <a:t>']['glue’];  </a:t>
            </a:r>
            <a:r>
              <a:rPr lang="en-US" dirty="0">
                <a:solidFill>
                  <a:schemeClr val="tx1">
                    <a:lumMod val="50000"/>
                    <a:lumOff val="50000"/>
                  </a:schemeClr>
                </a:solidFill>
              </a:rPr>
              <a:t>//This outputs the value Adhesives</a:t>
            </a:r>
          </a:p>
          <a:p>
            <a:endParaRPr lang="en-US" dirty="0"/>
          </a:p>
          <a:p>
            <a:endParaRPr lang="en-US" dirty="0"/>
          </a:p>
          <a:p>
            <a:endParaRPr lang="en-US" dirty="0"/>
          </a:p>
          <a:p>
            <a:pPr>
              <a:buFont typeface="Wingdings" panose="05000000000000000000" pitchFamily="2" charset="2"/>
              <a:buChar char="Ø"/>
            </a:pPr>
            <a:r>
              <a:rPr lang="en-US" dirty="0"/>
              <a:t>You can also create numeric multidimensional arrays that are accessed directly by indexes rather than by alphanumeric identifiers. </a:t>
            </a:r>
          </a:p>
          <a:p>
            <a:pPr marL="457200" lvl="1" indent="0">
              <a:buNone/>
            </a:pPr>
            <a:r>
              <a:rPr lang="en-US" dirty="0"/>
              <a:t>See next slide</a:t>
            </a:r>
          </a:p>
        </p:txBody>
      </p:sp>
      <p:sp>
        <p:nvSpPr>
          <p:cNvPr id="2" name="Arrow: Down 1">
            <a:extLst>
              <a:ext uri="{FF2B5EF4-FFF2-40B4-BE49-F238E27FC236}">
                <a16:creationId xmlns:a16="http://schemas.microsoft.com/office/drawing/2014/main" id="{A61E46FD-FD4C-446D-BFC5-7DCB198198EF}"/>
              </a:ext>
            </a:extLst>
          </p:cNvPr>
          <p:cNvSpPr/>
          <p:nvPr/>
        </p:nvSpPr>
        <p:spPr>
          <a:xfrm rot="10800000">
            <a:off x="3643312" y="3186113"/>
            <a:ext cx="271461" cy="47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EF1C036-9194-4991-B1A7-C49D4699C0D4}"/>
              </a:ext>
            </a:extLst>
          </p:cNvPr>
          <p:cNvSpPr/>
          <p:nvPr/>
        </p:nvSpPr>
        <p:spPr>
          <a:xfrm rot="10800000">
            <a:off x="4495800" y="3186113"/>
            <a:ext cx="271461" cy="47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F500F7-5859-4FAF-8E55-B84A537604CE}"/>
              </a:ext>
            </a:extLst>
          </p:cNvPr>
          <p:cNvSpPr txBox="1"/>
          <p:nvPr/>
        </p:nvSpPr>
        <p:spPr>
          <a:xfrm>
            <a:off x="3857621" y="3677805"/>
            <a:ext cx="852488" cy="430887"/>
          </a:xfrm>
          <a:prstGeom prst="rect">
            <a:avLst/>
          </a:prstGeom>
          <a:noFill/>
        </p:spPr>
        <p:txBody>
          <a:bodyPr wrap="square" rtlCol="0">
            <a:spAutoFit/>
          </a:bodyPr>
          <a:lstStyle/>
          <a:p>
            <a:r>
              <a:rPr lang="en-US" sz="2200" dirty="0"/>
              <a:t>Keys</a:t>
            </a:r>
          </a:p>
        </p:txBody>
      </p:sp>
    </p:spTree>
    <p:extLst>
      <p:ext uri="{BB962C8B-B14F-4D97-AF65-F5344CB8AC3E}">
        <p14:creationId xmlns:p14="http://schemas.microsoft.com/office/powerpoint/2010/main" val="65480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$chessboard = array(</a:t>
            </a:r>
          </a:p>
          <a:p>
            <a:pPr marL="457200" lvl="1" indent="0">
              <a:buNone/>
            </a:pPr>
            <a:r>
              <a:rPr lang="en-US" dirty="0">
                <a:solidFill>
                  <a:srgbClr val="0070C0"/>
                </a:solidFill>
              </a:rPr>
              <a:t>		array('r', 'n', 'b', 'q', 'k', 'b', 'n', 'r’),</a:t>
            </a:r>
          </a:p>
          <a:p>
            <a:pPr marL="457200" lvl="1" indent="0">
              <a:buNone/>
            </a:pPr>
            <a:r>
              <a:rPr lang="en-US" dirty="0">
                <a:solidFill>
                  <a:srgbClr val="0070C0"/>
                </a:solidFill>
              </a:rPr>
              <a:t>		array('p', 'p', 'p', 'p', 'p', 'p', 'p', 'p’),</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 ', ' ', ' ', ' ', ' ', ' ', ' ', ' ‘),</a:t>
            </a:r>
          </a:p>
          <a:p>
            <a:pPr marL="457200" lvl="1" indent="0">
              <a:buNone/>
            </a:pPr>
            <a:r>
              <a:rPr lang="en-US" dirty="0">
                <a:solidFill>
                  <a:srgbClr val="0070C0"/>
                </a:solidFill>
              </a:rPr>
              <a:t>		array('P', 'P', 'P', 'P', 'P', 'P', 'P', 'P’),</a:t>
            </a:r>
          </a:p>
          <a:p>
            <a:pPr marL="457200" lvl="1" indent="0">
              <a:buNone/>
            </a:pPr>
            <a:r>
              <a:rPr lang="en-US" dirty="0">
                <a:solidFill>
                  <a:srgbClr val="0070C0"/>
                </a:solidFill>
              </a:rPr>
              <a:t>		array('R', 'N', 'B', 'Q', 'K', 'B', 'N', 'R’)</a:t>
            </a:r>
          </a:p>
          <a:p>
            <a:pPr marL="457200" lvl="1" indent="0">
              <a:buNone/>
            </a:pPr>
            <a:r>
              <a:rPr lang="en-US" dirty="0">
                <a:solidFill>
                  <a:srgbClr val="0070C0"/>
                </a:solidFill>
              </a:rPr>
              <a:t>	);</a:t>
            </a:r>
          </a:p>
          <a:p>
            <a:pPr marL="457200" lvl="1" indent="0">
              <a:buNone/>
            </a:pPr>
            <a:r>
              <a:rPr lang="en-US" dirty="0">
                <a:solidFill>
                  <a:srgbClr val="0070C0"/>
                </a:solidFill>
              </a:rPr>
              <a:t>	…</a:t>
            </a:r>
          </a:p>
        </p:txBody>
      </p:sp>
      <p:sp>
        <p:nvSpPr>
          <p:cNvPr id="2" name="Rectangle 1">
            <a:extLst>
              <a:ext uri="{FF2B5EF4-FFF2-40B4-BE49-F238E27FC236}">
                <a16:creationId xmlns:a16="http://schemas.microsoft.com/office/drawing/2014/main" id="{41E813D2-B2D4-40A8-BDDD-C627BF314612}"/>
              </a:ext>
            </a:extLst>
          </p:cNvPr>
          <p:cNvSpPr/>
          <p:nvPr/>
        </p:nvSpPr>
        <p:spPr>
          <a:xfrm>
            <a:off x="7558087" y="2515084"/>
            <a:ext cx="4329113" cy="2862322"/>
          </a:xfrm>
          <a:prstGeom prst="rect">
            <a:avLst/>
          </a:prstGeom>
        </p:spPr>
        <p:txBody>
          <a:bodyPr wrap="square">
            <a:spAutoFit/>
          </a:bodyPr>
          <a:lstStyle/>
          <a:p>
            <a:r>
              <a:rPr lang="en-US" dirty="0">
                <a:latin typeface="MinionPro-Regular"/>
              </a:rPr>
              <a:t>Chessboard:</a:t>
            </a:r>
          </a:p>
          <a:p>
            <a:endParaRPr lang="en-US" dirty="0">
              <a:latin typeface="MinionPro-Regular"/>
            </a:endParaRPr>
          </a:p>
          <a:p>
            <a:r>
              <a:rPr lang="en-US" dirty="0">
                <a:latin typeface="MinionPro-Regular"/>
              </a:rPr>
              <a:t>In this example, the lowercase letters represent black pieces, and the uppercase white.</a:t>
            </a:r>
          </a:p>
          <a:p>
            <a:endParaRPr lang="en-US" dirty="0">
              <a:latin typeface="MinionPro-Regular"/>
            </a:endParaRPr>
          </a:p>
          <a:p>
            <a:r>
              <a:rPr lang="en-US" dirty="0">
                <a:latin typeface="MinionPro-Regular"/>
              </a:rPr>
              <a:t>The key is </a:t>
            </a:r>
            <a:r>
              <a:rPr lang="en-US" dirty="0">
                <a:latin typeface="UbuntuMono-Regular"/>
              </a:rPr>
              <a:t>r </a:t>
            </a:r>
            <a:r>
              <a:rPr lang="en-US" dirty="0">
                <a:latin typeface="MinionPro-Regular"/>
              </a:rPr>
              <a:t>= rook, </a:t>
            </a:r>
            <a:r>
              <a:rPr lang="en-US" dirty="0">
                <a:latin typeface="UbuntuMono-Regular"/>
              </a:rPr>
              <a:t>n </a:t>
            </a:r>
            <a:r>
              <a:rPr lang="en-US" dirty="0">
                <a:latin typeface="MinionPro-Regular"/>
              </a:rPr>
              <a:t>= knight, </a:t>
            </a:r>
            <a:r>
              <a:rPr lang="en-US" dirty="0">
                <a:latin typeface="UbuntuMono-Regular"/>
              </a:rPr>
              <a:t>b </a:t>
            </a:r>
            <a:r>
              <a:rPr lang="en-US" dirty="0">
                <a:latin typeface="MinionPro-Regular"/>
              </a:rPr>
              <a:t>= bishop, </a:t>
            </a:r>
          </a:p>
          <a:p>
            <a:r>
              <a:rPr lang="en-US" dirty="0">
                <a:latin typeface="UbuntuMono-Regular"/>
              </a:rPr>
              <a:t>k </a:t>
            </a:r>
            <a:r>
              <a:rPr lang="en-US" dirty="0">
                <a:latin typeface="MinionPro-Regular"/>
              </a:rPr>
              <a:t>= king, </a:t>
            </a:r>
            <a:r>
              <a:rPr lang="en-US" dirty="0">
                <a:latin typeface="UbuntuMono-Regular"/>
              </a:rPr>
              <a:t>q </a:t>
            </a:r>
            <a:r>
              <a:rPr lang="en-US" dirty="0">
                <a:latin typeface="MinionPro-Regular"/>
              </a:rPr>
              <a:t>= queen, and </a:t>
            </a:r>
            <a:r>
              <a:rPr lang="en-US" dirty="0">
                <a:latin typeface="UbuntuMono-Regular"/>
              </a:rPr>
              <a:t>p </a:t>
            </a:r>
            <a:r>
              <a:rPr lang="en-US" dirty="0">
                <a:latin typeface="MinionPro-Regular"/>
              </a:rPr>
              <a:t>= pawn</a:t>
            </a:r>
          </a:p>
          <a:p>
            <a:endParaRPr lang="en-US" dirty="0">
              <a:latin typeface="MinionPro-Regular"/>
            </a:endParaRPr>
          </a:p>
          <a:p>
            <a:endParaRPr lang="en-US" dirty="0">
              <a:latin typeface="MinionPro-Regular"/>
            </a:endParaRPr>
          </a:p>
        </p:txBody>
      </p:sp>
    </p:spTree>
    <p:extLst>
      <p:ext uri="{BB962C8B-B14F-4D97-AF65-F5344CB8AC3E}">
        <p14:creationId xmlns:p14="http://schemas.microsoft.com/office/powerpoint/2010/main" val="2911873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($chessboard as $row)</a:t>
            </a:r>
          </a:p>
          <a:p>
            <a:pPr marL="457200" lvl="1" indent="0">
              <a:buNone/>
            </a:pPr>
            <a:r>
              <a:rPr lang="en-US" dirty="0">
                <a:solidFill>
                  <a:srgbClr val="0070C0"/>
                </a:solidFill>
              </a:rPr>
              <a:t>	{</a:t>
            </a:r>
          </a:p>
          <a:p>
            <a:pPr marL="457200" lvl="1" indent="0">
              <a:buNone/>
            </a:pPr>
            <a:r>
              <a:rPr lang="en-US" dirty="0">
                <a:solidFill>
                  <a:srgbClr val="0070C0"/>
                </a:solidFill>
              </a:rPr>
              <a:t>		</a:t>
            </a:r>
            <a:r>
              <a:rPr lang="en-US" dirty="0" err="1">
                <a:solidFill>
                  <a:srgbClr val="0070C0"/>
                </a:solidFill>
              </a:rPr>
              <a:t>foreach</a:t>
            </a:r>
            <a:r>
              <a:rPr lang="en-US" dirty="0">
                <a:solidFill>
                  <a:srgbClr val="0070C0"/>
                </a:solidFill>
              </a:rPr>
              <a:t> ($row as $piece)</a:t>
            </a:r>
          </a:p>
          <a:p>
            <a:pPr marL="457200" lvl="1" indent="0">
              <a:buNone/>
            </a:pPr>
            <a:r>
              <a:rPr lang="en-US" dirty="0">
                <a:solidFill>
                  <a:srgbClr val="0070C0"/>
                </a:solidFill>
              </a:rPr>
              <a:t>			echo "$piece ";</a:t>
            </a:r>
          </a:p>
          <a:p>
            <a:pPr marL="457200" lvl="1" indent="0">
              <a:buNone/>
            </a:pPr>
            <a:r>
              <a:rPr lang="en-US" dirty="0">
                <a:solidFill>
                  <a:srgbClr val="0070C0"/>
                </a:solidFill>
              </a:rPr>
              <a:t>		echo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echo "&lt;/pre&gt;";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41E813D2-B2D4-40A8-BDDD-C627BF314612}"/>
              </a:ext>
            </a:extLst>
          </p:cNvPr>
          <p:cNvSpPr/>
          <p:nvPr/>
        </p:nvSpPr>
        <p:spPr>
          <a:xfrm>
            <a:off x="7243762" y="2684947"/>
            <a:ext cx="4329113" cy="2308324"/>
          </a:xfrm>
          <a:prstGeom prst="rect">
            <a:avLst/>
          </a:prstGeom>
        </p:spPr>
        <p:txBody>
          <a:bodyPr wrap="square">
            <a:spAutoFit/>
          </a:bodyPr>
          <a:lstStyle/>
          <a:p>
            <a:r>
              <a:rPr lang="en-US" dirty="0">
                <a:latin typeface="MinionPro-Regular"/>
              </a:rPr>
              <a:t>Again, a pair of nested </a:t>
            </a:r>
            <a:r>
              <a:rPr lang="en-US" dirty="0" err="1">
                <a:solidFill>
                  <a:srgbClr val="0070C0"/>
                </a:solidFill>
                <a:latin typeface="UbuntuMono-Regular"/>
              </a:rPr>
              <a:t>foreach</a:t>
            </a:r>
            <a:r>
              <a:rPr lang="en-US" dirty="0">
                <a:solidFill>
                  <a:srgbClr val="0070C0"/>
                </a:solidFill>
                <a:latin typeface="UbuntuMono-Regular"/>
              </a:rPr>
              <a:t>...as </a:t>
            </a:r>
            <a:r>
              <a:rPr lang="en-US" dirty="0">
                <a:latin typeface="MinionPro-Regular"/>
              </a:rPr>
              <a:t>loops walks through the array and displays its contents.</a:t>
            </a:r>
          </a:p>
          <a:p>
            <a:endParaRPr lang="en-US" dirty="0">
              <a:latin typeface="MinionPro-Regular"/>
            </a:endParaRPr>
          </a:p>
          <a:p>
            <a:r>
              <a:rPr lang="en-US" dirty="0">
                <a:latin typeface="MinionPro-Regular"/>
              </a:rPr>
              <a:t>The outer loop has two statements within it, so curly braces enclose them.</a:t>
            </a:r>
          </a:p>
          <a:p>
            <a:endParaRPr lang="en-US" dirty="0">
              <a:latin typeface="MinionPro-Regular"/>
            </a:endParaRPr>
          </a:p>
          <a:p>
            <a:endParaRPr lang="en-US" dirty="0">
              <a:latin typeface="MinionPro-Regular"/>
            </a:endParaRPr>
          </a:p>
        </p:txBody>
      </p:sp>
    </p:spTree>
    <p:extLst>
      <p:ext uri="{BB962C8B-B14F-4D97-AF65-F5344CB8AC3E}">
        <p14:creationId xmlns:p14="http://schemas.microsoft.com/office/powerpoint/2010/main" val="1706617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Multidimensional Arrays</a:t>
            </a:r>
          </a:p>
        </p:txBody>
      </p:sp>
      <p:sp>
        <p:nvSpPr>
          <p:cNvPr id="2" name="Rectangle 1">
            <a:extLst>
              <a:ext uri="{FF2B5EF4-FFF2-40B4-BE49-F238E27FC236}">
                <a16:creationId xmlns:a16="http://schemas.microsoft.com/office/drawing/2014/main" id="{41E813D2-B2D4-40A8-BDDD-C627BF314612}"/>
              </a:ext>
            </a:extLst>
          </p:cNvPr>
          <p:cNvSpPr/>
          <p:nvPr/>
        </p:nvSpPr>
        <p:spPr>
          <a:xfrm>
            <a:off x="838200" y="1846534"/>
            <a:ext cx="10634663" cy="4524315"/>
          </a:xfrm>
          <a:prstGeom prst="rect">
            <a:avLst/>
          </a:prstGeom>
        </p:spPr>
        <p:txBody>
          <a:bodyPr wrap="square">
            <a:spAutoFit/>
          </a:bodyPr>
          <a:lstStyle/>
          <a:p>
            <a:r>
              <a:rPr lang="en-US" sz="2200" dirty="0"/>
              <a:t>The &lt;pre&gt; and &lt;/pre&gt; tags ensure that the output displays correctly, like this:</a:t>
            </a:r>
          </a:p>
          <a:p>
            <a:endParaRPr lang="en-US" dirty="0"/>
          </a:p>
          <a:p>
            <a:pPr lvl="1"/>
            <a:r>
              <a:rPr lang="pt-BR" sz="2000" b="1" dirty="0"/>
              <a:t>r n b q k b n r</a:t>
            </a:r>
          </a:p>
          <a:p>
            <a:pPr lvl="1"/>
            <a:r>
              <a:rPr lang="en-US" sz="2000" b="1" dirty="0"/>
              <a:t>p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endParaRPr lang="en-US" sz="2000" b="1" dirty="0"/>
          </a:p>
          <a:p>
            <a:pPr lvl="1"/>
            <a:r>
              <a:rPr lang="en-US" sz="2000" b="1" dirty="0"/>
              <a:t>P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r>
              <a:rPr lang="en-US" sz="2000" b="1" dirty="0"/>
              <a:t> </a:t>
            </a:r>
            <a:r>
              <a:rPr lang="en-US" sz="2000" b="1" dirty="0" err="1"/>
              <a:t>P</a:t>
            </a:r>
            <a:endParaRPr lang="en-US" sz="2000" b="1" dirty="0"/>
          </a:p>
          <a:p>
            <a:pPr lvl="1"/>
            <a:r>
              <a:rPr lang="pt-BR" sz="2000" b="1" dirty="0"/>
              <a:t>R N B Q K B N R</a:t>
            </a:r>
          </a:p>
          <a:p>
            <a:endParaRPr lang="pt-BR" b="1" dirty="0"/>
          </a:p>
          <a:p>
            <a:endParaRPr lang="pt-BR" b="1" dirty="0"/>
          </a:p>
          <a:p>
            <a:r>
              <a:rPr lang="en-US" sz="2200" dirty="0"/>
              <a:t>You can also directly access any element within this array by using square brackets:</a:t>
            </a:r>
          </a:p>
          <a:p>
            <a:endParaRPr lang="en-US" sz="2200" dirty="0"/>
          </a:p>
          <a:p>
            <a:pPr lvl="1"/>
            <a:r>
              <a:rPr lang="en-US" sz="2200" dirty="0">
                <a:solidFill>
                  <a:srgbClr val="0070C0"/>
                </a:solidFill>
              </a:rPr>
              <a:t>echo $chessboard[7][3];</a:t>
            </a:r>
          </a:p>
          <a:p>
            <a:endParaRPr lang="en-US" sz="2200" dirty="0"/>
          </a:p>
          <a:p>
            <a:pPr lvl="1"/>
            <a:r>
              <a:rPr lang="en-US" sz="2200" dirty="0"/>
              <a:t>This statement outputs the uppercase letter Q, the eighth element down and the fourth along (remembering that array indexes start at 0, not 1).</a:t>
            </a:r>
            <a:endParaRPr lang="en-US" sz="2200" dirty="0">
              <a:latin typeface="MinionPro-Regular"/>
            </a:endParaRPr>
          </a:p>
        </p:txBody>
      </p:sp>
    </p:spTree>
    <p:extLst>
      <p:ext uri="{BB962C8B-B14F-4D97-AF65-F5344CB8AC3E}">
        <p14:creationId xmlns:p14="http://schemas.microsoft.com/office/powerpoint/2010/main" val="138406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Most data and methods apply to instances of a class. </a:t>
            </a:r>
          </a:p>
          <a:p>
            <a:endParaRPr lang="en-US" dirty="0"/>
          </a:p>
          <a:p>
            <a:r>
              <a:rPr lang="en-US" dirty="0"/>
              <a:t>But occasionally you’ll want to maintain data about a whole class. </a:t>
            </a:r>
          </a:p>
          <a:p>
            <a:pPr marL="457200" lvl="1" indent="0">
              <a:buNone/>
            </a:pPr>
            <a:r>
              <a:rPr lang="en-US" dirty="0"/>
              <a:t>For example, to report how many users are registered, you will store a variable that applies to the whole User class. </a:t>
            </a:r>
          </a:p>
          <a:p>
            <a:endParaRPr lang="en-US" dirty="0"/>
          </a:p>
          <a:p>
            <a:r>
              <a:rPr lang="en-US" dirty="0"/>
              <a:t>Declaring members of a class </a:t>
            </a:r>
            <a:r>
              <a:rPr lang="en-US" b="1" dirty="0"/>
              <a:t>static members</a:t>
            </a:r>
            <a:r>
              <a:rPr lang="en-US" dirty="0"/>
              <a:t> makes them accessible without an instantiation of the class. </a:t>
            </a:r>
          </a:p>
          <a:p>
            <a:pPr marL="457200" lvl="1" indent="0">
              <a:buNone/>
            </a:pPr>
            <a:r>
              <a:rPr lang="en-US" dirty="0"/>
              <a:t>A property declared static cannot be directly accessed within an instance of a class, but a static method can.</a:t>
            </a:r>
          </a:p>
        </p:txBody>
      </p:sp>
    </p:spTree>
    <p:extLst>
      <p:ext uri="{BB962C8B-B14F-4D97-AF65-F5344CB8AC3E}">
        <p14:creationId xmlns:p14="http://schemas.microsoft.com/office/powerpoint/2010/main" val="3357642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b="1" dirty="0" err="1">
                <a:solidFill>
                  <a:srgbClr val="0070C0"/>
                </a:solidFill>
              </a:rPr>
              <a:t>foreach</a:t>
            </a:r>
            <a:r>
              <a:rPr lang="en-US" b="1" dirty="0">
                <a:solidFill>
                  <a:srgbClr val="0070C0"/>
                </a:solidFill>
              </a:rPr>
              <a:t>...as </a:t>
            </a:r>
            <a:r>
              <a:rPr lang="en-US" dirty="0"/>
              <a:t>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lnSpcReduction="10000"/>
          </a:bodyPr>
          <a:lstStyle/>
          <a:p>
            <a:r>
              <a:rPr lang="en-US" dirty="0"/>
              <a:t>Using it, you can step through all the items in an array, one at a time, and do something with them.</a:t>
            </a:r>
          </a:p>
          <a:p>
            <a:pPr>
              <a:buFont typeface="Courier New" panose="02070309020205020404" pitchFamily="49" charset="0"/>
              <a:buChar char="o"/>
            </a:pPr>
            <a:r>
              <a:rPr lang="en-US" dirty="0"/>
              <a:t>The process starts with the first item and ends with the last one, so you don’t even have to know how many items there are in an array.</a:t>
            </a:r>
          </a:p>
          <a:p>
            <a:pPr>
              <a:buFont typeface="Courier New" panose="02070309020205020404" pitchFamily="49" charset="0"/>
              <a:buChar char="o"/>
            </a:pPr>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$paper = array("Copier", "Inkjet", "Laser", "Photo");</a:t>
            </a:r>
          </a:p>
          <a:p>
            <a:pPr marL="457200" lvl="1" indent="0">
              <a:buNone/>
            </a:pPr>
            <a:r>
              <a:rPr lang="en-US" dirty="0">
                <a:solidFill>
                  <a:srgbClr val="0070C0"/>
                </a:solidFill>
              </a:rPr>
              <a:t>	$j = 0;</a:t>
            </a:r>
          </a:p>
          <a:p>
            <a:pPr marL="457200" lvl="1" indent="0">
              <a:buNone/>
            </a:pPr>
            <a:r>
              <a:rPr lang="en-US" dirty="0">
                <a:solidFill>
                  <a:srgbClr val="0070C0"/>
                </a:solidFill>
              </a:rPr>
              <a:t>	</a:t>
            </a:r>
            <a:r>
              <a:rPr lang="en-US" b="1" dirty="0" err="1">
                <a:solidFill>
                  <a:srgbClr val="0070C0"/>
                </a:solidFill>
              </a:rPr>
              <a:t>foreach</a:t>
            </a:r>
            <a:r>
              <a:rPr lang="en-US" dirty="0">
                <a:solidFill>
                  <a:srgbClr val="0070C0"/>
                </a:solidFill>
              </a:rPr>
              <a:t>($paper </a:t>
            </a:r>
            <a:r>
              <a:rPr lang="en-US" b="1" dirty="0">
                <a:solidFill>
                  <a:srgbClr val="0070C0"/>
                </a:solidFill>
              </a:rPr>
              <a:t>as</a:t>
            </a:r>
            <a:r>
              <a:rPr lang="en-US" dirty="0">
                <a:solidFill>
                  <a:srgbClr val="0070C0"/>
                </a:solidFill>
              </a:rPr>
              <a:t> $item)</a:t>
            </a:r>
          </a:p>
          <a:p>
            <a:pPr marL="457200" lvl="1" indent="0">
              <a:buNone/>
            </a:pPr>
            <a:r>
              <a:rPr lang="en-US" dirty="0">
                <a:solidFill>
                  <a:srgbClr val="0070C0"/>
                </a:solidFill>
              </a:rPr>
              <a:t>	{</a:t>
            </a:r>
          </a:p>
          <a:p>
            <a:pPr marL="457200" lvl="1" indent="0">
              <a:buNone/>
            </a:pPr>
            <a:r>
              <a:rPr lang="en-US" dirty="0">
                <a:solidFill>
                  <a:srgbClr val="0070C0"/>
                </a:solidFill>
              </a:rPr>
              <a:t>		echo "$j: $item&lt;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++$j;</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4156113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r>
              <a:rPr lang="en-US" dirty="0"/>
              <a:t>When PHP encounters a </a:t>
            </a:r>
            <a:r>
              <a:rPr lang="en-US" b="1" dirty="0" err="1">
                <a:solidFill>
                  <a:srgbClr val="0070C0"/>
                </a:solidFill>
              </a:rPr>
              <a:t>foreach</a:t>
            </a:r>
            <a:r>
              <a:rPr lang="en-US" dirty="0"/>
              <a:t> statement:</a:t>
            </a:r>
          </a:p>
          <a:p>
            <a:endParaRPr lang="en-US" dirty="0"/>
          </a:p>
          <a:p>
            <a:pPr marL="514350" indent="-514350">
              <a:buFont typeface="+mj-lt"/>
              <a:buAutoNum type="arabicPeriod"/>
            </a:pPr>
            <a:r>
              <a:rPr lang="en-US" dirty="0"/>
              <a:t>It takes the first item of the array and places it in the variable following the </a:t>
            </a:r>
            <a:r>
              <a:rPr lang="en-US" b="1" dirty="0">
                <a:solidFill>
                  <a:srgbClr val="0070C0"/>
                </a:solidFill>
              </a:rPr>
              <a:t>as</a:t>
            </a:r>
            <a:r>
              <a:rPr lang="en-US" dirty="0"/>
              <a:t> keyword</a:t>
            </a:r>
          </a:p>
          <a:p>
            <a:pPr marL="514350" indent="-514350">
              <a:buFont typeface="+mj-lt"/>
              <a:buAutoNum type="arabicPeriod"/>
            </a:pPr>
            <a:endParaRPr lang="en-US" dirty="0"/>
          </a:p>
          <a:p>
            <a:pPr marL="514350" indent="-514350">
              <a:buFont typeface="+mj-lt"/>
              <a:buAutoNum type="arabicPeriod"/>
            </a:pPr>
            <a:r>
              <a:rPr lang="en-US" dirty="0"/>
              <a:t>Then each time control flow returns to the </a:t>
            </a:r>
            <a:r>
              <a:rPr lang="en-US" b="1" dirty="0" err="1">
                <a:solidFill>
                  <a:srgbClr val="0070C0"/>
                </a:solidFill>
              </a:rPr>
              <a:t>foreach</a:t>
            </a:r>
            <a:r>
              <a:rPr lang="en-US" dirty="0"/>
              <a:t>, the next array element is placed in the </a:t>
            </a:r>
            <a:r>
              <a:rPr lang="en-US" b="1" dirty="0">
                <a:solidFill>
                  <a:srgbClr val="0070C0"/>
                </a:solidFill>
              </a:rPr>
              <a:t>as</a:t>
            </a:r>
            <a:r>
              <a:rPr lang="en-US" dirty="0"/>
              <a:t> keyword</a:t>
            </a:r>
          </a:p>
          <a:p>
            <a:endParaRPr lang="en-US" dirty="0"/>
          </a:p>
        </p:txBody>
      </p:sp>
    </p:spTree>
    <p:extLst>
      <p:ext uri="{BB962C8B-B14F-4D97-AF65-F5344CB8AC3E}">
        <p14:creationId xmlns:p14="http://schemas.microsoft.com/office/powerpoint/2010/main" val="1623797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a:t>
            </a:r>
            <a:r>
              <a:rPr lang="es-ES" dirty="0" err="1">
                <a:solidFill>
                  <a:srgbClr val="0070C0"/>
                </a:solidFill>
              </a:rPr>
              <a:t>paper</a:t>
            </a:r>
            <a:r>
              <a:rPr lang="es-ES" dirty="0">
                <a:solidFill>
                  <a:srgbClr val="0070C0"/>
                </a:solidFill>
              </a:rPr>
              <a:t> = array('</a:t>
            </a:r>
            <a:r>
              <a:rPr lang="es-ES" dirty="0" err="1">
                <a:solidFill>
                  <a:srgbClr val="0070C0"/>
                </a:solidFill>
              </a:rPr>
              <a:t>copier</a:t>
            </a:r>
            <a:r>
              <a:rPr lang="es-ES" dirty="0">
                <a:solidFill>
                  <a:srgbClr val="0070C0"/>
                </a:solidFill>
              </a:rPr>
              <a:t>’ =&gt; "</a:t>
            </a:r>
            <a:r>
              <a:rPr lang="es-ES" dirty="0" err="1">
                <a:solidFill>
                  <a:srgbClr val="0070C0"/>
                </a:solidFill>
              </a:rPr>
              <a:t>Copier</a:t>
            </a:r>
            <a:r>
              <a:rPr lang="es-ES" dirty="0">
                <a:solidFill>
                  <a:srgbClr val="0070C0"/>
                </a:solidFill>
              </a:rPr>
              <a:t> &amp; </a:t>
            </a:r>
            <a:r>
              <a:rPr lang="es-ES" dirty="0" err="1">
                <a:solidFill>
                  <a:srgbClr val="0070C0"/>
                </a:solidFill>
              </a:rPr>
              <a:t>Multipurpose</a:t>
            </a:r>
            <a:r>
              <a:rPr lang="es-ES" dirty="0">
                <a:solidFill>
                  <a:srgbClr val="0070C0"/>
                </a:solidFill>
              </a:rPr>
              <a:t>",</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a:t>
            </a:r>
            <a:r>
              <a:rPr lang="en-US" b="1" dirty="0" err="1">
                <a:solidFill>
                  <a:srgbClr val="0070C0"/>
                </a:solidFill>
              </a:rPr>
              <a:t>foreach</a:t>
            </a:r>
            <a:r>
              <a:rPr lang="en-US" dirty="0">
                <a:solidFill>
                  <a:srgbClr val="0070C0"/>
                </a:solidFill>
              </a:rPr>
              <a:t>($paper </a:t>
            </a:r>
            <a:r>
              <a:rPr lang="en-US" b="1" dirty="0">
                <a:solidFill>
                  <a:srgbClr val="0070C0"/>
                </a:solidFill>
              </a:rPr>
              <a:t>as</a:t>
            </a:r>
            <a:r>
              <a:rPr lang="en-US" dirty="0">
                <a:solidFill>
                  <a:srgbClr val="0070C0"/>
                </a:solidFill>
              </a:rPr>
              <a:t> $item =&gt; $description)</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1EBFE032-CE1F-4802-AD95-0D5956A84549}"/>
              </a:ext>
            </a:extLst>
          </p:cNvPr>
          <p:cNvSpPr/>
          <p:nvPr/>
        </p:nvSpPr>
        <p:spPr>
          <a:xfrm>
            <a:off x="838200" y="5248479"/>
            <a:ext cx="10428849" cy="1200329"/>
          </a:xfrm>
          <a:prstGeom prst="rect">
            <a:avLst/>
          </a:prstGeom>
        </p:spPr>
        <p:txBody>
          <a:bodyPr wrap="square">
            <a:spAutoFit/>
          </a:bodyPr>
          <a:lstStyle/>
          <a:p>
            <a:r>
              <a:rPr lang="en-US" sz="2400" dirty="0"/>
              <a:t>In this case, the variable </a:t>
            </a:r>
            <a:r>
              <a:rPr lang="en-US" sz="2400" dirty="0">
                <a:solidFill>
                  <a:srgbClr val="0070C0"/>
                </a:solidFill>
              </a:rPr>
              <a:t>$item </a:t>
            </a:r>
            <a:r>
              <a:rPr lang="en-US" sz="2400" dirty="0"/>
              <a:t>is set to each of the four values in turn in the array </a:t>
            </a:r>
            <a:r>
              <a:rPr lang="en-US" sz="2400" dirty="0">
                <a:solidFill>
                  <a:srgbClr val="0070C0"/>
                </a:solidFill>
              </a:rPr>
              <a:t>$paper</a:t>
            </a:r>
            <a:endParaRPr lang="en-US" sz="2400" dirty="0"/>
          </a:p>
          <a:p>
            <a:r>
              <a:rPr lang="en-US" sz="2400" dirty="0"/>
              <a:t>Once all values have been used, execution of the loop ends. </a:t>
            </a:r>
          </a:p>
        </p:txBody>
      </p:sp>
    </p:spTree>
    <p:extLst>
      <p:ext uri="{BB962C8B-B14F-4D97-AF65-F5344CB8AC3E}">
        <p14:creationId xmlns:p14="http://schemas.microsoft.com/office/powerpoint/2010/main" val="48340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457200" lvl="1" indent="0">
              <a:buNone/>
            </a:pPr>
            <a:r>
              <a:rPr lang="en-US" dirty="0"/>
              <a:t>The displayed result of this code is as follows:</a:t>
            </a:r>
          </a:p>
          <a:p>
            <a:endParaRPr lang="en-US" dirty="0"/>
          </a:p>
          <a:p>
            <a:pPr marL="457200" lvl="1" indent="0">
              <a:buNone/>
            </a:pPr>
            <a:r>
              <a:rPr lang="en-US" b="1" dirty="0"/>
              <a:t>copier: Copier &amp; Multipurpose</a:t>
            </a:r>
          </a:p>
          <a:p>
            <a:pPr marL="457200" lvl="1" indent="0">
              <a:buNone/>
            </a:pPr>
            <a:r>
              <a:rPr lang="en-US" b="1" dirty="0"/>
              <a:t>inkjet: Inkjet Printer</a:t>
            </a:r>
          </a:p>
          <a:p>
            <a:pPr marL="457200" lvl="1" indent="0">
              <a:buNone/>
            </a:pPr>
            <a:r>
              <a:rPr lang="en-US" b="1" dirty="0"/>
              <a:t>laser: Laser Printer</a:t>
            </a:r>
          </a:p>
          <a:p>
            <a:pPr marL="457200" lvl="1" indent="0">
              <a:buNone/>
            </a:pPr>
            <a:r>
              <a:rPr lang="en-US" b="1" dirty="0"/>
              <a:t>photo: Photographic Paper</a:t>
            </a:r>
          </a:p>
          <a:p>
            <a:endParaRPr lang="en-US" b="1" dirty="0"/>
          </a:p>
        </p:txBody>
      </p:sp>
    </p:spTree>
    <p:extLst>
      <p:ext uri="{BB962C8B-B14F-4D97-AF65-F5344CB8AC3E}">
        <p14:creationId xmlns:p14="http://schemas.microsoft.com/office/powerpoint/2010/main" val="883813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Walking through an associative array using </a:t>
            </a:r>
            <a:r>
              <a:rPr lang="en-US" b="1" i="1" dirty="0">
                <a:solidFill>
                  <a:srgbClr val="0070C0"/>
                </a:solidFill>
              </a:rPr>
              <a:t>each</a:t>
            </a:r>
            <a:r>
              <a:rPr lang="en-US" i="1" dirty="0"/>
              <a:t> and </a:t>
            </a:r>
            <a:r>
              <a:rPr lang="en-US" b="1" i="1" dirty="0">
                <a:solidFill>
                  <a:srgbClr val="0070C0"/>
                </a:solidFill>
              </a:rPr>
              <a:t>list</a:t>
            </a:r>
            <a:r>
              <a:rPr lang="en-US" i="1" dirty="0"/>
              <a:t>:</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a:t>
            </a:r>
            <a:r>
              <a:rPr lang="es-ES" dirty="0" err="1">
                <a:solidFill>
                  <a:srgbClr val="0070C0"/>
                </a:solidFill>
              </a:rPr>
              <a:t>paper</a:t>
            </a:r>
            <a:r>
              <a:rPr lang="es-ES" dirty="0">
                <a:solidFill>
                  <a:srgbClr val="0070C0"/>
                </a:solidFill>
              </a:rPr>
              <a:t> = array(	'</a:t>
            </a:r>
            <a:r>
              <a:rPr lang="es-ES" dirty="0" err="1">
                <a:solidFill>
                  <a:srgbClr val="0070C0"/>
                </a:solidFill>
              </a:rPr>
              <a:t>copier</a:t>
            </a:r>
            <a:r>
              <a:rPr lang="es-ES" dirty="0">
                <a:solidFill>
                  <a:srgbClr val="0070C0"/>
                </a:solidFill>
              </a:rPr>
              <a:t>' =&gt; "</a:t>
            </a:r>
            <a:r>
              <a:rPr lang="es-ES" dirty="0" err="1">
                <a:solidFill>
                  <a:srgbClr val="0070C0"/>
                </a:solidFill>
              </a:rPr>
              <a:t>Copier</a:t>
            </a:r>
            <a:r>
              <a:rPr lang="es-ES" dirty="0">
                <a:solidFill>
                  <a:srgbClr val="0070C0"/>
                </a:solidFill>
              </a:rPr>
              <a:t> &amp; </a:t>
            </a:r>
            <a:r>
              <a:rPr lang="es-ES" dirty="0" err="1">
                <a:solidFill>
                  <a:srgbClr val="0070C0"/>
                </a:solidFill>
              </a:rPr>
              <a:t>Multipurpose</a:t>
            </a:r>
            <a:r>
              <a:rPr lang="es-ES" dirty="0">
                <a:solidFill>
                  <a:srgbClr val="0070C0"/>
                </a:solidFill>
              </a:rPr>
              <a:t>",</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while (</a:t>
            </a:r>
            <a:r>
              <a:rPr lang="en-US" b="1" dirty="0">
                <a:solidFill>
                  <a:srgbClr val="0070C0"/>
                </a:solidFill>
              </a:rPr>
              <a:t>list</a:t>
            </a:r>
            <a:r>
              <a:rPr lang="en-US" dirty="0">
                <a:solidFill>
                  <a:srgbClr val="0070C0"/>
                </a:solidFill>
              </a:rPr>
              <a:t>($item, $description) = </a:t>
            </a:r>
            <a:r>
              <a:rPr lang="en-US" b="1" dirty="0">
                <a:solidFill>
                  <a:srgbClr val="0070C0"/>
                </a:solidFill>
              </a:rPr>
              <a:t>each</a:t>
            </a:r>
            <a:r>
              <a:rPr lang="en-US" dirty="0">
                <a:solidFill>
                  <a:srgbClr val="0070C0"/>
                </a:solidFill>
              </a:rPr>
              <a:t>($paper))</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The </a:t>
            </a:r>
            <a:r>
              <a:rPr lang="en-US" dirty="0">
                <a:solidFill>
                  <a:srgbClr val="0070C0"/>
                </a:solidFill>
              </a:rPr>
              <a:t>each</a:t>
            </a:r>
            <a:r>
              <a:rPr lang="en-US" dirty="0"/>
              <a:t> function acts like </a:t>
            </a:r>
            <a:r>
              <a:rPr lang="en-US" dirty="0" err="1">
                <a:solidFill>
                  <a:srgbClr val="0070C0"/>
                </a:solidFill>
              </a:rPr>
              <a:t>foreach</a:t>
            </a:r>
            <a:r>
              <a:rPr lang="en-US" dirty="0"/>
              <a:t>: it returns an array containing a key/value pair from the array </a:t>
            </a:r>
            <a:r>
              <a:rPr lang="en-US" dirty="0">
                <a:solidFill>
                  <a:srgbClr val="0070C0"/>
                </a:solidFill>
              </a:rPr>
              <a:t>$paper </a:t>
            </a:r>
            <a:r>
              <a:rPr lang="en-US" dirty="0"/>
              <a:t>and then moves its built-in pointer to the next pair in that array. When there are no more pairs to return, each returns FALSE.</a:t>
            </a:r>
          </a:p>
        </p:txBody>
      </p:sp>
      <p:sp>
        <p:nvSpPr>
          <p:cNvPr id="2" name="Rectangle 1">
            <a:extLst>
              <a:ext uri="{FF2B5EF4-FFF2-40B4-BE49-F238E27FC236}">
                <a16:creationId xmlns:a16="http://schemas.microsoft.com/office/drawing/2014/main" id="{B586A87B-3BAB-414B-914B-253A0EDE3BD7}"/>
              </a:ext>
            </a:extLst>
          </p:cNvPr>
          <p:cNvSpPr/>
          <p:nvPr/>
        </p:nvSpPr>
        <p:spPr>
          <a:xfrm>
            <a:off x="7859151" y="3828121"/>
            <a:ext cx="3774831" cy="1200329"/>
          </a:xfrm>
          <a:prstGeom prst="rect">
            <a:avLst/>
          </a:prstGeom>
        </p:spPr>
        <p:txBody>
          <a:bodyPr wrap="square">
            <a:spAutoFit/>
          </a:bodyPr>
          <a:lstStyle/>
          <a:p>
            <a:pPr lvl="1"/>
            <a:r>
              <a:rPr lang="en-US" dirty="0"/>
              <a:t>In this example, a while loop is set up and will continue looping until each returns a value of FALSE. </a:t>
            </a:r>
          </a:p>
        </p:txBody>
      </p:sp>
    </p:spTree>
    <p:extLst>
      <p:ext uri="{BB962C8B-B14F-4D97-AF65-F5344CB8AC3E}">
        <p14:creationId xmlns:p14="http://schemas.microsoft.com/office/powerpoint/2010/main" val="993397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10000"/>
          </a:bodyPr>
          <a:lstStyle/>
          <a:p>
            <a:pPr marL="0" indent="0">
              <a:buNone/>
            </a:pPr>
            <a:r>
              <a:rPr lang="en-US" i="1" dirty="0"/>
              <a:t>Walking through an associative array using </a:t>
            </a:r>
            <a:r>
              <a:rPr lang="en-US" b="1" i="1" dirty="0">
                <a:solidFill>
                  <a:srgbClr val="0070C0"/>
                </a:solidFill>
              </a:rPr>
              <a:t>each</a:t>
            </a:r>
            <a:r>
              <a:rPr lang="en-US" i="1" dirty="0"/>
              <a:t> and </a:t>
            </a:r>
            <a:r>
              <a:rPr lang="en-US" b="1" i="1" dirty="0">
                <a:solidFill>
                  <a:srgbClr val="0070C0"/>
                </a:solidFill>
              </a:rPr>
              <a:t>list</a:t>
            </a:r>
            <a:r>
              <a:rPr lang="en-US" i="1" dirty="0"/>
              <a:t>:</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s-ES" dirty="0">
                <a:solidFill>
                  <a:srgbClr val="0070C0"/>
                </a:solidFill>
              </a:rPr>
              <a:t>	$paper = array(	'copier' =&gt; "Copier &amp; Multipurpose",</a:t>
            </a:r>
          </a:p>
          <a:p>
            <a:pPr marL="457200" lvl="1" indent="0">
              <a:buNone/>
            </a:pPr>
            <a:r>
              <a:rPr lang="en-US" dirty="0">
                <a:solidFill>
                  <a:srgbClr val="0070C0"/>
                </a:solidFill>
              </a:rPr>
              <a:t>			'inkjet' =&gt; "Inkjet Printer",</a:t>
            </a:r>
          </a:p>
          <a:p>
            <a:pPr marL="457200" lvl="1" indent="0">
              <a:buNone/>
            </a:pPr>
            <a:r>
              <a:rPr lang="en-US" dirty="0">
                <a:solidFill>
                  <a:srgbClr val="0070C0"/>
                </a:solidFill>
              </a:rPr>
              <a:t>			'laser' =&gt; "Laser Printer",</a:t>
            </a:r>
          </a:p>
          <a:p>
            <a:pPr marL="457200" lvl="1" indent="0">
              <a:buNone/>
            </a:pPr>
            <a:r>
              <a:rPr lang="en-US" dirty="0">
                <a:solidFill>
                  <a:srgbClr val="0070C0"/>
                </a:solidFill>
              </a:rPr>
              <a:t>			'photo' =&gt; "Photographic Paper");</a:t>
            </a:r>
          </a:p>
          <a:p>
            <a:pPr marL="457200" lvl="1" indent="0">
              <a:buNone/>
            </a:pPr>
            <a:endParaRPr lang="en-US" dirty="0">
              <a:solidFill>
                <a:srgbClr val="0070C0"/>
              </a:solidFill>
            </a:endParaRPr>
          </a:p>
          <a:p>
            <a:pPr marL="457200" lvl="1" indent="0">
              <a:buNone/>
            </a:pPr>
            <a:r>
              <a:rPr lang="en-US" dirty="0">
                <a:solidFill>
                  <a:srgbClr val="0070C0"/>
                </a:solidFill>
              </a:rPr>
              <a:t>	while (</a:t>
            </a:r>
            <a:r>
              <a:rPr lang="en-US" b="1" dirty="0">
                <a:solidFill>
                  <a:srgbClr val="0070C0"/>
                </a:solidFill>
              </a:rPr>
              <a:t>list</a:t>
            </a:r>
            <a:r>
              <a:rPr lang="en-US" dirty="0">
                <a:solidFill>
                  <a:srgbClr val="0070C0"/>
                </a:solidFill>
              </a:rPr>
              <a:t>($item, $description) = </a:t>
            </a:r>
            <a:r>
              <a:rPr lang="en-US" b="1" dirty="0">
                <a:solidFill>
                  <a:srgbClr val="0070C0"/>
                </a:solidFill>
              </a:rPr>
              <a:t>each</a:t>
            </a:r>
            <a:r>
              <a:rPr lang="en-US" dirty="0">
                <a:solidFill>
                  <a:srgbClr val="0070C0"/>
                </a:solidFill>
              </a:rPr>
              <a:t>($paper))</a:t>
            </a:r>
          </a:p>
          <a:p>
            <a:pPr marL="457200" lvl="1" indent="0">
              <a:buNone/>
            </a:pPr>
            <a:r>
              <a:rPr lang="en-US" dirty="0">
                <a:solidFill>
                  <a:srgbClr val="0070C0"/>
                </a:solidFill>
              </a:rPr>
              <a:t>		echo "$item: $description&lt;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?&gt;</a:t>
            </a:r>
          </a:p>
          <a:p>
            <a:pPr marL="457200" lvl="1" indent="0">
              <a:buNone/>
            </a:pPr>
            <a:endParaRPr lang="en-US" dirty="0">
              <a:solidFill>
                <a:srgbClr val="0070C0"/>
              </a:solidFill>
            </a:endParaRPr>
          </a:p>
          <a:p>
            <a:pPr lvl="1"/>
            <a:r>
              <a:rPr lang="en-US" dirty="0"/>
              <a:t>The </a:t>
            </a:r>
            <a:r>
              <a:rPr lang="en-US" b="1" dirty="0">
                <a:solidFill>
                  <a:srgbClr val="0070C0"/>
                </a:solidFill>
              </a:rPr>
              <a:t>list</a:t>
            </a:r>
            <a:r>
              <a:rPr lang="en-US" dirty="0"/>
              <a:t> function takes an array as its argument (in this case, the key/value pair returned by the function each) and then assigns the values of the array to the variables listed within parentheses.</a:t>
            </a:r>
          </a:p>
        </p:txBody>
      </p:sp>
    </p:spTree>
    <p:extLst>
      <p:ext uri="{BB962C8B-B14F-4D97-AF65-F5344CB8AC3E}">
        <p14:creationId xmlns:p14="http://schemas.microsoft.com/office/powerpoint/2010/main" val="197302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pPr marL="0" indent="0">
              <a:buNone/>
            </a:pPr>
            <a:r>
              <a:rPr lang="en-US" i="1" dirty="0"/>
              <a:t>Using the list function:</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b="1" dirty="0">
                <a:solidFill>
                  <a:srgbClr val="0070C0"/>
                </a:solidFill>
              </a:rPr>
              <a:t>list</a:t>
            </a:r>
            <a:r>
              <a:rPr lang="en-US" dirty="0">
                <a:solidFill>
                  <a:srgbClr val="0070C0"/>
                </a:solidFill>
              </a:rPr>
              <a:t>($a, $b) = </a:t>
            </a:r>
            <a:r>
              <a:rPr lang="en-US" b="1" dirty="0">
                <a:solidFill>
                  <a:srgbClr val="0070C0"/>
                </a:solidFill>
              </a:rPr>
              <a:t>array</a:t>
            </a:r>
            <a:r>
              <a:rPr lang="en-US" dirty="0">
                <a:solidFill>
                  <a:srgbClr val="0070C0"/>
                </a:solidFill>
              </a:rPr>
              <a:t>('Alice', 'Bob’);</a:t>
            </a:r>
          </a:p>
          <a:p>
            <a:pPr marL="457200" lvl="1" indent="0">
              <a:buNone/>
            </a:pPr>
            <a:r>
              <a:rPr lang="en-US" dirty="0">
                <a:solidFill>
                  <a:srgbClr val="0070C0"/>
                </a:solidFill>
              </a:rPr>
              <a:t>	echo "a=$a b=$b";</a:t>
            </a:r>
          </a:p>
          <a:p>
            <a:pPr marL="457200" lvl="1" indent="0">
              <a:buNone/>
            </a:pPr>
            <a:r>
              <a:rPr lang="en-US" dirty="0">
                <a:solidFill>
                  <a:srgbClr val="0070C0"/>
                </a:solidFill>
              </a:rPr>
              <a:t>?&gt;</a:t>
            </a:r>
          </a:p>
          <a:p>
            <a:endParaRPr lang="en-US" dirty="0"/>
          </a:p>
          <a:p>
            <a:pPr marL="457200" lvl="1" indent="0">
              <a:buNone/>
            </a:pPr>
            <a:r>
              <a:rPr lang="en-US" dirty="0"/>
              <a:t>The output from this code is as follows:</a:t>
            </a:r>
          </a:p>
          <a:p>
            <a:endParaRPr lang="en-US" dirty="0"/>
          </a:p>
          <a:p>
            <a:pPr marL="457200" lvl="1" indent="0">
              <a:buNone/>
            </a:pPr>
            <a:r>
              <a:rPr lang="en-US" b="1" dirty="0"/>
              <a:t>a=Alice b=Bob</a:t>
            </a:r>
          </a:p>
          <a:p>
            <a:endParaRPr lang="en-US" b="1" dirty="0"/>
          </a:p>
        </p:txBody>
      </p:sp>
    </p:spTree>
    <p:extLst>
      <p:ext uri="{BB962C8B-B14F-4D97-AF65-F5344CB8AC3E}">
        <p14:creationId xmlns:p14="http://schemas.microsoft.com/office/powerpoint/2010/main" val="37395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The </a:t>
            </a:r>
            <a:r>
              <a:rPr lang="en-US" dirty="0" err="1"/>
              <a:t>foreach</a:t>
            </a:r>
            <a:r>
              <a:rPr lang="en-US" dirty="0"/>
              <a:t>...as Loop</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endParaRPr lang="en-US" dirty="0"/>
          </a:p>
          <a:p>
            <a:pPr marL="0" indent="0">
              <a:buNone/>
            </a:pPr>
            <a:r>
              <a:rPr lang="en-US" dirty="0"/>
              <a:t>So you can take your pick when walking through arrays. </a:t>
            </a:r>
          </a:p>
          <a:p>
            <a:endParaRPr lang="en-US" dirty="0"/>
          </a:p>
          <a:p>
            <a:pPr marL="514350" indent="-514350">
              <a:buFont typeface="+mj-lt"/>
              <a:buAutoNum type="alphaLcParenR"/>
            </a:pPr>
            <a:r>
              <a:rPr lang="en-US" dirty="0"/>
              <a:t>Use </a:t>
            </a:r>
            <a:r>
              <a:rPr lang="en-US" dirty="0" err="1">
                <a:solidFill>
                  <a:srgbClr val="0070C0"/>
                </a:solidFill>
              </a:rPr>
              <a:t>foreach</a:t>
            </a:r>
            <a:r>
              <a:rPr lang="en-US" dirty="0">
                <a:solidFill>
                  <a:srgbClr val="0070C0"/>
                </a:solidFill>
              </a:rPr>
              <a:t>...as </a:t>
            </a:r>
            <a:r>
              <a:rPr lang="en-US" dirty="0"/>
              <a:t>to create a loop that extracts values to the variable following the </a:t>
            </a:r>
            <a:r>
              <a:rPr lang="en-US" dirty="0">
                <a:solidFill>
                  <a:srgbClr val="0070C0"/>
                </a:solidFill>
              </a:rPr>
              <a:t>as</a:t>
            </a:r>
          </a:p>
          <a:p>
            <a:pPr marL="514350" indent="-514350">
              <a:buFont typeface="+mj-lt"/>
              <a:buAutoNum type="alphaLcParenR"/>
            </a:pPr>
            <a:r>
              <a:rPr lang="en-US" dirty="0"/>
              <a:t>Or use the </a:t>
            </a:r>
            <a:r>
              <a:rPr lang="en-US" dirty="0">
                <a:solidFill>
                  <a:srgbClr val="0070C0"/>
                </a:solidFill>
              </a:rPr>
              <a:t>each</a:t>
            </a:r>
            <a:r>
              <a:rPr lang="en-US" dirty="0"/>
              <a:t> function and create your own looping system</a:t>
            </a:r>
            <a:endParaRPr lang="en-US" dirty="0">
              <a:solidFill>
                <a:srgbClr val="0070C0"/>
              </a:solidFill>
            </a:endParaRPr>
          </a:p>
          <a:p>
            <a:endParaRPr lang="en-US" b="1" dirty="0"/>
          </a:p>
        </p:txBody>
      </p:sp>
    </p:spTree>
    <p:extLst>
      <p:ext uri="{BB962C8B-B14F-4D97-AF65-F5344CB8AC3E}">
        <p14:creationId xmlns:p14="http://schemas.microsoft.com/office/powerpoint/2010/main" val="40842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a:t>
            </a:r>
            <a:r>
              <a:rPr lang="en-US" b="1" dirty="0">
                <a:solidFill>
                  <a:srgbClr val="0070C0"/>
                </a:solidFill>
              </a:rPr>
              <a:t>Test::</a:t>
            </a:r>
            <a:r>
              <a:rPr lang="en-US" dirty="0">
                <a:solidFill>
                  <a:srgbClr val="0070C0"/>
                </a:solidFill>
              </a:rPr>
              <a: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$temp-&gt;</a:t>
            </a:r>
            <a:r>
              <a:rPr lang="en-US" dirty="0" err="1">
                <a:solidFill>
                  <a:srgbClr val="0070C0"/>
                </a:solidFill>
              </a:rPr>
              <a:t>get_sp</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$temp-&gt;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a:t>
            </a:r>
            <a:r>
              <a:rPr lang="en-US" b="1" dirty="0">
                <a:solidFill>
                  <a:srgbClr val="0070C0"/>
                </a:solidFill>
              </a:rPr>
              <a:t>static</a:t>
            </a:r>
            <a:r>
              <a:rPr lang="en-US" dirty="0">
                <a:solidFill>
                  <a:srgbClr val="0070C0"/>
                </a:solidFill>
              </a:rPr>
              <a:t>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self::</a:t>
            </a:r>
            <a:r>
              <a:rPr lang="en-US" dirty="0">
                <a:solidFill>
                  <a:srgbClr val="0070C0"/>
                </a:solidFill>
              </a:rPr>
              <a:t>$</a:t>
            </a:r>
            <a:r>
              <a:rPr lang="en-US"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2" name="Rectangle 1">
            <a:extLst>
              <a:ext uri="{FF2B5EF4-FFF2-40B4-BE49-F238E27FC236}">
                <a16:creationId xmlns:a16="http://schemas.microsoft.com/office/drawing/2014/main" id="{DD658E2B-81E1-4A71-A3E2-61BC491F2AFA}"/>
              </a:ext>
            </a:extLst>
          </p:cNvPr>
          <p:cNvSpPr/>
          <p:nvPr/>
        </p:nvSpPr>
        <p:spPr>
          <a:xfrm>
            <a:off x="7141699" y="4549676"/>
            <a:ext cx="5050301" cy="2308324"/>
          </a:xfrm>
          <a:prstGeom prst="rect">
            <a:avLst/>
          </a:prstGeom>
          <a:ln>
            <a:solidFill>
              <a:schemeClr val="tx1"/>
            </a:solidFill>
          </a:ln>
        </p:spPr>
        <p:txBody>
          <a:bodyPr wrap="square">
            <a:spAutoFit/>
          </a:bodyPr>
          <a:lstStyle/>
          <a:p>
            <a:r>
              <a:rPr lang="en-US" sz="2400" dirty="0">
                <a:latin typeface="MinionPro-Regular"/>
              </a:rPr>
              <a:t>When you run this code, it returns the following output:</a:t>
            </a:r>
          </a:p>
          <a:p>
            <a:endParaRPr lang="en-US" sz="2400" dirty="0">
              <a:latin typeface="MinionPro-Regular"/>
            </a:endParaRPr>
          </a:p>
          <a:p>
            <a:r>
              <a:rPr lang="en-US" b="1" dirty="0">
                <a:latin typeface="UbuntuMono-Bold"/>
              </a:rPr>
              <a:t>Test A: I'm static</a:t>
            </a:r>
          </a:p>
          <a:p>
            <a:r>
              <a:rPr lang="en-US" b="1" dirty="0">
                <a:latin typeface="UbuntuMono-Bold"/>
              </a:rPr>
              <a:t>Test B: I'm static</a:t>
            </a:r>
          </a:p>
          <a:p>
            <a:r>
              <a:rPr lang="en-US" b="1" dirty="0">
                <a:latin typeface="UbuntuMono-Bold"/>
              </a:rPr>
              <a:t>Notice: Undefined property: Test::$</a:t>
            </a:r>
            <a:r>
              <a:rPr lang="en-US" b="1" dirty="0" err="1">
                <a:latin typeface="UbuntuMono-Bold"/>
              </a:rPr>
              <a:t>static_property</a:t>
            </a:r>
            <a:endParaRPr lang="en-US" b="1" dirty="0">
              <a:latin typeface="UbuntuMono-Bold"/>
            </a:endParaRPr>
          </a:p>
          <a:p>
            <a:r>
              <a:rPr lang="en-US" b="1" dirty="0">
                <a:latin typeface="UbuntuMono-Bold"/>
              </a:rPr>
              <a:t>Test C:</a:t>
            </a:r>
            <a:endParaRPr lang="en-US" dirty="0"/>
          </a:p>
        </p:txBody>
      </p:sp>
    </p:spTree>
    <p:extLst>
      <p:ext uri="{BB962C8B-B14F-4D97-AF65-F5344CB8AC3E}">
        <p14:creationId xmlns:p14="http://schemas.microsoft.com/office/powerpoint/2010/main" val="27742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a:t>
            </a:r>
            <a:r>
              <a:rPr lang="en-US" b="1" dirty="0">
                <a:solidFill>
                  <a:srgbClr val="0070C0"/>
                </a:solidFill>
              </a:rPr>
              <a:t>Test::$</a:t>
            </a:r>
            <a:r>
              <a:rPr lang="en-US" b="1" dirty="0" err="1">
                <a:solidFill>
                  <a:srgbClr val="0070C0"/>
                </a:solidFill>
              </a:rPr>
              <a:t>static_property</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a:t>
            </a:r>
            <a:r>
              <a:rPr lang="en-US" b="1" dirty="0">
                <a:solidFill>
                  <a:srgbClr val="0070C0"/>
                </a:solidFill>
              </a:rPr>
              <a:t>$temp-&gt;</a:t>
            </a:r>
            <a:r>
              <a:rPr lang="en-US" b="1" dirty="0" err="1">
                <a:solidFill>
                  <a:srgbClr val="0070C0"/>
                </a:solidFill>
              </a:rPr>
              <a:t>get_sp</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$temp-&gt;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self::$</a:t>
            </a:r>
            <a:r>
              <a:rPr lang="en-US"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3" name="Rectangle 2">
            <a:extLst>
              <a:ext uri="{FF2B5EF4-FFF2-40B4-BE49-F238E27FC236}">
                <a16:creationId xmlns:a16="http://schemas.microsoft.com/office/drawing/2014/main" id="{E7EA4658-4AA6-405E-B3FB-05C266612283}"/>
              </a:ext>
            </a:extLst>
          </p:cNvPr>
          <p:cNvSpPr/>
          <p:nvPr/>
        </p:nvSpPr>
        <p:spPr>
          <a:xfrm>
            <a:off x="7737218" y="1336369"/>
            <a:ext cx="4454782" cy="3693319"/>
          </a:xfrm>
          <a:prstGeom prst="rect">
            <a:avLst/>
          </a:prstGeom>
        </p:spPr>
        <p:txBody>
          <a:bodyPr wrap="square">
            <a:spAutoFit/>
          </a:bodyPr>
          <a:lstStyle/>
          <a:p>
            <a:r>
              <a:rPr lang="en-US" sz="2200" dirty="0">
                <a:latin typeface="MinionPro-Regular"/>
              </a:rPr>
              <a:t>This example shows that the property </a:t>
            </a:r>
            <a:r>
              <a:rPr lang="en-US" sz="2200" b="1" dirty="0">
                <a:latin typeface="UbuntuMono-Regular"/>
              </a:rPr>
              <a:t>$</a:t>
            </a:r>
            <a:r>
              <a:rPr lang="en-US" sz="2200" b="1" dirty="0" err="1">
                <a:latin typeface="UbuntuMono-Regular"/>
              </a:rPr>
              <a:t>static_property</a:t>
            </a:r>
            <a:r>
              <a:rPr lang="en-US" sz="2200" b="1" dirty="0">
                <a:latin typeface="UbuntuMono-Regular"/>
              </a:rPr>
              <a:t> </a:t>
            </a:r>
            <a:r>
              <a:rPr lang="en-US" sz="2200" dirty="0">
                <a:latin typeface="MinionPro-Regular"/>
              </a:rPr>
              <a:t>could be directly referenced from the class itself via the double colon operator in Test A. </a:t>
            </a:r>
          </a:p>
          <a:p>
            <a:endParaRPr lang="en-US" dirty="0">
              <a:latin typeface="MinionPro-Regular"/>
            </a:endParaRPr>
          </a:p>
          <a:p>
            <a:r>
              <a:rPr lang="en-US" sz="2200" dirty="0">
                <a:latin typeface="MinionPro-Regular"/>
              </a:rPr>
              <a:t>Also, Test B could obtain its value by calling the </a:t>
            </a:r>
            <a:r>
              <a:rPr lang="en-US" sz="2200" dirty="0" err="1">
                <a:solidFill>
                  <a:srgbClr val="0070C0"/>
                </a:solidFill>
                <a:latin typeface="UbuntuMono-Regular"/>
              </a:rPr>
              <a:t>get_sp</a:t>
            </a:r>
            <a:r>
              <a:rPr lang="en-US" sz="2200" dirty="0">
                <a:solidFill>
                  <a:srgbClr val="0070C0"/>
                </a:solidFill>
                <a:latin typeface="UbuntuMono-Regular"/>
              </a:rPr>
              <a:t> </a:t>
            </a:r>
            <a:r>
              <a:rPr lang="en-US" sz="2200" dirty="0">
                <a:latin typeface="MinionPro-Regular"/>
              </a:rPr>
              <a:t>method of the object </a:t>
            </a:r>
            <a:r>
              <a:rPr lang="en-US" sz="2200" dirty="0">
                <a:latin typeface="UbuntuMono-Regular"/>
              </a:rPr>
              <a:t>$temp</a:t>
            </a:r>
            <a:r>
              <a:rPr lang="en-US" sz="2200" dirty="0">
                <a:latin typeface="MinionPro-Regular"/>
              </a:rPr>
              <a:t>, created from class </a:t>
            </a:r>
            <a:r>
              <a:rPr lang="en-US" sz="2200" dirty="0">
                <a:latin typeface="UbuntuMono-Regular"/>
              </a:rPr>
              <a:t>Test</a:t>
            </a:r>
            <a:r>
              <a:rPr lang="en-US" sz="2200" dirty="0">
                <a:latin typeface="MinionPro-Regular"/>
              </a:rPr>
              <a:t>.</a:t>
            </a:r>
          </a:p>
          <a:p>
            <a:endParaRPr lang="en-US" dirty="0">
              <a:latin typeface="MinionPro-Regular"/>
            </a:endParaRPr>
          </a:p>
        </p:txBody>
      </p:sp>
      <p:cxnSp>
        <p:nvCxnSpPr>
          <p:cNvPr id="7" name="Straight Arrow Connector 6">
            <a:extLst>
              <a:ext uri="{FF2B5EF4-FFF2-40B4-BE49-F238E27FC236}">
                <a16:creationId xmlns:a16="http://schemas.microsoft.com/office/drawing/2014/main" id="{D671984C-271E-4540-B12D-A9100E344E2E}"/>
              </a:ext>
            </a:extLst>
          </p:cNvPr>
          <p:cNvCxnSpPr/>
          <p:nvPr/>
        </p:nvCxnSpPr>
        <p:spPr>
          <a:xfrm flipH="1">
            <a:off x="4500563" y="2085975"/>
            <a:ext cx="3114675" cy="7286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5224A82E-F83C-42FA-B755-2E927D7E83AC}"/>
              </a:ext>
            </a:extLst>
          </p:cNvPr>
          <p:cNvCxnSpPr/>
          <p:nvPr/>
        </p:nvCxnSpPr>
        <p:spPr>
          <a:xfrm flipH="1" flipV="1">
            <a:off x="6686550" y="3328990"/>
            <a:ext cx="928688" cy="1571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0756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dirty="0"/>
              <a:t>Static Properties and Methods</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fontScale="92500" lnSpcReduction="20000"/>
          </a:bodyPr>
          <a:lstStyle/>
          <a:p>
            <a:pPr marL="0" indent="0">
              <a:buNone/>
            </a:pPr>
            <a:r>
              <a:rPr lang="en-US" i="1" dirty="0"/>
              <a:t>Defining a class with a static property:</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$temp = new Test();</a:t>
            </a:r>
          </a:p>
          <a:p>
            <a:pPr marL="457200" lvl="1" indent="0">
              <a:buNone/>
            </a:pPr>
            <a:r>
              <a:rPr lang="en-US" dirty="0">
                <a:solidFill>
                  <a:srgbClr val="0070C0"/>
                </a:solidFill>
              </a:rPr>
              <a:t>	echo "Test A: " . Test::$</a:t>
            </a:r>
            <a:r>
              <a:rPr lang="en-US" dirty="0" err="1">
                <a:solidFill>
                  <a:srgbClr val="0070C0"/>
                </a:solidFill>
              </a:rPr>
              <a:t>static_property</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B: " . $temp-&gt;</a:t>
            </a:r>
            <a:r>
              <a:rPr lang="en-US" dirty="0" err="1">
                <a:solidFill>
                  <a:srgbClr val="0070C0"/>
                </a:solidFill>
              </a:rPr>
              <a:t>get_sp</a:t>
            </a:r>
            <a:r>
              <a:rPr lang="en-US" dirty="0">
                <a:solidFill>
                  <a:srgbClr val="0070C0"/>
                </a:solidFill>
              </a:rPr>
              <a:t>() .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echo "Test C: " . </a:t>
            </a:r>
            <a:r>
              <a:rPr lang="en-US" b="1" dirty="0">
                <a:solidFill>
                  <a:srgbClr val="0070C0"/>
                </a:solidFill>
              </a:rPr>
              <a:t>$temp-&gt;</a:t>
            </a:r>
            <a:r>
              <a:rPr lang="en-US" b="1" dirty="0" err="1">
                <a:solidFill>
                  <a:srgbClr val="0070C0"/>
                </a:solidFill>
              </a:rPr>
              <a:t>static_property</a:t>
            </a:r>
            <a:r>
              <a:rPr lang="en-US" b="1" dirty="0">
                <a:solidFill>
                  <a:srgbClr val="0070C0"/>
                </a:solidFill>
              </a:rPr>
              <a:t> </a:t>
            </a:r>
            <a:r>
              <a:rPr lang="en-US" dirty="0">
                <a:solidFill>
                  <a:srgbClr val="0070C0"/>
                </a:solidFill>
              </a:rPr>
              <a:t>. "&lt;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class Test</a:t>
            </a:r>
          </a:p>
          <a:p>
            <a:pPr marL="457200" lvl="1" indent="0">
              <a:buNone/>
            </a:pPr>
            <a:r>
              <a:rPr lang="en-US" dirty="0">
                <a:solidFill>
                  <a:srgbClr val="0070C0"/>
                </a:solidFill>
              </a:rPr>
              <a:t>	{</a:t>
            </a:r>
          </a:p>
          <a:p>
            <a:pPr marL="457200" lvl="1" indent="0">
              <a:buNone/>
            </a:pPr>
            <a:r>
              <a:rPr lang="en-US" dirty="0">
                <a:solidFill>
                  <a:srgbClr val="0070C0"/>
                </a:solidFill>
              </a:rPr>
              <a:t>		static $</a:t>
            </a:r>
            <a:r>
              <a:rPr lang="en-US" dirty="0" err="1">
                <a:solidFill>
                  <a:srgbClr val="0070C0"/>
                </a:solidFill>
              </a:rPr>
              <a:t>static_property</a:t>
            </a:r>
            <a:r>
              <a:rPr lang="en-US" dirty="0">
                <a:solidFill>
                  <a:srgbClr val="0070C0"/>
                </a:solidFill>
              </a:rPr>
              <a:t> = "I'm static";</a:t>
            </a:r>
          </a:p>
          <a:p>
            <a:pPr marL="457200" lvl="1" indent="0">
              <a:buNone/>
            </a:pPr>
            <a:r>
              <a:rPr lang="en-US" dirty="0">
                <a:solidFill>
                  <a:srgbClr val="0070C0"/>
                </a:solidFill>
              </a:rPr>
              <a:t>		function </a:t>
            </a:r>
            <a:r>
              <a:rPr lang="en-US" dirty="0" err="1">
                <a:solidFill>
                  <a:srgbClr val="0070C0"/>
                </a:solidFill>
              </a:rPr>
              <a:t>get_sp</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return </a:t>
            </a:r>
            <a:r>
              <a:rPr lang="en-US" b="1" dirty="0">
                <a:solidFill>
                  <a:srgbClr val="0070C0"/>
                </a:solidFill>
              </a:rPr>
              <a:t>self::$</a:t>
            </a:r>
            <a:r>
              <a:rPr lang="en-US" b="1" dirty="0" err="1">
                <a:solidFill>
                  <a:srgbClr val="0070C0"/>
                </a:solidFill>
              </a:rPr>
              <a:t>static_property</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?&gt;</a:t>
            </a:r>
          </a:p>
        </p:txBody>
      </p:sp>
      <p:sp>
        <p:nvSpPr>
          <p:cNvPr id="3" name="Rectangle 2">
            <a:extLst>
              <a:ext uri="{FF2B5EF4-FFF2-40B4-BE49-F238E27FC236}">
                <a16:creationId xmlns:a16="http://schemas.microsoft.com/office/drawing/2014/main" id="{E7EA4658-4AA6-405E-B3FB-05C266612283}"/>
              </a:ext>
            </a:extLst>
          </p:cNvPr>
          <p:cNvSpPr/>
          <p:nvPr/>
        </p:nvSpPr>
        <p:spPr>
          <a:xfrm>
            <a:off x="7737218" y="1336369"/>
            <a:ext cx="4454782" cy="5909310"/>
          </a:xfrm>
          <a:prstGeom prst="rect">
            <a:avLst/>
          </a:prstGeom>
        </p:spPr>
        <p:txBody>
          <a:bodyPr wrap="square">
            <a:spAutoFit/>
          </a:bodyPr>
          <a:lstStyle/>
          <a:p>
            <a:endParaRPr lang="en-US" sz="2400" dirty="0">
              <a:latin typeface="MinionPro-Regular"/>
            </a:endParaRPr>
          </a:p>
          <a:p>
            <a:endParaRPr lang="en-US" sz="2400" dirty="0">
              <a:latin typeface="MinionPro-Regular"/>
            </a:endParaRPr>
          </a:p>
          <a:p>
            <a:endParaRPr lang="en-US" sz="2400" dirty="0">
              <a:latin typeface="MinionPro-Regular"/>
            </a:endParaRPr>
          </a:p>
          <a:p>
            <a:endParaRPr lang="en-US" sz="2400" dirty="0">
              <a:latin typeface="MinionPro-Regular"/>
            </a:endParaRPr>
          </a:p>
          <a:p>
            <a:endParaRPr lang="en-US" sz="2400" dirty="0">
              <a:latin typeface="MinionPro-Regular"/>
            </a:endParaRPr>
          </a:p>
          <a:p>
            <a:r>
              <a:rPr lang="en-US" sz="2400" dirty="0">
                <a:latin typeface="MinionPro-Regular"/>
              </a:rPr>
              <a:t>But Test C failed, because the static property </a:t>
            </a:r>
            <a:r>
              <a:rPr lang="en-US" sz="2400" dirty="0">
                <a:solidFill>
                  <a:srgbClr val="0070C0"/>
                </a:solidFill>
                <a:latin typeface="UbuntuMono-Regular"/>
              </a:rPr>
              <a:t>$</a:t>
            </a:r>
            <a:r>
              <a:rPr lang="en-US" sz="2400" dirty="0" err="1">
                <a:solidFill>
                  <a:srgbClr val="0070C0"/>
                </a:solidFill>
                <a:latin typeface="UbuntuMono-Regular"/>
              </a:rPr>
              <a:t>static_property</a:t>
            </a:r>
            <a:r>
              <a:rPr lang="en-US" sz="2400" dirty="0">
                <a:solidFill>
                  <a:srgbClr val="0070C0"/>
                </a:solidFill>
                <a:latin typeface="UbuntuMono-Regular"/>
              </a:rPr>
              <a:t> </a:t>
            </a:r>
            <a:r>
              <a:rPr lang="en-US" sz="2400" dirty="0">
                <a:latin typeface="MinionPro-Regular"/>
              </a:rPr>
              <a:t>was not accessible to the object </a:t>
            </a:r>
            <a:r>
              <a:rPr lang="en-US" sz="2400" dirty="0">
                <a:latin typeface="UbuntuMono-Regular"/>
              </a:rPr>
              <a:t>$temp</a:t>
            </a:r>
            <a:r>
              <a:rPr lang="en-US" sz="2400" dirty="0">
                <a:latin typeface="MinionPro-Regular"/>
              </a:rPr>
              <a:t>.</a:t>
            </a:r>
          </a:p>
          <a:p>
            <a:endParaRPr lang="en-US" sz="2400" dirty="0">
              <a:latin typeface="MinionPro-Regular"/>
            </a:endParaRPr>
          </a:p>
          <a:p>
            <a:r>
              <a:rPr lang="en-US" sz="2400" dirty="0">
                <a:latin typeface="MinionPro-Regular"/>
              </a:rPr>
              <a:t>Note how the method </a:t>
            </a:r>
            <a:r>
              <a:rPr lang="en-US" sz="2400" dirty="0" err="1">
                <a:solidFill>
                  <a:srgbClr val="0070C0"/>
                </a:solidFill>
                <a:latin typeface="UbuntuMono-Regular"/>
              </a:rPr>
              <a:t>get_sp</a:t>
            </a:r>
            <a:r>
              <a:rPr lang="en-US" sz="2400" dirty="0">
                <a:solidFill>
                  <a:srgbClr val="0070C0"/>
                </a:solidFill>
                <a:latin typeface="UbuntuMono-Regular"/>
              </a:rPr>
              <a:t> </a:t>
            </a:r>
            <a:r>
              <a:rPr lang="en-US" sz="2400" dirty="0">
                <a:latin typeface="MinionPro-Regular"/>
              </a:rPr>
              <a:t>accesses </a:t>
            </a:r>
            <a:r>
              <a:rPr lang="en-US" sz="2400" dirty="0">
                <a:solidFill>
                  <a:srgbClr val="0070C0"/>
                </a:solidFill>
                <a:latin typeface="UbuntuMono-Regular"/>
              </a:rPr>
              <a:t>$</a:t>
            </a:r>
            <a:r>
              <a:rPr lang="en-US" sz="2400" dirty="0" err="1">
                <a:solidFill>
                  <a:srgbClr val="0070C0"/>
                </a:solidFill>
                <a:latin typeface="UbuntuMono-Regular"/>
              </a:rPr>
              <a:t>static_property</a:t>
            </a:r>
            <a:r>
              <a:rPr lang="en-US" sz="2400" dirty="0">
                <a:solidFill>
                  <a:srgbClr val="0070C0"/>
                </a:solidFill>
                <a:latin typeface="UbuntuMono-Regular"/>
              </a:rPr>
              <a:t> </a:t>
            </a:r>
            <a:r>
              <a:rPr lang="en-US" sz="2400" dirty="0">
                <a:latin typeface="MinionPro-Regular"/>
              </a:rPr>
              <a:t>using the keyword </a:t>
            </a:r>
            <a:r>
              <a:rPr lang="en-US" sz="2400" dirty="0">
                <a:latin typeface="UbuntuMono-Regular"/>
              </a:rPr>
              <a:t>self</a:t>
            </a:r>
            <a:r>
              <a:rPr lang="en-US" sz="2400" dirty="0">
                <a:latin typeface="MinionPro-Regular"/>
              </a:rPr>
              <a:t>. This is how a static property or constant can be directly accessed within a class.</a:t>
            </a:r>
            <a:endParaRPr lang="en-US" sz="2400" dirty="0"/>
          </a:p>
          <a:p>
            <a:endParaRPr lang="en-US" dirty="0">
              <a:latin typeface="MinionPro-Regular"/>
            </a:endParaRPr>
          </a:p>
        </p:txBody>
      </p:sp>
      <p:cxnSp>
        <p:nvCxnSpPr>
          <p:cNvPr id="6" name="Straight Arrow Connector 5">
            <a:extLst>
              <a:ext uri="{FF2B5EF4-FFF2-40B4-BE49-F238E27FC236}">
                <a16:creationId xmlns:a16="http://schemas.microsoft.com/office/drawing/2014/main" id="{771CBB0B-4A25-44FA-A9FE-B034AA699704}"/>
              </a:ext>
            </a:extLst>
          </p:cNvPr>
          <p:cNvCxnSpPr/>
          <p:nvPr/>
        </p:nvCxnSpPr>
        <p:spPr>
          <a:xfrm flipH="1" flipV="1">
            <a:off x="5572125" y="3957638"/>
            <a:ext cx="1985963" cy="3000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C1D8EC1-378F-4557-816A-767B3F0AE78D}"/>
              </a:ext>
            </a:extLst>
          </p:cNvPr>
          <p:cNvCxnSpPr/>
          <p:nvPr/>
        </p:nvCxnSpPr>
        <p:spPr>
          <a:xfrm flipH="1">
            <a:off x="5243513" y="5272088"/>
            <a:ext cx="2314575" cy="200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80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D75A5-A9F0-44F3-BED8-B8D31409AAED}"/>
              </a:ext>
            </a:extLst>
          </p:cNvPr>
          <p:cNvSpPr>
            <a:spLocks noGrp="1"/>
          </p:cNvSpPr>
          <p:nvPr>
            <p:ph type="title"/>
          </p:nvPr>
        </p:nvSpPr>
        <p:spPr>
          <a:xfrm>
            <a:off x="838200" y="33821"/>
            <a:ext cx="10515600" cy="1325563"/>
          </a:xfrm>
        </p:spPr>
        <p:txBody>
          <a:bodyPr>
            <a:normAutofit/>
          </a:bodyPr>
          <a:lstStyle/>
          <a:p>
            <a:r>
              <a:rPr lang="en-US" b="1" u="sng" dirty="0"/>
              <a:t>Inheritance</a:t>
            </a:r>
          </a:p>
        </p:txBody>
      </p:sp>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1359384"/>
            <a:ext cx="10515600" cy="5498616"/>
          </a:xfrm>
        </p:spPr>
        <p:txBody>
          <a:bodyPr>
            <a:normAutofit/>
          </a:bodyPr>
          <a:lstStyle/>
          <a:p>
            <a:r>
              <a:rPr lang="en-US" dirty="0"/>
              <a:t>Once you have written a class, you can derive subclasses from it. </a:t>
            </a:r>
          </a:p>
          <a:p>
            <a:pPr lvl="1">
              <a:buFont typeface="Courier New" panose="02070309020205020404" pitchFamily="49" charset="0"/>
              <a:buChar char="o"/>
            </a:pPr>
            <a:r>
              <a:rPr lang="en-US" dirty="0"/>
              <a:t>This can save lots of painstaking code rewriting: you can take a class similar to the one you need to write, extend it to a subclass, and just modify the parts that are different. </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r>
              <a:rPr lang="en-US" dirty="0"/>
              <a:t>You achieve this using the </a:t>
            </a:r>
            <a:r>
              <a:rPr lang="en-US" b="1" dirty="0">
                <a:solidFill>
                  <a:srgbClr val="0070C0"/>
                </a:solidFill>
              </a:rPr>
              <a:t>extends</a:t>
            </a:r>
            <a:r>
              <a:rPr lang="en-US" dirty="0"/>
              <a:t> operator.</a:t>
            </a:r>
          </a:p>
        </p:txBody>
      </p:sp>
    </p:spTree>
    <p:extLst>
      <p:ext uri="{BB962C8B-B14F-4D97-AF65-F5344CB8AC3E}">
        <p14:creationId xmlns:p14="http://schemas.microsoft.com/office/powerpoint/2010/main" val="1255890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D8EF540-003F-498C-8297-60AF69961576}"/>
              </a:ext>
            </a:extLst>
          </p:cNvPr>
          <p:cNvSpPr>
            <a:spLocks noGrp="1"/>
          </p:cNvSpPr>
          <p:nvPr>
            <p:ph idx="1"/>
          </p:nvPr>
        </p:nvSpPr>
        <p:spPr>
          <a:xfrm>
            <a:off x="838200" y="447675"/>
            <a:ext cx="10515600" cy="6410325"/>
          </a:xfrm>
        </p:spPr>
        <p:txBody>
          <a:bodyPr>
            <a:normAutofit fontScale="92500" lnSpcReduction="10000"/>
          </a:bodyPr>
          <a:lstStyle/>
          <a:p>
            <a:pPr marL="0" indent="0">
              <a:buNone/>
            </a:pPr>
            <a:r>
              <a:rPr lang="en-US" i="1" dirty="0"/>
              <a:t>Inheriting and extending a class:</a:t>
            </a:r>
          </a:p>
          <a:p>
            <a:pPr marL="0" indent="0">
              <a:buNone/>
            </a:pPr>
            <a:endParaRPr lang="en-US" i="1"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$object = new Subscriber;</a:t>
            </a:r>
          </a:p>
          <a:p>
            <a:pPr marL="457200" lvl="1" indent="0">
              <a:buNone/>
            </a:pPr>
            <a:r>
              <a:rPr lang="en-US" dirty="0">
                <a:solidFill>
                  <a:srgbClr val="0070C0"/>
                </a:solidFill>
              </a:rPr>
              <a:t>	$object-&gt;name = "Fred";</a:t>
            </a:r>
          </a:p>
          <a:p>
            <a:pPr marL="457200" lvl="1" indent="0">
              <a:buNone/>
            </a:pPr>
            <a:r>
              <a:rPr lang="en-US" dirty="0">
                <a:solidFill>
                  <a:srgbClr val="0070C0"/>
                </a:solidFill>
              </a:rPr>
              <a:t>	$object-&gt;password = "</a:t>
            </a:r>
            <a:r>
              <a:rPr lang="en-US" dirty="0" err="1">
                <a:solidFill>
                  <a:srgbClr val="0070C0"/>
                </a:solidFill>
              </a:rPr>
              <a:t>pword</a:t>
            </a:r>
            <a:r>
              <a:rPr lang="en-US" dirty="0">
                <a:solidFill>
                  <a:srgbClr val="0070C0"/>
                </a:solidFill>
              </a:rPr>
              <a:t>"; //…</a:t>
            </a:r>
          </a:p>
          <a:p>
            <a:pPr marL="457200" lvl="1" indent="0">
              <a:buNone/>
            </a:pPr>
            <a:r>
              <a:rPr lang="en-US" dirty="0">
                <a:solidFill>
                  <a:srgbClr val="0070C0"/>
                </a:solidFill>
              </a:rPr>
              <a:t>	$object-&gt;phone = "012 345 6789";</a:t>
            </a:r>
          </a:p>
          <a:p>
            <a:pPr marL="457200" lvl="1" indent="0">
              <a:buNone/>
            </a:pPr>
            <a:r>
              <a:rPr lang="en-US" dirty="0">
                <a:solidFill>
                  <a:srgbClr val="0070C0"/>
                </a:solidFill>
              </a:rPr>
              <a:t>	$object-&gt;email = "fred@bloggs.com";</a:t>
            </a:r>
          </a:p>
          <a:p>
            <a:pPr marL="457200" lvl="1" indent="0">
              <a:buNone/>
            </a:pPr>
            <a:r>
              <a:rPr lang="en-US" dirty="0">
                <a:solidFill>
                  <a:srgbClr val="0070C0"/>
                </a:solidFill>
              </a:rPr>
              <a:t>	$object-&gt;display();</a:t>
            </a:r>
          </a:p>
          <a:p>
            <a:pPr marL="457200" lvl="1" indent="0">
              <a:buNone/>
            </a:pPr>
            <a:endParaRPr lang="en-US" dirty="0">
              <a:solidFill>
                <a:srgbClr val="0070C0"/>
              </a:solidFill>
            </a:endParaRPr>
          </a:p>
          <a:p>
            <a:pPr marL="457200" lvl="1" indent="0">
              <a:buNone/>
            </a:pPr>
            <a:r>
              <a:rPr lang="en-US" dirty="0">
                <a:solidFill>
                  <a:srgbClr val="0070C0"/>
                </a:solidFill>
              </a:rPr>
              <a:t>	class User {</a:t>
            </a:r>
          </a:p>
          <a:p>
            <a:pPr marL="457200" lvl="1" indent="0">
              <a:buNone/>
            </a:pPr>
            <a:r>
              <a:rPr lang="en-US" dirty="0">
                <a:solidFill>
                  <a:srgbClr val="0070C0"/>
                </a:solidFill>
              </a:rPr>
              <a:t>		public $name, $password;</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save_user</a:t>
            </a:r>
            <a:r>
              <a:rPr lang="en-US" dirty="0">
                <a:solidFill>
                  <a:srgbClr val="0070C0"/>
                </a:solidFill>
              </a:rPr>
              <a:t>() {</a:t>
            </a:r>
          </a:p>
          <a:p>
            <a:pPr marL="457200" lvl="1" indent="0">
              <a:buNone/>
            </a:pPr>
            <a:r>
              <a:rPr lang="en-US" dirty="0">
                <a:solidFill>
                  <a:srgbClr val="0070C0"/>
                </a:solidFill>
              </a:rPr>
              <a:t>			echo "Save User code goes here";</a:t>
            </a:r>
          </a:p>
          <a:p>
            <a:pPr marL="457200" lvl="1" indent="0">
              <a:buNone/>
            </a:pPr>
            <a:r>
              <a:rPr lang="en-US" dirty="0">
                <a:solidFill>
                  <a:srgbClr val="0070C0"/>
                </a:solidFill>
              </a:rPr>
              <a:t>		}</a:t>
            </a:r>
          </a:p>
          <a:p>
            <a:pPr marL="457200" lvl="1" indent="0">
              <a:buNone/>
            </a:pPr>
            <a:r>
              <a:rPr lang="en-US" dirty="0">
                <a:solidFill>
                  <a:srgbClr val="0070C0"/>
                </a:solidFill>
              </a:rPr>
              <a:t>	}</a:t>
            </a:r>
          </a:p>
          <a:p>
            <a:pPr marL="457200" lvl="1" indent="0">
              <a:buNone/>
            </a:pPr>
            <a:r>
              <a:rPr lang="en-US" dirty="0">
                <a:solidFill>
                  <a:srgbClr val="0070C0"/>
                </a:solidFill>
              </a:rPr>
              <a:t>…</a:t>
            </a:r>
          </a:p>
          <a:p>
            <a:endParaRPr lang="en-US" dirty="0"/>
          </a:p>
        </p:txBody>
      </p:sp>
    </p:spTree>
    <p:extLst>
      <p:ext uri="{BB962C8B-B14F-4D97-AF65-F5344CB8AC3E}">
        <p14:creationId xmlns:p14="http://schemas.microsoft.com/office/powerpoint/2010/main" val="304266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5057</TotalTime>
  <Words>2644</Words>
  <Application>Microsoft Office PowerPoint</Application>
  <PresentationFormat>Widescreen</PresentationFormat>
  <Paragraphs>639</Paragraphs>
  <Slides>47</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Calibri Light</vt:lpstr>
      <vt:lpstr>Courier New</vt:lpstr>
      <vt:lpstr>MinionPro-Regular</vt:lpstr>
      <vt:lpstr>UbuntuMono-Bold</vt:lpstr>
      <vt:lpstr>UbuntuMono-Regular</vt:lpstr>
      <vt:lpstr>Wingdings</vt:lpstr>
      <vt:lpstr>Office Theme</vt:lpstr>
      <vt:lpstr>Property and Method Scope in PHP 5</vt:lpstr>
      <vt:lpstr>Property and Method Scope in PHP 5</vt:lpstr>
      <vt:lpstr>Property and Method Scope in PHP 5</vt:lpstr>
      <vt:lpstr>Static Properties and Methods</vt:lpstr>
      <vt:lpstr>Static Properties and Methods</vt:lpstr>
      <vt:lpstr>Static Properties and Methods</vt:lpstr>
      <vt:lpstr>Static Properties and Methods</vt:lpstr>
      <vt:lpstr>Inheritance</vt:lpstr>
      <vt:lpstr>PowerPoint Presentation</vt:lpstr>
      <vt:lpstr>PowerPoint Presentation</vt:lpstr>
      <vt:lpstr>Inheritance</vt:lpstr>
      <vt:lpstr>The parent operator</vt:lpstr>
      <vt:lpstr>The parent operator</vt:lpstr>
      <vt:lpstr>The parent operator</vt:lpstr>
      <vt:lpstr>The parent operator</vt:lpstr>
      <vt:lpstr>Subclass constructors</vt:lpstr>
      <vt:lpstr>Subclass constructors</vt:lpstr>
      <vt:lpstr>Subclass constructors</vt:lpstr>
      <vt:lpstr>Subclass constructors</vt:lpstr>
      <vt:lpstr>Final methods</vt:lpstr>
      <vt:lpstr>Numerically Indexed Arrays</vt:lpstr>
      <vt:lpstr>Numerically Indexed Arrays</vt:lpstr>
      <vt:lpstr>Numerically Indexed Arrays</vt:lpstr>
      <vt:lpstr>Numerically Indexed Arrays</vt:lpstr>
      <vt:lpstr>Associative Arrays</vt:lpstr>
      <vt:lpstr>Associative Arrays</vt:lpstr>
      <vt:lpstr>Associative Arrays</vt:lpstr>
      <vt:lpstr>Assignment Using the array Keyword</vt:lpstr>
      <vt:lpstr>Assignment Using the array Keyword</vt:lpstr>
      <vt:lpstr>Assignment Using the array Keyword</vt:lpstr>
      <vt:lpstr>Assignment Using the array Keyword</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Multidimensional Arrays</vt:lpstr>
      <vt:lpstr>The foreach...as Loop</vt:lpstr>
      <vt:lpstr>The foreach...as Loop</vt:lpstr>
      <vt:lpstr>The foreach...as Loop</vt:lpstr>
      <vt:lpstr>The foreach...as Loop</vt:lpstr>
      <vt:lpstr>The foreach...as Loop</vt:lpstr>
      <vt:lpstr>The foreach...as Loop</vt:lpstr>
      <vt:lpstr>The foreach...as Loop</vt:lpstr>
      <vt:lpstr>The foreach...as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Functions</dc:title>
  <dc:creator>Fabio Di Troia</dc:creator>
  <cp:lastModifiedBy>Fabio Di Troia</cp:lastModifiedBy>
  <cp:revision>7</cp:revision>
  <dcterms:created xsi:type="dcterms:W3CDTF">2017-09-06T18:41:08Z</dcterms:created>
  <dcterms:modified xsi:type="dcterms:W3CDTF">2019-09-10T19:03:09Z</dcterms:modified>
</cp:coreProperties>
</file>