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6"/>
  </p:notesMasterIdLst>
  <p:sldIdLst>
    <p:sldId id="280" r:id="rId2"/>
    <p:sldId id="281" r:id="rId3"/>
    <p:sldId id="282" r:id="rId4"/>
    <p:sldId id="283" r:id="rId5"/>
    <p:sldId id="284" r:id="rId6"/>
    <p:sldId id="285" r:id="rId7"/>
    <p:sldId id="286" r:id="rId8"/>
    <p:sldId id="287" r:id="rId9"/>
    <p:sldId id="288" r:id="rId10"/>
    <p:sldId id="289" r:id="rId11"/>
    <p:sldId id="290" r:id="rId12"/>
    <p:sldId id="291" r:id="rId13"/>
    <p:sldId id="292" r:id="rId14"/>
    <p:sldId id="337" r:id="rId15"/>
    <p:sldId id="293" r:id="rId16"/>
    <p:sldId id="295" r:id="rId17"/>
    <p:sldId id="297" r:id="rId18"/>
    <p:sldId id="298" r:id="rId19"/>
    <p:sldId id="296" r:id="rId20"/>
    <p:sldId id="299" r:id="rId21"/>
    <p:sldId id="301" r:id="rId22"/>
    <p:sldId id="302" r:id="rId23"/>
    <p:sldId id="341" r:id="rId24"/>
    <p:sldId id="303" r:id="rId25"/>
    <p:sldId id="304" r:id="rId26"/>
    <p:sldId id="305" r:id="rId27"/>
    <p:sldId id="306" r:id="rId28"/>
    <p:sldId id="307" r:id="rId29"/>
    <p:sldId id="308" r:id="rId30"/>
    <p:sldId id="348" r:id="rId31"/>
    <p:sldId id="312" r:id="rId32"/>
    <p:sldId id="313" r:id="rId33"/>
    <p:sldId id="314" r:id="rId34"/>
    <p:sldId id="343" r:id="rId35"/>
    <p:sldId id="342" r:id="rId36"/>
    <p:sldId id="344" r:id="rId37"/>
    <p:sldId id="345" r:id="rId38"/>
    <p:sldId id="346" r:id="rId39"/>
    <p:sldId id="311" r:id="rId40"/>
    <p:sldId id="315" r:id="rId41"/>
    <p:sldId id="316" r:id="rId42"/>
    <p:sldId id="317" r:id="rId43"/>
    <p:sldId id="318" r:id="rId44"/>
    <p:sldId id="319" r:id="rId45"/>
    <p:sldId id="347" r:id="rId46"/>
    <p:sldId id="321" r:id="rId47"/>
    <p:sldId id="324" r:id="rId48"/>
    <p:sldId id="325" r:id="rId49"/>
    <p:sldId id="327" r:id="rId50"/>
    <p:sldId id="328" r:id="rId51"/>
    <p:sldId id="329" r:id="rId52"/>
    <p:sldId id="330" r:id="rId53"/>
    <p:sldId id="331" r:id="rId54"/>
    <p:sldId id="334" r:id="rId5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A8F7B6A-1D3B-40E6-8C42-65BC590C33BA}" v="8" dt="2019-09-12T21:12:52.22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735" autoAdjust="0"/>
    <p:restoredTop sz="73116" autoAdjust="0"/>
  </p:normalViewPr>
  <p:slideViewPr>
    <p:cSldViewPr snapToGrid="0">
      <p:cViewPr varScale="1">
        <p:scale>
          <a:sx n="62" d="100"/>
          <a:sy n="62" d="100"/>
        </p:scale>
        <p:origin x="1454"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61"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abio Di Troia" userId="7de80edd88c2c9de" providerId="LiveId" clId="{0098A21D-0F5F-4C2A-B772-12DC2B9BA3D2}"/>
  </pc:docChgLst>
  <pc:docChgLst>
    <pc:chgData name="Fabio Di Troia" userId="7de80edd88c2c9de" providerId="LiveId" clId="{950BDE6C-330B-4A4F-B8CA-BAD108F818DB}"/>
    <pc:docChg chg="undo custSel delSld modSld">
      <pc:chgData name="Fabio Di Troia" userId="7de80edd88c2c9de" providerId="LiveId" clId="{950BDE6C-330B-4A4F-B8CA-BAD108F818DB}" dt="2019-02-27T03:50:02.181" v="93" actId="20577"/>
      <pc:docMkLst>
        <pc:docMk/>
      </pc:docMkLst>
      <pc:sldChg chg="modSp del">
        <pc:chgData name="Fabio Di Troia" userId="7de80edd88c2c9de" providerId="LiveId" clId="{950BDE6C-330B-4A4F-B8CA-BAD108F818DB}" dt="2019-02-26T23:39:11.796" v="3" actId="2696"/>
        <pc:sldMkLst>
          <pc:docMk/>
          <pc:sldMk cId="3019553227" sldId="261"/>
        </pc:sldMkLst>
        <pc:spChg chg="mod">
          <ac:chgData name="Fabio Di Troia" userId="7de80edd88c2c9de" providerId="LiveId" clId="{950BDE6C-330B-4A4F-B8CA-BAD108F818DB}" dt="2019-02-26T23:38:24.281" v="0" actId="115"/>
          <ac:spMkLst>
            <pc:docMk/>
            <pc:sldMk cId="3019553227" sldId="261"/>
            <ac:spMk id="3" creationId="{EB360F9E-3B47-4B7E-BF0A-D2DD4910C6DB}"/>
          </ac:spMkLst>
        </pc:spChg>
      </pc:sldChg>
      <pc:sldChg chg="del">
        <pc:chgData name="Fabio Di Troia" userId="7de80edd88c2c9de" providerId="LiveId" clId="{950BDE6C-330B-4A4F-B8CA-BAD108F818DB}" dt="2019-02-26T23:39:11.801" v="4" actId="2696"/>
        <pc:sldMkLst>
          <pc:docMk/>
          <pc:sldMk cId="2986857823" sldId="262"/>
        </pc:sldMkLst>
      </pc:sldChg>
      <pc:sldChg chg="del">
        <pc:chgData name="Fabio Di Troia" userId="7de80edd88c2c9de" providerId="LiveId" clId="{950BDE6C-330B-4A4F-B8CA-BAD108F818DB}" dt="2019-02-26T23:39:11.807" v="5" actId="2696"/>
        <pc:sldMkLst>
          <pc:docMk/>
          <pc:sldMk cId="1671717689" sldId="263"/>
        </pc:sldMkLst>
      </pc:sldChg>
      <pc:sldChg chg="del">
        <pc:chgData name="Fabio Di Troia" userId="7de80edd88c2c9de" providerId="LiveId" clId="{950BDE6C-330B-4A4F-B8CA-BAD108F818DB}" dt="2019-02-26T23:39:11.813" v="6" actId="2696"/>
        <pc:sldMkLst>
          <pc:docMk/>
          <pc:sldMk cId="716433470" sldId="264"/>
        </pc:sldMkLst>
      </pc:sldChg>
      <pc:sldChg chg="del">
        <pc:chgData name="Fabio Di Troia" userId="7de80edd88c2c9de" providerId="LiveId" clId="{950BDE6C-330B-4A4F-B8CA-BAD108F818DB}" dt="2019-02-26T23:39:11.826" v="8" actId="2696"/>
        <pc:sldMkLst>
          <pc:docMk/>
          <pc:sldMk cId="2483959318" sldId="265"/>
        </pc:sldMkLst>
      </pc:sldChg>
      <pc:sldChg chg="del">
        <pc:chgData name="Fabio Di Troia" userId="7de80edd88c2c9de" providerId="LiveId" clId="{950BDE6C-330B-4A4F-B8CA-BAD108F818DB}" dt="2019-02-26T23:39:11.832" v="9" actId="2696"/>
        <pc:sldMkLst>
          <pc:docMk/>
          <pc:sldMk cId="3446092663" sldId="266"/>
        </pc:sldMkLst>
      </pc:sldChg>
      <pc:sldChg chg="del">
        <pc:chgData name="Fabio Di Troia" userId="7de80edd88c2c9de" providerId="LiveId" clId="{950BDE6C-330B-4A4F-B8CA-BAD108F818DB}" dt="2019-02-26T23:39:11.819" v="7" actId="2696"/>
        <pc:sldMkLst>
          <pc:docMk/>
          <pc:sldMk cId="1474935381" sldId="267"/>
        </pc:sldMkLst>
      </pc:sldChg>
      <pc:sldChg chg="del">
        <pc:chgData name="Fabio Di Troia" userId="7de80edd88c2c9de" providerId="LiveId" clId="{950BDE6C-330B-4A4F-B8CA-BAD108F818DB}" dt="2019-02-26T23:39:11.838" v="10" actId="2696"/>
        <pc:sldMkLst>
          <pc:docMk/>
          <pc:sldMk cId="3753797297" sldId="268"/>
        </pc:sldMkLst>
      </pc:sldChg>
      <pc:sldChg chg="del">
        <pc:chgData name="Fabio Di Troia" userId="7de80edd88c2c9de" providerId="LiveId" clId="{950BDE6C-330B-4A4F-B8CA-BAD108F818DB}" dt="2019-02-26T23:39:11.843" v="11" actId="2696"/>
        <pc:sldMkLst>
          <pc:docMk/>
          <pc:sldMk cId="2694775349" sldId="269"/>
        </pc:sldMkLst>
      </pc:sldChg>
      <pc:sldChg chg="del">
        <pc:chgData name="Fabio Di Troia" userId="7de80edd88c2c9de" providerId="LiveId" clId="{950BDE6C-330B-4A4F-B8CA-BAD108F818DB}" dt="2019-02-26T23:39:11.849" v="12" actId="2696"/>
        <pc:sldMkLst>
          <pc:docMk/>
          <pc:sldMk cId="916934049" sldId="270"/>
        </pc:sldMkLst>
      </pc:sldChg>
      <pc:sldChg chg="del">
        <pc:chgData name="Fabio Di Troia" userId="7de80edd88c2c9de" providerId="LiveId" clId="{950BDE6C-330B-4A4F-B8CA-BAD108F818DB}" dt="2019-02-26T23:39:11.856" v="13" actId="2696"/>
        <pc:sldMkLst>
          <pc:docMk/>
          <pc:sldMk cId="1618664185" sldId="271"/>
        </pc:sldMkLst>
      </pc:sldChg>
      <pc:sldChg chg="del">
        <pc:chgData name="Fabio Di Troia" userId="7de80edd88c2c9de" providerId="LiveId" clId="{950BDE6C-330B-4A4F-B8CA-BAD108F818DB}" dt="2019-02-26T23:39:11.862" v="14" actId="2696"/>
        <pc:sldMkLst>
          <pc:docMk/>
          <pc:sldMk cId="425680326" sldId="272"/>
        </pc:sldMkLst>
      </pc:sldChg>
      <pc:sldChg chg="modSp del">
        <pc:chgData name="Fabio Di Troia" userId="7de80edd88c2c9de" providerId="LiveId" clId="{950BDE6C-330B-4A4F-B8CA-BAD108F818DB}" dt="2019-02-26T23:39:11.868" v="15" actId="2696"/>
        <pc:sldMkLst>
          <pc:docMk/>
          <pc:sldMk cId="1496531525" sldId="273"/>
        </pc:sldMkLst>
        <pc:spChg chg="mod">
          <ac:chgData name="Fabio Di Troia" userId="7de80edd88c2c9de" providerId="LiveId" clId="{950BDE6C-330B-4A4F-B8CA-BAD108F818DB}" dt="2019-02-26T23:38:47.041" v="1" actId="115"/>
          <ac:spMkLst>
            <pc:docMk/>
            <pc:sldMk cId="1496531525" sldId="273"/>
            <ac:spMk id="3" creationId="{EB360F9E-3B47-4B7E-BF0A-D2DD4910C6DB}"/>
          </ac:spMkLst>
        </pc:spChg>
      </pc:sldChg>
      <pc:sldChg chg="del">
        <pc:chgData name="Fabio Di Troia" userId="7de80edd88c2c9de" providerId="LiveId" clId="{950BDE6C-330B-4A4F-B8CA-BAD108F818DB}" dt="2019-02-26T23:39:11.873" v="16" actId="2696"/>
        <pc:sldMkLst>
          <pc:docMk/>
          <pc:sldMk cId="1236969542" sldId="274"/>
        </pc:sldMkLst>
      </pc:sldChg>
      <pc:sldChg chg="del">
        <pc:chgData name="Fabio Di Troia" userId="7de80edd88c2c9de" providerId="LiveId" clId="{950BDE6C-330B-4A4F-B8CA-BAD108F818DB}" dt="2019-02-26T23:39:11.878" v="17" actId="2696"/>
        <pc:sldMkLst>
          <pc:docMk/>
          <pc:sldMk cId="1613049326" sldId="275"/>
        </pc:sldMkLst>
      </pc:sldChg>
      <pc:sldChg chg="del">
        <pc:chgData name="Fabio Di Troia" userId="7de80edd88c2c9de" providerId="LiveId" clId="{950BDE6C-330B-4A4F-B8CA-BAD108F818DB}" dt="2019-02-26T23:39:11.884" v="18" actId="2696"/>
        <pc:sldMkLst>
          <pc:docMk/>
          <pc:sldMk cId="1549545524" sldId="276"/>
        </pc:sldMkLst>
      </pc:sldChg>
      <pc:sldChg chg="del">
        <pc:chgData name="Fabio Di Troia" userId="7de80edd88c2c9de" providerId="LiveId" clId="{950BDE6C-330B-4A4F-B8CA-BAD108F818DB}" dt="2019-02-26T23:39:11.890" v="19" actId="2696"/>
        <pc:sldMkLst>
          <pc:docMk/>
          <pc:sldMk cId="2791151534" sldId="277"/>
        </pc:sldMkLst>
      </pc:sldChg>
      <pc:sldChg chg="del">
        <pc:chgData name="Fabio Di Troia" userId="7de80edd88c2c9de" providerId="LiveId" clId="{950BDE6C-330B-4A4F-B8CA-BAD108F818DB}" dt="2019-02-26T23:39:11.895" v="20" actId="2696"/>
        <pc:sldMkLst>
          <pc:docMk/>
          <pc:sldMk cId="3219613169" sldId="278"/>
        </pc:sldMkLst>
      </pc:sldChg>
      <pc:sldChg chg="del">
        <pc:chgData name="Fabio Di Troia" userId="7de80edd88c2c9de" providerId="LiveId" clId="{950BDE6C-330B-4A4F-B8CA-BAD108F818DB}" dt="2019-02-26T23:39:11.789" v="2" actId="2696"/>
        <pc:sldMkLst>
          <pc:docMk/>
          <pc:sldMk cId="2937797158" sldId="279"/>
        </pc:sldMkLst>
      </pc:sldChg>
      <pc:sldChg chg="modSp">
        <pc:chgData name="Fabio Di Troia" userId="7de80edd88c2c9de" providerId="LiveId" clId="{950BDE6C-330B-4A4F-B8CA-BAD108F818DB}" dt="2019-02-26T23:41:14.107" v="23" actId="115"/>
        <pc:sldMkLst>
          <pc:docMk/>
          <pc:sldMk cId="2354674680" sldId="280"/>
        </pc:sldMkLst>
        <pc:spChg chg="mod">
          <ac:chgData name="Fabio Di Troia" userId="7de80edd88c2c9de" providerId="LiveId" clId="{950BDE6C-330B-4A4F-B8CA-BAD108F818DB}" dt="2019-02-26T23:41:14.107" v="23" actId="115"/>
          <ac:spMkLst>
            <pc:docMk/>
            <pc:sldMk cId="2354674680" sldId="280"/>
            <ac:spMk id="3" creationId="{EB360F9E-3B47-4B7E-BF0A-D2DD4910C6DB}"/>
          </ac:spMkLst>
        </pc:spChg>
      </pc:sldChg>
      <pc:sldChg chg="modSp">
        <pc:chgData name="Fabio Di Troia" userId="7de80edd88c2c9de" providerId="LiveId" clId="{950BDE6C-330B-4A4F-B8CA-BAD108F818DB}" dt="2019-02-26T23:41:51.089" v="24" actId="207"/>
        <pc:sldMkLst>
          <pc:docMk/>
          <pc:sldMk cId="1494703243" sldId="282"/>
        </pc:sldMkLst>
        <pc:spChg chg="mod">
          <ac:chgData name="Fabio Di Troia" userId="7de80edd88c2c9de" providerId="LiveId" clId="{950BDE6C-330B-4A4F-B8CA-BAD108F818DB}" dt="2019-02-26T23:41:51.089" v="24" actId="207"/>
          <ac:spMkLst>
            <pc:docMk/>
            <pc:sldMk cId="1494703243" sldId="282"/>
            <ac:spMk id="3" creationId="{EB360F9E-3B47-4B7E-BF0A-D2DD4910C6DB}"/>
          </ac:spMkLst>
        </pc:spChg>
      </pc:sldChg>
      <pc:sldChg chg="modSp">
        <pc:chgData name="Fabio Di Troia" userId="7de80edd88c2c9de" providerId="LiveId" clId="{950BDE6C-330B-4A4F-B8CA-BAD108F818DB}" dt="2019-02-26T23:42:35.092" v="25" actId="20577"/>
        <pc:sldMkLst>
          <pc:docMk/>
          <pc:sldMk cId="3703760611" sldId="283"/>
        </pc:sldMkLst>
        <pc:spChg chg="mod">
          <ac:chgData name="Fabio Di Troia" userId="7de80edd88c2c9de" providerId="LiveId" clId="{950BDE6C-330B-4A4F-B8CA-BAD108F818DB}" dt="2019-02-26T23:42:35.092" v="25" actId="20577"/>
          <ac:spMkLst>
            <pc:docMk/>
            <pc:sldMk cId="3703760611" sldId="283"/>
            <ac:spMk id="3" creationId="{EB360F9E-3B47-4B7E-BF0A-D2DD4910C6DB}"/>
          </ac:spMkLst>
        </pc:spChg>
      </pc:sldChg>
      <pc:sldChg chg="modSp">
        <pc:chgData name="Fabio Di Troia" userId="7de80edd88c2c9de" providerId="LiveId" clId="{950BDE6C-330B-4A4F-B8CA-BAD108F818DB}" dt="2019-02-26T23:43:56.251" v="26" actId="115"/>
        <pc:sldMkLst>
          <pc:docMk/>
          <pc:sldMk cId="682568120" sldId="285"/>
        </pc:sldMkLst>
        <pc:spChg chg="mod">
          <ac:chgData name="Fabio Di Troia" userId="7de80edd88c2c9de" providerId="LiveId" clId="{950BDE6C-330B-4A4F-B8CA-BAD108F818DB}" dt="2019-02-26T23:43:56.251" v="26" actId="115"/>
          <ac:spMkLst>
            <pc:docMk/>
            <pc:sldMk cId="682568120" sldId="285"/>
            <ac:spMk id="3" creationId="{EB360F9E-3B47-4B7E-BF0A-D2DD4910C6DB}"/>
          </ac:spMkLst>
        </pc:spChg>
      </pc:sldChg>
      <pc:sldChg chg="addSp modSp modAnim">
        <pc:chgData name="Fabio Di Troia" userId="7de80edd88c2c9de" providerId="LiveId" clId="{950BDE6C-330B-4A4F-B8CA-BAD108F818DB}" dt="2019-02-26T23:47:01.650" v="45" actId="115"/>
        <pc:sldMkLst>
          <pc:docMk/>
          <pc:sldMk cId="1379463962" sldId="286"/>
        </pc:sldMkLst>
        <pc:spChg chg="mod">
          <ac:chgData name="Fabio Di Troia" userId="7de80edd88c2c9de" providerId="LiveId" clId="{950BDE6C-330B-4A4F-B8CA-BAD108F818DB}" dt="2019-02-26T23:47:01.650" v="45" actId="115"/>
          <ac:spMkLst>
            <pc:docMk/>
            <pc:sldMk cId="1379463962" sldId="286"/>
            <ac:spMk id="3" creationId="{EB360F9E-3B47-4B7E-BF0A-D2DD4910C6DB}"/>
          </ac:spMkLst>
        </pc:spChg>
        <pc:cxnChg chg="add mod">
          <ac:chgData name="Fabio Di Troia" userId="7de80edd88c2c9de" providerId="LiveId" clId="{950BDE6C-330B-4A4F-B8CA-BAD108F818DB}" dt="2019-02-26T23:46:39.072" v="44" actId="1582"/>
          <ac:cxnSpMkLst>
            <pc:docMk/>
            <pc:sldMk cId="1379463962" sldId="286"/>
            <ac:cxnSpMk id="5" creationId="{3C53888B-C14C-4595-90BD-82178B1659AF}"/>
          </ac:cxnSpMkLst>
        </pc:cxnChg>
      </pc:sldChg>
      <pc:sldChg chg="modSp">
        <pc:chgData name="Fabio Di Troia" userId="7de80edd88c2c9de" providerId="LiveId" clId="{950BDE6C-330B-4A4F-B8CA-BAD108F818DB}" dt="2019-02-26T23:50:08.333" v="46" actId="207"/>
        <pc:sldMkLst>
          <pc:docMk/>
          <pc:sldMk cId="3146140090" sldId="289"/>
        </pc:sldMkLst>
        <pc:spChg chg="mod">
          <ac:chgData name="Fabio Di Troia" userId="7de80edd88c2c9de" providerId="LiveId" clId="{950BDE6C-330B-4A4F-B8CA-BAD108F818DB}" dt="2019-02-26T23:50:08.333" v="46" actId="207"/>
          <ac:spMkLst>
            <pc:docMk/>
            <pc:sldMk cId="3146140090" sldId="289"/>
            <ac:spMk id="3" creationId="{EB360F9E-3B47-4B7E-BF0A-D2DD4910C6DB}"/>
          </ac:spMkLst>
        </pc:spChg>
      </pc:sldChg>
      <pc:sldChg chg="modSp">
        <pc:chgData name="Fabio Di Troia" userId="7de80edd88c2c9de" providerId="LiveId" clId="{950BDE6C-330B-4A4F-B8CA-BAD108F818DB}" dt="2019-02-26T23:51:08.988" v="61" actId="27636"/>
        <pc:sldMkLst>
          <pc:docMk/>
          <pc:sldMk cId="1571168208" sldId="290"/>
        </pc:sldMkLst>
        <pc:spChg chg="mod">
          <ac:chgData name="Fabio Di Troia" userId="7de80edd88c2c9de" providerId="LiveId" clId="{950BDE6C-330B-4A4F-B8CA-BAD108F818DB}" dt="2019-02-26T23:51:08.988" v="61" actId="27636"/>
          <ac:spMkLst>
            <pc:docMk/>
            <pc:sldMk cId="1571168208" sldId="290"/>
            <ac:spMk id="3" creationId="{EB360F9E-3B47-4B7E-BF0A-D2DD4910C6DB}"/>
          </ac:spMkLst>
        </pc:spChg>
      </pc:sldChg>
      <pc:sldChg chg="modSp">
        <pc:chgData name="Fabio Di Troia" userId="7de80edd88c2c9de" providerId="LiveId" clId="{950BDE6C-330B-4A4F-B8CA-BAD108F818DB}" dt="2019-02-26T23:51:02.294" v="57" actId="6549"/>
        <pc:sldMkLst>
          <pc:docMk/>
          <pc:sldMk cId="2735423679" sldId="291"/>
        </pc:sldMkLst>
        <pc:spChg chg="mod">
          <ac:chgData name="Fabio Di Troia" userId="7de80edd88c2c9de" providerId="LiveId" clId="{950BDE6C-330B-4A4F-B8CA-BAD108F818DB}" dt="2019-02-26T23:51:02.294" v="57" actId="6549"/>
          <ac:spMkLst>
            <pc:docMk/>
            <pc:sldMk cId="2735423679" sldId="291"/>
            <ac:spMk id="3" creationId="{EB360F9E-3B47-4B7E-BF0A-D2DD4910C6DB}"/>
          </ac:spMkLst>
        </pc:spChg>
      </pc:sldChg>
      <pc:sldChg chg="modSp">
        <pc:chgData name="Fabio Di Troia" userId="7de80edd88c2c9de" providerId="LiveId" clId="{950BDE6C-330B-4A4F-B8CA-BAD108F818DB}" dt="2019-02-26T23:51:53.502" v="64" actId="6549"/>
        <pc:sldMkLst>
          <pc:docMk/>
          <pc:sldMk cId="3757639334" sldId="292"/>
        </pc:sldMkLst>
        <pc:spChg chg="mod">
          <ac:chgData name="Fabio Di Troia" userId="7de80edd88c2c9de" providerId="LiveId" clId="{950BDE6C-330B-4A4F-B8CA-BAD108F818DB}" dt="2019-02-26T23:51:53.502" v="64" actId="6549"/>
          <ac:spMkLst>
            <pc:docMk/>
            <pc:sldMk cId="3757639334" sldId="292"/>
            <ac:spMk id="3" creationId="{EB360F9E-3B47-4B7E-BF0A-D2DD4910C6DB}"/>
          </ac:spMkLst>
        </pc:spChg>
      </pc:sldChg>
      <pc:sldChg chg="modSp">
        <pc:chgData name="Fabio Di Troia" userId="7de80edd88c2c9de" providerId="LiveId" clId="{950BDE6C-330B-4A4F-B8CA-BAD108F818DB}" dt="2019-02-26T23:52:30.924" v="68" actId="6549"/>
        <pc:sldMkLst>
          <pc:docMk/>
          <pc:sldMk cId="3502148599" sldId="295"/>
        </pc:sldMkLst>
        <pc:spChg chg="mod">
          <ac:chgData name="Fabio Di Troia" userId="7de80edd88c2c9de" providerId="LiveId" clId="{950BDE6C-330B-4A4F-B8CA-BAD108F818DB}" dt="2019-02-26T23:52:30.924" v="68" actId="6549"/>
          <ac:spMkLst>
            <pc:docMk/>
            <pc:sldMk cId="3502148599" sldId="295"/>
            <ac:spMk id="3" creationId="{EB360F9E-3B47-4B7E-BF0A-D2DD4910C6DB}"/>
          </ac:spMkLst>
        </pc:spChg>
      </pc:sldChg>
      <pc:sldChg chg="modSp">
        <pc:chgData name="Fabio Di Troia" userId="7de80edd88c2c9de" providerId="LiveId" clId="{950BDE6C-330B-4A4F-B8CA-BAD108F818DB}" dt="2019-02-26T23:52:57.456" v="70" actId="207"/>
        <pc:sldMkLst>
          <pc:docMk/>
          <pc:sldMk cId="1907325099" sldId="297"/>
        </pc:sldMkLst>
        <pc:spChg chg="mod">
          <ac:chgData name="Fabio Di Troia" userId="7de80edd88c2c9de" providerId="LiveId" clId="{950BDE6C-330B-4A4F-B8CA-BAD108F818DB}" dt="2019-02-26T23:52:57.456" v="70" actId="207"/>
          <ac:spMkLst>
            <pc:docMk/>
            <pc:sldMk cId="1907325099" sldId="297"/>
            <ac:spMk id="3" creationId="{EB360F9E-3B47-4B7E-BF0A-D2DD4910C6DB}"/>
          </ac:spMkLst>
        </pc:spChg>
      </pc:sldChg>
      <pc:sldChg chg="modSp">
        <pc:chgData name="Fabio Di Troia" userId="7de80edd88c2c9de" providerId="LiveId" clId="{950BDE6C-330B-4A4F-B8CA-BAD108F818DB}" dt="2019-02-26T23:53:18.403" v="72" actId="207"/>
        <pc:sldMkLst>
          <pc:docMk/>
          <pc:sldMk cId="128709102" sldId="298"/>
        </pc:sldMkLst>
        <pc:spChg chg="mod">
          <ac:chgData name="Fabio Di Troia" userId="7de80edd88c2c9de" providerId="LiveId" clId="{950BDE6C-330B-4A4F-B8CA-BAD108F818DB}" dt="2019-02-26T23:53:18.403" v="72" actId="207"/>
          <ac:spMkLst>
            <pc:docMk/>
            <pc:sldMk cId="128709102" sldId="298"/>
            <ac:spMk id="3" creationId="{EB360F9E-3B47-4B7E-BF0A-D2DD4910C6DB}"/>
          </ac:spMkLst>
        </pc:spChg>
      </pc:sldChg>
      <pc:sldChg chg="modSp">
        <pc:chgData name="Fabio Di Troia" userId="7de80edd88c2c9de" providerId="LiveId" clId="{950BDE6C-330B-4A4F-B8CA-BAD108F818DB}" dt="2019-02-27T03:50:02.181" v="93" actId="20577"/>
        <pc:sldMkLst>
          <pc:docMk/>
          <pc:sldMk cId="163465049" sldId="301"/>
        </pc:sldMkLst>
        <pc:spChg chg="mod">
          <ac:chgData name="Fabio Di Troia" userId="7de80edd88c2c9de" providerId="LiveId" clId="{950BDE6C-330B-4A4F-B8CA-BAD108F818DB}" dt="2019-02-27T03:50:02.181" v="93" actId="20577"/>
          <ac:spMkLst>
            <pc:docMk/>
            <pc:sldMk cId="163465049" sldId="301"/>
            <ac:spMk id="3" creationId="{EB360F9E-3B47-4B7E-BF0A-D2DD4910C6DB}"/>
          </ac:spMkLst>
        </pc:spChg>
      </pc:sldChg>
      <pc:sldChg chg="modSp">
        <pc:chgData name="Fabio Di Troia" userId="7de80edd88c2c9de" providerId="LiveId" clId="{950BDE6C-330B-4A4F-B8CA-BAD108F818DB}" dt="2019-02-26T23:55:36.109" v="74" actId="115"/>
        <pc:sldMkLst>
          <pc:docMk/>
          <pc:sldMk cId="3547179813" sldId="303"/>
        </pc:sldMkLst>
        <pc:spChg chg="mod">
          <ac:chgData name="Fabio Di Troia" userId="7de80edd88c2c9de" providerId="LiveId" clId="{950BDE6C-330B-4A4F-B8CA-BAD108F818DB}" dt="2019-02-26T23:55:36.109" v="74" actId="115"/>
          <ac:spMkLst>
            <pc:docMk/>
            <pc:sldMk cId="3547179813" sldId="303"/>
            <ac:spMk id="3" creationId="{EB360F9E-3B47-4B7E-BF0A-D2DD4910C6DB}"/>
          </ac:spMkLst>
        </pc:spChg>
      </pc:sldChg>
      <pc:sldChg chg="modSp">
        <pc:chgData name="Fabio Di Troia" userId="7de80edd88c2c9de" providerId="LiveId" clId="{950BDE6C-330B-4A4F-B8CA-BAD108F818DB}" dt="2019-02-26T23:57:19.258" v="78" actId="20577"/>
        <pc:sldMkLst>
          <pc:docMk/>
          <pc:sldMk cId="1403645560" sldId="306"/>
        </pc:sldMkLst>
        <pc:spChg chg="mod">
          <ac:chgData name="Fabio Di Troia" userId="7de80edd88c2c9de" providerId="LiveId" clId="{950BDE6C-330B-4A4F-B8CA-BAD108F818DB}" dt="2019-02-26T23:57:19.258" v="78" actId="20577"/>
          <ac:spMkLst>
            <pc:docMk/>
            <pc:sldMk cId="1403645560" sldId="306"/>
            <ac:spMk id="3" creationId="{EB360F9E-3B47-4B7E-BF0A-D2DD4910C6DB}"/>
          </ac:spMkLst>
        </pc:spChg>
      </pc:sldChg>
      <pc:sldChg chg="modSp">
        <pc:chgData name="Fabio Di Troia" userId="7de80edd88c2c9de" providerId="LiveId" clId="{950BDE6C-330B-4A4F-B8CA-BAD108F818DB}" dt="2019-02-26T23:57:49.216" v="79" actId="207"/>
        <pc:sldMkLst>
          <pc:docMk/>
          <pc:sldMk cId="2502248483" sldId="308"/>
        </pc:sldMkLst>
        <pc:spChg chg="mod">
          <ac:chgData name="Fabio Di Troia" userId="7de80edd88c2c9de" providerId="LiveId" clId="{950BDE6C-330B-4A4F-B8CA-BAD108F818DB}" dt="2019-02-26T23:57:49.216" v="79" actId="207"/>
          <ac:spMkLst>
            <pc:docMk/>
            <pc:sldMk cId="2502248483" sldId="308"/>
            <ac:spMk id="3" creationId="{EB360F9E-3B47-4B7E-BF0A-D2DD4910C6DB}"/>
          </ac:spMkLst>
        </pc:spChg>
      </pc:sldChg>
      <pc:sldChg chg="modSp">
        <pc:chgData name="Fabio Di Troia" userId="7de80edd88c2c9de" providerId="LiveId" clId="{950BDE6C-330B-4A4F-B8CA-BAD108F818DB}" dt="2019-02-26T23:58:00.869" v="81" actId="207"/>
        <pc:sldMkLst>
          <pc:docMk/>
          <pc:sldMk cId="1309808578" sldId="312"/>
        </pc:sldMkLst>
        <pc:spChg chg="mod">
          <ac:chgData name="Fabio Di Troia" userId="7de80edd88c2c9de" providerId="LiveId" clId="{950BDE6C-330B-4A4F-B8CA-BAD108F818DB}" dt="2019-02-26T23:58:00.869" v="81" actId="207"/>
          <ac:spMkLst>
            <pc:docMk/>
            <pc:sldMk cId="1309808578" sldId="312"/>
            <ac:spMk id="3" creationId="{EB360F9E-3B47-4B7E-BF0A-D2DD4910C6DB}"/>
          </ac:spMkLst>
        </pc:spChg>
      </pc:sldChg>
      <pc:sldChg chg="modSp">
        <pc:chgData name="Fabio Di Troia" userId="7de80edd88c2c9de" providerId="LiveId" clId="{950BDE6C-330B-4A4F-B8CA-BAD108F818DB}" dt="2019-02-27T00:01:49.620" v="87" actId="207"/>
        <pc:sldMkLst>
          <pc:docMk/>
          <pc:sldMk cId="3549889887" sldId="318"/>
        </pc:sldMkLst>
        <pc:spChg chg="mod">
          <ac:chgData name="Fabio Di Troia" userId="7de80edd88c2c9de" providerId="LiveId" clId="{950BDE6C-330B-4A4F-B8CA-BAD108F818DB}" dt="2019-02-27T00:01:49.620" v="87" actId="207"/>
          <ac:spMkLst>
            <pc:docMk/>
            <pc:sldMk cId="3549889887" sldId="318"/>
            <ac:spMk id="3" creationId="{EB360F9E-3B47-4B7E-BF0A-D2DD4910C6DB}"/>
          </ac:spMkLst>
        </pc:spChg>
      </pc:sldChg>
      <pc:sldChg chg="modSp">
        <pc:chgData name="Fabio Di Troia" userId="7de80edd88c2c9de" providerId="LiveId" clId="{950BDE6C-330B-4A4F-B8CA-BAD108F818DB}" dt="2019-02-27T00:03:19.108" v="90" actId="207"/>
        <pc:sldMkLst>
          <pc:docMk/>
          <pc:sldMk cId="2713025058" sldId="328"/>
        </pc:sldMkLst>
        <pc:spChg chg="mod">
          <ac:chgData name="Fabio Di Troia" userId="7de80edd88c2c9de" providerId="LiveId" clId="{950BDE6C-330B-4A4F-B8CA-BAD108F818DB}" dt="2019-02-27T00:03:19.108" v="90" actId="207"/>
          <ac:spMkLst>
            <pc:docMk/>
            <pc:sldMk cId="2713025058" sldId="328"/>
            <ac:spMk id="3" creationId="{2B0F235A-367B-4732-A347-E9F163497A3E}"/>
          </ac:spMkLst>
        </pc:spChg>
      </pc:sldChg>
      <pc:sldChg chg="modSp">
        <pc:chgData name="Fabio Di Troia" userId="7de80edd88c2c9de" providerId="LiveId" clId="{950BDE6C-330B-4A4F-B8CA-BAD108F818DB}" dt="2019-02-27T00:04:08.888" v="91" actId="115"/>
        <pc:sldMkLst>
          <pc:docMk/>
          <pc:sldMk cId="1747521052" sldId="330"/>
        </pc:sldMkLst>
        <pc:spChg chg="mod">
          <ac:chgData name="Fabio Di Troia" userId="7de80edd88c2c9de" providerId="LiveId" clId="{950BDE6C-330B-4A4F-B8CA-BAD108F818DB}" dt="2019-02-27T00:04:08.888" v="91" actId="115"/>
          <ac:spMkLst>
            <pc:docMk/>
            <pc:sldMk cId="1747521052" sldId="330"/>
            <ac:spMk id="3" creationId="{2B0F235A-367B-4732-A347-E9F163497A3E}"/>
          </ac:spMkLst>
        </pc:spChg>
      </pc:sldChg>
      <pc:sldChg chg="del">
        <pc:chgData name="Fabio Di Troia" userId="7de80edd88c2c9de" providerId="LiveId" clId="{950BDE6C-330B-4A4F-B8CA-BAD108F818DB}" dt="2019-02-26T23:52:09.317" v="66" actId="2696"/>
        <pc:sldMkLst>
          <pc:docMk/>
          <pc:sldMk cId="1770803321" sldId="336"/>
        </pc:sldMkLst>
      </pc:sldChg>
      <pc:sldChg chg="modSp">
        <pc:chgData name="Fabio Di Troia" userId="7de80edd88c2c9de" providerId="LiveId" clId="{950BDE6C-330B-4A4F-B8CA-BAD108F818DB}" dt="2019-02-26T23:52:02.746" v="65" actId="115"/>
        <pc:sldMkLst>
          <pc:docMk/>
          <pc:sldMk cId="4181878802" sldId="337"/>
        </pc:sldMkLst>
        <pc:spChg chg="mod">
          <ac:chgData name="Fabio Di Troia" userId="7de80edd88c2c9de" providerId="LiveId" clId="{950BDE6C-330B-4A4F-B8CA-BAD108F818DB}" dt="2019-02-26T23:52:02.746" v="65" actId="115"/>
          <ac:spMkLst>
            <pc:docMk/>
            <pc:sldMk cId="4181878802" sldId="337"/>
            <ac:spMk id="3" creationId="{EB360F9E-3B47-4B7E-BF0A-D2DD4910C6DB}"/>
          </ac:spMkLst>
        </pc:spChg>
      </pc:sldChg>
      <pc:sldChg chg="modSp">
        <pc:chgData name="Fabio Di Troia" userId="7de80edd88c2c9de" providerId="LiveId" clId="{950BDE6C-330B-4A4F-B8CA-BAD108F818DB}" dt="2019-02-26T23:55:15.624" v="73" actId="115"/>
        <pc:sldMkLst>
          <pc:docMk/>
          <pc:sldMk cId="2810030400" sldId="341"/>
        </pc:sldMkLst>
        <pc:spChg chg="mod">
          <ac:chgData name="Fabio Di Troia" userId="7de80edd88c2c9de" providerId="LiveId" clId="{950BDE6C-330B-4A4F-B8CA-BAD108F818DB}" dt="2019-02-26T23:55:15.624" v="73" actId="115"/>
          <ac:spMkLst>
            <pc:docMk/>
            <pc:sldMk cId="2810030400" sldId="341"/>
            <ac:spMk id="3" creationId="{EB360F9E-3B47-4B7E-BF0A-D2DD4910C6DB}"/>
          </ac:spMkLst>
        </pc:spChg>
      </pc:sldChg>
      <pc:sldChg chg="modSp">
        <pc:chgData name="Fabio Di Troia" userId="7de80edd88c2c9de" providerId="LiveId" clId="{950BDE6C-330B-4A4F-B8CA-BAD108F818DB}" dt="2019-02-27T00:00:22.804" v="84" actId="27636"/>
        <pc:sldMkLst>
          <pc:docMk/>
          <pc:sldMk cId="1326746512" sldId="345"/>
        </pc:sldMkLst>
        <pc:spChg chg="mod">
          <ac:chgData name="Fabio Di Troia" userId="7de80edd88c2c9de" providerId="LiveId" clId="{950BDE6C-330B-4A4F-B8CA-BAD108F818DB}" dt="2019-02-27T00:00:22.804" v="84" actId="27636"/>
          <ac:spMkLst>
            <pc:docMk/>
            <pc:sldMk cId="1326746512" sldId="345"/>
            <ac:spMk id="3" creationId="{EB360F9E-3B47-4B7E-BF0A-D2DD4910C6DB}"/>
          </ac:spMkLst>
        </pc:spChg>
      </pc:sldChg>
      <pc:sldChg chg="modSp">
        <pc:chgData name="Fabio Di Troia" userId="7de80edd88c2c9de" providerId="LiveId" clId="{950BDE6C-330B-4A4F-B8CA-BAD108F818DB}" dt="2019-02-27T00:00:31.781" v="86" actId="27636"/>
        <pc:sldMkLst>
          <pc:docMk/>
          <pc:sldMk cId="3812893062" sldId="346"/>
        </pc:sldMkLst>
        <pc:spChg chg="mod">
          <ac:chgData name="Fabio Di Troia" userId="7de80edd88c2c9de" providerId="LiveId" clId="{950BDE6C-330B-4A4F-B8CA-BAD108F818DB}" dt="2019-02-27T00:00:31.781" v="86" actId="27636"/>
          <ac:spMkLst>
            <pc:docMk/>
            <pc:sldMk cId="3812893062" sldId="346"/>
            <ac:spMk id="3" creationId="{EB360F9E-3B47-4B7E-BF0A-D2DD4910C6DB}"/>
          </ac:spMkLst>
        </pc:spChg>
      </pc:sldChg>
      <pc:sldChg chg="modSp">
        <pc:chgData name="Fabio Di Troia" userId="7de80edd88c2c9de" providerId="LiveId" clId="{950BDE6C-330B-4A4F-B8CA-BAD108F818DB}" dt="2019-02-27T00:02:22.621" v="89" actId="20577"/>
        <pc:sldMkLst>
          <pc:docMk/>
          <pc:sldMk cId="3631281990" sldId="347"/>
        </pc:sldMkLst>
        <pc:spChg chg="mod">
          <ac:chgData name="Fabio Di Troia" userId="7de80edd88c2c9de" providerId="LiveId" clId="{950BDE6C-330B-4A4F-B8CA-BAD108F818DB}" dt="2019-02-27T00:02:22.621" v="89" actId="20577"/>
          <ac:spMkLst>
            <pc:docMk/>
            <pc:sldMk cId="3631281990" sldId="347"/>
            <ac:spMk id="3" creationId="{EB360F9E-3B47-4B7E-BF0A-D2DD4910C6DB}"/>
          </ac:spMkLst>
        </pc:spChg>
      </pc:sldChg>
      <pc:sldChg chg="modSp">
        <pc:chgData name="Fabio Di Troia" userId="7de80edd88c2c9de" providerId="LiveId" clId="{950BDE6C-330B-4A4F-B8CA-BAD108F818DB}" dt="2019-02-26T23:59:07.899" v="82" actId="207"/>
        <pc:sldMkLst>
          <pc:docMk/>
          <pc:sldMk cId="3755111833" sldId="348"/>
        </pc:sldMkLst>
        <pc:spChg chg="mod">
          <ac:chgData name="Fabio Di Troia" userId="7de80edd88c2c9de" providerId="LiveId" clId="{950BDE6C-330B-4A4F-B8CA-BAD108F818DB}" dt="2019-02-26T23:57:57.440" v="80" actId="207"/>
          <ac:spMkLst>
            <pc:docMk/>
            <pc:sldMk cId="3755111833" sldId="348"/>
            <ac:spMk id="3" creationId="{EB360F9E-3B47-4B7E-BF0A-D2DD4910C6DB}"/>
          </ac:spMkLst>
        </pc:spChg>
        <pc:spChg chg="mod">
          <ac:chgData name="Fabio Di Troia" userId="7de80edd88c2c9de" providerId="LiveId" clId="{950BDE6C-330B-4A4F-B8CA-BAD108F818DB}" dt="2019-02-26T23:59:07.899" v="82" actId="207"/>
          <ac:spMkLst>
            <pc:docMk/>
            <pc:sldMk cId="3755111833" sldId="348"/>
            <ac:spMk id="5" creationId="{1F3BEEC2-E86F-4BBB-B4E0-C378E993F712}"/>
          </ac:spMkLst>
        </pc:spChg>
      </pc:sldChg>
    </pc:docChg>
  </pc:docChgLst>
  <pc:docChgLst>
    <pc:chgData name="Fabio Di Troia" userId="7de80edd88c2c9de" providerId="LiveId" clId="{7A8F7B6A-1D3B-40E6-8C42-65BC590C33BA}"/>
    <pc:docChg chg="modSld">
      <pc:chgData name="Fabio Di Troia" userId="7de80edd88c2c9de" providerId="LiveId" clId="{7A8F7B6A-1D3B-40E6-8C42-65BC590C33BA}" dt="2019-09-12T21:16:40.675" v="13" actId="207"/>
      <pc:docMkLst>
        <pc:docMk/>
      </pc:docMkLst>
      <pc:sldChg chg="modSp">
        <pc:chgData name="Fabio Di Troia" userId="7de80edd88c2c9de" providerId="LiveId" clId="{7A8F7B6A-1D3B-40E6-8C42-65BC590C33BA}" dt="2019-09-12T21:05:49.468" v="2" actId="115"/>
        <pc:sldMkLst>
          <pc:docMk/>
          <pc:sldMk cId="2354674680" sldId="280"/>
        </pc:sldMkLst>
        <pc:spChg chg="mod">
          <ac:chgData name="Fabio Di Troia" userId="7de80edd88c2c9de" providerId="LiveId" clId="{7A8F7B6A-1D3B-40E6-8C42-65BC590C33BA}" dt="2019-09-12T21:05:49.468" v="2" actId="115"/>
          <ac:spMkLst>
            <pc:docMk/>
            <pc:sldMk cId="2354674680" sldId="280"/>
            <ac:spMk id="3" creationId="{EB360F9E-3B47-4B7E-BF0A-D2DD4910C6DB}"/>
          </ac:spMkLst>
        </pc:spChg>
      </pc:sldChg>
      <pc:sldChg chg="modSp">
        <pc:chgData name="Fabio Di Troia" userId="7de80edd88c2c9de" providerId="LiveId" clId="{7A8F7B6A-1D3B-40E6-8C42-65BC590C33BA}" dt="2019-09-12T21:08:14.869" v="3" actId="12"/>
        <pc:sldMkLst>
          <pc:docMk/>
          <pc:sldMk cId="119020628" sldId="284"/>
        </pc:sldMkLst>
        <pc:spChg chg="mod">
          <ac:chgData name="Fabio Di Troia" userId="7de80edd88c2c9de" providerId="LiveId" clId="{7A8F7B6A-1D3B-40E6-8C42-65BC590C33BA}" dt="2019-09-12T21:08:14.869" v="3" actId="12"/>
          <ac:spMkLst>
            <pc:docMk/>
            <pc:sldMk cId="119020628" sldId="284"/>
            <ac:spMk id="3" creationId="{EB360F9E-3B47-4B7E-BF0A-D2DD4910C6DB}"/>
          </ac:spMkLst>
        </pc:spChg>
      </pc:sldChg>
      <pc:sldChg chg="modSp modAnim">
        <pc:chgData name="Fabio Di Troia" userId="7de80edd88c2c9de" providerId="LiveId" clId="{7A8F7B6A-1D3B-40E6-8C42-65BC590C33BA}" dt="2019-09-12T21:12:38.779" v="8"/>
        <pc:sldMkLst>
          <pc:docMk/>
          <pc:sldMk cId="1571168208" sldId="290"/>
        </pc:sldMkLst>
        <pc:spChg chg="mod">
          <ac:chgData name="Fabio Di Troia" userId="7de80edd88c2c9de" providerId="LiveId" clId="{7A8F7B6A-1D3B-40E6-8C42-65BC590C33BA}" dt="2019-09-12T21:12:18.432" v="7" actId="113"/>
          <ac:spMkLst>
            <pc:docMk/>
            <pc:sldMk cId="1571168208" sldId="290"/>
            <ac:spMk id="3" creationId="{EB360F9E-3B47-4B7E-BF0A-D2DD4910C6DB}"/>
          </ac:spMkLst>
        </pc:spChg>
      </pc:sldChg>
      <pc:sldChg chg="modSp">
        <pc:chgData name="Fabio Di Troia" userId="7de80edd88c2c9de" providerId="LiveId" clId="{7A8F7B6A-1D3B-40E6-8C42-65BC590C33BA}" dt="2019-09-12T21:12:52.221" v="11" actId="115"/>
        <pc:sldMkLst>
          <pc:docMk/>
          <pc:sldMk cId="2735423679" sldId="291"/>
        </pc:sldMkLst>
        <pc:spChg chg="mod">
          <ac:chgData name="Fabio Di Troia" userId="7de80edd88c2c9de" providerId="LiveId" clId="{7A8F7B6A-1D3B-40E6-8C42-65BC590C33BA}" dt="2019-09-12T21:12:52.221" v="11" actId="115"/>
          <ac:spMkLst>
            <pc:docMk/>
            <pc:sldMk cId="2735423679" sldId="291"/>
            <ac:spMk id="3" creationId="{EB360F9E-3B47-4B7E-BF0A-D2DD4910C6DB}"/>
          </ac:spMkLst>
        </pc:spChg>
      </pc:sldChg>
      <pc:sldChg chg="modSp">
        <pc:chgData name="Fabio Di Troia" userId="7de80edd88c2c9de" providerId="LiveId" clId="{7A8F7B6A-1D3B-40E6-8C42-65BC590C33BA}" dt="2019-09-12T21:13:26.622" v="12" actId="12"/>
        <pc:sldMkLst>
          <pc:docMk/>
          <pc:sldMk cId="4146112833" sldId="293"/>
        </pc:sldMkLst>
        <pc:spChg chg="mod">
          <ac:chgData name="Fabio Di Troia" userId="7de80edd88c2c9de" providerId="LiveId" clId="{7A8F7B6A-1D3B-40E6-8C42-65BC590C33BA}" dt="2019-09-12T21:13:26.622" v="12" actId="12"/>
          <ac:spMkLst>
            <pc:docMk/>
            <pc:sldMk cId="4146112833" sldId="293"/>
            <ac:spMk id="3" creationId="{EB360F9E-3B47-4B7E-BF0A-D2DD4910C6DB}"/>
          </ac:spMkLst>
        </pc:spChg>
      </pc:sldChg>
      <pc:sldChg chg="modNotesTx">
        <pc:chgData name="Fabio Di Troia" userId="7de80edd88c2c9de" providerId="LiveId" clId="{7A8F7B6A-1D3B-40E6-8C42-65BC590C33BA}" dt="2019-09-12T21:16:40.675" v="13" actId="207"/>
        <pc:sldMkLst>
          <pc:docMk/>
          <pc:sldMk cId="128709102" sldId="298"/>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1B5A4D-F2D6-4778-A8A5-A267A9744FB2}" type="datetimeFigureOut">
              <a:rPr lang="en-US" smtClean="0"/>
              <a:t>9/12/2019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9AE726-271A-4E79-B472-4A34542EC3FD}" type="slidenum">
              <a:rPr lang="en-US" smtClean="0"/>
              <a:t>‹#›</a:t>
            </a:fld>
            <a:endParaRPr lang="en-US"/>
          </a:p>
        </p:txBody>
      </p:sp>
    </p:spTree>
    <p:extLst>
      <p:ext uri="{BB962C8B-B14F-4D97-AF65-F5344CB8AC3E}">
        <p14:creationId xmlns:p14="http://schemas.microsoft.com/office/powerpoint/2010/main" val="33392328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php.net/manual/en/function.fclose.php"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php.net/manual/en/function.fgets.php" TargetMode="External"/><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hyperlink" Target="http://php.net/manual/en/function.fread.php"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9AE726-271A-4E79-B472-4A34542EC3FD}" type="slidenum">
              <a:rPr lang="en-US" smtClean="0"/>
              <a:t>1</a:t>
            </a:fld>
            <a:endParaRPr lang="en-US"/>
          </a:p>
        </p:txBody>
      </p:sp>
    </p:spTree>
    <p:extLst>
      <p:ext uri="{BB962C8B-B14F-4D97-AF65-F5344CB8AC3E}">
        <p14:creationId xmlns:p14="http://schemas.microsoft.com/office/powerpoint/2010/main" val="39993676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9AE726-271A-4E79-B472-4A34542EC3FD}" type="slidenum">
              <a:rPr lang="en-US" smtClean="0"/>
              <a:t>11</a:t>
            </a:fld>
            <a:endParaRPr lang="en-US"/>
          </a:p>
        </p:txBody>
      </p:sp>
    </p:spTree>
    <p:extLst>
      <p:ext uri="{BB962C8B-B14F-4D97-AF65-F5344CB8AC3E}">
        <p14:creationId xmlns:p14="http://schemas.microsoft.com/office/powerpoint/2010/main" val="7687293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9AE726-271A-4E79-B472-4A34542EC3FD}" type="slidenum">
              <a:rPr lang="en-US" smtClean="0"/>
              <a:t>12</a:t>
            </a:fld>
            <a:endParaRPr lang="en-US"/>
          </a:p>
        </p:txBody>
      </p:sp>
    </p:spTree>
    <p:extLst>
      <p:ext uri="{BB962C8B-B14F-4D97-AF65-F5344CB8AC3E}">
        <p14:creationId xmlns:p14="http://schemas.microsoft.com/office/powerpoint/2010/main" val="29323814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9AE726-271A-4E79-B472-4A34542EC3FD}" type="slidenum">
              <a:rPr lang="en-US" smtClean="0"/>
              <a:t>13</a:t>
            </a:fld>
            <a:endParaRPr lang="en-US"/>
          </a:p>
        </p:txBody>
      </p:sp>
    </p:spTree>
    <p:extLst>
      <p:ext uri="{BB962C8B-B14F-4D97-AF65-F5344CB8AC3E}">
        <p14:creationId xmlns:p14="http://schemas.microsoft.com/office/powerpoint/2010/main" val="6242688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9AE726-271A-4E79-B472-4A34542EC3FD}" type="slidenum">
              <a:rPr lang="en-US" smtClean="0"/>
              <a:t>14</a:t>
            </a:fld>
            <a:endParaRPr lang="en-US"/>
          </a:p>
        </p:txBody>
      </p:sp>
    </p:spTree>
    <p:extLst>
      <p:ext uri="{BB962C8B-B14F-4D97-AF65-F5344CB8AC3E}">
        <p14:creationId xmlns:p14="http://schemas.microsoft.com/office/powerpoint/2010/main" val="31836802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9AE726-271A-4E79-B472-4A34542EC3FD}" type="slidenum">
              <a:rPr lang="en-US" smtClean="0"/>
              <a:t>15</a:t>
            </a:fld>
            <a:endParaRPr lang="en-US"/>
          </a:p>
        </p:txBody>
      </p:sp>
    </p:spTree>
    <p:extLst>
      <p:ext uri="{BB962C8B-B14F-4D97-AF65-F5344CB8AC3E}">
        <p14:creationId xmlns:p14="http://schemas.microsoft.com/office/powerpoint/2010/main" val="20313179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9AE726-271A-4E79-B472-4A34542EC3FD}" type="slidenum">
              <a:rPr lang="en-US" smtClean="0"/>
              <a:t>16</a:t>
            </a:fld>
            <a:endParaRPr lang="en-US"/>
          </a:p>
        </p:txBody>
      </p:sp>
    </p:spTree>
    <p:extLst>
      <p:ext uri="{BB962C8B-B14F-4D97-AF65-F5344CB8AC3E}">
        <p14:creationId xmlns:p14="http://schemas.microsoft.com/office/powerpoint/2010/main" val="42038130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9AE726-271A-4E79-B472-4A34542EC3FD}" type="slidenum">
              <a:rPr lang="en-US" smtClean="0"/>
              <a:t>17</a:t>
            </a:fld>
            <a:endParaRPr lang="en-US"/>
          </a:p>
        </p:txBody>
      </p:sp>
    </p:spTree>
    <p:extLst>
      <p:ext uri="{BB962C8B-B14F-4D97-AF65-F5344CB8AC3E}">
        <p14:creationId xmlns:p14="http://schemas.microsoft.com/office/powerpoint/2010/main" val="3631408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In this case, a value of 0 is used, because the pointer is required to remain at the file’s end.</a:t>
            </a:r>
          </a:p>
          <a:p>
            <a:r>
              <a:rPr lang="en-US" dirty="0"/>
              <a:t>To move to a position before the end-of-file, you need to pass a negative value in offset</a:t>
            </a:r>
          </a:p>
          <a:p>
            <a:endParaRPr lang="en-US" sz="1200" dirty="0"/>
          </a:p>
          <a:p>
            <a:r>
              <a:rPr lang="en-US" sz="1200" dirty="0" err="1">
                <a:solidFill>
                  <a:srgbClr val="0070C0"/>
                </a:solidFill>
              </a:rPr>
              <a:t>fseek</a:t>
            </a:r>
            <a:r>
              <a:rPr lang="en-US" sz="1200" dirty="0">
                <a:solidFill>
                  <a:srgbClr val="0070C0"/>
                </a:solidFill>
              </a:rPr>
              <a:t>($</a:t>
            </a:r>
            <a:r>
              <a:rPr lang="en-US" sz="1200" dirty="0" err="1">
                <a:solidFill>
                  <a:srgbClr val="0070C0"/>
                </a:solidFill>
              </a:rPr>
              <a:t>fp</a:t>
            </a:r>
            <a:r>
              <a:rPr lang="en-US" sz="1200" dirty="0">
                <a:solidFill>
                  <a:srgbClr val="0070C0"/>
                </a:solidFill>
              </a:rPr>
              <a:t>, 0); </a:t>
            </a:r>
            <a:r>
              <a:rPr lang="en-US" sz="1200" dirty="0"/>
              <a:t>(or rewind($</a:t>
            </a:r>
            <a:r>
              <a:rPr lang="en-US" sz="1200" dirty="0" err="1"/>
              <a:t>fp</a:t>
            </a:r>
            <a:r>
              <a:rPr lang="en-US" sz="1200" dirty="0"/>
              <a:t>);) to point the beginning of the file</a:t>
            </a:r>
          </a:p>
          <a:p>
            <a:endParaRPr lang="en-US" sz="1200" dirty="0"/>
          </a:p>
          <a:p>
            <a:r>
              <a:rPr lang="en-US" dirty="0"/>
              <a:t>NOTE: If you have opened the file in append (</a:t>
            </a:r>
            <a:r>
              <a:rPr lang="en-US" i="1" dirty="0"/>
              <a:t>a</a:t>
            </a:r>
            <a:r>
              <a:rPr lang="en-US" dirty="0"/>
              <a:t> or </a:t>
            </a:r>
            <a:r>
              <a:rPr lang="en-US" i="1" dirty="0"/>
              <a:t>a+</a:t>
            </a:r>
            <a:r>
              <a:rPr lang="en-US" dirty="0"/>
              <a:t>) mode, any data you write to the file will always be appended, regardless of the file position, and the result of calling </a:t>
            </a:r>
            <a:r>
              <a:rPr lang="en-US" b="1" dirty="0" err="1"/>
              <a:t>fseek</a:t>
            </a:r>
            <a:r>
              <a:rPr lang="en-US" b="1" dirty="0"/>
              <a:t>()</a:t>
            </a:r>
            <a:r>
              <a:rPr lang="en-US" dirty="0"/>
              <a:t> will be undefined. </a:t>
            </a:r>
            <a:endParaRPr lang="en-US" sz="1200" dirty="0"/>
          </a:p>
          <a:p>
            <a:endParaRPr lang="en-US" sz="1200" dirty="0"/>
          </a:p>
          <a:p>
            <a:endParaRPr lang="en-US" dirty="0"/>
          </a:p>
        </p:txBody>
      </p:sp>
      <p:sp>
        <p:nvSpPr>
          <p:cNvPr id="4" name="Slide Number Placeholder 3"/>
          <p:cNvSpPr>
            <a:spLocks noGrp="1"/>
          </p:cNvSpPr>
          <p:nvPr>
            <p:ph type="sldNum" sz="quarter" idx="10"/>
          </p:nvPr>
        </p:nvSpPr>
        <p:spPr/>
        <p:txBody>
          <a:bodyPr/>
          <a:lstStyle/>
          <a:p>
            <a:fld id="{1F9AE726-271A-4E79-B472-4A34542EC3FD}" type="slidenum">
              <a:rPr lang="en-US" smtClean="0"/>
              <a:t>18</a:t>
            </a:fld>
            <a:endParaRPr lang="en-US"/>
          </a:p>
        </p:txBody>
      </p:sp>
    </p:spTree>
    <p:extLst>
      <p:ext uri="{BB962C8B-B14F-4D97-AF65-F5344CB8AC3E}">
        <p14:creationId xmlns:p14="http://schemas.microsoft.com/office/powerpoint/2010/main" val="25787093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new position is measured in bytes from the beginning of the file.</a:t>
            </a:r>
          </a:p>
        </p:txBody>
      </p:sp>
      <p:sp>
        <p:nvSpPr>
          <p:cNvPr id="4" name="Slide Number Placeholder 3"/>
          <p:cNvSpPr>
            <a:spLocks noGrp="1"/>
          </p:cNvSpPr>
          <p:nvPr>
            <p:ph type="sldNum" sz="quarter" idx="10"/>
          </p:nvPr>
        </p:nvSpPr>
        <p:spPr/>
        <p:txBody>
          <a:bodyPr/>
          <a:lstStyle/>
          <a:p>
            <a:fld id="{1F9AE726-271A-4E79-B472-4A34542EC3FD}" type="slidenum">
              <a:rPr lang="en-US" smtClean="0"/>
              <a:t>19</a:t>
            </a:fld>
            <a:endParaRPr lang="en-US"/>
          </a:p>
        </p:txBody>
      </p:sp>
    </p:spTree>
    <p:extLst>
      <p:ext uri="{BB962C8B-B14F-4D97-AF65-F5344CB8AC3E}">
        <p14:creationId xmlns:p14="http://schemas.microsoft.com/office/powerpoint/2010/main" val="4852055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files but with fixed line lengths, obviously</a:t>
            </a:r>
          </a:p>
        </p:txBody>
      </p:sp>
      <p:sp>
        <p:nvSpPr>
          <p:cNvPr id="4" name="Slide Number Placeholder 3"/>
          <p:cNvSpPr>
            <a:spLocks noGrp="1"/>
          </p:cNvSpPr>
          <p:nvPr>
            <p:ph type="sldNum" sz="quarter" idx="10"/>
          </p:nvPr>
        </p:nvSpPr>
        <p:spPr/>
        <p:txBody>
          <a:bodyPr/>
          <a:lstStyle/>
          <a:p>
            <a:fld id="{1F9AE726-271A-4E79-B472-4A34542EC3FD}" type="slidenum">
              <a:rPr lang="en-US" smtClean="0"/>
              <a:t>20</a:t>
            </a:fld>
            <a:endParaRPr lang="en-US"/>
          </a:p>
        </p:txBody>
      </p:sp>
    </p:spTree>
    <p:extLst>
      <p:ext uri="{BB962C8B-B14F-4D97-AF65-F5344CB8AC3E}">
        <p14:creationId xmlns:p14="http://schemas.microsoft.com/office/powerpoint/2010/main" val="32317739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9AE726-271A-4E79-B472-4A34542EC3FD}" type="slidenum">
              <a:rPr lang="en-US" smtClean="0"/>
              <a:t>2</a:t>
            </a:fld>
            <a:endParaRPr lang="en-US"/>
          </a:p>
        </p:txBody>
      </p:sp>
    </p:spTree>
    <p:extLst>
      <p:ext uri="{BB962C8B-B14F-4D97-AF65-F5344CB8AC3E}">
        <p14:creationId xmlns:p14="http://schemas.microsoft.com/office/powerpoint/2010/main" val="8528392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LOCK_EX is for Exclusive Lock (there is also LOCK_SH, Shared Lock)</a:t>
            </a:r>
          </a:p>
        </p:txBody>
      </p:sp>
      <p:sp>
        <p:nvSpPr>
          <p:cNvPr id="4" name="Slide Number Placeholder 3"/>
          <p:cNvSpPr>
            <a:spLocks noGrp="1"/>
          </p:cNvSpPr>
          <p:nvPr>
            <p:ph type="sldNum" sz="quarter" idx="10"/>
          </p:nvPr>
        </p:nvSpPr>
        <p:spPr/>
        <p:txBody>
          <a:bodyPr/>
          <a:lstStyle/>
          <a:p>
            <a:fld id="{1F9AE726-271A-4E79-B472-4A34542EC3FD}" type="slidenum">
              <a:rPr lang="en-US" smtClean="0"/>
              <a:t>21</a:t>
            </a:fld>
            <a:endParaRPr lang="en-US"/>
          </a:p>
        </p:txBody>
      </p:sp>
    </p:spTree>
    <p:extLst>
      <p:ext uri="{BB962C8B-B14F-4D97-AF65-F5344CB8AC3E}">
        <p14:creationId xmlns:p14="http://schemas.microsoft.com/office/powerpoint/2010/main" val="38546104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dirty="0" err="1"/>
              <a:t>fseek</a:t>
            </a:r>
            <a:r>
              <a:rPr lang="en-US" dirty="0"/>
              <a:t> is part of the LOCK because the position of the pointer could point to the wrong position (due to modifications done by other users)</a:t>
            </a:r>
          </a:p>
          <a:p>
            <a:r>
              <a:rPr lang="en-US" dirty="0"/>
              <a:t>The file pointer is not shared with the other users though. </a:t>
            </a:r>
          </a:p>
        </p:txBody>
      </p:sp>
      <p:sp>
        <p:nvSpPr>
          <p:cNvPr id="4" name="Slide Number Placeholder 3"/>
          <p:cNvSpPr>
            <a:spLocks noGrp="1"/>
          </p:cNvSpPr>
          <p:nvPr>
            <p:ph type="sldNum" sz="quarter" idx="10"/>
          </p:nvPr>
        </p:nvSpPr>
        <p:spPr/>
        <p:txBody>
          <a:bodyPr/>
          <a:lstStyle/>
          <a:p>
            <a:fld id="{1F9AE726-271A-4E79-B472-4A34542EC3FD}" type="slidenum">
              <a:rPr lang="en-US" smtClean="0"/>
              <a:t>22</a:t>
            </a:fld>
            <a:endParaRPr lang="en-US"/>
          </a:p>
        </p:txBody>
      </p:sp>
    </p:spTree>
    <p:extLst>
      <p:ext uri="{BB962C8B-B14F-4D97-AF65-F5344CB8AC3E}">
        <p14:creationId xmlns:p14="http://schemas.microsoft.com/office/powerpoint/2010/main" val="22920807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 versions of PHP before 5.3.2, the lock is released also by </a:t>
            </a:r>
            <a:r>
              <a:rPr lang="en-US" dirty="0" err="1">
                <a:hlinkClick r:id="rId3"/>
              </a:rPr>
              <a:t>fclose</a:t>
            </a:r>
            <a:r>
              <a:rPr lang="en-US" dirty="0">
                <a:hlinkClick r:id="rId3"/>
              </a:rPr>
              <a:t>()</a:t>
            </a:r>
            <a:r>
              <a:rPr lang="en-US" dirty="0"/>
              <a:t> (which is also called automatically when script finished). </a:t>
            </a:r>
          </a:p>
        </p:txBody>
      </p:sp>
      <p:sp>
        <p:nvSpPr>
          <p:cNvPr id="4" name="Slide Number Placeholder 3"/>
          <p:cNvSpPr>
            <a:spLocks noGrp="1"/>
          </p:cNvSpPr>
          <p:nvPr>
            <p:ph type="sldNum" sz="quarter" idx="10"/>
          </p:nvPr>
        </p:nvSpPr>
        <p:spPr/>
        <p:txBody>
          <a:bodyPr/>
          <a:lstStyle/>
          <a:p>
            <a:fld id="{1F9AE726-271A-4E79-B472-4A34542EC3FD}" type="slidenum">
              <a:rPr lang="en-US" smtClean="0"/>
              <a:t>23</a:t>
            </a:fld>
            <a:endParaRPr lang="en-US"/>
          </a:p>
        </p:txBody>
      </p:sp>
    </p:spTree>
    <p:extLst>
      <p:ext uri="{BB962C8B-B14F-4D97-AF65-F5344CB8AC3E}">
        <p14:creationId xmlns:p14="http://schemas.microsoft.com/office/powerpoint/2010/main" val="25857498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9AE726-271A-4E79-B472-4A34542EC3FD}" type="slidenum">
              <a:rPr lang="en-US" smtClean="0"/>
              <a:t>24</a:t>
            </a:fld>
            <a:endParaRPr lang="en-US"/>
          </a:p>
        </p:txBody>
      </p:sp>
    </p:spTree>
    <p:extLst>
      <p:ext uri="{BB962C8B-B14F-4D97-AF65-F5344CB8AC3E}">
        <p14:creationId xmlns:p14="http://schemas.microsoft.com/office/powerpoint/2010/main" val="15726846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9AE726-271A-4E79-B472-4A34542EC3FD}" type="slidenum">
              <a:rPr lang="en-US" smtClean="0"/>
              <a:t>25</a:t>
            </a:fld>
            <a:endParaRPr lang="en-US"/>
          </a:p>
        </p:txBody>
      </p:sp>
    </p:spTree>
    <p:extLst>
      <p:ext uri="{BB962C8B-B14F-4D97-AF65-F5344CB8AC3E}">
        <p14:creationId xmlns:p14="http://schemas.microsoft.com/office/powerpoint/2010/main" val="331706201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9AE726-271A-4E79-B472-4A34542EC3FD}" type="slidenum">
              <a:rPr lang="en-US" smtClean="0"/>
              <a:t>26</a:t>
            </a:fld>
            <a:endParaRPr lang="en-US"/>
          </a:p>
        </p:txBody>
      </p:sp>
    </p:spTree>
    <p:extLst>
      <p:ext uri="{BB962C8B-B14F-4D97-AF65-F5344CB8AC3E}">
        <p14:creationId xmlns:p14="http://schemas.microsoft.com/office/powerpoint/2010/main" val="391657835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9AE726-271A-4E79-B472-4A34542EC3FD}" type="slidenum">
              <a:rPr lang="en-US" smtClean="0"/>
              <a:t>27</a:t>
            </a:fld>
            <a:endParaRPr lang="en-US"/>
          </a:p>
        </p:txBody>
      </p:sp>
    </p:spTree>
    <p:extLst>
      <p:ext uri="{BB962C8B-B14F-4D97-AF65-F5344CB8AC3E}">
        <p14:creationId xmlns:p14="http://schemas.microsoft.com/office/powerpoint/2010/main" val="74567391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9AE726-271A-4E79-B472-4A34542EC3FD}" type="slidenum">
              <a:rPr lang="en-US" smtClean="0"/>
              <a:t>28</a:t>
            </a:fld>
            <a:endParaRPr lang="en-US"/>
          </a:p>
        </p:txBody>
      </p:sp>
    </p:spTree>
    <p:extLst>
      <p:ext uri="{BB962C8B-B14F-4D97-AF65-F5344CB8AC3E}">
        <p14:creationId xmlns:p14="http://schemas.microsoft.com/office/powerpoint/2010/main" val="323048096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When you run it, you’ll see a form in your browser that lets you upload a file of your choice.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10"/>
          </p:nvPr>
        </p:nvSpPr>
        <p:spPr/>
        <p:txBody>
          <a:bodyPr/>
          <a:lstStyle/>
          <a:p>
            <a:fld id="{1F9AE726-271A-4E79-B472-4A34542EC3FD}" type="slidenum">
              <a:rPr lang="en-US" smtClean="0"/>
              <a:t>29</a:t>
            </a:fld>
            <a:endParaRPr lang="en-US"/>
          </a:p>
        </p:txBody>
      </p:sp>
    </p:spTree>
    <p:extLst>
      <p:ext uri="{BB962C8B-B14F-4D97-AF65-F5344CB8AC3E}">
        <p14:creationId xmlns:p14="http://schemas.microsoft.com/office/powerpoint/2010/main" val="200712327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When you run it, you’ll see a form in your browser that lets you upload a file of your choice.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10"/>
          </p:nvPr>
        </p:nvSpPr>
        <p:spPr/>
        <p:txBody>
          <a:bodyPr/>
          <a:lstStyle/>
          <a:p>
            <a:fld id="{1F9AE726-271A-4E79-B472-4A34542EC3FD}" type="slidenum">
              <a:rPr lang="en-US" smtClean="0"/>
              <a:t>30</a:t>
            </a:fld>
            <a:endParaRPr lang="en-US"/>
          </a:p>
        </p:txBody>
      </p:sp>
    </p:spTree>
    <p:extLst>
      <p:ext uri="{BB962C8B-B14F-4D97-AF65-F5344CB8AC3E}">
        <p14:creationId xmlns:p14="http://schemas.microsoft.com/office/powerpoint/2010/main" val="22616492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die(…) is equivalent to exit(…), they are the same thing</a:t>
            </a:r>
          </a:p>
        </p:txBody>
      </p:sp>
      <p:sp>
        <p:nvSpPr>
          <p:cNvPr id="4" name="Slide Number Placeholder 3"/>
          <p:cNvSpPr>
            <a:spLocks noGrp="1"/>
          </p:cNvSpPr>
          <p:nvPr>
            <p:ph type="sldNum" sz="quarter" idx="10"/>
          </p:nvPr>
        </p:nvSpPr>
        <p:spPr/>
        <p:txBody>
          <a:bodyPr/>
          <a:lstStyle/>
          <a:p>
            <a:fld id="{1F9AE726-271A-4E79-B472-4A34542EC3FD}" type="slidenum">
              <a:rPr lang="en-US" smtClean="0"/>
              <a:t>3</a:t>
            </a:fld>
            <a:endParaRPr lang="en-US"/>
          </a:p>
        </p:txBody>
      </p:sp>
    </p:spTree>
    <p:extLst>
      <p:ext uri="{BB962C8B-B14F-4D97-AF65-F5344CB8AC3E}">
        <p14:creationId xmlns:p14="http://schemas.microsoft.com/office/powerpoint/2010/main" val="28229736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When you run it, you’ll see a form in your browser that lets you upload a file of your choice.</a:t>
            </a:r>
          </a:p>
          <a:p>
            <a:endParaRPr lang="en-US" dirty="0"/>
          </a:p>
        </p:txBody>
      </p:sp>
      <p:sp>
        <p:nvSpPr>
          <p:cNvPr id="4" name="Slide Number Placeholder 3"/>
          <p:cNvSpPr>
            <a:spLocks noGrp="1"/>
          </p:cNvSpPr>
          <p:nvPr>
            <p:ph type="sldNum" sz="quarter" idx="10"/>
          </p:nvPr>
        </p:nvSpPr>
        <p:spPr/>
        <p:txBody>
          <a:bodyPr/>
          <a:lstStyle/>
          <a:p>
            <a:fld id="{1F9AE726-271A-4E79-B472-4A34542EC3FD}" type="slidenum">
              <a:rPr lang="en-US" smtClean="0"/>
              <a:t>31</a:t>
            </a:fld>
            <a:endParaRPr lang="en-US"/>
          </a:p>
        </p:txBody>
      </p:sp>
    </p:spTree>
    <p:extLst>
      <p:ext uri="{BB962C8B-B14F-4D97-AF65-F5344CB8AC3E}">
        <p14:creationId xmlns:p14="http://schemas.microsoft.com/office/powerpoint/2010/main" val="193699580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All you need to do to upload a file from a form is choose a special type of encoding called </a:t>
            </a:r>
            <a:r>
              <a:rPr lang="en-US" i="1" dirty="0"/>
              <a:t>multipart/form-data</a:t>
            </a:r>
            <a:r>
              <a:rPr lang="en-US" dirty="0"/>
              <a:t>, and your browser will handle the rest. </a:t>
            </a:r>
          </a:p>
        </p:txBody>
      </p:sp>
      <p:sp>
        <p:nvSpPr>
          <p:cNvPr id="4" name="Slide Number Placeholder 3"/>
          <p:cNvSpPr>
            <a:spLocks noGrp="1"/>
          </p:cNvSpPr>
          <p:nvPr>
            <p:ph type="sldNum" sz="quarter" idx="10"/>
          </p:nvPr>
        </p:nvSpPr>
        <p:spPr/>
        <p:txBody>
          <a:bodyPr/>
          <a:lstStyle/>
          <a:p>
            <a:fld id="{1F9AE726-271A-4E79-B472-4A34542EC3FD}" type="slidenum">
              <a:rPr lang="en-US" smtClean="0"/>
              <a:t>32</a:t>
            </a:fld>
            <a:endParaRPr lang="en-US"/>
          </a:p>
        </p:txBody>
      </p:sp>
    </p:spTree>
    <p:extLst>
      <p:ext uri="{BB962C8B-B14F-4D97-AF65-F5344CB8AC3E}">
        <p14:creationId xmlns:p14="http://schemas.microsoft.com/office/powerpoint/2010/main" val="419343836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When you run it, you’ll see a form in your browser that lets you upload a file of your choice.</a:t>
            </a:r>
          </a:p>
          <a:p>
            <a:endParaRPr lang="en-US" dirty="0"/>
          </a:p>
        </p:txBody>
      </p:sp>
      <p:sp>
        <p:nvSpPr>
          <p:cNvPr id="4" name="Slide Number Placeholder 3"/>
          <p:cNvSpPr>
            <a:spLocks noGrp="1"/>
          </p:cNvSpPr>
          <p:nvPr>
            <p:ph type="sldNum" sz="quarter" idx="10"/>
          </p:nvPr>
        </p:nvSpPr>
        <p:spPr/>
        <p:txBody>
          <a:bodyPr/>
          <a:lstStyle/>
          <a:p>
            <a:fld id="{1F9AE726-271A-4E79-B472-4A34542EC3FD}" type="slidenum">
              <a:rPr lang="en-US" smtClean="0"/>
              <a:t>33</a:t>
            </a:fld>
            <a:endParaRPr lang="en-US"/>
          </a:p>
        </p:txBody>
      </p:sp>
    </p:spTree>
    <p:extLst>
      <p:ext uri="{BB962C8B-B14F-4D97-AF65-F5344CB8AC3E}">
        <p14:creationId xmlns:p14="http://schemas.microsoft.com/office/powerpoint/2010/main" val="389422168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When you run it, you’ll see a form in your browser that lets you upload a file of your choice.</a:t>
            </a:r>
          </a:p>
          <a:p>
            <a:endParaRPr lang="en-US" dirty="0"/>
          </a:p>
        </p:txBody>
      </p:sp>
      <p:sp>
        <p:nvSpPr>
          <p:cNvPr id="4" name="Slide Number Placeholder 3"/>
          <p:cNvSpPr>
            <a:spLocks noGrp="1"/>
          </p:cNvSpPr>
          <p:nvPr>
            <p:ph type="sldNum" sz="quarter" idx="10"/>
          </p:nvPr>
        </p:nvSpPr>
        <p:spPr/>
        <p:txBody>
          <a:bodyPr/>
          <a:lstStyle/>
          <a:p>
            <a:fld id="{1F9AE726-271A-4E79-B472-4A34542EC3FD}" type="slidenum">
              <a:rPr lang="en-US" smtClean="0"/>
              <a:t>34</a:t>
            </a:fld>
            <a:endParaRPr lang="en-US"/>
          </a:p>
        </p:txBody>
      </p:sp>
    </p:spTree>
    <p:extLst>
      <p:ext uri="{BB962C8B-B14F-4D97-AF65-F5344CB8AC3E}">
        <p14:creationId xmlns:p14="http://schemas.microsoft.com/office/powerpoint/2010/main" val="408909417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1F9AE726-271A-4E79-B472-4A34542EC3FD}" type="slidenum">
              <a:rPr lang="en-US" smtClean="0"/>
              <a:t>35</a:t>
            </a:fld>
            <a:endParaRPr lang="en-US"/>
          </a:p>
        </p:txBody>
      </p:sp>
    </p:spTree>
    <p:extLst>
      <p:ext uri="{BB962C8B-B14F-4D97-AF65-F5344CB8AC3E}">
        <p14:creationId xmlns:p14="http://schemas.microsoft.com/office/powerpoint/2010/main" val="264729086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1F9AE726-271A-4E79-B472-4A34542EC3FD}" type="slidenum">
              <a:rPr lang="en-US" smtClean="0"/>
              <a:t>36</a:t>
            </a:fld>
            <a:endParaRPr lang="en-US"/>
          </a:p>
        </p:txBody>
      </p:sp>
    </p:spTree>
    <p:extLst>
      <p:ext uri="{BB962C8B-B14F-4D97-AF65-F5344CB8AC3E}">
        <p14:creationId xmlns:p14="http://schemas.microsoft.com/office/powerpoint/2010/main" val="81777978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1F9AE726-271A-4E79-B472-4A34542EC3FD}" type="slidenum">
              <a:rPr lang="en-US" smtClean="0"/>
              <a:t>37</a:t>
            </a:fld>
            <a:endParaRPr lang="en-US"/>
          </a:p>
        </p:txBody>
      </p:sp>
    </p:spTree>
    <p:extLst>
      <p:ext uri="{BB962C8B-B14F-4D97-AF65-F5344CB8AC3E}">
        <p14:creationId xmlns:p14="http://schemas.microsoft.com/office/powerpoint/2010/main" val="57529384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1F9AE726-271A-4E79-B472-4A34542EC3FD}" type="slidenum">
              <a:rPr lang="en-US" smtClean="0"/>
              <a:t>38</a:t>
            </a:fld>
            <a:endParaRPr lang="en-US"/>
          </a:p>
        </p:txBody>
      </p:sp>
    </p:spTree>
    <p:extLst>
      <p:ext uri="{BB962C8B-B14F-4D97-AF65-F5344CB8AC3E}">
        <p14:creationId xmlns:p14="http://schemas.microsoft.com/office/powerpoint/2010/main" val="399844868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9AE726-271A-4E79-B472-4A34542EC3FD}" type="slidenum">
              <a:rPr lang="en-US" smtClean="0"/>
              <a:t>39</a:t>
            </a:fld>
            <a:endParaRPr lang="en-US"/>
          </a:p>
        </p:txBody>
      </p:sp>
    </p:spTree>
    <p:extLst>
      <p:ext uri="{BB962C8B-B14F-4D97-AF65-F5344CB8AC3E}">
        <p14:creationId xmlns:p14="http://schemas.microsoft.com/office/powerpoint/2010/main" val="169462693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9AE726-271A-4E79-B472-4A34542EC3FD}" type="slidenum">
              <a:rPr lang="en-US" smtClean="0"/>
              <a:t>40</a:t>
            </a:fld>
            <a:endParaRPr lang="en-US"/>
          </a:p>
        </p:txBody>
      </p:sp>
    </p:spTree>
    <p:extLst>
      <p:ext uri="{BB962C8B-B14F-4D97-AF65-F5344CB8AC3E}">
        <p14:creationId xmlns:p14="http://schemas.microsoft.com/office/powerpoint/2010/main" val="885982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9AE726-271A-4E79-B472-4A34542EC3FD}" type="slidenum">
              <a:rPr lang="en-US" smtClean="0"/>
              <a:t>4</a:t>
            </a:fld>
            <a:endParaRPr lang="en-US"/>
          </a:p>
        </p:txBody>
      </p:sp>
    </p:spTree>
    <p:extLst>
      <p:ext uri="{BB962C8B-B14F-4D97-AF65-F5344CB8AC3E}">
        <p14:creationId xmlns:p14="http://schemas.microsoft.com/office/powerpoint/2010/main" val="10945784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9AE726-271A-4E79-B472-4A34542EC3FD}" type="slidenum">
              <a:rPr lang="en-US" smtClean="0"/>
              <a:t>41</a:t>
            </a:fld>
            <a:endParaRPr lang="en-US"/>
          </a:p>
        </p:txBody>
      </p:sp>
    </p:spTree>
    <p:extLst>
      <p:ext uri="{BB962C8B-B14F-4D97-AF65-F5344CB8AC3E}">
        <p14:creationId xmlns:p14="http://schemas.microsoft.com/office/powerpoint/2010/main" val="123836187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9AE726-271A-4E79-B472-4A34542EC3FD}" type="slidenum">
              <a:rPr lang="en-US" smtClean="0"/>
              <a:t>42</a:t>
            </a:fld>
            <a:endParaRPr lang="en-US"/>
          </a:p>
        </p:txBody>
      </p:sp>
    </p:spTree>
    <p:extLst>
      <p:ext uri="{BB962C8B-B14F-4D97-AF65-F5344CB8AC3E}">
        <p14:creationId xmlns:p14="http://schemas.microsoft.com/office/powerpoint/2010/main" val="19494834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Taking all these things into account, this is a more secure rewrite of </a:t>
            </a:r>
            <a:r>
              <a:rPr lang="en-US" i="1" dirty="0" err="1"/>
              <a:t>upload.php</a:t>
            </a:r>
            <a:endParaRPr lang="en-US" dirty="0">
              <a:solidFill>
                <a:srgbClr val="0070C0"/>
              </a:solidFill>
            </a:endParaRPr>
          </a:p>
          <a:p>
            <a:endParaRPr lang="en-US" dirty="0"/>
          </a:p>
        </p:txBody>
      </p:sp>
      <p:sp>
        <p:nvSpPr>
          <p:cNvPr id="4" name="Slide Number Placeholder 3"/>
          <p:cNvSpPr>
            <a:spLocks noGrp="1"/>
          </p:cNvSpPr>
          <p:nvPr>
            <p:ph type="sldNum" sz="quarter" idx="10"/>
          </p:nvPr>
        </p:nvSpPr>
        <p:spPr/>
        <p:txBody>
          <a:bodyPr/>
          <a:lstStyle/>
          <a:p>
            <a:fld id="{1F9AE726-271A-4E79-B472-4A34542EC3FD}" type="slidenum">
              <a:rPr lang="en-US" smtClean="0"/>
              <a:t>43</a:t>
            </a:fld>
            <a:endParaRPr lang="en-US"/>
          </a:p>
        </p:txBody>
      </p:sp>
    </p:spTree>
    <p:extLst>
      <p:ext uri="{BB962C8B-B14F-4D97-AF65-F5344CB8AC3E}">
        <p14:creationId xmlns:p14="http://schemas.microsoft.com/office/powerpoint/2010/main" val="32310798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non-HTML section of code has been expanded from the half-dozen lines to more than 20 lines, starting at </a:t>
            </a:r>
            <a:r>
              <a:rPr lang="en-US" dirty="0">
                <a:solidFill>
                  <a:srgbClr val="0070C0"/>
                </a:solidFill>
              </a:rPr>
              <a:t>if ($_FILES)</a:t>
            </a:r>
          </a:p>
        </p:txBody>
      </p:sp>
      <p:sp>
        <p:nvSpPr>
          <p:cNvPr id="4" name="Slide Number Placeholder 3"/>
          <p:cNvSpPr>
            <a:spLocks noGrp="1"/>
          </p:cNvSpPr>
          <p:nvPr>
            <p:ph type="sldNum" sz="quarter" idx="10"/>
          </p:nvPr>
        </p:nvSpPr>
        <p:spPr/>
        <p:txBody>
          <a:bodyPr/>
          <a:lstStyle/>
          <a:p>
            <a:fld id="{1F9AE726-271A-4E79-B472-4A34542EC3FD}" type="slidenum">
              <a:rPr lang="en-US" smtClean="0"/>
              <a:t>44</a:t>
            </a:fld>
            <a:endParaRPr lang="en-US"/>
          </a:p>
        </p:txBody>
      </p:sp>
    </p:spTree>
    <p:extLst>
      <p:ext uri="{BB962C8B-B14F-4D97-AF65-F5344CB8AC3E}">
        <p14:creationId xmlns:p14="http://schemas.microsoft.com/office/powerpoint/2010/main" val="383308265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9AE726-271A-4E79-B472-4A34542EC3FD}" type="slidenum">
              <a:rPr lang="en-US" smtClean="0"/>
              <a:t>45</a:t>
            </a:fld>
            <a:endParaRPr lang="en-US"/>
          </a:p>
        </p:txBody>
      </p:sp>
    </p:spTree>
    <p:extLst>
      <p:ext uri="{BB962C8B-B14F-4D97-AF65-F5344CB8AC3E}">
        <p14:creationId xmlns:p14="http://schemas.microsoft.com/office/powerpoint/2010/main" val="333995665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9AE726-271A-4E79-B472-4A34542EC3FD}" type="slidenum">
              <a:rPr lang="en-US" smtClean="0"/>
              <a:t>46</a:t>
            </a:fld>
            <a:endParaRPr lang="en-US"/>
          </a:p>
        </p:txBody>
      </p:sp>
    </p:spTree>
    <p:extLst>
      <p:ext uri="{BB962C8B-B14F-4D97-AF65-F5344CB8AC3E}">
        <p14:creationId xmlns:p14="http://schemas.microsoft.com/office/powerpoint/2010/main" val="170505487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9AE726-271A-4E79-B472-4A34542EC3FD}" type="slidenum">
              <a:rPr lang="en-US" smtClean="0"/>
              <a:t>47</a:t>
            </a:fld>
            <a:endParaRPr lang="en-US"/>
          </a:p>
        </p:txBody>
      </p:sp>
    </p:spTree>
    <p:extLst>
      <p:ext uri="{BB962C8B-B14F-4D97-AF65-F5344CB8AC3E}">
        <p14:creationId xmlns:p14="http://schemas.microsoft.com/office/powerpoint/2010/main" val="47652114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Sometimes you may encounter the media type of image/</a:t>
            </a:r>
            <a:r>
              <a:rPr lang="en-US" dirty="0" err="1"/>
              <a:t>pjpeg</a:t>
            </a:r>
            <a:r>
              <a:rPr lang="en-US" dirty="0"/>
              <a:t>, which indicates a progressive JPEG, but you can safely add this to your code as an alias of image/jpeg, like this:</a:t>
            </a:r>
          </a:p>
          <a:p>
            <a:endParaRPr lang="en-US" dirty="0"/>
          </a:p>
          <a:p>
            <a:pPr marL="457200" lvl="1" indent="0">
              <a:buNone/>
            </a:pPr>
            <a:r>
              <a:rPr lang="en-US" dirty="0">
                <a:solidFill>
                  <a:srgbClr val="0070C0"/>
                </a:solidFill>
              </a:rPr>
              <a:t>case 'image/</a:t>
            </a:r>
            <a:r>
              <a:rPr lang="en-US" dirty="0" err="1">
                <a:solidFill>
                  <a:srgbClr val="0070C0"/>
                </a:solidFill>
              </a:rPr>
              <a:t>pjpeg</a:t>
            </a:r>
            <a:r>
              <a:rPr lang="en-US" dirty="0">
                <a:solidFill>
                  <a:srgbClr val="0070C0"/>
                </a:solidFill>
              </a:rPr>
              <a:t>':</a:t>
            </a:r>
          </a:p>
          <a:p>
            <a:pPr marL="457200" lvl="1" indent="0">
              <a:buNone/>
            </a:pPr>
            <a:r>
              <a:rPr lang="en-US" dirty="0">
                <a:solidFill>
                  <a:srgbClr val="0070C0"/>
                </a:solidFill>
              </a:rPr>
              <a:t>case 'image/jpeg': $</a:t>
            </a:r>
            <a:r>
              <a:rPr lang="en-US" dirty="0" err="1">
                <a:solidFill>
                  <a:srgbClr val="0070C0"/>
                </a:solidFill>
              </a:rPr>
              <a:t>ext</a:t>
            </a:r>
            <a:r>
              <a:rPr lang="en-US" dirty="0">
                <a:solidFill>
                  <a:srgbClr val="0070C0"/>
                </a:solidFill>
              </a:rPr>
              <a:t> = 'jpg'; break;</a:t>
            </a:r>
          </a:p>
          <a:p>
            <a:endParaRPr lang="en-US" dirty="0"/>
          </a:p>
        </p:txBody>
      </p:sp>
      <p:sp>
        <p:nvSpPr>
          <p:cNvPr id="4" name="Slide Number Placeholder 3"/>
          <p:cNvSpPr>
            <a:spLocks noGrp="1"/>
          </p:cNvSpPr>
          <p:nvPr>
            <p:ph type="sldNum" sz="quarter" idx="10"/>
          </p:nvPr>
        </p:nvSpPr>
        <p:spPr/>
        <p:txBody>
          <a:bodyPr/>
          <a:lstStyle/>
          <a:p>
            <a:fld id="{1F9AE726-271A-4E79-B472-4A34542EC3FD}" type="slidenum">
              <a:rPr lang="en-US" smtClean="0"/>
              <a:t>48</a:t>
            </a:fld>
            <a:endParaRPr lang="en-US"/>
          </a:p>
        </p:txBody>
      </p:sp>
    </p:spTree>
    <p:extLst>
      <p:ext uri="{BB962C8B-B14F-4D97-AF65-F5344CB8AC3E}">
        <p14:creationId xmlns:p14="http://schemas.microsoft.com/office/powerpoint/2010/main" val="15645144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1" i="0" u="none" strike="noStrike" kern="1200" dirty="0" err="1">
                <a:solidFill>
                  <a:schemeClr val="tx1"/>
                </a:solidFill>
                <a:effectLst/>
                <a:latin typeface="+mn-lt"/>
                <a:ea typeface="+mn-ea"/>
                <a:cs typeface="+mn-cs"/>
                <a:hlinkClick r:id="rId3"/>
              </a:rPr>
              <a:t>fgets</a:t>
            </a:r>
            <a:r>
              <a:rPr lang="en-US" sz="1200" b="0" i="0" kern="1200" dirty="0">
                <a:solidFill>
                  <a:schemeClr val="tx1"/>
                </a:solidFill>
                <a:effectLst/>
                <a:latin typeface="+mn-lt"/>
                <a:ea typeface="+mn-ea"/>
                <a:cs typeface="+mn-cs"/>
              </a:rPr>
              <a:t> reads </a:t>
            </a:r>
            <a:r>
              <a:rPr lang="en-US" sz="1200" b="1" i="0" kern="1200" dirty="0">
                <a:solidFill>
                  <a:schemeClr val="tx1"/>
                </a:solidFill>
                <a:effectLst/>
                <a:latin typeface="+mn-lt"/>
                <a:ea typeface="+mn-ea"/>
                <a:cs typeface="+mn-cs"/>
              </a:rPr>
              <a:t>a line</a:t>
            </a:r>
            <a:r>
              <a:rPr lang="en-US" sz="1200" b="0" i="0" kern="1200" dirty="0">
                <a:solidFill>
                  <a:schemeClr val="tx1"/>
                </a:solidFill>
                <a:effectLst/>
                <a:latin typeface="+mn-lt"/>
                <a:ea typeface="+mn-ea"/>
                <a:cs typeface="+mn-cs"/>
              </a:rPr>
              <a:t> -- i.e. it will stop at a newline.</a:t>
            </a:r>
          </a:p>
          <a:p>
            <a:pPr fontAlgn="base"/>
            <a:r>
              <a:rPr lang="en-US" sz="1200" b="1" i="0" u="none" strike="noStrike" kern="1200" dirty="0" err="1">
                <a:solidFill>
                  <a:schemeClr val="tx1"/>
                </a:solidFill>
                <a:effectLst/>
                <a:latin typeface="+mn-lt"/>
                <a:ea typeface="+mn-ea"/>
                <a:cs typeface="+mn-cs"/>
                <a:hlinkClick r:id="rId4"/>
              </a:rPr>
              <a:t>fread</a:t>
            </a:r>
            <a:r>
              <a:rPr lang="en-US" sz="1200" b="0" i="0" kern="1200" dirty="0">
                <a:solidFill>
                  <a:schemeClr val="tx1"/>
                </a:solidFill>
                <a:effectLst/>
                <a:latin typeface="+mn-lt"/>
                <a:ea typeface="+mn-ea"/>
                <a:cs typeface="+mn-cs"/>
              </a:rPr>
              <a:t> reads </a:t>
            </a:r>
            <a:r>
              <a:rPr lang="en-US" sz="1200" b="1" i="0" kern="1200" dirty="0">
                <a:solidFill>
                  <a:schemeClr val="tx1"/>
                </a:solidFill>
                <a:effectLst/>
                <a:latin typeface="+mn-lt"/>
                <a:ea typeface="+mn-ea"/>
                <a:cs typeface="+mn-cs"/>
              </a:rPr>
              <a:t>raw data</a:t>
            </a:r>
            <a:r>
              <a:rPr lang="en-US" sz="1200" b="0" i="0" kern="1200" dirty="0">
                <a:solidFill>
                  <a:schemeClr val="tx1"/>
                </a:solidFill>
                <a:effectLst/>
                <a:latin typeface="+mn-lt"/>
                <a:ea typeface="+mn-ea"/>
                <a:cs typeface="+mn-cs"/>
              </a:rPr>
              <a:t> -- it will stop after a specified </a:t>
            </a:r>
            <a:r>
              <a:rPr lang="en-US" sz="1200" b="0" i="1" kern="1200" dirty="0">
                <a:solidFill>
                  <a:schemeClr val="tx1"/>
                </a:solidFill>
                <a:effectLst/>
                <a:latin typeface="+mn-lt"/>
                <a:ea typeface="+mn-ea"/>
                <a:cs typeface="+mn-cs"/>
              </a:rPr>
              <a:t>(or default)</a:t>
            </a:r>
            <a:r>
              <a:rPr lang="en-US" sz="1200" b="0" i="0" kern="1200" dirty="0">
                <a:solidFill>
                  <a:schemeClr val="tx1"/>
                </a:solidFill>
                <a:effectLst/>
                <a:latin typeface="+mn-lt"/>
                <a:ea typeface="+mn-ea"/>
                <a:cs typeface="+mn-cs"/>
              </a:rPr>
              <a:t> number of bytes, independently of any newline that might or might not be present.</a:t>
            </a:r>
            <a:endParaRPr lang="en-US" dirty="0"/>
          </a:p>
        </p:txBody>
      </p:sp>
      <p:sp>
        <p:nvSpPr>
          <p:cNvPr id="4" name="Slide Number Placeholder 3"/>
          <p:cNvSpPr>
            <a:spLocks noGrp="1"/>
          </p:cNvSpPr>
          <p:nvPr>
            <p:ph type="sldNum" sz="quarter" idx="10"/>
          </p:nvPr>
        </p:nvSpPr>
        <p:spPr/>
        <p:txBody>
          <a:bodyPr/>
          <a:lstStyle/>
          <a:p>
            <a:fld id="{1F9AE726-271A-4E79-B472-4A34542EC3FD}" type="slidenum">
              <a:rPr lang="en-US" smtClean="0"/>
              <a:t>5</a:t>
            </a:fld>
            <a:endParaRPr lang="en-US"/>
          </a:p>
        </p:txBody>
      </p:sp>
    </p:spTree>
    <p:extLst>
      <p:ext uri="{BB962C8B-B14F-4D97-AF65-F5344CB8AC3E}">
        <p14:creationId xmlns:p14="http://schemas.microsoft.com/office/powerpoint/2010/main" val="6042634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web application would never abort in this crude way!</a:t>
            </a:r>
          </a:p>
          <a:p>
            <a:pPr lvl="1">
              <a:buFont typeface="Courier New" panose="02070309020205020404" pitchFamily="49" charset="0"/>
              <a:buChar char="o"/>
            </a:pPr>
            <a:r>
              <a:rPr lang="en-US" dirty="0"/>
              <a:t>You would create a web page with an error message instead, but this is fine for our testing purposes.</a:t>
            </a:r>
          </a:p>
          <a:p>
            <a:endParaRPr lang="en-US" dirty="0"/>
          </a:p>
        </p:txBody>
      </p:sp>
      <p:sp>
        <p:nvSpPr>
          <p:cNvPr id="4" name="Slide Number Placeholder 3"/>
          <p:cNvSpPr>
            <a:spLocks noGrp="1"/>
          </p:cNvSpPr>
          <p:nvPr>
            <p:ph type="sldNum" sz="quarter" idx="10"/>
          </p:nvPr>
        </p:nvSpPr>
        <p:spPr/>
        <p:txBody>
          <a:bodyPr/>
          <a:lstStyle/>
          <a:p>
            <a:fld id="{1F9AE726-271A-4E79-B472-4A34542EC3FD}" type="slidenum">
              <a:rPr lang="en-US" smtClean="0"/>
              <a:t>6</a:t>
            </a:fld>
            <a:endParaRPr lang="en-US"/>
          </a:p>
        </p:txBody>
      </p:sp>
    </p:spTree>
    <p:extLst>
      <p:ext uri="{BB962C8B-B14F-4D97-AF65-F5344CB8AC3E}">
        <p14:creationId xmlns:p14="http://schemas.microsoft.com/office/powerpoint/2010/main" val="10213904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9AE726-271A-4E79-B472-4A34542EC3FD}" type="slidenum">
              <a:rPr lang="en-US" smtClean="0"/>
              <a:t>7</a:t>
            </a:fld>
            <a:endParaRPr lang="en-US"/>
          </a:p>
        </p:txBody>
      </p:sp>
    </p:spTree>
    <p:extLst>
      <p:ext uri="{BB962C8B-B14F-4D97-AF65-F5344CB8AC3E}">
        <p14:creationId xmlns:p14="http://schemas.microsoft.com/office/powerpoint/2010/main" val="30210587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9AE726-271A-4E79-B472-4A34542EC3FD}" type="slidenum">
              <a:rPr lang="en-US" smtClean="0"/>
              <a:t>9</a:t>
            </a:fld>
            <a:endParaRPr lang="en-US"/>
          </a:p>
        </p:txBody>
      </p:sp>
    </p:spTree>
    <p:extLst>
      <p:ext uri="{BB962C8B-B14F-4D97-AF65-F5344CB8AC3E}">
        <p14:creationId xmlns:p14="http://schemas.microsoft.com/office/powerpoint/2010/main" val="24181059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9AE726-271A-4E79-B472-4A34542EC3FD}" type="slidenum">
              <a:rPr lang="en-US" smtClean="0"/>
              <a:t>10</a:t>
            </a:fld>
            <a:endParaRPr lang="en-US"/>
          </a:p>
        </p:txBody>
      </p:sp>
    </p:spTree>
    <p:extLst>
      <p:ext uri="{BB962C8B-B14F-4D97-AF65-F5344CB8AC3E}">
        <p14:creationId xmlns:p14="http://schemas.microsoft.com/office/powerpoint/2010/main" val="15740638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4D3FB-40A2-462A-AD0D-62CCDDBDC28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B8EEE6A-BDEE-4C10-9612-9AECF8CE215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98F27CD-57F5-40C0-A148-4BB123B3A68A}"/>
              </a:ext>
            </a:extLst>
          </p:cNvPr>
          <p:cNvSpPr>
            <a:spLocks noGrp="1"/>
          </p:cNvSpPr>
          <p:nvPr>
            <p:ph type="dt" sz="half" idx="10"/>
          </p:nvPr>
        </p:nvSpPr>
        <p:spPr/>
        <p:txBody>
          <a:bodyPr/>
          <a:lstStyle/>
          <a:p>
            <a:fld id="{358A110F-8A87-4BC2-ACCE-AC1F322E877A}" type="datetimeFigureOut">
              <a:rPr lang="en-US" smtClean="0"/>
              <a:t>9/12/2019</a:t>
            </a:fld>
            <a:endParaRPr lang="en-US"/>
          </a:p>
        </p:txBody>
      </p:sp>
      <p:sp>
        <p:nvSpPr>
          <p:cNvPr id="5" name="Footer Placeholder 4">
            <a:extLst>
              <a:ext uri="{FF2B5EF4-FFF2-40B4-BE49-F238E27FC236}">
                <a16:creationId xmlns:a16="http://schemas.microsoft.com/office/drawing/2014/main" id="{393C1194-620C-42F4-949C-ABA8A24A41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265F00-CE51-4C5F-9AC2-4BDA2466A1F1}"/>
              </a:ext>
            </a:extLst>
          </p:cNvPr>
          <p:cNvSpPr>
            <a:spLocks noGrp="1"/>
          </p:cNvSpPr>
          <p:nvPr>
            <p:ph type="sldNum" sz="quarter" idx="12"/>
          </p:nvPr>
        </p:nvSpPr>
        <p:spPr/>
        <p:txBody>
          <a:bodyPr/>
          <a:lstStyle/>
          <a:p>
            <a:fld id="{37A57827-437B-48E1-BFF0-10BA2B91C767}" type="slidenum">
              <a:rPr lang="en-US" smtClean="0"/>
              <a:t>‹#›</a:t>
            </a:fld>
            <a:endParaRPr lang="en-US"/>
          </a:p>
        </p:txBody>
      </p:sp>
    </p:spTree>
    <p:extLst>
      <p:ext uri="{BB962C8B-B14F-4D97-AF65-F5344CB8AC3E}">
        <p14:creationId xmlns:p14="http://schemas.microsoft.com/office/powerpoint/2010/main" val="33804632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7A03D-2BD7-43CB-80CE-87C790CAB9F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CFD8560-CCE0-496B-8B27-EE32086A1F5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BEAC32-0A90-42F0-B14E-C662792B8577}"/>
              </a:ext>
            </a:extLst>
          </p:cNvPr>
          <p:cNvSpPr>
            <a:spLocks noGrp="1"/>
          </p:cNvSpPr>
          <p:nvPr>
            <p:ph type="dt" sz="half" idx="10"/>
          </p:nvPr>
        </p:nvSpPr>
        <p:spPr/>
        <p:txBody>
          <a:bodyPr/>
          <a:lstStyle/>
          <a:p>
            <a:fld id="{358A110F-8A87-4BC2-ACCE-AC1F322E877A}" type="datetimeFigureOut">
              <a:rPr lang="en-US" smtClean="0"/>
              <a:t>9/12/2019</a:t>
            </a:fld>
            <a:endParaRPr lang="en-US"/>
          </a:p>
        </p:txBody>
      </p:sp>
      <p:sp>
        <p:nvSpPr>
          <p:cNvPr id="5" name="Footer Placeholder 4">
            <a:extLst>
              <a:ext uri="{FF2B5EF4-FFF2-40B4-BE49-F238E27FC236}">
                <a16:creationId xmlns:a16="http://schemas.microsoft.com/office/drawing/2014/main" id="{F4B99CAD-D3D2-4F37-B9A5-69A4FF2E05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848D8E-285A-4B4E-8C91-CA3539543A5C}"/>
              </a:ext>
            </a:extLst>
          </p:cNvPr>
          <p:cNvSpPr>
            <a:spLocks noGrp="1"/>
          </p:cNvSpPr>
          <p:nvPr>
            <p:ph type="sldNum" sz="quarter" idx="12"/>
          </p:nvPr>
        </p:nvSpPr>
        <p:spPr/>
        <p:txBody>
          <a:bodyPr/>
          <a:lstStyle/>
          <a:p>
            <a:fld id="{37A57827-437B-48E1-BFF0-10BA2B91C767}" type="slidenum">
              <a:rPr lang="en-US" smtClean="0"/>
              <a:t>‹#›</a:t>
            </a:fld>
            <a:endParaRPr lang="en-US"/>
          </a:p>
        </p:txBody>
      </p:sp>
    </p:spTree>
    <p:extLst>
      <p:ext uri="{BB962C8B-B14F-4D97-AF65-F5344CB8AC3E}">
        <p14:creationId xmlns:p14="http://schemas.microsoft.com/office/powerpoint/2010/main" val="38383155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7D303E-DB37-4ACA-AD7B-DFF3E996B99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D640509-88C4-4098-94AF-3DEB82575F1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47250E-2D94-442D-B48B-88629D6821EA}"/>
              </a:ext>
            </a:extLst>
          </p:cNvPr>
          <p:cNvSpPr>
            <a:spLocks noGrp="1"/>
          </p:cNvSpPr>
          <p:nvPr>
            <p:ph type="dt" sz="half" idx="10"/>
          </p:nvPr>
        </p:nvSpPr>
        <p:spPr/>
        <p:txBody>
          <a:bodyPr/>
          <a:lstStyle/>
          <a:p>
            <a:fld id="{358A110F-8A87-4BC2-ACCE-AC1F322E877A}" type="datetimeFigureOut">
              <a:rPr lang="en-US" smtClean="0"/>
              <a:t>9/12/2019</a:t>
            </a:fld>
            <a:endParaRPr lang="en-US"/>
          </a:p>
        </p:txBody>
      </p:sp>
      <p:sp>
        <p:nvSpPr>
          <p:cNvPr id="5" name="Footer Placeholder 4">
            <a:extLst>
              <a:ext uri="{FF2B5EF4-FFF2-40B4-BE49-F238E27FC236}">
                <a16:creationId xmlns:a16="http://schemas.microsoft.com/office/drawing/2014/main" id="{64154D84-5C79-4349-BCF4-460B85CDFC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EEC16D-1130-438F-90C3-DBE226B54FCF}"/>
              </a:ext>
            </a:extLst>
          </p:cNvPr>
          <p:cNvSpPr>
            <a:spLocks noGrp="1"/>
          </p:cNvSpPr>
          <p:nvPr>
            <p:ph type="sldNum" sz="quarter" idx="12"/>
          </p:nvPr>
        </p:nvSpPr>
        <p:spPr/>
        <p:txBody>
          <a:bodyPr/>
          <a:lstStyle/>
          <a:p>
            <a:fld id="{37A57827-437B-48E1-BFF0-10BA2B91C767}" type="slidenum">
              <a:rPr lang="en-US" smtClean="0"/>
              <a:t>‹#›</a:t>
            </a:fld>
            <a:endParaRPr lang="en-US"/>
          </a:p>
        </p:txBody>
      </p:sp>
    </p:spTree>
    <p:extLst>
      <p:ext uri="{BB962C8B-B14F-4D97-AF65-F5344CB8AC3E}">
        <p14:creationId xmlns:p14="http://schemas.microsoft.com/office/powerpoint/2010/main" val="3607971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FB813-C72E-4397-86FD-2181351E3D7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C3D4D83-5D0C-4667-9AD2-69F0DAA24A5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5C19E2-18C2-4A4C-8405-C77029F5220E}"/>
              </a:ext>
            </a:extLst>
          </p:cNvPr>
          <p:cNvSpPr>
            <a:spLocks noGrp="1"/>
          </p:cNvSpPr>
          <p:nvPr>
            <p:ph type="dt" sz="half" idx="10"/>
          </p:nvPr>
        </p:nvSpPr>
        <p:spPr/>
        <p:txBody>
          <a:bodyPr/>
          <a:lstStyle/>
          <a:p>
            <a:fld id="{358A110F-8A87-4BC2-ACCE-AC1F322E877A}" type="datetimeFigureOut">
              <a:rPr lang="en-US" smtClean="0"/>
              <a:t>9/12/2019</a:t>
            </a:fld>
            <a:endParaRPr lang="en-US"/>
          </a:p>
        </p:txBody>
      </p:sp>
      <p:sp>
        <p:nvSpPr>
          <p:cNvPr id="5" name="Footer Placeholder 4">
            <a:extLst>
              <a:ext uri="{FF2B5EF4-FFF2-40B4-BE49-F238E27FC236}">
                <a16:creationId xmlns:a16="http://schemas.microsoft.com/office/drawing/2014/main" id="{837E3A0C-AFC6-4B66-9CEC-55BC27450B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028055-DFC7-4DC0-9784-1C95F1D0123D}"/>
              </a:ext>
            </a:extLst>
          </p:cNvPr>
          <p:cNvSpPr>
            <a:spLocks noGrp="1"/>
          </p:cNvSpPr>
          <p:nvPr>
            <p:ph type="sldNum" sz="quarter" idx="12"/>
          </p:nvPr>
        </p:nvSpPr>
        <p:spPr/>
        <p:txBody>
          <a:bodyPr/>
          <a:lstStyle/>
          <a:p>
            <a:fld id="{37A57827-437B-48E1-BFF0-10BA2B91C767}" type="slidenum">
              <a:rPr lang="en-US" smtClean="0"/>
              <a:t>‹#›</a:t>
            </a:fld>
            <a:endParaRPr lang="en-US"/>
          </a:p>
        </p:txBody>
      </p:sp>
    </p:spTree>
    <p:extLst>
      <p:ext uri="{BB962C8B-B14F-4D97-AF65-F5344CB8AC3E}">
        <p14:creationId xmlns:p14="http://schemas.microsoft.com/office/powerpoint/2010/main" val="28443716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A9B45-561C-4F2C-89A4-9D78A989A1B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6E5770C-59E0-43C4-8B22-D65409C3710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F109434-F0C9-4A50-80EC-A9F6034F0885}"/>
              </a:ext>
            </a:extLst>
          </p:cNvPr>
          <p:cNvSpPr>
            <a:spLocks noGrp="1"/>
          </p:cNvSpPr>
          <p:nvPr>
            <p:ph type="dt" sz="half" idx="10"/>
          </p:nvPr>
        </p:nvSpPr>
        <p:spPr/>
        <p:txBody>
          <a:bodyPr/>
          <a:lstStyle/>
          <a:p>
            <a:fld id="{358A110F-8A87-4BC2-ACCE-AC1F322E877A}" type="datetimeFigureOut">
              <a:rPr lang="en-US" smtClean="0"/>
              <a:t>9/12/2019</a:t>
            </a:fld>
            <a:endParaRPr lang="en-US"/>
          </a:p>
        </p:txBody>
      </p:sp>
      <p:sp>
        <p:nvSpPr>
          <p:cNvPr id="5" name="Footer Placeholder 4">
            <a:extLst>
              <a:ext uri="{FF2B5EF4-FFF2-40B4-BE49-F238E27FC236}">
                <a16:creationId xmlns:a16="http://schemas.microsoft.com/office/drawing/2014/main" id="{D6586EDD-4B3A-4FDB-9254-6504E0C21B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819173-DDDB-45ED-B5D9-860EDEBFCBAD}"/>
              </a:ext>
            </a:extLst>
          </p:cNvPr>
          <p:cNvSpPr>
            <a:spLocks noGrp="1"/>
          </p:cNvSpPr>
          <p:nvPr>
            <p:ph type="sldNum" sz="quarter" idx="12"/>
          </p:nvPr>
        </p:nvSpPr>
        <p:spPr/>
        <p:txBody>
          <a:bodyPr/>
          <a:lstStyle/>
          <a:p>
            <a:fld id="{37A57827-437B-48E1-BFF0-10BA2B91C767}" type="slidenum">
              <a:rPr lang="en-US" smtClean="0"/>
              <a:t>‹#›</a:t>
            </a:fld>
            <a:endParaRPr lang="en-US"/>
          </a:p>
        </p:txBody>
      </p:sp>
    </p:spTree>
    <p:extLst>
      <p:ext uri="{BB962C8B-B14F-4D97-AF65-F5344CB8AC3E}">
        <p14:creationId xmlns:p14="http://schemas.microsoft.com/office/powerpoint/2010/main" val="35399925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54BAB-4D47-4128-9A39-B1F39910B8C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5340CED-49EE-4A18-8E79-43897AF2EE5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C3A1452-9EF3-4BCA-8087-1F26B4D7BD6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76E2135-6310-44EB-94C7-20F26711FE16}"/>
              </a:ext>
            </a:extLst>
          </p:cNvPr>
          <p:cNvSpPr>
            <a:spLocks noGrp="1"/>
          </p:cNvSpPr>
          <p:nvPr>
            <p:ph type="dt" sz="half" idx="10"/>
          </p:nvPr>
        </p:nvSpPr>
        <p:spPr/>
        <p:txBody>
          <a:bodyPr/>
          <a:lstStyle/>
          <a:p>
            <a:fld id="{358A110F-8A87-4BC2-ACCE-AC1F322E877A}" type="datetimeFigureOut">
              <a:rPr lang="en-US" smtClean="0"/>
              <a:t>9/12/2019</a:t>
            </a:fld>
            <a:endParaRPr lang="en-US"/>
          </a:p>
        </p:txBody>
      </p:sp>
      <p:sp>
        <p:nvSpPr>
          <p:cNvPr id="6" name="Footer Placeholder 5">
            <a:extLst>
              <a:ext uri="{FF2B5EF4-FFF2-40B4-BE49-F238E27FC236}">
                <a16:creationId xmlns:a16="http://schemas.microsoft.com/office/drawing/2014/main" id="{679E6C57-C456-4DD7-B957-557376ABC7C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8EC0F8B-3C0F-4976-A36A-2EA2CC733C56}"/>
              </a:ext>
            </a:extLst>
          </p:cNvPr>
          <p:cNvSpPr>
            <a:spLocks noGrp="1"/>
          </p:cNvSpPr>
          <p:nvPr>
            <p:ph type="sldNum" sz="quarter" idx="12"/>
          </p:nvPr>
        </p:nvSpPr>
        <p:spPr/>
        <p:txBody>
          <a:bodyPr/>
          <a:lstStyle/>
          <a:p>
            <a:fld id="{37A57827-437B-48E1-BFF0-10BA2B91C767}" type="slidenum">
              <a:rPr lang="en-US" smtClean="0"/>
              <a:t>‹#›</a:t>
            </a:fld>
            <a:endParaRPr lang="en-US"/>
          </a:p>
        </p:txBody>
      </p:sp>
    </p:spTree>
    <p:extLst>
      <p:ext uri="{BB962C8B-B14F-4D97-AF65-F5344CB8AC3E}">
        <p14:creationId xmlns:p14="http://schemas.microsoft.com/office/powerpoint/2010/main" val="3738264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CA8B6-7780-467E-8605-5760B9FE7F1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E7BEA15-1C73-4380-9846-67DA20D58DB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4863255-7319-4895-99A2-4E216C7110B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B55BADB-9C55-4DE3-81A0-58859E38C43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9F66D8E-BE45-4BEF-89B2-11788A6CEDFD}"/>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6384CCD-9D35-4BD6-B17F-61C97BC7197D}"/>
              </a:ext>
            </a:extLst>
          </p:cNvPr>
          <p:cNvSpPr>
            <a:spLocks noGrp="1"/>
          </p:cNvSpPr>
          <p:nvPr>
            <p:ph type="dt" sz="half" idx="10"/>
          </p:nvPr>
        </p:nvSpPr>
        <p:spPr/>
        <p:txBody>
          <a:bodyPr/>
          <a:lstStyle/>
          <a:p>
            <a:fld id="{358A110F-8A87-4BC2-ACCE-AC1F322E877A}" type="datetimeFigureOut">
              <a:rPr lang="en-US" smtClean="0"/>
              <a:t>9/12/2019</a:t>
            </a:fld>
            <a:endParaRPr lang="en-US"/>
          </a:p>
        </p:txBody>
      </p:sp>
      <p:sp>
        <p:nvSpPr>
          <p:cNvPr id="8" name="Footer Placeholder 7">
            <a:extLst>
              <a:ext uri="{FF2B5EF4-FFF2-40B4-BE49-F238E27FC236}">
                <a16:creationId xmlns:a16="http://schemas.microsoft.com/office/drawing/2014/main" id="{993CBAF9-62E2-4010-B65B-D34F084DD1D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80E8CE-56BB-41BD-B63A-FF3448021530}"/>
              </a:ext>
            </a:extLst>
          </p:cNvPr>
          <p:cNvSpPr>
            <a:spLocks noGrp="1"/>
          </p:cNvSpPr>
          <p:nvPr>
            <p:ph type="sldNum" sz="quarter" idx="12"/>
          </p:nvPr>
        </p:nvSpPr>
        <p:spPr/>
        <p:txBody>
          <a:bodyPr/>
          <a:lstStyle/>
          <a:p>
            <a:fld id="{37A57827-437B-48E1-BFF0-10BA2B91C767}" type="slidenum">
              <a:rPr lang="en-US" smtClean="0"/>
              <a:t>‹#›</a:t>
            </a:fld>
            <a:endParaRPr lang="en-US"/>
          </a:p>
        </p:txBody>
      </p:sp>
    </p:spTree>
    <p:extLst>
      <p:ext uri="{BB962C8B-B14F-4D97-AF65-F5344CB8AC3E}">
        <p14:creationId xmlns:p14="http://schemas.microsoft.com/office/powerpoint/2010/main" val="21201788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8E399-6BA8-4FA0-B550-93C1ADDD96D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403415F-9257-4D0A-A986-648AEDFC9F41}"/>
              </a:ext>
            </a:extLst>
          </p:cNvPr>
          <p:cNvSpPr>
            <a:spLocks noGrp="1"/>
          </p:cNvSpPr>
          <p:nvPr>
            <p:ph type="dt" sz="half" idx="10"/>
          </p:nvPr>
        </p:nvSpPr>
        <p:spPr/>
        <p:txBody>
          <a:bodyPr/>
          <a:lstStyle/>
          <a:p>
            <a:fld id="{358A110F-8A87-4BC2-ACCE-AC1F322E877A}" type="datetimeFigureOut">
              <a:rPr lang="en-US" smtClean="0"/>
              <a:t>9/12/2019</a:t>
            </a:fld>
            <a:endParaRPr lang="en-US"/>
          </a:p>
        </p:txBody>
      </p:sp>
      <p:sp>
        <p:nvSpPr>
          <p:cNvPr id="4" name="Footer Placeholder 3">
            <a:extLst>
              <a:ext uri="{FF2B5EF4-FFF2-40B4-BE49-F238E27FC236}">
                <a16:creationId xmlns:a16="http://schemas.microsoft.com/office/drawing/2014/main" id="{9B79B475-457B-4289-91CC-282B258AEDC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2070377-0CB8-401B-815A-7211C0EA72E2}"/>
              </a:ext>
            </a:extLst>
          </p:cNvPr>
          <p:cNvSpPr>
            <a:spLocks noGrp="1"/>
          </p:cNvSpPr>
          <p:nvPr>
            <p:ph type="sldNum" sz="quarter" idx="12"/>
          </p:nvPr>
        </p:nvSpPr>
        <p:spPr/>
        <p:txBody>
          <a:bodyPr/>
          <a:lstStyle/>
          <a:p>
            <a:fld id="{37A57827-437B-48E1-BFF0-10BA2B91C767}" type="slidenum">
              <a:rPr lang="en-US" smtClean="0"/>
              <a:t>‹#›</a:t>
            </a:fld>
            <a:endParaRPr lang="en-US"/>
          </a:p>
        </p:txBody>
      </p:sp>
    </p:spTree>
    <p:extLst>
      <p:ext uri="{BB962C8B-B14F-4D97-AF65-F5344CB8AC3E}">
        <p14:creationId xmlns:p14="http://schemas.microsoft.com/office/powerpoint/2010/main" val="228689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31ED975-1083-4FE1-B620-DD45697E239A}"/>
              </a:ext>
            </a:extLst>
          </p:cNvPr>
          <p:cNvSpPr>
            <a:spLocks noGrp="1"/>
          </p:cNvSpPr>
          <p:nvPr>
            <p:ph type="dt" sz="half" idx="10"/>
          </p:nvPr>
        </p:nvSpPr>
        <p:spPr/>
        <p:txBody>
          <a:bodyPr/>
          <a:lstStyle/>
          <a:p>
            <a:fld id="{358A110F-8A87-4BC2-ACCE-AC1F322E877A}" type="datetimeFigureOut">
              <a:rPr lang="en-US" smtClean="0"/>
              <a:t>9/12/2019</a:t>
            </a:fld>
            <a:endParaRPr lang="en-US"/>
          </a:p>
        </p:txBody>
      </p:sp>
      <p:sp>
        <p:nvSpPr>
          <p:cNvPr id="3" name="Footer Placeholder 2">
            <a:extLst>
              <a:ext uri="{FF2B5EF4-FFF2-40B4-BE49-F238E27FC236}">
                <a16:creationId xmlns:a16="http://schemas.microsoft.com/office/drawing/2014/main" id="{9B6E4B06-4AE6-4B36-900F-F52CF997CB7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7834107-C122-4109-8EB6-09DC2116BCB1}"/>
              </a:ext>
            </a:extLst>
          </p:cNvPr>
          <p:cNvSpPr>
            <a:spLocks noGrp="1"/>
          </p:cNvSpPr>
          <p:nvPr>
            <p:ph type="sldNum" sz="quarter" idx="12"/>
          </p:nvPr>
        </p:nvSpPr>
        <p:spPr/>
        <p:txBody>
          <a:bodyPr/>
          <a:lstStyle/>
          <a:p>
            <a:fld id="{37A57827-437B-48E1-BFF0-10BA2B91C767}" type="slidenum">
              <a:rPr lang="en-US" smtClean="0"/>
              <a:t>‹#›</a:t>
            </a:fld>
            <a:endParaRPr lang="en-US"/>
          </a:p>
        </p:txBody>
      </p:sp>
    </p:spTree>
    <p:extLst>
      <p:ext uri="{BB962C8B-B14F-4D97-AF65-F5344CB8AC3E}">
        <p14:creationId xmlns:p14="http://schemas.microsoft.com/office/powerpoint/2010/main" val="22841588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3BFEB-B863-4E87-AFC6-7ACF4557278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C2BEC7D-4B7F-4FE6-B4B6-3B4D20FDEB6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41ACF9B-19C7-470B-937D-125A5AF2DF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8145999-DD28-47DB-8136-71C1A5880744}"/>
              </a:ext>
            </a:extLst>
          </p:cNvPr>
          <p:cNvSpPr>
            <a:spLocks noGrp="1"/>
          </p:cNvSpPr>
          <p:nvPr>
            <p:ph type="dt" sz="half" idx="10"/>
          </p:nvPr>
        </p:nvSpPr>
        <p:spPr/>
        <p:txBody>
          <a:bodyPr/>
          <a:lstStyle/>
          <a:p>
            <a:fld id="{358A110F-8A87-4BC2-ACCE-AC1F322E877A}" type="datetimeFigureOut">
              <a:rPr lang="en-US" smtClean="0"/>
              <a:t>9/12/2019</a:t>
            </a:fld>
            <a:endParaRPr lang="en-US"/>
          </a:p>
        </p:txBody>
      </p:sp>
      <p:sp>
        <p:nvSpPr>
          <p:cNvPr id="6" name="Footer Placeholder 5">
            <a:extLst>
              <a:ext uri="{FF2B5EF4-FFF2-40B4-BE49-F238E27FC236}">
                <a16:creationId xmlns:a16="http://schemas.microsoft.com/office/drawing/2014/main" id="{A4DD9E2B-A460-4312-8158-6C8F700928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627ABC-F580-4231-9353-5F34E5974918}"/>
              </a:ext>
            </a:extLst>
          </p:cNvPr>
          <p:cNvSpPr>
            <a:spLocks noGrp="1"/>
          </p:cNvSpPr>
          <p:nvPr>
            <p:ph type="sldNum" sz="quarter" idx="12"/>
          </p:nvPr>
        </p:nvSpPr>
        <p:spPr/>
        <p:txBody>
          <a:bodyPr/>
          <a:lstStyle/>
          <a:p>
            <a:fld id="{37A57827-437B-48E1-BFF0-10BA2B91C767}" type="slidenum">
              <a:rPr lang="en-US" smtClean="0"/>
              <a:t>‹#›</a:t>
            </a:fld>
            <a:endParaRPr lang="en-US"/>
          </a:p>
        </p:txBody>
      </p:sp>
    </p:spTree>
    <p:extLst>
      <p:ext uri="{BB962C8B-B14F-4D97-AF65-F5344CB8AC3E}">
        <p14:creationId xmlns:p14="http://schemas.microsoft.com/office/powerpoint/2010/main" val="37478881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A618F-13C2-4501-A228-BDBD1EF2D04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F996370-5A9F-4158-882F-A1FDEDC00BC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FB27D20-C25D-4862-A5FA-4731D1217E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8D1A6DF-C078-4499-9B18-FE1FD9F176AB}"/>
              </a:ext>
            </a:extLst>
          </p:cNvPr>
          <p:cNvSpPr>
            <a:spLocks noGrp="1"/>
          </p:cNvSpPr>
          <p:nvPr>
            <p:ph type="dt" sz="half" idx="10"/>
          </p:nvPr>
        </p:nvSpPr>
        <p:spPr/>
        <p:txBody>
          <a:bodyPr/>
          <a:lstStyle/>
          <a:p>
            <a:fld id="{358A110F-8A87-4BC2-ACCE-AC1F322E877A}" type="datetimeFigureOut">
              <a:rPr lang="en-US" smtClean="0"/>
              <a:t>9/12/2019</a:t>
            </a:fld>
            <a:endParaRPr lang="en-US"/>
          </a:p>
        </p:txBody>
      </p:sp>
      <p:sp>
        <p:nvSpPr>
          <p:cNvPr id="6" name="Footer Placeholder 5">
            <a:extLst>
              <a:ext uri="{FF2B5EF4-FFF2-40B4-BE49-F238E27FC236}">
                <a16:creationId xmlns:a16="http://schemas.microsoft.com/office/drawing/2014/main" id="{F69459FE-5FDF-4791-A864-1284C468D2D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E2BB864-C15E-4EE8-9B37-4F623C9201F5}"/>
              </a:ext>
            </a:extLst>
          </p:cNvPr>
          <p:cNvSpPr>
            <a:spLocks noGrp="1"/>
          </p:cNvSpPr>
          <p:nvPr>
            <p:ph type="sldNum" sz="quarter" idx="12"/>
          </p:nvPr>
        </p:nvSpPr>
        <p:spPr/>
        <p:txBody>
          <a:bodyPr/>
          <a:lstStyle/>
          <a:p>
            <a:fld id="{37A57827-437B-48E1-BFF0-10BA2B91C767}" type="slidenum">
              <a:rPr lang="en-US" smtClean="0"/>
              <a:t>‹#›</a:t>
            </a:fld>
            <a:endParaRPr lang="en-US"/>
          </a:p>
        </p:txBody>
      </p:sp>
    </p:spTree>
    <p:extLst>
      <p:ext uri="{BB962C8B-B14F-4D97-AF65-F5344CB8AC3E}">
        <p14:creationId xmlns:p14="http://schemas.microsoft.com/office/powerpoint/2010/main" val="33213240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A6DADE9-58A8-43B8-A427-E268D02E826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52D24FE-ECF2-4465-94F6-C032A8FA514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2F0134-BC9A-49A3-9F9C-BE4CBA617C2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8A110F-8A87-4BC2-ACCE-AC1F322E877A}" type="datetimeFigureOut">
              <a:rPr lang="en-US" smtClean="0"/>
              <a:t>9/12/2019</a:t>
            </a:fld>
            <a:endParaRPr lang="en-US"/>
          </a:p>
        </p:txBody>
      </p:sp>
      <p:sp>
        <p:nvSpPr>
          <p:cNvPr id="5" name="Footer Placeholder 4">
            <a:extLst>
              <a:ext uri="{FF2B5EF4-FFF2-40B4-BE49-F238E27FC236}">
                <a16:creationId xmlns:a16="http://schemas.microsoft.com/office/drawing/2014/main" id="{BF904367-2A5F-439B-85AF-D4DE8C06CFD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7F16527-DAB9-4075-A7B3-03CC625A5A1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A57827-437B-48E1-BFF0-10BA2B91C767}" type="slidenum">
              <a:rPr lang="en-US" smtClean="0"/>
              <a:t>‹#›</a:t>
            </a:fld>
            <a:endParaRPr lang="en-US"/>
          </a:p>
        </p:txBody>
      </p:sp>
    </p:spTree>
    <p:extLst>
      <p:ext uri="{BB962C8B-B14F-4D97-AF65-F5344CB8AC3E}">
        <p14:creationId xmlns:p14="http://schemas.microsoft.com/office/powerpoint/2010/main" val="7919526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AF1E5-984E-4215-8486-EFC45D96ECB7}"/>
              </a:ext>
            </a:extLst>
          </p:cNvPr>
          <p:cNvSpPr>
            <a:spLocks noGrp="1"/>
          </p:cNvSpPr>
          <p:nvPr>
            <p:ph type="title"/>
          </p:nvPr>
        </p:nvSpPr>
        <p:spPr>
          <a:xfrm>
            <a:off x="838199" y="0"/>
            <a:ext cx="10515600" cy="1325563"/>
          </a:xfrm>
        </p:spPr>
        <p:txBody>
          <a:bodyPr/>
          <a:lstStyle/>
          <a:p>
            <a:r>
              <a:rPr lang="en-US" b="1" u="sng" dirty="0"/>
              <a:t>File Handling</a:t>
            </a:r>
          </a:p>
        </p:txBody>
      </p:sp>
      <p:sp>
        <p:nvSpPr>
          <p:cNvPr id="3" name="Content Placeholder 2">
            <a:extLst>
              <a:ext uri="{FF2B5EF4-FFF2-40B4-BE49-F238E27FC236}">
                <a16:creationId xmlns:a16="http://schemas.microsoft.com/office/drawing/2014/main" id="{EB360F9E-3B47-4B7E-BF0A-D2DD4910C6DB}"/>
              </a:ext>
            </a:extLst>
          </p:cNvPr>
          <p:cNvSpPr>
            <a:spLocks noGrp="1"/>
          </p:cNvSpPr>
          <p:nvPr>
            <p:ph idx="1"/>
          </p:nvPr>
        </p:nvSpPr>
        <p:spPr>
          <a:xfrm>
            <a:off x="634804" y="1325563"/>
            <a:ext cx="10922391" cy="5532437"/>
          </a:xfrm>
        </p:spPr>
        <p:txBody>
          <a:bodyPr>
            <a:normAutofit fontScale="92500" lnSpcReduction="10000"/>
          </a:bodyPr>
          <a:lstStyle/>
          <a:p>
            <a:r>
              <a:rPr lang="en-US" dirty="0"/>
              <a:t>Powerful as it is, MySQL is not the only (or necessarily the best) way to store all data on a web server. </a:t>
            </a:r>
          </a:p>
          <a:p>
            <a:pPr lvl="1">
              <a:buFont typeface="Courier New" panose="02070309020205020404" pitchFamily="49" charset="0"/>
              <a:buChar char="o"/>
            </a:pPr>
            <a:r>
              <a:rPr lang="en-US" dirty="0"/>
              <a:t>Sometimes it can be quicker and more convenient to directly access files on the hard disk. </a:t>
            </a:r>
          </a:p>
          <a:p>
            <a:endParaRPr lang="en-US" dirty="0"/>
          </a:p>
          <a:p>
            <a:r>
              <a:rPr lang="en-US" dirty="0"/>
              <a:t>Cases in which you might need to do this </a:t>
            </a:r>
            <a:r>
              <a:rPr lang="en-US" u="sng" dirty="0"/>
              <a:t>are modifying images</a:t>
            </a:r>
            <a:r>
              <a:rPr lang="en-US" dirty="0"/>
              <a:t> such as uploaded user avatars, or </a:t>
            </a:r>
            <a:r>
              <a:rPr lang="en-US" u="sng" dirty="0"/>
              <a:t>log files</a:t>
            </a:r>
            <a:r>
              <a:rPr lang="en-US" dirty="0"/>
              <a:t> that you wish to process.</a:t>
            </a:r>
          </a:p>
          <a:p>
            <a:endParaRPr lang="en-US" dirty="0"/>
          </a:p>
          <a:p>
            <a:r>
              <a:rPr lang="en-US" dirty="0"/>
              <a:t>First, though, a note about file naming: if you are writing code that may be used on various PHP installations, there is no way of knowing whether these systems are case-sensitive.</a:t>
            </a:r>
          </a:p>
          <a:p>
            <a:pPr lvl="1">
              <a:buFont typeface="Courier New" panose="02070309020205020404" pitchFamily="49" charset="0"/>
              <a:buChar char="o"/>
            </a:pPr>
            <a:r>
              <a:rPr lang="en-US" dirty="0"/>
              <a:t>For example, Windows and Mac OS X filenames are not case-sensitive, but Linux and Unix ones are. </a:t>
            </a:r>
          </a:p>
          <a:p>
            <a:pPr lvl="1">
              <a:buFont typeface="Courier New" panose="02070309020205020404" pitchFamily="49" charset="0"/>
              <a:buChar char="o"/>
            </a:pPr>
            <a:r>
              <a:rPr lang="en-US" dirty="0"/>
              <a:t>Therefore, you should always </a:t>
            </a:r>
            <a:r>
              <a:rPr lang="en-US" b="1" dirty="0">
                <a:solidFill>
                  <a:srgbClr val="7030A0"/>
                </a:solidFill>
              </a:rPr>
              <a:t>assume that the system is case-sensitive</a:t>
            </a:r>
            <a:r>
              <a:rPr lang="en-US" dirty="0"/>
              <a:t> and stick to a convention such as all lowercase filenames.</a:t>
            </a:r>
            <a:endParaRPr lang="en-US" dirty="0">
              <a:solidFill>
                <a:srgbClr val="0070C0"/>
              </a:solidFill>
            </a:endParaRPr>
          </a:p>
        </p:txBody>
      </p:sp>
    </p:spTree>
    <p:extLst>
      <p:ext uri="{BB962C8B-B14F-4D97-AF65-F5344CB8AC3E}">
        <p14:creationId xmlns:p14="http://schemas.microsoft.com/office/powerpoint/2010/main" val="23546746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AF1E5-984E-4215-8486-EFC45D96ECB7}"/>
              </a:ext>
            </a:extLst>
          </p:cNvPr>
          <p:cNvSpPr>
            <a:spLocks noGrp="1"/>
          </p:cNvSpPr>
          <p:nvPr>
            <p:ph type="title"/>
          </p:nvPr>
        </p:nvSpPr>
        <p:spPr>
          <a:xfrm>
            <a:off x="838199" y="0"/>
            <a:ext cx="10515600" cy="1325563"/>
          </a:xfrm>
        </p:spPr>
        <p:txBody>
          <a:bodyPr/>
          <a:lstStyle/>
          <a:p>
            <a:r>
              <a:rPr lang="en-US" dirty="0"/>
              <a:t>Reading from Files</a:t>
            </a:r>
          </a:p>
        </p:txBody>
      </p:sp>
      <p:sp>
        <p:nvSpPr>
          <p:cNvPr id="3" name="Content Placeholder 2">
            <a:extLst>
              <a:ext uri="{FF2B5EF4-FFF2-40B4-BE49-F238E27FC236}">
                <a16:creationId xmlns:a16="http://schemas.microsoft.com/office/drawing/2014/main" id="{EB360F9E-3B47-4B7E-BF0A-D2DD4910C6DB}"/>
              </a:ext>
            </a:extLst>
          </p:cNvPr>
          <p:cNvSpPr>
            <a:spLocks noGrp="1"/>
          </p:cNvSpPr>
          <p:nvPr>
            <p:ph idx="1"/>
          </p:nvPr>
        </p:nvSpPr>
        <p:spPr>
          <a:xfrm>
            <a:off x="634804" y="1325563"/>
            <a:ext cx="10922391" cy="5532437"/>
          </a:xfrm>
        </p:spPr>
        <p:txBody>
          <a:bodyPr>
            <a:normAutofit fontScale="85000" lnSpcReduction="10000"/>
          </a:bodyPr>
          <a:lstStyle/>
          <a:p>
            <a:r>
              <a:rPr lang="en-US" dirty="0"/>
              <a:t>Or you can retrieve multiple lines or portions of lines through the </a:t>
            </a:r>
            <a:r>
              <a:rPr lang="en-US" dirty="0" err="1">
                <a:solidFill>
                  <a:srgbClr val="0070C0"/>
                </a:solidFill>
              </a:rPr>
              <a:t>fread</a:t>
            </a:r>
            <a:r>
              <a:rPr lang="en-US" dirty="0"/>
              <a:t> function</a:t>
            </a:r>
          </a:p>
          <a:p>
            <a:endParaRPr lang="en-US" dirty="0"/>
          </a:p>
          <a:p>
            <a:pPr marL="457200" lvl="1" indent="0">
              <a:buNone/>
            </a:pPr>
            <a:r>
              <a:rPr lang="en-US" dirty="0">
                <a:solidFill>
                  <a:srgbClr val="0070C0"/>
                </a:solidFill>
              </a:rPr>
              <a:t>&lt;?</a:t>
            </a:r>
            <a:r>
              <a:rPr lang="en-US" dirty="0" err="1">
                <a:solidFill>
                  <a:srgbClr val="0070C0"/>
                </a:solidFill>
              </a:rPr>
              <a:t>php</a:t>
            </a:r>
            <a:endParaRPr lang="en-US" dirty="0">
              <a:solidFill>
                <a:srgbClr val="0070C0"/>
              </a:solidFill>
            </a:endParaRPr>
          </a:p>
          <a:p>
            <a:pPr marL="457200" lvl="1" indent="0">
              <a:buNone/>
            </a:pPr>
            <a:r>
              <a:rPr lang="en-US" dirty="0">
                <a:solidFill>
                  <a:srgbClr val="0070C0"/>
                </a:solidFill>
              </a:rPr>
              <a:t>	$</a:t>
            </a:r>
            <a:r>
              <a:rPr lang="en-US" dirty="0" err="1">
                <a:solidFill>
                  <a:srgbClr val="0070C0"/>
                </a:solidFill>
              </a:rPr>
              <a:t>fh</a:t>
            </a:r>
            <a:r>
              <a:rPr lang="en-US" dirty="0">
                <a:solidFill>
                  <a:srgbClr val="0070C0"/>
                </a:solidFill>
              </a:rPr>
              <a:t> = </a:t>
            </a:r>
            <a:r>
              <a:rPr lang="en-US" b="1" dirty="0" err="1">
                <a:solidFill>
                  <a:srgbClr val="0070C0"/>
                </a:solidFill>
              </a:rPr>
              <a:t>fopen</a:t>
            </a:r>
            <a:r>
              <a:rPr lang="en-US" dirty="0">
                <a:solidFill>
                  <a:srgbClr val="0070C0"/>
                </a:solidFill>
              </a:rPr>
              <a:t>("testfile.txt", 'r') </a:t>
            </a:r>
            <a:r>
              <a:rPr lang="en-US" b="1" dirty="0">
                <a:solidFill>
                  <a:srgbClr val="0070C0"/>
                </a:solidFill>
              </a:rPr>
              <a:t>or</a:t>
            </a:r>
          </a:p>
          <a:p>
            <a:pPr marL="457200" lvl="1" indent="0">
              <a:buNone/>
            </a:pPr>
            <a:r>
              <a:rPr lang="en-US" b="1" dirty="0">
                <a:solidFill>
                  <a:srgbClr val="0070C0"/>
                </a:solidFill>
              </a:rPr>
              <a:t>	    die</a:t>
            </a:r>
            <a:r>
              <a:rPr lang="en-US" dirty="0">
                <a:solidFill>
                  <a:srgbClr val="0070C0"/>
                </a:solidFill>
              </a:rPr>
              <a:t>("File does not exist or you lack permission to open it");</a:t>
            </a:r>
          </a:p>
          <a:p>
            <a:pPr marL="457200" lvl="1" indent="0">
              <a:buNone/>
            </a:pPr>
            <a:endParaRPr lang="en-US" dirty="0">
              <a:solidFill>
                <a:srgbClr val="0070C0"/>
              </a:solidFill>
            </a:endParaRPr>
          </a:p>
          <a:p>
            <a:pPr marL="457200" lvl="1" indent="0">
              <a:buNone/>
            </a:pPr>
            <a:r>
              <a:rPr lang="en-US" dirty="0">
                <a:solidFill>
                  <a:srgbClr val="0070C0"/>
                </a:solidFill>
              </a:rPr>
              <a:t>	$text = </a:t>
            </a:r>
            <a:r>
              <a:rPr lang="en-US" b="1" dirty="0" err="1">
                <a:solidFill>
                  <a:srgbClr val="0070C0"/>
                </a:solidFill>
              </a:rPr>
              <a:t>fread</a:t>
            </a:r>
            <a:r>
              <a:rPr lang="en-US" dirty="0">
                <a:solidFill>
                  <a:srgbClr val="0070C0"/>
                </a:solidFill>
              </a:rPr>
              <a:t>($</a:t>
            </a:r>
            <a:r>
              <a:rPr lang="en-US" dirty="0" err="1">
                <a:solidFill>
                  <a:srgbClr val="0070C0"/>
                </a:solidFill>
              </a:rPr>
              <a:t>fh</a:t>
            </a:r>
            <a:r>
              <a:rPr lang="en-US" dirty="0">
                <a:solidFill>
                  <a:srgbClr val="0070C0"/>
                </a:solidFill>
              </a:rPr>
              <a:t>, 3); </a:t>
            </a:r>
            <a:r>
              <a:rPr lang="en-US" dirty="0">
                <a:solidFill>
                  <a:schemeClr val="tx1">
                    <a:lumMod val="50000"/>
                    <a:lumOff val="50000"/>
                  </a:schemeClr>
                </a:solidFill>
              </a:rPr>
              <a:t>// I’ve requested three characters in the </a:t>
            </a:r>
            <a:r>
              <a:rPr lang="en-US" dirty="0" err="1">
                <a:solidFill>
                  <a:schemeClr val="tx1">
                    <a:lumMod val="50000"/>
                    <a:lumOff val="50000"/>
                  </a:schemeClr>
                </a:solidFill>
              </a:rPr>
              <a:t>fread</a:t>
            </a:r>
            <a:r>
              <a:rPr lang="en-US" dirty="0">
                <a:solidFill>
                  <a:schemeClr val="tx1">
                    <a:lumMod val="50000"/>
                    <a:lumOff val="50000"/>
                  </a:schemeClr>
                </a:solidFill>
              </a:rPr>
              <a:t> call</a:t>
            </a:r>
          </a:p>
          <a:p>
            <a:pPr marL="457200" lvl="1" indent="0">
              <a:buNone/>
            </a:pPr>
            <a:endParaRPr lang="en-US" dirty="0">
              <a:solidFill>
                <a:srgbClr val="0070C0"/>
              </a:solidFill>
            </a:endParaRPr>
          </a:p>
          <a:p>
            <a:pPr marL="457200" lvl="1" indent="0">
              <a:buNone/>
            </a:pPr>
            <a:r>
              <a:rPr lang="en-US" dirty="0">
                <a:solidFill>
                  <a:srgbClr val="0070C0"/>
                </a:solidFill>
              </a:rPr>
              <a:t>	</a:t>
            </a:r>
            <a:r>
              <a:rPr lang="en-US" b="1" dirty="0" err="1">
                <a:solidFill>
                  <a:srgbClr val="0070C0"/>
                </a:solidFill>
              </a:rPr>
              <a:t>fclose</a:t>
            </a:r>
            <a:r>
              <a:rPr lang="en-US" dirty="0">
                <a:solidFill>
                  <a:srgbClr val="0070C0"/>
                </a:solidFill>
              </a:rPr>
              <a:t>($</a:t>
            </a:r>
            <a:r>
              <a:rPr lang="en-US" dirty="0" err="1">
                <a:solidFill>
                  <a:srgbClr val="0070C0"/>
                </a:solidFill>
              </a:rPr>
              <a:t>fh</a:t>
            </a:r>
            <a:r>
              <a:rPr lang="en-US" dirty="0">
                <a:solidFill>
                  <a:srgbClr val="0070C0"/>
                </a:solidFill>
              </a:rPr>
              <a:t>);</a:t>
            </a:r>
          </a:p>
          <a:p>
            <a:pPr marL="457200" lvl="1" indent="0">
              <a:buNone/>
            </a:pPr>
            <a:endParaRPr lang="en-US" dirty="0">
              <a:solidFill>
                <a:srgbClr val="0070C0"/>
              </a:solidFill>
            </a:endParaRPr>
          </a:p>
          <a:p>
            <a:pPr marL="457200" lvl="1" indent="0">
              <a:buNone/>
            </a:pPr>
            <a:r>
              <a:rPr lang="en-US" dirty="0">
                <a:solidFill>
                  <a:srgbClr val="0070C0"/>
                </a:solidFill>
              </a:rPr>
              <a:t>	echo $text;</a:t>
            </a:r>
          </a:p>
          <a:p>
            <a:pPr marL="457200" lvl="1" indent="0">
              <a:buNone/>
            </a:pPr>
            <a:r>
              <a:rPr lang="en-US" dirty="0">
                <a:solidFill>
                  <a:srgbClr val="0070C0"/>
                </a:solidFill>
              </a:rPr>
              <a:t>?&gt;</a:t>
            </a:r>
          </a:p>
          <a:p>
            <a:endParaRPr lang="en-US" dirty="0"/>
          </a:p>
          <a:p>
            <a:pPr>
              <a:buFont typeface="Wingdings" panose="05000000000000000000" pitchFamily="2" charset="2"/>
              <a:buChar char="Ø"/>
            </a:pPr>
            <a:r>
              <a:rPr lang="en-US" dirty="0"/>
              <a:t>The </a:t>
            </a:r>
            <a:r>
              <a:rPr lang="en-US" dirty="0" err="1">
                <a:solidFill>
                  <a:srgbClr val="0070C0"/>
                </a:solidFill>
              </a:rPr>
              <a:t>fread</a:t>
            </a:r>
            <a:r>
              <a:rPr lang="en-US" dirty="0"/>
              <a:t> function is commonly used with binary data. </a:t>
            </a:r>
          </a:p>
          <a:p>
            <a:pPr>
              <a:buFont typeface="Courier New" panose="02070309020205020404" pitchFamily="49" charset="0"/>
              <a:buChar char="o"/>
            </a:pPr>
            <a:r>
              <a:rPr lang="en-US" dirty="0"/>
              <a:t>But if you use it on text data that spans more than one line, remember to count newline characters!</a:t>
            </a:r>
            <a:endParaRPr lang="en-US" dirty="0">
              <a:solidFill>
                <a:srgbClr val="0070C0"/>
              </a:solidFill>
            </a:endParaRPr>
          </a:p>
        </p:txBody>
      </p:sp>
    </p:spTree>
    <p:extLst>
      <p:ext uri="{BB962C8B-B14F-4D97-AF65-F5344CB8AC3E}">
        <p14:creationId xmlns:p14="http://schemas.microsoft.com/office/powerpoint/2010/main" val="31461400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AF1E5-984E-4215-8486-EFC45D96ECB7}"/>
              </a:ext>
            </a:extLst>
          </p:cNvPr>
          <p:cNvSpPr>
            <a:spLocks noGrp="1"/>
          </p:cNvSpPr>
          <p:nvPr>
            <p:ph type="title"/>
          </p:nvPr>
        </p:nvSpPr>
        <p:spPr>
          <a:xfrm>
            <a:off x="838199" y="0"/>
            <a:ext cx="10515600" cy="1325563"/>
          </a:xfrm>
        </p:spPr>
        <p:txBody>
          <a:bodyPr/>
          <a:lstStyle/>
          <a:p>
            <a:r>
              <a:rPr lang="en-US" b="1" u="sng" dirty="0"/>
              <a:t>Copying Files</a:t>
            </a:r>
          </a:p>
        </p:txBody>
      </p:sp>
      <p:sp>
        <p:nvSpPr>
          <p:cNvPr id="3" name="Content Placeholder 2">
            <a:extLst>
              <a:ext uri="{FF2B5EF4-FFF2-40B4-BE49-F238E27FC236}">
                <a16:creationId xmlns:a16="http://schemas.microsoft.com/office/drawing/2014/main" id="{EB360F9E-3B47-4B7E-BF0A-D2DD4910C6DB}"/>
              </a:ext>
            </a:extLst>
          </p:cNvPr>
          <p:cNvSpPr>
            <a:spLocks noGrp="1"/>
          </p:cNvSpPr>
          <p:nvPr>
            <p:ph idx="1"/>
          </p:nvPr>
        </p:nvSpPr>
        <p:spPr>
          <a:xfrm>
            <a:off x="634804" y="1325563"/>
            <a:ext cx="10922391" cy="5532437"/>
          </a:xfrm>
        </p:spPr>
        <p:txBody>
          <a:bodyPr>
            <a:normAutofit fontScale="92500" lnSpcReduction="10000"/>
          </a:bodyPr>
          <a:lstStyle/>
          <a:p>
            <a:r>
              <a:rPr lang="en-US" dirty="0"/>
              <a:t>Let’s try out the PHP </a:t>
            </a:r>
            <a:r>
              <a:rPr lang="en-US" b="1" dirty="0">
                <a:solidFill>
                  <a:srgbClr val="0070C0"/>
                </a:solidFill>
              </a:rPr>
              <a:t>copy</a:t>
            </a:r>
            <a:r>
              <a:rPr lang="en-US" dirty="0"/>
              <a:t> function to create a clone of </a:t>
            </a:r>
            <a:r>
              <a:rPr lang="en-US" i="1" dirty="0">
                <a:solidFill>
                  <a:srgbClr val="0070C0"/>
                </a:solidFill>
              </a:rPr>
              <a:t>testfile.txt</a:t>
            </a:r>
            <a:r>
              <a:rPr lang="en-US" dirty="0"/>
              <a:t> </a:t>
            </a:r>
          </a:p>
          <a:p>
            <a:endParaRPr lang="en-US" sz="400" dirty="0"/>
          </a:p>
          <a:p>
            <a:pPr marL="457200" lvl="1" indent="0">
              <a:buNone/>
            </a:pPr>
            <a:r>
              <a:rPr lang="en-US" dirty="0">
                <a:solidFill>
                  <a:srgbClr val="0070C0"/>
                </a:solidFill>
              </a:rPr>
              <a:t>&lt;?php </a:t>
            </a:r>
            <a:r>
              <a:rPr lang="en-US" dirty="0">
                <a:solidFill>
                  <a:schemeClr val="tx1">
                    <a:lumMod val="50000"/>
                    <a:lumOff val="50000"/>
                  </a:schemeClr>
                </a:solidFill>
              </a:rPr>
              <a:t>// </a:t>
            </a:r>
            <a:r>
              <a:rPr lang="en-US" dirty="0" err="1">
                <a:solidFill>
                  <a:schemeClr val="tx1">
                    <a:lumMod val="50000"/>
                    <a:lumOff val="50000"/>
                  </a:schemeClr>
                </a:solidFill>
              </a:rPr>
              <a:t>copyfile.php</a:t>
            </a:r>
            <a:endParaRPr lang="en-US" dirty="0">
              <a:solidFill>
                <a:schemeClr val="tx1">
                  <a:lumMod val="50000"/>
                  <a:lumOff val="50000"/>
                </a:schemeClr>
              </a:solidFill>
            </a:endParaRPr>
          </a:p>
          <a:p>
            <a:pPr marL="457200" lvl="1" indent="0">
              <a:buNone/>
            </a:pPr>
            <a:endParaRPr lang="en-US" dirty="0">
              <a:solidFill>
                <a:srgbClr val="0070C0"/>
              </a:solidFill>
            </a:endParaRPr>
          </a:p>
          <a:p>
            <a:pPr marL="457200" lvl="1" indent="0">
              <a:buNone/>
            </a:pPr>
            <a:r>
              <a:rPr lang="en-US" dirty="0">
                <a:solidFill>
                  <a:srgbClr val="0070C0"/>
                </a:solidFill>
              </a:rPr>
              <a:t>	</a:t>
            </a:r>
            <a:r>
              <a:rPr lang="en-US" b="1" dirty="0">
                <a:solidFill>
                  <a:srgbClr val="0070C0"/>
                </a:solidFill>
              </a:rPr>
              <a:t>copy</a:t>
            </a:r>
            <a:r>
              <a:rPr lang="en-US" dirty="0">
                <a:solidFill>
                  <a:srgbClr val="0070C0"/>
                </a:solidFill>
              </a:rPr>
              <a:t>('testfile.txt', 'testfile2.txt') </a:t>
            </a:r>
            <a:r>
              <a:rPr lang="en-US" b="1" dirty="0">
                <a:solidFill>
                  <a:srgbClr val="0070C0"/>
                </a:solidFill>
              </a:rPr>
              <a:t>or die</a:t>
            </a:r>
            <a:r>
              <a:rPr lang="en-US" dirty="0">
                <a:solidFill>
                  <a:srgbClr val="0070C0"/>
                </a:solidFill>
              </a:rPr>
              <a:t>("Could not copy file");</a:t>
            </a:r>
          </a:p>
          <a:p>
            <a:pPr marL="457200" lvl="1" indent="0">
              <a:buNone/>
            </a:pPr>
            <a:endParaRPr lang="en-US" dirty="0">
              <a:solidFill>
                <a:srgbClr val="0070C0"/>
              </a:solidFill>
            </a:endParaRPr>
          </a:p>
          <a:p>
            <a:pPr marL="457200" lvl="1" indent="0">
              <a:buNone/>
            </a:pPr>
            <a:r>
              <a:rPr lang="en-US" dirty="0">
                <a:solidFill>
                  <a:srgbClr val="0070C0"/>
                </a:solidFill>
              </a:rPr>
              <a:t>	echo "File successfully copied to 'testfile2.txt'";</a:t>
            </a:r>
          </a:p>
          <a:p>
            <a:pPr marL="457200" lvl="1" indent="0">
              <a:buNone/>
            </a:pPr>
            <a:r>
              <a:rPr lang="en-US" dirty="0">
                <a:solidFill>
                  <a:srgbClr val="0070C0"/>
                </a:solidFill>
              </a:rPr>
              <a:t>?&gt;</a:t>
            </a:r>
          </a:p>
          <a:p>
            <a:endParaRPr lang="en-US" dirty="0"/>
          </a:p>
          <a:p>
            <a:r>
              <a:rPr lang="en-US" dirty="0"/>
              <a:t>If you don’t want your programs to exit on a failed copy attempt, you could try this alternate syntax</a:t>
            </a:r>
          </a:p>
          <a:p>
            <a:endParaRPr lang="en-US" sz="400" dirty="0"/>
          </a:p>
          <a:p>
            <a:pPr marL="457200" lvl="1" indent="0">
              <a:buNone/>
            </a:pPr>
            <a:r>
              <a:rPr lang="en-US" dirty="0">
                <a:solidFill>
                  <a:srgbClr val="0070C0"/>
                </a:solidFill>
              </a:rPr>
              <a:t>&lt;?</a:t>
            </a:r>
            <a:r>
              <a:rPr lang="en-US" dirty="0" err="1">
                <a:solidFill>
                  <a:srgbClr val="0070C0"/>
                </a:solidFill>
              </a:rPr>
              <a:t>php</a:t>
            </a:r>
            <a:r>
              <a:rPr lang="en-US" dirty="0">
                <a:solidFill>
                  <a:srgbClr val="0070C0"/>
                </a:solidFill>
              </a:rPr>
              <a:t> </a:t>
            </a:r>
            <a:r>
              <a:rPr lang="en-US" dirty="0">
                <a:solidFill>
                  <a:schemeClr val="tx1">
                    <a:lumMod val="50000"/>
                    <a:lumOff val="50000"/>
                  </a:schemeClr>
                </a:solidFill>
              </a:rPr>
              <a:t>// copyfile2.php</a:t>
            </a:r>
          </a:p>
          <a:p>
            <a:pPr marL="457200" lvl="1" indent="0">
              <a:buNone/>
            </a:pPr>
            <a:r>
              <a:rPr lang="en-US" dirty="0">
                <a:solidFill>
                  <a:srgbClr val="0070C0"/>
                </a:solidFill>
              </a:rPr>
              <a:t>	if (!</a:t>
            </a:r>
            <a:r>
              <a:rPr lang="en-US" b="1" dirty="0">
                <a:solidFill>
                  <a:srgbClr val="0070C0"/>
                </a:solidFill>
              </a:rPr>
              <a:t>copy</a:t>
            </a:r>
            <a:r>
              <a:rPr lang="en-US" dirty="0">
                <a:solidFill>
                  <a:srgbClr val="0070C0"/>
                </a:solidFill>
              </a:rPr>
              <a:t>('testfile.txt', 'testfile2.txt')) echo "Could not copy file";</a:t>
            </a:r>
          </a:p>
          <a:p>
            <a:pPr marL="457200" lvl="1" indent="0">
              <a:buNone/>
            </a:pPr>
            <a:r>
              <a:rPr lang="en-US" dirty="0">
                <a:solidFill>
                  <a:srgbClr val="0070C0"/>
                </a:solidFill>
              </a:rPr>
              <a:t>	else echo "File successfully copied to 'testfile2.txt'";</a:t>
            </a:r>
          </a:p>
          <a:p>
            <a:pPr marL="457200" lvl="1" indent="0">
              <a:buNone/>
            </a:pPr>
            <a:r>
              <a:rPr lang="en-US" dirty="0">
                <a:solidFill>
                  <a:srgbClr val="0070C0"/>
                </a:solidFill>
              </a:rPr>
              <a:t>?&gt;</a:t>
            </a:r>
          </a:p>
        </p:txBody>
      </p:sp>
    </p:spTree>
    <p:extLst>
      <p:ext uri="{BB962C8B-B14F-4D97-AF65-F5344CB8AC3E}">
        <p14:creationId xmlns:p14="http://schemas.microsoft.com/office/powerpoint/2010/main" val="1571168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animEffect transition="in" filter="fade">
                                      <p:cBhvr>
                                        <p:cTn id="7" dur="500"/>
                                        <p:tgtEl>
                                          <p:spTgt spid="3">
                                            <p:txEl>
                                              <p:pRg st="9" end="9"/>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1" end="11"/>
                                            </p:txEl>
                                          </p:spTgt>
                                        </p:tgtEl>
                                        <p:attrNameLst>
                                          <p:attrName>style.visibility</p:attrName>
                                        </p:attrNameLst>
                                      </p:cBhvr>
                                      <p:to>
                                        <p:strVal val="visible"/>
                                      </p:to>
                                    </p:set>
                                    <p:animEffect transition="in" filter="fade">
                                      <p:cBhvr>
                                        <p:cTn id="10" dur="500"/>
                                        <p:tgtEl>
                                          <p:spTgt spid="3">
                                            <p:txEl>
                                              <p:pRg st="11" end="1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12" end="12"/>
                                            </p:txEl>
                                          </p:spTgt>
                                        </p:tgtEl>
                                        <p:attrNameLst>
                                          <p:attrName>style.visibility</p:attrName>
                                        </p:attrNameLst>
                                      </p:cBhvr>
                                      <p:to>
                                        <p:strVal val="visible"/>
                                      </p:to>
                                    </p:set>
                                    <p:animEffect transition="in" filter="fade">
                                      <p:cBhvr>
                                        <p:cTn id="13" dur="500"/>
                                        <p:tgtEl>
                                          <p:spTgt spid="3">
                                            <p:txEl>
                                              <p:pRg st="12" end="1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13" end="13"/>
                                            </p:txEl>
                                          </p:spTgt>
                                        </p:tgtEl>
                                        <p:attrNameLst>
                                          <p:attrName>style.visibility</p:attrName>
                                        </p:attrNameLst>
                                      </p:cBhvr>
                                      <p:to>
                                        <p:strVal val="visible"/>
                                      </p:to>
                                    </p:set>
                                    <p:animEffect transition="in" filter="fade">
                                      <p:cBhvr>
                                        <p:cTn id="16" dur="500"/>
                                        <p:tgtEl>
                                          <p:spTgt spid="3">
                                            <p:txEl>
                                              <p:pRg st="13" end="1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14" end="14"/>
                                            </p:txEl>
                                          </p:spTgt>
                                        </p:tgtEl>
                                        <p:attrNameLst>
                                          <p:attrName>style.visibility</p:attrName>
                                        </p:attrNameLst>
                                      </p:cBhvr>
                                      <p:to>
                                        <p:strVal val="visible"/>
                                      </p:to>
                                    </p:set>
                                    <p:animEffect transition="in" filter="fade">
                                      <p:cBhvr>
                                        <p:cTn id="19" dur="500"/>
                                        <p:tgtEl>
                                          <p:spTgt spid="3">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AF1E5-984E-4215-8486-EFC45D96ECB7}"/>
              </a:ext>
            </a:extLst>
          </p:cNvPr>
          <p:cNvSpPr>
            <a:spLocks noGrp="1"/>
          </p:cNvSpPr>
          <p:nvPr>
            <p:ph type="title"/>
          </p:nvPr>
        </p:nvSpPr>
        <p:spPr>
          <a:xfrm>
            <a:off x="838199" y="0"/>
            <a:ext cx="10515600" cy="1325563"/>
          </a:xfrm>
        </p:spPr>
        <p:txBody>
          <a:bodyPr/>
          <a:lstStyle/>
          <a:p>
            <a:r>
              <a:rPr lang="en-US" b="1" u="sng" dirty="0"/>
              <a:t>Moving a File</a:t>
            </a:r>
          </a:p>
        </p:txBody>
      </p:sp>
      <p:sp>
        <p:nvSpPr>
          <p:cNvPr id="3" name="Content Placeholder 2">
            <a:extLst>
              <a:ext uri="{FF2B5EF4-FFF2-40B4-BE49-F238E27FC236}">
                <a16:creationId xmlns:a16="http://schemas.microsoft.com/office/drawing/2014/main" id="{EB360F9E-3B47-4B7E-BF0A-D2DD4910C6DB}"/>
              </a:ext>
            </a:extLst>
          </p:cNvPr>
          <p:cNvSpPr>
            <a:spLocks noGrp="1"/>
          </p:cNvSpPr>
          <p:nvPr>
            <p:ph idx="1"/>
          </p:nvPr>
        </p:nvSpPr>
        <p:spPr>
          <a:xfrm>
            <a:off x="634804" y="1325563"/>
            <a:ext cx="10922391" cy="5532437"/>
          </a:xfrm>
        </p:spPr>
        <p:txBody>
          <a:bodyPr>
            <a:normAutofit lnSpcReduction="10000"/>
          </a:bodyPr>
          <a:lstStyle/>
          <a:p>
            <a:r>
              <a:rPr lang="en-US" dirty="0"/>
              <a:t>To move a file, rename it with the </a:t>
            </a:r>
            <a:r>
              <a:rPr lang="en-US" b="1" dirty="0">
                <a:solidFill>
                  <a:srgbClr val="0070C0"/>
                </a:solidFill>
              </a:rPr>
              <a:t>rename</a:t>
            </a:r>
            <a:r>
              <a:rPr lang="en-US" dirty="0"/>
              <a:t> function</a:t>
            </a:r>
          </a:p>
          <a:p>
            <a:endParaRPr lang="en-US" dirty="0"/>
          </a:p>
          <a:p>
            <a:pPr marL="457200" lvl="1" indent="0">
              <a:buNone/>
            </a:pPr>
            <a:r>
              <a:rPr lang="en-US" dirty="0">
                <a:solidFill>
                  <a:srgbClr val="0070C0"/>
                </a:solidFill>
              </a:rPr>
              <a:t>&lt;?php </a:t>
            </a:r>
            <a:r>
              <a:rPr lang="en-US" dirty="0">
                <a:solidFill>
                  <a:schemeClr val="tx1">
                    <a:lumMod val="50000"/>
                    <a:lumOff val="50000"/>
                  </a:schemeClr>
                </a:solidFill>
              </a:rPr>
              <a:t>// </a:t>
            </a:r>
            <a:r>
              <a:rPr lang="en-US" dirty="0" err="1">
                <a:solidFill>
                  <a:schemeClr val="tx1">
                    <a:lumMod val="50000"/>
                    <a:lumOff val="50000"/>
                  </a:schemeClr>
                </a:solidFill>
              </a:rPr>
              <a:t>movefile.php</a:t>
            </a:r>
            <a:endParaRPr lang="en-US" dirty="0">
              <a:solidFill>
                <a:schemeClr val="tx1">
                  <a:lumMod val="50000"/>
                  <a:lumOff val="50000"/>
                </a:schemeClr>
              </a:solidFill>
            </a:endParaRPr>
          </a:p>
          <a:p>
            <a:pPr marL="457200" lvl="1" indent="0">
              <a:buNone/>
            </a:pPr>
            <a:endParaRPr lang="en-US" dirty="0">
              <a:solidFill>
                <a:srgbClr val="0070C0"/>
              </a:solidFill>
            </a:endParaRPr>
          </a:p>
          <a:p>
            <a:pPr marL="457200" lvl="1" indent="0">
              <a:buNone/>
            </a:pPr>
            <a:r>
              <a:rPr lang="en-US" dirty="0">
                <a:solidFill>
                  <a:srgbClr val="0070C0"/>
                </a:solidFill>
              </a:rPr>
              <a:t>	if (!</a:t>
            </a:r>
            <a:r>
              <a:rPr lang="en-US" b="1" dirty="0">
                <a:solidFill>
                  <a:srgbClr val="0070C0"/>
                </a:solidFill>
              </a:rPr>
              <a:t>rename</a:t>
            </a:r>
            <a:r>
              <a:rPr lang="en-US" dirty="0">
                <a:solidFill>
                  <a:srgbClr val="0070C0"/>
                </a:solidFill>
              </a:rPr>
              <a:t>('testfile2.txt', 'testfile2.new’))</a:t>
            </a:r>
          </a:p>
          <a:p>
            <a:pPr marL="457200" lvl="1" indent="0">
              <a:buNone/>
            </a:pPr>
            <a:r>
              <a:rPr lang="en-US" dirty="0">
                <a:solidFill>
                  <a:srgbClr val="0070C0"/>
                </a:solidFill>
              </a:rPr>
              <a:t>		echo "Could not rename file";</a:t>
            </a:r>
          </a:p>
          <a:p>
            <a:pPr marL="457200" lvl="1" indent="0">
              <a:buNone/>
            </a:pPr>
            <a:endParaRPr lang="en-US" dirty="0">
              <a:solidFill>
                <a:srgbClr val="0070C0"/>
              </a:solidFill>
            </a:endParaRPr>
          </a:p>
          <a:p>
            <a:pPr marL="457200" lvl="1" indent="0">
              <a:buNone/>
            </a:pPr>
            <a:r>
              <a:rPr lang="en-US" dirty="0">
                <a:solidFill>
                  <a:srgbClr val="0070C0"/>
                </a:solidFill>
              </a:rPr>
              <a:t>	else echo "File successfully renamed to 'testfile2.new’”;</a:t>
            </a:r>
          </a:p>
          <a:p>
            <a:pPr marL="457200" lvl="1" indent="0">
              <a:buNone/>
            </a:pPr>
            <a:r>
              <a:rPr lang="en-US" dirty="0">
                <a:solidFill>
                  <a:srgbClr val="0070C0"/>
                </a:solidFill>
              </a:rPr>
              <a:t>?&gt;</a:t>
            </a:r>
          </a:p>
          <a:p>
            <a:endParaRPr lang="en-US" dirty="0"/>
          </a:p>
          <a:p>
            <a:pPr>
              <a:buFont typeface="Wingdings" panose="05000000000000000000" pitchFamily="2" charset="2"/>
              <a:buChar char="Ø"/>
            </a:pPr>
            <a:r>
              <a:rPr lang="en-US" dirty="0"/>
              <a:t>You can use the </a:t>
            </a:r>
            <a:r>
              <a:rPr lang="en-US" dirty="0">
                <a:solidFill>
                  <a:srgbClr val="0070C0"/>
                </a:solidFill>
              </a:rPr>
              <a:t>rename</a:t>
            </a:r>
            <a:r>
              <a:rPr lang="en-US" dirty="0"/>
              <a:t> function </a:t>
            </a:r>
            <a:r>
              <a:rPr lang="en-US" u="sng" dirty="0"/>
              <a:t>on directories</a:t>
            </a:r>
            <a:r>
              <a:rPr lang="en-US" dirty="0"/>
              <a:t>, too. </a:t>
            </a:r>
          </a:p>
          <a:p>
            <a:pPr>
              <a:buFont typeface="Courier New" panose="02070309020205020404" pitchFamily="49" charset="0"/>
              <a:buChar char="o"/>
            </a:pPr>
            <a:r>
              <a:rPr lang="en-US" dirty="0"/>
              <a:t>To avoid any warning messages, if the original file doesn’t exist, you can call the </a:t>
            </a:r>
            <a:r>
              <a:rPr lang="en-US" dirty="0" err="1">
                <a:solidFill>
                  <a:srgbClr val="0070C0"/>
                </a:solidFill>
              </a:rPr>
              <a:t>file_exists</a:t>
            </a:r>
            <a:r>
              <a:rPr lang="en-US" dirty="0">
                <a:solidFill>
                  <a:srgbClr val="0070C0"/>
                </a:solidFill>
              </a:rPr>
              <a:t> </a:t>
            </a:r>
            <a:r>
              <a:rPr lang="en-US" dirty="0"/>
              <a:t>function first to check.</a:t>
            </a:r>
            <a:endParaRPr lang="en-US" dirty="0">
              <a:solidFill>
                <a:srgbClr val="0070C0"/>
              </a:solidFill>
            </a:endParaRPr>
          </a:p>
        </p:txBody>
      </p:sp>
    </p:spTree>
    <p:extLst>
      <p:ext uri="{BB962C8B-B14F-4D97-AF65-F5344CB8AC3E}">
        <p14:creationId xmlns:p14="http://schemas.microsoft.com/office/powerpoint/2010/main" val="27354236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AF1E5-984E-4215-8486-EFC45D96ECB7}"/>
              </a:ext>
            </a:extLst>
          </p:cNvPr>
          <p:cNvSpPr>
            <a:spLocks noGrp="1"/>
          </p:cNvSpPr>
          <p:nvPr>
            <p:ph type="title"/>
          </p:nvPr>
        </p:nvSpPr>
        <p:spPr>
          <a:xfrm>
            <a:off x="838199" y="0"/>
            <a:ext cx="10515600" cy="1325563"/>
          </a:xfrm>
        </p:spPr>
        <p:txBody>
          <a:bodyPr/>
          <a:lstStyle/>
          <a:p>
            <a:r>
              <a:rPr lang="en-US" b="1" u="sng" dirty="0"/>
              <a:t>Deleting a File</a:t>
            </a:r>
          </a:p>
        </p:txBody>
      </p:sp>
      <p:sp>
        <p:nvSpPr>
          <p:cNvPr id="3" name="Content Placeholder 2">
            <a:extLst>
              <a:ext uri="{FF2B5EF4-FFF2-40B4-BE49-F238E27FC236}">
                <a16:creationId xmlns:a16="http://schemas.microsoft.com/office/drawing/2014/main" id="{EB360F9E-3B47-4B7E-BF0A-D2DD4910C6DB}"/>
              </a:ext>
            </a:extLst>
          </p:cNvPr>
          <p:cNvSpPr>
            <a:spLocks noGrp="1"/>
          </p:cNvSpPr>
          <p:nvPr>
            <p:ph idx="1"/>
          </p:nvPr>
        </p:nvSpPr>
        <p:spPr>
          <a:xfrm>
            <a:off x="634804" y="1325563"/>
            <a:ext cx="10922391" cy="5532437"/>
          </a:xfrm>
        </p:spPr>
        <p:txBody>
          <a:bodyPr>
            <a:normAutofit/>
          </a:bodyPr>
          <a:lstStyle/>
          <a:p>
            <a:r>
              <a:rPr lang="en-US" dirty="0"/>
              <a:t>Deleting a file is just a matter of using the </a:t>
            </a:r>
            <a:r>
              <a:rPr lang="en-US" dirty="0">
                <a:solidFill>
                  <a:srgbClr val="0070C0"/>
                </a:solidFill>
              </a:rPr>
              <a:t>unlink</a:t>
            </a:r>
            <a:r>
              <a:rPr lang="en-US" dirty="0"/>
              <a:t> function to remove it from the file system</a:t>
            </a:r>
          </a:p>
          <a:p>
            <a:endParaRPr lang="en-US" dirty="0"/>
          </a:p>
          <a:p>
            <a:pPr marL="457200" lvl="1" indent="0">
              <a:buNone/>
            </a:pPr>
            <a:r>
              <a:rPr lang="en-US" dirty="0">
                <a:solidFill>
                  <a:srgbClr val="0070C0"/>
                </a:solidFill>
              </a:rPr>
              <a:t>&lt;?php </a:t>
            </a:r>
            <a:r>
              <a:rPr lang="en-US" dirty="0">
                <a:solidFill>
                  <a:schemeClr val="tx1">
                    <a:lumMod val="50000"/>
                    <a:lumOff val="50000"/>
                  </a:schemeClr>
                </a:solidFill>
              </a:rPr>
              <a:t>// </a:t>
            </a:r>
            <a:r>
              <a:rPr lang="en-US" dirty="0" err="1">
                <a:solidFill>
                  <a:schemeClr val="tx1">
                    <a:lumMod val="50000"/>
                    <a:lumOff val="50000"/>
                  </a:schemeClr>
                </a:solidFill>
              </a:rPr>
              <a:t>deletefile.php</a:t>
            </a:r>
            <a:endParaRPr lang="en-US" dirty="0">
              <a:solidFill>
                <a:schemeClr val="tx1">
                  <a:lumMod val="50000"/>
                  <a:lumOff val="50000"/>
                </a:schemeClr>
              </a:solidFill>
            </a:endParaRPr>
          </a:p>
          <a:p>
            <a:pPr marL="457200" lvl="1" indent="0">
              <a:buNone/>
            </a:pPr>
            <a:endParaRPr lang="en-US" dirty="0">
              <a:solidFill>
                <a:srgbClr val="0070C0"/>
              </a:solidFill>
            </a:endParaRPr>
          </a:p>
          <a:p>
            <a:pPr marL="457200" lvl="1" indent="0">
              <a:buNone/>
            </a:pPr>
            <a:r>
              <a:rPr lang="en-US" dirty="0">
                <a:solidFill>
                  <a:srgbClr val="0070C0"/>
                </a:solidFill>
              </a:rPr>
              <a:t>	if (!</a:t>
            </a:r>
            <a:r>
              <a:rPr lang="en-US" b="1" dirty="0">
                <a:solidFill>
                  <a:srgbClr val="0070C0"/>
                </a:solidFill>
              </a:rPr>
              <a:t>unlink</a:t>
            </a:r>
            <a:r>
              <a:rPr lang="en-US" dirty="0">
                <a:solidFill>
                  <a:srgbClr val="0070C0"/>
                </a:solidFill>
              </a:rPr>
              <a:t>('testfile2.new')) echo "Could not delete file";</a:t>
            </a:r>
          </a:p>
          <a:p>
            <a:pPr marL="457200" lvl="1" indent="0">
              <a:buNone/>
            </a:pPr>
            <a:endParaRPr lang="en-US" dirty="0">
              <a:solidFill>
                <a:srgbClr val="0070C0"/>
              </a:solidFill>
            </a:endParaRPr>
          </a:p>
          <a:p>
            <a:pPr marL="457200" lvl="1" indent="0">
              <a:buNone/>
            </a:pPr>
            <a:r>
              <a:rPr lang="en-US" dirty="0">
                <a:solidFill>
                  <a:srgbClr val="0070C0"/>
                </a:solidFill>
              </a:rPr>
              <a:t>	else echo "File 'testfile2.new' successfully deleted";</a:t>
            </a:r>
          </a:p>
          <a:p>
            <a:pPr marL="457200" lvl="1" indent="0">
              <a:buNone/>
            </a:pPr>
            <a:r>
              <a:rPr lang="en-US" dirty="0">
                <a:solidFill>
                  <a:srgbClr val="0070C0"/>
                </a:solidFill>
              </a:rPr>
              <a:t>?&gt;</a:t>
            </a:r>
          </a:p>
          <a:p>
            <a:endParaRPr lang="en-US" dirty="0"/>
          </a:p>
        </p:txBody>
      </p:sp>
    </p:spTree>
    <p:extLst>
      <p:ext uri="{BB962C8B-B14F-4D97-AF65-F5344CB8AC3E}">
        <p14:creationId xmlns:p14="http://schemas.microsoft.com/office/powerpoint/2010/main" val="37576393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AF1E5-984E-4215-8486-EFC45D96ECB7}"/>
              </a:ext>
            </a:extLst>
          </p:cNvPr>
          <p:cNvSpPr>
            <a:spLocks noGrp="1"/>
          </p:cNvSpPr>
          <p:nvPr>
            <p:ph type="title"/>
          </p:nvPr>
        </p:nvSpPr>
        <p:spPr>
          <a:xfrm>
            <a:off x="838199" y="0"/>
            <a:ext cx="10515600" cy="1325563"/>
          </a:xfrm>
        </p:spPr>
        <p:txBody>
          <a:bodyPr/>
          <a:lstStyle/>
          <a:p>
            <a:r>
              <a:rPr lang="en-US" dirty="0"/>
              <a:t>Deleting a File</a:t>
            </a:r>
          </a:p>
        </p:txBody>
      </p:sp>
      <p:sp>
        <p:nvSpPr>
          <p:cNvPr id="3" name="Content Placeholder 2">
            <a:extLst>
              <a:ext uri="{FF2B5EF4-FFF2-40B4-BE49-F238E27FC236}">
                <a16:creationId xmlns:a16="http://schemas.microsoft.com/office/drawing/2014/main" id="{EB360F9E-3B47-4B7E-BF0A-D2DD4910C6DB}"/>
              </a:ext>
            </a:extLst>
          </p:cNvPr>
          <p:cNvSpPr>
            <a:spLocks noGrp="1"/>
          </p:cNvSpPr>
          <p:nvPr>
            <p:ph idx="1"/>
          </p:nvPr>
        </p:nvSpPr>
        <p:spPr>
          <a:xfrm>
            <a:off x="634804" y="1325563"/>
            <a:ext cx="10922391" cy="5532437"/>
          </a:xfrm>
        </p:spPr>
        <p:txBody>
          <a:bodyPr>
            <a:normAutofit/>
          </a:bodyPr>
          <a:lstStyle/>
          <a:p>
            <a:pPr>
              <a:buFont typeface="Wingdings" panose="05000000000000000000" pitchFamily="2" charset="2"/>
              <a:buChar char="Ø"/>
            </a:pPr>
            <a:r>
              <a:rPr lang="en-US" dirty="0"/>
              <a:t>Check which file you are going to delete!</a:t>
            </a:r>
          </a:p>
          <a:p>
            <a:pPr>
              <a:buFont typeface="Wingdings" panose="05000000000000000000" pitchFamily="2" charset="2"/>
              <a:buChar char="Ø"/>
            </a:pPr>
            <a:endParaRPr lang="en-US" dirty="0"/>
          </a:p>
          <a:p>
            <a:r>
              <a:rPr lang="en-US" dirty="0"/>
              <a:t>Whenever you access files on your hard disk directly, you must also always ensure that it is impossible for your file system to be compromised.</a:t>
            </a:r>
          </a:p>
          <a:p>
            <a:endParaRPr lang="en-US" dirty="0"/>
          </a:p>
          <a:p>
            <a:pPr lvl="1"/>
            <a:r>
              <a:rPr lang="en-US" dirty="0"/>
              <a:t>For example, if you are deleting a file based on user input, you must make </a:t>
            </a:r>
            <a:r>
              <a:rPr lang="en-US" u="sng" dirty="0"/>
              <a:t>absolutely certain it is a file that can be safely deleted</a:t>
            </a:r>
            <a:r>
              <a:rPr lang="en-US" dirty="0"/>
              <a:t> and that the user is allowed to delete it.</a:t>
            </a:r>
          </a:p>
          <a:p>
            <a:endParaRPr lang="en-US" dirty="0"/>
          </a:p>
          <a:p>
            <a:endParaRPr lang="en-US" dirty="0"/>
          </a:p>
        </p:txBody>
      </p:sp>
    </p:spTree>
    <p:extLst>
      <p:ext uri="{BB962C8B-B14F-4D97-AF65-F5344CB8AC3E}">
        <p14:creationId xmlns:p14="http://schemas.microsoft.com/office/powerpoint/2010/main" val="41818788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AF1E5-984E-4215-8486-EFC45D96ECB7}"/>
              </a:ext>
            </a:extLst>
          </p:cNvPr>
          <p:cNvSpPr>
            <a:spLocks noGrp="1"/>
          </p:cNvSpPr>
          <p:nvPr>
            <p:ph type="title"/>
          </p:nvPr>
        </p:nvSpPr>
        <p:spPr>
          <a:xfrm>
            <a:off x="838199" y="0"/>
            <a:ext cx="10515600" cy="1325563"/>
          </a:xfrm>
        </p:spPr>
        <p:txBody>
          <a:bodyPr/>
          <a:lstStyle/>
          <a:p>
            <a:r>
              <a:rPr lang="en-US" dirty="0"/>
              <a:t>Updating Files</a:t>
            </a:r>
          </a:p>
        </p:txBody>
      </p:sp>
      <p:sp>
        <p:nvSpPr>
          <p:cNvPr id="3" name="Content Placeholder 2">
            <a:extLst>
              <a:ext uri="{FF2B5EF4-FFF2-40B4-BE49-F238E27FC236}">
                <a16:creationId xmlns:a16="http://schemas.microsoft.com/office/drawing/2014/main" id="{EB360F9E-3B47-4B7E-BF0A-D2DD4910C6DB}"/>
              </a:ext>
            </a:extLst>
          </p:cNvPr>
          <p:cNvSpPr>
            <a:spLocks noGrp="1"/>
          </p:cNvSpPr>
          <p:nvPr>
            <p:ph idx="1"/>
          </p:nvPr>
        </p:nvSpPr>
        <p:spPr>
          <a:xfrm>
            <a:off x="634804" y="1325563"/>
            <a:ext cx="10922391" cy="5532437"/>
          </a:xfrm>
        </p:spPr>
        <p:txBody>
          <a:bodyPr>
            <a:normAutofit/>
          </a:bodyPr>
          <a:lstStyle/>
          <a:p>
            <a:pPr marL="0" indent="0">
              <a:buNone/>
            </a:pPr>
            <a:r>
              <a:rPr lang="en-US" dirty="0"/>
              <a:t>You can use one of the append write modes, or you can simply open a file for reading and writing with one of the other modes that supports writing, and move the file pointer to the correct place within the file that you wish to write to or read from.</a:t>
            </a:r>
          </a:p>
          <a:p>
            <a:endParaRPr lang="en-US" dirty="0"/>
          </a:p>
          <a:p>
            <a:endParaRPr lang="en-US" dirty="0"/>
          </a:p>
          <a:p>
            <a:r>
              <a:rPr lang="en-US" dirty="0"/>
              <a:t>The </a:t>
            </a:r>
            <a:r>
              <a:rPr lang="en-US" b="1" i="1" dirty="0"/>
              <a:t>file pointer </a:t>
            </a:r>
            <a:r>
              <a:rPr lang="en-US" dirty="0"/>
              <a:t>is the position within a file at which the next file access will take place, whether it’s a read or a write. </a:t>
            </a:r>
          </a:p>
          <a:p>
            <a:endParaRPr lang="en-US" dirty="0"/>
          </a:p>
          <a:p>
            <a:r>
              <a:rPr lang="en-US" dirty="0"/>
              <a:t>It is not the same as the </a:t>
            </a:r>
            <a:r>
              <a:rPr lang="en-US" b="1" i="1" dirty="0"/>
              <a:t>file handle </a:t>
            </a:r>
            <a:r>
              <a:rPr lang="en-US" dirty="0"/>
              <a:t>(as stored in the variable </a:t>
            </a:r>
            <a:r>
              <a:rPr lang="en-US" dirty="0">
                <a:solidFill>
                  <a:srgbClr val="0070C0"/>
                </a:solidFill>
              </a:rPr>
              <a:t>$</a:t>
            </a:r>
            <a:r>
              <a:rPr lang="en-US" dirty="0" err="1">
                <a:solidFill>
                  <a:srgbClr val="0070C0"/>
                </a:solidFill>
              </a:rPr>
              <a:t>fh</a:t>
            </a:r>
            <a:r>
              <a:rPr lang="en-US" dirty="0"/>
              <a:t>), which contains details about the file being accessed.</a:t>
            </a:r>
          </a:p>
          <a:p>
            <a:pPr marL="0" indent="0">
              <a:buNone/>
            </a:pPr>
            <a:endParaRPr lang="en-US" dirty="0"/>
          </a:p>
        </p:txBody>
      </p:sp>
    </p:spTree>
    <p:extLst>
      <p:ext uri="{BB962C8B-B14F-4D97-AF65-F5344CB8AC3E}">
        <p14:creationId xmlns:p14="http://schemas.microsoft.com/office/powerpoint/2010/main" val="41461128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AF1E5-984E-4215-8486-EFC45D96ECB7}"/>
              </a:ext>
            </a:extLst>
          </p:cNvPr>
          <p:cNvSpPr>
            <a:spLocks noGrp="1"/>
          </p:cNvSpPr>
          <p:nvPr>
            <p:ph type="title"/>
          </p:nvPr>
        </p:nvSpPr>
        <p:spPr>
          <a:xfrm>
            <a:off x="838199" y="0"/>
            <a:ext cx="10515600" cy="1325563"/>
          </a:xfrm>
        </p:spPr>
        <p:txBody>
          <a:bodyPr/>
          <a:lstStyle/>
          <a:p>
            <a:r>
              <a:rPr lang="en-US" dirty="0"/>
              <a:t>Updating Files</a:t>
            </a:r>
          </a:p>
        </p:txBody>
      </p:sp>
      <p:sp>
        <p:nvSpPr>
          <p:cNvPr id="3" name="Content Placeholder 2">
            <a:extLst>
              <a:ext uri="{FF2B5EF4-FFF2-40B4-BE49-F238E27FC236}">
                <a16:creationId xmlns:a16="http://schemas.microsoft.com/office/drawing/2014/main" id="{EB360F9E-3B47-4B7E-BF0A-D2DD4910C6DB}"/>
              </a:ext>
            </a:extLst>
          </p:cNvPr>
          <p:cNvSpPr>
            <a:spLocks noGrp="1"/>
          </p:cNvSpPr>
          <p:nvPr>
            <p:ph idx="1"/>
          </p:nvPr>
        </p:nvSpPr>
        <p:spPr>
          <a:xfrm>
            <a:off x="634804" y="1325563"/>
            <a:ext cx="10922391" cy="5532437"/>
          </a:xfrm>
        </p:spPr>
        <p:txBody>
          <a:bodyPr>
            <a:normAutofit/>
          </a:bodyPr>
          <a:lstStyle/>
          <a:p>
            <a:pPr marL="457200" lvl="1" indent="0">
              <a:buNone/>
            </a:pPr>
            <a:r>
              <a:rPr lang="en-US" dirty="0">
                <a:solidFill>
                  <a:srgbClr val="0070C0"/>
                </a:solidFill>
              </a:rPr>
              <a:t>&lt;?php </a:t>
            </a:r>
            <a:r>
              <a:rPr lang="en-US" dirty="0">
                <a:solidFill>
                  <a:schemeClr val="tx1">
                    <a:lumMod val="50000"/>
                    <a:lumOff val="50000"/>
                  </a:schemeClr>
                </a:solidFill>
              </a:rPr>
              <a:t>// </a:t>
            </a:r>
            <a:r>
              <a:rPr lang="en-US" dirty="0" err="1">
                <a:solidFill>
                  <a:schemeClr val="tx1">
                    <a:lumMod val="50000"/>
                    <a:lumOff val="50000"/>
                  </a:schemeClr>
                </a:solidFill>
              </a:rPr>
              <a:t>update.php</a:t>
            </a:r>
            <a:endParaRPr lang="en-US" dirty="0">
              <a:solidFill>
                <a:schemeClr val="tx1">
                  <a:lumMod val="50000"/>
                  <a:lumOff val="50000"/>
                </a:schemeClr>
              </a:solidFill>
            </a:endParaRPr>
          </a:p>
          <a:p>
            <a:pPr marL="457200" lvl="1" indent="0">
              <a:buNone/>
            </a:pPr>
            <a:r>
              <a:rPr lang="en-US" dirty="0">
                <a:solidFill>
                  <a:srgbClr val="0070C0"/>
                </a:solidFill>
              </a:rPr>
              <a:t>	$</a:t>
            </a:r>
            <a:r>
              <a:rPr lang="en-US" dirty="0" err="1">
                <a:solidFill>
                  <a:srgbClr val="0070C0"/>
                </a:solidFill>
              </a:rPr>
              <a:t>fh</a:t>
            </a:r>
            <a:r>
              <a:rPr lang="en-US" dirty="0">
                <a:solidFill>
                  <a:srgbClr val="0070C0"/>
                </a:solidFill>
              </a:rPr>
              <a:t> = </a:t>
            </a:r>
            <a:r>
              <a:rPr lang="en-US" dirty="0" err="1">
                <a:solidFill>
                  <a:srgbClr val="0070C0"/>
                </a:solidFill>
              </a:rPr>
              <a:t>fopen</a:t>
            </a:r>
            <a:r>
              <a:rPr lang="en-US" dirty="0">
                <a:solidFill>
                  <a:srgbClr val="0070C0"/>
                </a:solidFill>
              </a:rPr>
              <a:t>("testfile.txt", </a:t>
            </a:r>
            <a:r>
              <a:rPr lang="en-US" b="1" dirty="0">
                <a:solidFill>
                  <a:srgbClr val="0070C0"/>
                </a:solidFill>
              </a:rPr>
              <a:t>'r+'</a:t>
            </a:r>
            <a:r>
              <a:rPr lang="en-US" dirty="0">
                <a:solidFill>
                  <a:srgbClr val="0070C0"/>
                </a:solidFill>
              </a:rPr>
              <a:t>) or die("Failed to open file");</a:t>
            </a:r>
          </a:p>
          <a:p>
            <a:pPr marL="457200" lvl="1" indent="0">
              <a:buNone/>
            </a:pPr>
            <a:endParaRPr lang="en-US" dirty="0">
              <a:solidFill>
                <a:srgbClr val="0070C0"/>
              </a:solidFill>
            </a:endParaRPr>
          </a:p>
          <a:p>
            <a:pPr marL="457200" lvl="1" indent="0">
              <a:buNone/>
            </a:pPr>
            <a:r>
              <a:rPr lang="en-US" dirty="0">
                <a:solidFill>
                  <a:srgbClr val="0070C0"/>
                </a:solidFill>
              </a:rPr>
              <a:t>	$text = </a:t>
            </a:r>
            <a:r>
              <a:rPr lang="en-US" b="1" dirty="0" err="1">
                <a:solidFill>
                  <a:srgbClr val="0070C0"/>
                </a:solidFill>
              </a:rPr>
              <a:t>fgets</a:t>
            </a:r>
            <a:r>
              <a:rPr lang="en-US" dirty="0">
                <a:solidFill>
                  <a:srgbClr val="0070C0"/>
                </a:solidFill>
              </a:rPr>
              <a:t>($</a:t>
            </a:r>
            <a:r>
              <a:rPr lang="en-US" dirty="0" err="1">
                <a:solidFill>
                  <a:srgbClr val="0070C0"/>
                </a:solidFill>
              </a:rPr>
              <a:t>fh</a:t>
            </a:r>
            <a:r>
              <a:rPr lang="en-US" dirty="0">
                <a:solidFill>
                  <a:srgbClr val="0070C0"/>
                </a:solidFill>
              </a:rPr>
              <a:t>);</a:t>
            </a:r>
          </a:p>
          <a:p>
            <a:pPr marL="457200" lvl="1" indent="0">
              <a:buNone/>
            </a:pPr>
            <a:endParaRPr lang="en-US" dirty="0">
              <a:solidFill>
                <a:srgbClr val="0070C0"/>
              </a:solidFill>
            </a:endParaRPr>
          </a:p>
          <a:p>
            <a:pPr marL="457200" lvl="1" indent="0">
              <a:buNone/>
            </a:pPr>
            <a:r>
              <a:rPr lang="en-US" dirty="0">
                <a:solidFill>
                  <a:srgbClr val="0070C0"/>
                </a:solidFill>
              </a:rPr>
              <a:t>	</a:t>
            </a:r>
            <a:r>
              <a:rPr lang="en-US" b="1" dirty="0" err="1">
                <a:solidFill>
                  <a:srgbClr val="0070C0"/>
                </a:solidFill>
              </a:rPr>
              <a:t>fseek</a:t>
            </a:r>
            <a:r>
              <a:rPr lang="en-US" dirty="0">
                <a:solidFill>
                  <a:srgbClr val="0070C0"/>
                </a:solidFill>
              </a:rPr>
              <a:t>($</a:t>
            </a:r>
            <a:r>
              <a:rPr lang="en-US" dirty="0" err="1">
                <a:solidFill>
                  <a:srgbClr val="0070C0"/>
                </a:solidFill>
              </a:rPr>
              <a:t>fh</a:t>
            </a:r>
            <a:r>
              <a:rPr lang="en-US" dirty="0">
                <a:solidFill>
                  <a:srgbClr val="0070C0"/>
                </a:solidFill>
              </a:rPr>
              <a:t>, 0, SEEK_END);</a:t>
            </a:r>
          </a:p>
          <a:p>
            <a:pPr marL="457200" lvl="1" indent="0">
              <a:buNone/>
            </a:pPr>
            <a:endParaRPr lang="en-US" dirty="0">
              <a:solidFill>
                <a:srgbClr val="0070C0"/>
              </a:solidFill>
            </a:endParaRPr>
          </a:p>
          <a:p>
            <a:pPr marL="457200" lvl="1" indent="0">
              <a:buNone/>
            </a:pPr>
            <a:r>
              <a:rPr lang="en-US" dirty="0">
                <a:solidFill>
                  <a:srgbClr val="0070C0"/>
                </a:solidFill>
              </a:rPr>
              <a:t>	</a:t>
            </a:r>
            <a:r>
              <a:rPr lang="en-US" dirty="0" err="1">
                <a:solidFill>
                  <a:srgbClr val="0070C0"/>
                </a:solidFill>
              </a:rPr>
              <a:t>fwrite</a:t>
            </a:r>
            <a:r>
              <a:rPr lang="en-US" dirty="0">
                <a:solidFill>
                  <a:srgbClr val="0070C0"/>
                </a:solidFill>
              </a:rPr>
              <a:t>($</a:t>
            </a:r>
            <a:r>
              <a:rPr lang="en-US" dirty="0" err="1">
                <a:solidFill>
                  <a:srgbClr val="0070C0"/>
                </a:solidFill>
              </a:rPr>
              <a:t>fh</a:t>
            </a:r>
            <a:r>
              <a:rPr lang="en-US" dirty="0">
                <a:solidFill>
                  <a:srgbClr val="0070C0"/>
                </a:solidFill>
              </a:rPr>
              <a:t>, "$text") or die("Could not write to file");</a:t>
            </a:r>
          </a:p>
          <a:p>
            <a:pPr marL="457200" lvl="1" indent="0">
              <a:buNone/>
            </a:pPr>
            <a:endParaRPr lang="en-US" dirty="0">
              <a:solidFill>
                <a:srgbClr val="0070C0"/>
              </a:solidFill>
            </a:endParaRPr>
          </a:p>
          <a:p>
            <a:pPr marL="457200" lvl="1" indent="0">
              <a:buNone/>
            </a:pPr>
            <a:r>
              <a:rPr lang="en-US" dirty="0">
                <a:solidFill>
                  <a:srgbClr val="0070C0"/>
                </a:solidFill>
              </a:rPr>
              <a:t>	</a:t>
            </a:r>
            <a:r>
              <a:rPr lang="en-US" dirty="0" err="1">
                <a:solidFill>
                  <a:srgbClr val="0070C0"/>
                </a:solidFill>
              </a:rPr>
              <a:t>fclose</a:t>
            </a:r>
            <a:r>
              <a:rPr lang="en-US" dirty="0">
                <a:solidFill>
                  <a:srgbClr val="0070C0"/>
                </a:solidFill>
              </a:rPr>
              <a:t>($</a:t>
            </a:r>
            <a:r>
              <a:rPr lang="en-US" dirty="0" err="1">
                <a:solidFill>
                  <a:srgbClr val="0070C0"/>
                </a:solidFill>
              </a:rPr>
              <a:t>fh</a:t>
            </a:r>
            <a:r>
              <a:rPr lang="en-US" dirty="0">
                <a:solidFill>
                  <a:srgbClr val="0070C0"/>
                </a:solidFill>
              </a:rPr>
              <a:t>);</a:t>
            </a:r>
          </a:p>
          <a:p>
            <a:pPr marL="457200" lvl="1" indent="0">
              <a:buNone/>
            </a:pPr>
            <a:endParaRPr lang="en-US" dirty="0">
              <a:solidFill>
                <a:srgbClr val="0070C0"/>
              </a:solidFill>
            </a:endParaRPr>
          </a:p>
          <a:p>
            <a:pPr marL="457200" lvl="1" indent="0">
              <a:buNone/>
            </a:pPr>
            <a:r>
              <a:rPr lang="en-US" dirty="0">
                <a:solidFill>
                  <a:srgbClr val="0070C0"/>
                </a:solidFill>
              </a:rPr>
              <a:t>	echo "File 'testfile.txt' successfully updated";</a:t>
            </a:r>
          </a:p>
          <a:p>
            <a:pPr marL="457200" lvl="1" indent="0">
              <a:buNone/>
            </a:pPr>
            <a:r>
              <a:rPr lang="en-US" dirty="0">
                <a:solidFill>
                  <a:srgbClr val="0070C0"/>
                </a:solidFill>
              </a:rPr>
              <a:t>?&gt;</a:t>
            </a:r>
          </a:p>
          <a:p>
            <a:endParaRPr lang="en-US" dirty="0"/>
          </a:p>
          <a:p>
            <a:pPr marL="0" indent="0">
              <a:buNone/>
            </a:pPr>
            <a:endParaRPr lang="en-US" dirty="0"/>
          </a:p>
        </p:txBody>
      </p:sp>
      <p:sp>
        <p:nvSpPr>
          <p:cNvPr id="4" name="Rectangle 3">
            <a:extLst>
              <a:ext uri="{FF2B5EF4-FFF2-40B4-BE49-F238E27FC236}">
                <a16:creationId xmlns:a16="http://schemas.microsoft.com/office/drawing/2014/main" id="{CE5FEEF3-677A-403C-9862-440E0134DC9C}"/>
              </a:ext>
            </a:extLst>
          </p:cNvPr>
          <p:cNvSpPr/>
          <p:nvPr/>
        </p:nvSpPr>
        <p:spPr>
          <a:xfrm>
            <a:off x="5915313" y="250469"/>
            <a:ext cx="6096000" cy="3416320"/>
          </a:xfrm>
          <a:prstGeom prst="rect">
            <a:avLst/>
          </a:prstGeom>
        </p:spPr>
        <p:txBody>
          <a:bodyPr>
            <a:spAutoFit/>
          </a:bodyPr>
          <a:lstStyle/>
          <a:p>
            <a:r>
              <a:rPr lang="en-US" sz="2400" dirty="0"/>
              <a:t>This program opens </a:t>
            </a:r>
            <a:r>
              <a:rPr lang="en-US" sz="2400" i="1" dirty="0"/>
              <a:t>testfile.txt </a:t>
            </a:r>
            <a:r>
              <a:rPr lang="en-US" sz="2400" dirty="0"/>
              <a:t>for both reading and writing by setting the mode with 'r+', which puts the file pointer right at the start.</a:t>
            </a:r>
          </a:p>
          <a:p>
            <a:endParaRPr lang="en-US" dirty="0"/>
          </a:p>
          <a:p>
            <a:endParaRPr lang="en-US" dirty="0"/>
          </a:p>
          <a:p>
            <a:endParaRPr lang="en-US" dirty="0"/>
          </a:p>
          <a:p>
            <a:endParaRPr lang="en-US" dirty="0"/>
          </a:p>
          <a:p>
            <a:r>
              <a:rPr lang="en-US" sz="2400" dirty="0"/>
              <a:t>It then uses the </a:t>
            </a:r>
            <a:r>
              <a:rPr lang="en-US" sz="2400" dirty="0" err="1">
                <a:solidFill>
                  <a:srgbClr val="0070C0"/>
                </a:solidFill>
              </a:rPr>
              <a:t>fgets</a:t>
            </a:r>
            <a:r>
              <a:rPr lang="en-US" sz="2400" dirty="0"/>
              <a:t> function to read in a single line from the file (up to the first line feed). </a:t>
            </a:r>
          </a:p>
        </p:txBody>
      </p:sp>
      <p:cxnSp>
        <p:nvCxnSpPr>
          <p:cNvPr id="9" name="Straight Arrow Connector 8">
            <a:extLst>
              <a:ext uri="{FF2B5EF4-FFF2-40B4-BE49-F238E27FC236}">
                <a16:creationId xmlns:a16="http://schemas.microsoft.com/office/drawing/2014/main" id="{1D6BF511-CEC5-4BE1-9187-C9077F640DAA}"/>
              </a:ext>
            </a:extLst>
          </p:cNvPr>
          <p:cNvCxnSpPr/>
          <p:nvPr/>
        </p:nvCxnSpPr>
        <p:spPr>
          <a:xfrm flipH="1">
            <a:off x="5088194" y="501445"/>
            <a:ext cx="827119" cy="109138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0" name="Straight Arrow Connector 9">
            <a:extLst>
              <a:ext uri="{FF2B5EF4-FFF2-40B4-BE49-F238E27FC236}">
                <a16:creationId xmlns:a16="http://schemas.microsoft.com/office/drawing/2014/main" id="{5A2A3701-9938-40A5-834F-B45AE7CF922D}"/>
              </a:ext>
            </a:extLst>
          </p:cNvPr>
          <p:cNvCxnSpPr>
            <a:cxnSpLocks/>
          </p:cNvCxnSpPr>
          <p:nvPr/>
        </p:nvCxnSpPr>
        <p:spPr>
          <a:xfrm flipH="1">
            <a:off x="4100052" y="2675039"/>
            <a:ext cx="1643198"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502148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AF1E5-984E-4215-8486-EFC45D96ECB7}"/>
              </a:ext>
            </a:extLst>
          </p:cNvPr>
          <p:cNvSpPr>
            <a:spLocks noGrp="1"/>
          </p:cNvSpPr>
          <p:nvPr>
            <p:ph type="title"/>
          </p:nvPr>
        </p:nvSpPr>
        <p:spPr>
          <a:xfrm>
            <a:off x="838199" y="0"/>
            <a:ext cx="10515600" cy="1325563"/>
          </a:xfrm>
        </p:spPr>
        <p:txBody>
          <a:bodyPr/>
          <a:lstStyle/>
          <a:p>
            <a:r>
              <a:rPr lang="en-US" dirty="0"/>
              <a:t>Updating Files</a:t>
            </a:r>
          </a:p>
        </p:txBody>
      </p:sp>
      <p:sp>
        <p:nvSpPr>
          <p:cNvPr id="3" name="Content Placeholder 2">
            <a:extLst>
              <a:ext uri="{FF2B5EF4-FFF2-40B4-BE49-F238E27FC236}">
                <a16:creationId xmlns:a16="http://schemas.microsoft.com/office/drawing/2014/main" id="{EB360F9E-3B47-4B7E-BF0A-D2DD4910C6DB}"/>
              </a:ext>
            </a:extLst>
          </p:cNvPr>
          <p:cNvSpPr>
            <a:spLocks noGrp="1"/>
          </p:cNvSpPr>
          <p:nvPr>
            <p:ph idx="1"/>
          </p:nvPr>
        </p:nvSpPr>
        <p:spPr>
          <a:xfrm>
            <a:off x="634804" y="1325563"/>
            <a:ext cx="10922391" cy="5532437"/>
          </a:xfrm>
        </p:spPr>
        <p:txBody>
          <a:bodyPr>
            <a:normAutofit/>
          </a:bodyPr>
          <a:lstStyle/>
          <a:p>
            <a:pPr marL="457200" lvl="1" indent="0">
              <a:buNone/>
            </a:pPr>
            <a:r>
              <a:rPr lang="en-US" dirty="0">
                <a:solidFill>
                  <a:srgbClr val="0070C0"/>
                </a:solidFill>
              </a:rPr>
              <a:t>&lt;?php </a:t>
            </a:r>
            <a:r>
              <a:rPr lang="en-US" dirty="0">
                <a:solidFill>
                  <a:schemeClr val="tx1">
                    <a:lumMod val="50000"/>
                    <a:lumOff val="50000"/>
                  </a:schemeClr>
                </a:solidFill>
              </a:rPr>
              <a:t>// </a:t>
            </a:r>
            <a:r>
              <a:rPr lang="en-US" dirty="0" err="1">
                <a:solidFill>
                  <a:schemeClr val="tx1">
                    <a:lumMod val="50000"/>
                    <a:lumOff val="50000"/>
                  </a:schemeClr>
                </a:solidFill>
              </a:rPr>
              <a:t>update.php</a:t>
            </a:r>
            <a:endParaRPr lang="en-US" dirty="0">
              <a:solidFill>
                <a:schemeClr val="tx1">
                  <a:lumMod val="50000"/>
                  <a:lumOff val="50000"/>
                </a:schemeClr>
              </a:solidFill>
            </a:endParaRPr>
          </a:p>
          <a:p>
            <a:pPr marL="457200" lvl="1" indent="0">
              <a:buNone/>
            </a:pPr>
            <a:r>
              <a:rPr lang="en-US" dirty="0">
                <a:solidFill>
                  <a:srgbClr val="0070C0"/>
                </a:solidFill>
              </a:rPr>
              <a:t>	$</a:t>
            </a:r>
            <a:r>
              <a:rPr lang="en-US" dirty="0" err="1">
                <a:solidFill>
                  <a:srgbClr val="0070C0"/>
                </a:solidFill>
              </a:rPr>
              <a:t>fh</a:t>
            </a:r>
            <a:r>
              <a:rPr lang="en-US" dirty="0">
                <a:solidFill>
                  <a:srgbClr val="0070C0"/>
                </a:solidFill>
              </a:rPr>
              <a:t> = </a:t>
            </a:r>
            <a:r>
              <a:rPr lang="en-US" dirty="0" err="1">
                <a:solidFill>
                  <a:srgbClr val="0070C0"/>
                </a:solidFill>
              </a:rPr>
              <a:t>fopen</a:t>
            </a:r>
            <a:r>
              <a:rPr lang="en-US" dirty="0">
                <a:solidFill>
                  <a:srgbClr val="0070C0"/>
                </a:solidFill>
              </a:rPr>
              <a:t>("testfile.txt", 'r+') or die("Failed to open file");</a:t>
            </a:r>
          </a:p>
          <a:p>
            <a:pPr marL="457200" lvl="1" indent="0">
              <a:buNone/>
            </a:pPr>
            <a:endParaRPr lang="en-US" dirty="0">
              <a:solidFill>
                <a:srgbClr val="0070C0"/>
              </a:solidFill>
            </a:endParaRPr>
          </a:p>
          <a:p>
            <a:pPr marL="457200" lvl="1" indent="0">
              <a:buNone/>
            </a:pPr>
            <a:r>
              <a:rPr lang="en-US" dirty="0">
                <a:solidFill>
                  <a:srgbClr val="0070C0"/>
                </a:solidFill>
              </a:rPr>
              <a:t>	$text = </a:t>
            </a:r>
            <a:r>
              <a:rPr lang="en-US" dirty="0" err="1">
                <a:solidFill>
                  <a:srgbClr val="0070C0"/>
                </a:solidFill>
              </a:rPr>
              <a:t>fgets</a:t>
            </a:r>
            <a:r>
              <a:rPr lang="en-US" dirty="0">
                <a:solidFill>
                  <a:srgbClr val="0070C0"/>
                </a:solidFill>
              </a:rPr>
              <a:t>($</a:t>
            </a:r>
            <a:r>
              <a:rPr lang="en-US" dirty="0" err="1">
                <a:solidFill>
                  <a:srgbClr val="0070C0"/>
                </a:solidFill>
              </a:rPr>
              <a:t>fh</a:t>
            </a:r>
            <a:r>
              <a:rPr lang="en-US" dirty="0">
                <a:solidFill>
                  <a:srgbClr val="0070C0"/>
                </a:solidFill>
              </a:rPr>
              <a:t>);</a:t>
            </a:r>
          </a:p>
          <a:p>
            <a:pPr marL="457200" lvl="1" indent="0">
              <a:buNone/>
            </a:pPr>
            <a:endParaRPr lang="en-US" dirty="0">
              <a:solidFill>
                <a:srgbClr val="0070C0"/>
              </a:solidFill>
            </a:endParaRPr>
          </a:p>
          <a:p>
            <a:pPr marL="457200" lvl="1" indent="0">
              <a:buNone/>
            </a:pPr>
            <a:r>
              <a:rPr lang="en-US" dirty="0">
                <a:solidFill>
                  <a:srgbClr val="0070C0"/>
                </a:solidFill>
              </a:rPr>
              <a:t>	</a:t>
            </a:r>
            <a:r>
              <a:rPr lang="en-US" b="1" dirty="0" err="1">
                <a:solidFill>
                  <a:srgbClr val="0070C0"/>
                </a:solidFill>
              </a:rPr>
              <a:t>fseek</a:t>
            </a:r>
            <a:r>
              <a:rPr lang="en-US" dirty="0">
                <a:solidFill>
                  <a:srgbClr val="0070C0"/>
                </a:solidFill>
              </a:rPr>
              <a:t>($</a:t>
            </a:r>
            <a:r>
              <a:rPr lang="en-US" dirty="0" err="1">
                <a:solidFill>
                  <a:srgbClr val="0070C0"/>
                </a:solidFill>
              </a:rPr>
              <a:t>fh</a:t>
            </a:r>
            <a:r>
              <a:rPr lang="en-US" dirty="0">
                <a:solidFill>
                  <a:srgbClr val="0070C0"/>
                </a:solidFill>
              </a:rPr>
              <a:t>, 0, SEEK_END);</a:t>
            </a:r>
          </a:p>
          <a:p>
            <a:pPr marL="457200" lvl="1" indent="0">
              <a:buNone/>
            </a:pPr>
            <a:endParaRPr lang="en-US" dirty="0">
              <a:solidFill>
                <a:srgbClr val="0070C0"/>
              </a:solidFill>
            </a:endParaRPr>
          </a:p>
          <a:p>
            <a:pPr marL="457200" lvl="1" indent="0">
              <a:buNone/>
            </a:pPr>
            <a:r>
              <a:rPr lang="en-US" dirty="0">
                <a:solidFill>
                  <a:srgbClr val="0070C0"/>
                </a:solidFill>
              </a:rPr>
              <a:t>	</a:t>
            </a:r>
            <a:r>
              <a:rPr lang="en-US" dirty="0" err="1">
                <a:solidFill>
                  <a:srgbClr val="0070C0"/>
                </a:solidFill>
              </a:rPr>
              <a:t>fwrite</a:t>
            </a:r>
            <a:r>
              <a:rPr lang="en-US" dirty="0">
                <a:solidFill>
                  <a:srgbClr val="0070C0"/>
                </a:solidFill>
              </a:rPr>
              <a:t>($</a:t>
            </a:r>
            <a:r>
              <a:rPr lang="en-US" dirty="0" err="1">
                <a:solidFill>
                  <a:srgbClr val="0070C0"/>
                </a:solidFill>
              </a:rPr>
              <a:t>fh</a:t>
            </a:r>
            <a:r>
              <a:rPr lang="en-US" dirty="0">
                <a:solidFill>
                  <a:srgbClr val="0070C0"/>
                </a:solidFill>
              </a:rPr>
              <a:t>, "$text") or die("Could not write to file");</a:t>
            </a:r>
          </a:p>
          <a:p>
            <a:pPr marL="457200" lvl="1" indent="0">
              <a:buNone/>
            </a:pPr>
            <a:endParaRPr lang="en-US" dirty="0">
              <a:solidFill>
                <a:srgbClr val="0070C0"/>
              </a:solidFill>
            </a:endParaRPr>
          </a:p>
          <a:p>
            <a:pPr marL="457200" lvl="1" indent="0">
              <a:buNone/>
            </a:pPr>
            <a:r>
              <a:rPr lang="en-US" dirty="0">
                <a:solidFill>
                  <a:srgbClr val="0070C0"/>
                </a:solidFill>
              </a:rPr>
              <a:t>	</a:t>
            </a:r>
            <a:r>
              <a:rPr lang="en-US" dirty="0" err="1">
                <a:solidFill>
                  <a:srgbClr val="0070C0"/>
                </a:solidFill>
              </a:rPr>
              <a:t>fclose</a:t>
            </a:r>
            <a:r>
              <a:rPr lang="en-US" dirty="0">
                <a:solidFill>
                  <a:srgbClr val="0070C0"/>
                </a:solidFill>
              </a:rPr>
              <a:t>($</a:t>
            </a:r>
            <a:r>
              <a:rPr lang="en-US" dirty="0" err="1">
                <a:solidFill>
                  <a:srgbClr val="0070C0"/>
                </a:solidFill>
              </a:rPr>
              <a:t>fh</a:t>
            </a:r>
            <a:r>
              <a:rPr lang="en-US" dirty="0">
                <a:solidFill>
                  <a:srgbClr val="0070C0"/>
                </a:solidFill>
              </a:rPr>
              <a:t>);</a:t>
            </a:r>
          </a:p>
          <a:p>
            <a:pPr marL="457200" lvl="1" indent="0">
              <a:buNone/>
            </a:pPr>
            <a:endParaRPr lang="en-US" dirty="0">
              <a:solidFill>
                <a:srgbClr val="0070C0"/>
              </a:solidFill>
            </a:endParaRPr>
          </a:p>
          <a:p>
            <a:pPr marL="457200" lvl="1" indent="0">
              <a:buNone/>
            </a:pPr>
            <a:r>
              <a:rPr lang="en-US" dirty="0">
                <a:solidFill>
                  <a:srgbClr val="0070C0"/>
                </a:solidFill>
              </a:rPr>
              <a:t>	echo "File 'testfile.txt' successfully updated";</a:t>
            </a:r>
          </a:p>
          <a:p>
            <a:pPr marL="457200" lvl="1" indent="0">
              <a:buNone/>
            </a:pPr>
            <a:r>
              <a:rPr lang="en-US" dirty="0">
                <a:solidFill>
                  <a:srgbClr val="0070C0"/>
                </a:solidFill>
              </a:rPr>
              <a:t>?&gt;</a:t>
            </a:r>
          </a:p>
          <a:p>
            <a:endParaRPr lang="en-US" dirty="0"/>
          </a:p>
          <a:p>
            <a:pPr marL="0" indent="0">
              <a:buNone/>
            </a:pPr>
            <a:endParaRPr lang="en-US" dirty="0"/>
          </a:p>
        </p:txBody>
      </p:sp>
      <p:sp>
        <p:nvSpPr>
          <p:cNvPr id="4" name="Rectangle 3">
            <a:extLst>
              <a:ext uri="{FF2B5EF4-FFF2-40B4-BE49-F238E27FC236}">
                <a16:creationId xmlns:a16="http://schemas.microsoft.com/office/drawing/2014/main" id="{CE5FEEF3-677A-403C-9862-440E0134DC9C}"/>
              </a:ext>
            </a:extLst>
          </p:cNvPr>
          <p:cNvSpPr/>
          <p:nvPr/>
        </p:nvSpPr>
        <p:spPr>
          <a:xfrm>
            <a:off x="8141110" y="2536469"/>
            <a:ext cx="4050890" cy="3046988"/>
          </a:xfrm>
          <a:prstGeom prst="rect">
            <a:avLst/>
          </a:prstGeom>
        </p:spPr>
        <p:txBody>
          <a:bodyPr wrap="square">
            <a:spAutoFit/>
          </a:bodyPr>
          <a:lstStyle/>
          <a:p>
            <a:r>
              <a:rPr lang="en-US" sz="2400" dirty="0"/>
              <a:t>After that, the </a:t>
            </a:r>
            <a:r>
              <a:rPr lang="en-US" sz="2400" dirty="0" err="1">
                <a:solidFill>
                  <a:srgbClr val="0070C0"/>
                </a:solidFill>
              </a:rPr>
              <a:t>fseek</a:t>
            </a:r>
            <a:r>
              <a:rPr lang="en-US" sz="2400" dirty="0"/>
              <a:t> function is called to move the file pointer right to the file end, at which point the line of text that was extracted from the start of the file (stored in </a:t>
            </a:r>
            <a:r>
              <a:rPr lang="en-US" sz="2400" dirty="0">
                <a:solidFill>
                  <a:srgbClr val="0070C0"/>
                </a:solidFill>
              </a:rPr>
              <a:t>$text</a:t>
            </a:r>
            <a:r>
              <a:rPr lang="en-US" sz="2400" dirty="0"/>
              <a:t>) is then appended to file’s end and the file is closed. </a:t>
            </a:r>
          </a:p>
        </p:txBody>
      </p:sp>
      <p:cxnSp>
        <p:nvCxnSpPr>
          <p:cNvPr id="5" name="Straight Arrow Connector 4">
            <a:extLst>
              <a:ext uri="{FF2B5EF4-FFF2-40B4-BE49-F238E27FC236}">
                <a16:creationId xmlns:a16="http://schemas.microsoft.com/office/drawing/2014/main" id="{347186A6-4B25-4263-844A-C47E2EE0678B}"/>
              </a:ext>
            </a:extLst>
          </p:cNvPr>
          <p:cNvCxnSpPr>
            <a:cxnSpLocks/>
          </p:cNvCxnSpPr>
          <p:nvPr/>
        </p:nvCxnSpPr>
        <p:spPr>
          <a:xfrm flipH="1">
            <a:off x="4793226" y="2778278"/>
            <a:ext cx="3191779" cy="554857"/>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9073250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AF1E5-984E-4215-8486-EFC45D96ECB7}"/>
              </a:ext>
            </a:extLst>
          </p:cNvPr>
          <p:cNvSpPr>
            <a:spLocks noGrp="1"/>
          </p:cNvSpPr>
          <p:nvPr>
            <p:ph type="title"/>
          </p:nvPr>
        </p:nvSpPr>
        <p:spPr>
          <a:xfrm>
            <a:off x="838199" y="0"/>
            <a:ext cx="10515600" cy="1325563"/>
          </a:xfrm>
        </p:spPr>
        <p:txBody>
          <a:bodyPr/>
          <a:lstStyle/>
          <a:p>
            <a:r>
              <a:rPr lang="en-US" dirty="0"/>
              <a:t>Updating Files</a:t>
            </a:r>
          </a:p>
        </p:txBody>
      </p:sp>
      <p:sp>
        <p:nvSpPr>
          <p:cNvPr id="3" name="Content Placeholder 2">
            <a:extLst>
              <a:ext uri="{FF2B5EF4-FFF2-40B4-BE49-F238E27FC236}">
                <a16:creationId xmlns:a16="http://schemas.microsoft.com/office/drawing/2014/main" id="{EB360F9E-3B47-4B7E-BF0A-D2DD4910C6DB}"/>
              </a:ext>
            </a:extLst>
          </p:cNvPr>
          <p:cNvSpPr>
            <a:spLocks noGrp="1"/>
          </p:cNvSpPr>
          <p:nvPr>
            <p:ph idx="1"/>
          </p:nvPr>
        </p:nvSpPr>
        <p:spPr>
          <a:xfrm>
            <a:off x="634804" y="1325563"/>
            <a:ext cx="10922391" cy="5532437"/>
          </a:xfrm>
        </p:spPr>
        <p:txBody>
          <a:bodyPr>
            <a:normAutofit/>
          </a:bodyPr>
          <a:lstStyle/>
          <a:p>
            <a:pPr marL="457200" lvl="1" indent="0">
              <a:buNone/>
            </a:pPr>
            <a:r>
              <a:rPr lang="en-US" dirty="0">
                <a:solidFill>
                  <a:srgbClr val="0070C0"/>
                </a:solidFill>
              </a:rPr>
              <a:t>&lt;?php </a:t>
            </a:r>
            <a:r>
              <a:rPr lang="en-US" dirty="0">
                <a:solidFill>
                  <a:schemeClr val="tx1">
                    <a:lumMod val="50000"/>
                    <a:lumOff val="50000"/>
                  </a:schemeClr>
                </a:solidFill>
              </a:rPr>
              <a:t>// </a:t>
            </a:r>
            <a:r>
              <a:rPr lang="en-US" dirty="0" err="1">
                <a:solidFill>
                  <a:schemeClr val="tx1">
                    <a:lumMod val="50000"/>
                    <a:lumOff val="50000"/>
                  </a:schemeClr>
                </a:solidFill>
              </a:rPr>
              <a:t>update.php</a:t>
            </a:r>
            <a:endParaRPr lang="en-US" dirty="0">
              <a:solidFill>
                <a:schemeClr val="tx1">
                  <a:lumMod val="50000"/>
                  <a:lumOff val="50000"/>
                </a:schemeClr>
              </a:solidFill>
            </a:endParaRPr>
          </a:p>
          <a:p>
            <a:pPr marL="457200" lvl="1" indent="0">
              <a:buNone/>
            </a:pPr>
            <a:r>
              <a:rPr lang="en-US" dirty="0">
                <a:solidFill>
                  <a:srgbClr val="0070C0"/>
                </a:solidFill>
              </a:rPr>
              <a:t>	$</a:t>
            </a:r>
            <a:r>
              <a:rPr lang="en-US" dirty="0" err="1">
                <a:solidFill>
                  <a:srgbClr val="0070C0"/>
                </a:solidFill>
              </a:rPr>
              <a:t>fh</a:t>
            </a:r>
            <a:r>
              <a:rPr lang="en-US" dirty="0">
                <a:solidFill>
                  <a:srgbClr val="0070C0"/>
                </a:solidFill>
              </a:rPr>
              <a:t> = </a:t>
            </a:r>
            <a:r>
              <a:rPr lang="en-US" dirty="0" err="1">
                <a:solidFill>
                  <a:srgbClr val="0070C0"/>
                </a:solidFill>
              </a:rPr>
              <a:t>fopen</a:t>
            </a:r>
            <a:r>
              <a:rPr lang="en-US" dirty="0">
                <a:solidFill>
                  <a:srgbClr val="0070C0"/>
                </a:solidFill>
              </a:rPr>
              <a:t>("testfile.txt", 'r+') or die("Failed to open file");</a:t>
            </a:r>
          </a:p>
          <a:p>
            <a:pPr marL="457200" lvl="1" indent="0">
              <a:buNone/>
            </a:pPr>
            <a:endParaRPr lang="en-US" dirty="0">
              <a:solidFill>
                <a:srgbClr val="0070C0"/>
              </a:solidFill>
            </a:endParaRPr>
          </a:p>
          <a:p>
            <a:pPr marL="457200" lvl="1" indent="0">
              <a:buNone/>
            </a:pPr>
            <a:r>
              <a:rPr lang="en-US" dirty="0">
                <a:solidFill>
                  <a:srgbClr val="0070C0"/>
                </a:solidFill>
              </a:rPr>
              <a:t>	$text = </a:t>
            </a:r>
            <a:r>
              <a:rPr lang="en-US" dirty="0" err="1">
                <a:solidFill>
                  <a:srgbClr val="0070C0"/>
                </a:solidFill>
              </a:rPr>
              <a:t>fgets</a:t>
            </a:r>
            <a:r>
              <a:rPr lang="en-US" dirty="0">
                <a:solidFill>
                  <a:srgbClr val="0070C0"/>
                </a:solidFill>
              </a:rPr>
              <a:t>($</a:t>
            </a:r>
            <a:r>
              <a:rPr lang="en-US" dirty="0" err="1">
                <a:solidFill>
                  <a:srgbClr val="0070C0"/>
                </a:solidFill>
              </a:rPr>
              <a:t>fh</a:t>
            </a:r>
            <a:r>
              <a:rPr lang="en-US" dirty="0">
                <a:solidFill>
                  <a:srgbClr val="0070C0"/>
                </a:solidFill>
              </a:rPr>
              <a:t>);</a:t>
            </a:r>
          </a:p>
          <a:p>
            <a:pPr marL="457200" lvl="1" indent="0">
              <a:buNone/>
            </a:pPr>
            <a:endParaRPr lang="en-US" dirty="0">
              <a:solidFill>
                <a:srgbClr val="0070C0"/>
              </a:solidFill>
            </a:endParaRPr>
          </a:p>
          <a:p>
            <a:pPr marL="457200" lvl="1" indent="0">
              <a:buNone/>
            </a:pPr>
            <a:r>
              <a:rPr lang="en-US" dirty="0">
                <a:solidFill>
                  <a:srgbClr val="0070C0"/>
                </a:solidFill>
              </a:rPr>
              <a:t>	</a:t>
            </a:r>
            <a:r>
              <a:rPr lang="en-US" dirty="0" err="1">
                <a:solidFill>
                  <a:srgbClr val="0070C0"/>
                </a:solidFill>
              </a:rPr>
              <a:t>fseek</a:t>
            </a:r>
            <a:r>
              <a:rPr lang="en-US" dirty="0">
                <a:solidFill>
                  <a:srgbClr val="0070C0"/>
                </a:solidFill>
              </a:rPr>
              <a:t>($</a:t>
            </a:r>
            <a:r>
              <a:rPr lang="en-US" dirty="0" err="1">
                <a:solidFill>
                  <a:srgbClr val="0070C0"/>
                </a:solidFill>
              </a:rPr>
              <a:t>fh</a:t>
            </a:r>
            <a:r>
              <a:rPr lang="en-US" dirty="0">
                <a:solidFill>
                  <a:srgbClr val="0070C0"/>
                </a:solidFill>
              </a:rPr>
              <a:t>, </a:t>
            </a:r>
            <a:r>
              <a:rPr lang="en-US" b="1" dirty="0">
                <a:solidFill>
                  <a:srgbClr val="0070C0"/>
                </a:solidFill>
              </a:rPr>
              <a:t>0</a:t>
            </a:r>
            <a:r>
              <a:rPr lang="en-US" dirty="0">
                <a:solidFill>
                  <a:srgbClr val="0070C0"/>
                </a:solidFill>
              </a:rPr>
              <a:t>, </a:t>
            </a:r>
            <a:r>
              <a:rPr lang="en-US" b="1" dirty="0">
                <a:solidFill>
                  <a:srgbClr val="0070C0"/>
                </a:solidFill>
              </a:rPr>
              <a:t>SEEK_END</a:t>
            </a:r>
            <a:r>
              <a:rPr lang="en-US" dirty="0">
                <a:solidFill>
                  <a:srgbClr val="0070C0"/>
                </a:solidFill>
              </a:rPr>
              <a:t>);</a:t>
            </a:r>
          </a:p>
          <a:p>
            <a:pPr marL="457200" lvl="1" indent="0">
              <a:buNone/>
            </a:pPr>
            <a:endParaRPr lang="en-US" dirty="0">
              <a:solidFill>
                <a:srgbClr val="0070C0"/>
              </a:solidFill>
            </a:endParaRPr>
          </a:p>
          <a:p>
            <a:pPr marL="457200" lvl="1" indent="0">
              <a:buNone/>
            </a:pPr>
            <a:r>
              <a:rPr lang="en-US" dirty="0">
                <a:solidFill>
                  <a:srgbClr val="0070C0"/>
                </a:solidFill>
              </a:rPr>
              <a:t>	</a:t>
            </a:r>
            <a:r>
              <a:rPr lang="en-US" dirty="0" err="1">
                <a:solidFill>
                  <a:srgbClr val="0070C0"/>
                </a:solidFill>
              </a:rPr>
              <a:t>fwrite</a:t>
            </a:r>
            <a:r>
              <a:rPr lang="en-US" dirty="0">
                <a:solidFill>
                  <a:srgbClr val="0070C0"/>
                </a:solidFill>
              </a:rPr>
              <a:t>($</a:t>
            </a:r>
            <a:r>
              <a:rPr lang="en-US" dirty="0" err="1">
                <a:solidFill>
                  <a:srgbClr val="0070C0"/>
                </a:solidFill>
              </a:rPr>
              <a:t>fh</a:t>
            </a:r>
            <a:r>
              <a:rPr lang="en-US" dirty="0">
                <a:solidFill>
                  <a:srgbClr val="0070C0"/>
                </a:solidFill>
              </a:rPr>
              <a:t>, "$text") or die("Could not write to file");</a:t>
            </a:r>
          </a:p>
          <a:p>
            <a:pPr marL="457200" lvl="1" indent="0">
              <a:buNone/>
            </a:pPr>
            <a:endParaRPr lang="en-US" dirty="0">
              <a:solidFill>
                <a:srgbClr val="0070C0"/>
              </a:solidFill>
            </a:endParaRPr>
          </a:p>
          <a:p>
            <a:pPr marL="457200" lvl="1" indent="0">
              <a:buNone/>
            </a:pPr>
            <a:r>
              <a:rPr lang="en-US" dirty="0">
                <a:solidFill>
                  <a:srgbClr val="0070C0"/>
                </a:solidFill>
              </a:rPr>
              <a:t>	</a:t>
            </a:r>
            <a:r>
              <a:rPr lang="en-US" dirty="0" err="1">
                <a:solidFill>
                  <a:srgbClr val="0070C0"/>
                </a:solidFill>
              </a:rPr>
              <a:t>fclose</a:t>
            </a:r>
            <a:r>
              <a:rPr lang="en-US" dirty="0">
                <a:solidFill>
                  <a:srgbClr val="0070C0"/>
                </a:solidFill>
              </a:rPr>
              <a:t>($</a:t>
            </a:r>
            <a:r>
              <a:rPr lang="en-US" dirty="0" err="1">
                <a:solidFill>
                  <a:srgbClr val="0070C0"/>
                </a:solidFill>
              </a:rPr>
              <a:t>fh</a:t>
            </a:r>
            <a:r>
              <a:rPr lang="en-US" dirty="0">
                <a:solidFill>
                  <a:srgbClr val="0070C0"/>
                </a:solidFill>
              </a:rPr>
              <a:t>);</a:t>
            </a:r>
          </a:p>
          <a:p>
            <a:pPr marL="457200" lvl="1" indent="0">
              <a:buNone/>
            </a:pPr>
            <a:endParaRPr lang="en-US" dirty="0">
              <a:solidFill>
                <a:srgbClr val="0070C0"/>
              </a:solidFill>
            </a:endParaRPr>
          </a:p>
          <a:p>
            <a:pPr marL="457200" lvl="1" indent="0">
              <a:buNone/>
            </a:pPr>
            <a:r>
              <a:rPr lang="en-US" dirty="0">
                <a:solidFill>
                  <a:srgbClr val="0070C0"/>
                </a:solidFill>
              </a:rPr>
              <a:t>	echo "File 'testfile.txt' successfully updated";</a:t>
            </a:r>
          </a:p>
          <a:p>
            <a:pPr marL="457200" lvl="1" indent="0">
              <a:buNone/>
            </a:pPr>
            <a:r>
              <a:rPr lang="en-US" dirty="0">
                <a:solidFill>
                  <a:srgbClr val="0070C0"/>
                </a:solidFill>
              </a:rPr>
              <a:t>?&gt;</a:t>
            </a:r>
          </a:p>
          <a:p>
            <a:endParaRPr lang="en-US" dirty="0"/>
          </a:p>
          <a:p>
            <a:pPr marL="0" indent="0">
              <a:buNone/>
            </a:pPr>
            <a:endParaRPr lang="en-US" dirty="0"/>
          </a:p>
        </p:txBody>
      </p:sp>
      <p:sp>
        <p:nvSpPr>
          <p:cNvPr id="4" name="Rectangle 3">
            <a:extLst>
              <a:ext uri="{FF2B5EF4-FFF2-40B4-BE49-F238E27FC236}">
                <a16:creationId xmlns:a16="http://schemas.microsoft.com/office/drawing/2014/main" id="{CE5FEEF3-677A-403C-9862-440E0134DC9C}"/>
              </a:ext>
            </a:extLst>
          </p:cNvPr>
          <p:cNvSpPr/>
          <p:nvPr/>
        </p:nvSpPr>
        <p:spPr>
          <a:xfrm>
            <a:off x="8141110" y="2329992"/>
            <a:ext cx="4050890" cy="4154984"/>
          </a:xfrm>
          <a:prstGeom prst="rect">
            <a:avLst/>
          </a:prstGeom>
        </p:spPr>
        <p:txBody>
          <a:bodyPr wrap="square">
            <a:spAutoFit/>
          </a:bodyPr>
          <a:lstStyle/>
          <a:p>
            <a:r>
              <a:rPr lang="en-US" sz="2400" dirty="0"/>
              <a:t>In addition to the </a:t>
            </a:r>
            <a:r>
              <a:rPr lang="en-US" sz="2400" dirty="0">
                <a:solidFill>
                  <a:srgbClr val="0070C0"/>
                </a:solidFill>
              </a:rPr>
              <a:t>$</a:t>
            </a:r>
            <a:r>
              <a:rPr lang="en-US" sz="2400" dirty="0" err="1">
                <a:solidFill>
                  <a:srgbClr val="0070C0"/>
                </a:solidFill>
              </a:rPr>
              <a:t>fh</a:t>
            </a:r>
            <a:r>
              <a:rPr lang="en-US" sz="2400" dirty="0">
                <a:solidFill>
                  <a:srgbClr val="0070C0"/>
                </a:solidFill>
              </a:rPr>
              <a:t> </a:t>
            </a:r>
            <a:r>
              <a:rPr lang="en-US" sz="2400" dirty="0"/>
              <a:t>file handle, the </a:t>
            </a:r>
            <a:r>
              <a:rPr lang="en-US" sz="2400" dirty="0" err="1">
                <a:solidFill>
                  <a:srgbClr val="0070C0"/>
                </a:solidFill>
              </a:rPr>
              <a:t>fseek</a:t>
            </a:r>
            <a:r>
              <a:rPr lang="en-US" sz="2400" dirty="0"/>
              <a:t> function was passed two other parameters, </a:t>
            </a:r>
            <a:r>
              <a:rPr lang="en-US" sz="2400" b="1" dirty="0">
                <a:solidFill>
                  <a:srgbClr val="0070C0"/>
                </a:solidFill>
              </a:rPr>
              <a:t>0 </a:t>
            </a:r>
            <a:r>
              <a:rPr lang="en-US" sz="2400" dirty="0"/>
              <a:t>and </a:t>
            </a:r>
            <a:r>
              <a:rPr lang="en-US" sz="2400" b="1" dirty="0">
                <a:solidFill>
                  <a:srgbClr val="0070C0"/>
                </a:solidFill>
              </a:rPr>
              <a:t>SEEK_END</a:t>
            </a:r>
            <a:r>
              <a:rPr lang="en-US" sz="2400" dirty="0"/>
              <a:t>. </a:t>
            </a:r>
          </a:p>
          <a:p>
            <a:endParaRPr lang="en-US" sz="2400" dirty="0"/>
          </a:p>
          <a:p>
            <a:r>
              <a:rPr lang="en-US" sz="2400" dirty="0">
                <a:solidFill>
                  <a:srgbClr val="0070C0"/>
                </a:solidFill>
              </a:rPr>
              <a:t>SEEK_END </a:t>
            </a:r>
            <a:r>
              <a:rPr lang="en-US" sz="2400" dirty="0"/>
              <a:t>tells the function to move the file pointer to the end of the file, and </a:t>
            </a:r>
            <a:r>
              <a:rPr lang="en-US" sz="2400" dirty="0">
                <a:solidFill>
                  <a:srgbClr val="0070C0"/>
                </a:solidFill>
              </a:rPr>
              <a:t>0</a:t>
            </a:r>
            <a:r>
              <a:rPr lang="en-US" sz="2400" dirty="0"/>
              <a:t> tells it how many positions it should then be moved backward from that point. </a:t>
            </a:r>
          </a:p>
        </p:txBody>
      </p:sp>
      <p:cxnSp>
        <p:nvCxnSpPr>
          <p:cNvPr id="5" name="Straight Arrow Connector 4">
            <a:extLst>
              <a:ext uri="{FF2B5EF4-FFF2-40B4-BE49-F238E27FC236}">
                <a16:creationId xmlns:a16="http://schemas.microsoft.com/office/drawing/2014/main" id="{347186A6-4B25-4263-844A-C47E2EE0678B}"/>
              </a:ext>
            </a:extLst>
          </p:cNvPr>
          <p:cNvCxnSpPr>
            <a:cxnSpLocks/>
          </p:cNvCxnSpPr>
          <p:nvPr/>
        </p:nvCxnSpPr>
        <p:spPr>
          <a:xfrm flipH="1">
            <a:off x="4793226" y="2778278"/>
            <a:ext cx="3191779" cy="554857"/>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287091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AF1E5-984E-4215-8486-EFC45D96ECB7}"/>
              </a:ext>
            </a:extLst>
          </p:cNvPr>
          <p:cNvSpPr>
            <a:spLocks noGrp="1"/>
          </p:cNvSpPr>
          <p:nvPr>
            <p:ph type="title"/>
          </p:nvPr>
        </p:nvSpPr>
        <p:spPr>
          <a:xfrm>
            <a:off x="838199" y="0"/>
            <a:ext cx="10515600" cy="1325563"/>
          </a:xfrm>
        </p:spPr>
        <p:txBody>
          <a:bodyPr/>
          <a:lstStyle/>
          <a:p>
            <a:r>
              <a:rPr lang="en-US" dirty="0"/>
              <a:t>Updating Files</a:t>
            </a:r>
          </a:p>
        </p:txBody>
      </p:sp>
      <p:sp>
        <p:nvSpPr>
          <p:cNvPr id="3" name="Content Placeholder 2">
            <a:extLst>
              <a:ext uri="{FF2B5EF4-FFF2-40B4-BE49-F238E27FC236}">
                <a16:creationId xmlns:a16="http://schemas.microsoft.com/office/drawing/2014/main" id="{EB360F9E-3B47-4B7E-BF0A-D2DD4910C6DB}"/>
              </a:ext>
            </a:extLst>
          </p:cNvPr>
          <p:cNvSpPr>
            <a:spLocks noGrp="1"/>
          </p:cNvSpPr>
          <p:nvPr>
            <p:ph idx="1"/>
          </p:nvPr>
        </p:nvSpPr>
        <p:spPr>
          <a:xfrm>
            <a:off x="634804" y="1325563"/>
            <a:ext cx="10922391" cy="5532437"/>
          </a:xfrm>
        </p:spPr>
        <p:txBody>
          <a:bodyPr>
            <a:normAutofit fontScale="92500" lnSpcReduction="10000"/>
          </a:bodyPr>
          <a:lstStyle/>
          <a:p>
            <a:r>
              <a:rPr lang="en-US" dirty="0"/>
              <a:t>There are two other seek options available to the </a:t>
            </a:r>
            <a:r>
              <a:rPr lang="en-US" dirty="0" err="1"/>
              <a:t>fseek</a:t>
            </a:r>
            <a:r>
              <a:rPr lang="en-US" dirty="0"/>
              <a:t> function: </a:t>
            </a:r>
          </a:p>
          <a:p>
            <a:endParaRPr lang="en-US" dirty="0"/>
          </a:p>
          <a:p>
            <a:r>
              <a:rPr lang="en-US" dirty="0"/>
              <a:t>The </a:t>
            </a:r>
            <a:r>
              <a:rPr lang="en-US" b="1" dirty="0"/>
              <a:t>SEEK_SET </a:t>
            </a:r>
            <a:r>
              <a:rPr lang="en-US" dirty="0"/>
              <a:t>option tells the function to set the file pointer to the exact position given by the preceding parameter. </a:t>
            </a:r>
          </a:p>
          <a:p>
            <a:pPr marL="457200" lvl="1" indent="0">
              <a:buNone/>
            </a:pPr>
            <a:r>
              <a:rPr lang="en-US" dirty="0"/>
              <a:t>Thus, the following example moves the file pointer to position 18:</a:t>
            </a:r>
          </a:p>
          <a:p>
            <a:endParaRPr lang="en-US" dirty="0"/>
          </a:p>
          <a:p>
            <a:pPr marL="457200" lvl="1" indent="0">
              <a:buNone/>
            </a:pPr>
            <a:r>
              <a:rPr lang="en-US" dirty="0" err="1">
                <a:solidFill>
                  <a:srgbClr val="0070C0"/>
                </a:solidFill>
              </a:rPr>
              <a:t>fseek</a:t>
            </a:r>
            <a:r>
              <a:rPr lang="en-US" dirty="0">
                <a:solidFill>
                  <a:srgbClr val="0070C0"/>
                </a:solidFill>
              </a:rPr>
              <a:t>($</a:t>
            </a:r>
            <a:r>
              <a:rPr lang="en-US" dirty="0" err="1">
                <a:solidFill>
                  <a:srgbClr val="0070C0"/>
                </a:solidFill>
              </a:rPr>
              <a:t>fh</a:t>
            </a:r>
            <a:r>
              <a:rPr lang="en-US" dirty="0">
                <a:solidFill>
                  <a:srgbClr val="0070C0"/>
                </a:solidFill>
              </a:rPr>
              <a:t>, 18, SEEK_SET);</a:t>
            </a:r>
          </a:p>
          <a:p>
            <a:endParaRPr lang="en-US" dirty="0"/>
          </a:p>
          <a:p>
            <a:r>
              <a:rPr lang="en-US" dirty="0"/>
              <a:t>The </a:t>
            </a:r>
            <a:r>
              <a:rPr lang="en-US" b="1" dirty="0"/>
              <a:t>SEEK_CUR </a:t>
            </a:r>
            <a:r>
              <a:rPr lang="en-US" dirty="0"/>
              <a:t>sets the file pointer to the current position </a:t>
            </a:r>
            <a:r>
              <a:rPr lang="en-US" i="1" dirty="0"/>
              <a:t>plus </a:t>
            </a:r>
            <a:r>
              <a:rPr lang="en-US" dirty="0"/>
              <a:t>the value of the given offset.</a:t>
            </a:r>
          </a:p>
          <a:p>
            <a:pPr marL="457200" lvl="1" indent="0">
              <a:buNone/>
            </a:pPr>
            <a:r>
              <a:rPr lang="en-US" dirty="0"/>
              <a:t>Therefore, if the file pointer is currently at position 18, the following call will move it to position 23:</a:t>
            </a:r>
          </a:p>
          <a:p>
            <a:endParaRPr lang="en-US" dirty="0"/>
          </a:p>
          <a:p>
            <a:pPr marL="457200" lvl="1" indent="0">
              <a:buNone/>
            </a:pPr>
            <a:r>
              <a:rPr lang="en-US" dirty="0" err="1">
                <a:solidFill>
                  <a:srgbClr val="0070C0"/>
                </a:solidFill>
              </a:rPr>
              <a:t>fseek</a:t>
            </a:r>
            <a:r>
              <a:rPr lang="en-US" dirty="0">
                <a:solidFill>
                  <a:srgbClr val="0070C0"/>
                </a:solidFill>
              </a:rPr>
              <a:t>($</a:t>
            </a:r>
            <a:r>
              <a:rPr lang="en-US" dirty="0" err="1">
                <a:solidFill>
                  <a:srgbClr val="0070C0"/>
                </a:solidFill>
              </a:rPr>
              <a:t>fh</a:t>
            </a:r>
            <a:r>
              <a:rPr lang="en-US" dirty="0">
                <a:solidFill>
                  <a:srgbClr val="0070C0"/>
                </a:solidFill>
              </a:rPr>
              <a:t>, 5, SEEK_CUR);</a:t>
            </a:r>
          </a:p>
          <a:p>
            <a:endParaRPr lang="en-US" dirty="0"/>
          </a:p>
        </p:txBody>
      </p:sp>
    </p:spTree>
    <p:extLst>
      <p:ext uri="{BB962C8B-B14F-4D97-AF65-F5344CB8AC3E}">
        <p14:creationId xmlns:p14="http://schemas.microsoft.com/office/powerpoint/2010/main" val="40677086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AF1E5-984E-4215-8486-EFC45D96ECB7}"/>
              </a:ext>
            </a:extLst>
          </p:cNvPr>
          <p:cNvSpPr>
            <a:spLocks noGrp="1"/>
          </p:cNvSpPr>
          <p:nvPr>
            <p:ph type="title"/>
          </p:nvPr>
        </p:nvSpPr>
        <p:spPr>
          <a:xfrm>
            <a:off x="838199" y="0"/>
            <a:ext cx="10515600" cy="1325563"/>
          </a:xfrm>
        </p:spPr>
        <p:txBody>
          <a:bodyPr/>
          <a:lstStyle/>
          <a:p>
            <a:r>
              <a:rPr lang="en-US" b="1" u="sng" dirty="0"/>
              <a:t>Checking Whether a File Exists</a:t>
            </a:r>
          </a:p>
        </p:txBody>
      </p:sp>
      <p:sp>
        <p:nvSpPr>
          <p:cNvPr id="3" name="Content Placeholder 2">
            <a:extLst>
              <a:ext uri="{FF2B5EF4-FFF2-40B4-BE49-F238E27FC236}">
                <a16:creationId xmlns:a16="http://schemas.microsoft.com/office/drawing/2014/main" id="{EB360F9E-3B47-4B7E-BF0A-D2DD4910C6DB}"/>
              </a:ext>
            </a:extLst>
          </p:cNvPr>
          <p:cNvSpPr>
            <a:spLocks noGrp="1"/>
          </p:cNvSpPr>
          <p:nvPr>
            <p:ph idx="1"/>
          </p:nvPr>
        </p:nvSpPr>
        <p:spPr>
          <a:xfrm>
            <a:off x="634804" y="1325563"/>
            <a:ext cx="10922391" cy="5532437"/>
          </a:xfrm>
        </p:spPr>
        <p:txBody>
          <a:bodyPr>
            <a:normAutofit/>
          </a:bodyPr>
          <a:lstStyle/>
          <a:p>
            <a:r>
              <a:rPr lang="en-US" dirty="0"/>
              <a:t>To determine whether a file already exists, you can use the </a:t>
            </a:r>
            <a:r>
              <a:rPr lang="en-US" dirty="0" err="1">
                <a:solidFill>
                  <a:srgbClr val="0070C0"/>
                </a:solidFill>
              </a:rPr>
              <a:t>file_exists</a:t>
            </a:r>
            <a:r>
              <a:rPr lang="en-US" dirty="0">
                <a:solidFill>
                  <a:srgbClr val="0070C0"/>
                </a:solidFill>
              </a:rPr>
              <a:t> </a:t>
            </a:r>
            <a:r>
              <a:rPr lang="en-US" dirty="0"/>
              <a:t>function, which returns either TRUE or FALSE, and is used like this:</a:t>
            </a:r>
          </a:p>
          <a:p>
            <a:endParaRPr lang="en-US" dirty="0"/>
          </a:p>
          <a:p>
            <a:pPr marL="457200" lvl="1" indent="0">
              <a:buNone/>
            </a:pPr>
            <a:r>
              <a:rPr lang="en-US" dirty="0">
                <a:solidFill>
                  <a:srgbClr val="0070C0"/>
                </a:solidFill>
              </a:rPr>
              <a:t>if (</a:t>
            </a:r>
            <a:r>
              <a:rPr lang="en-US" b="1" dirty="0" err="1">
                <a:solidFill>
                  <a:srgbClr val="0070C0"/>
                </a:solidFill>
              </a:rPr>
              <a:t>file_exists</a:t>
            </a:r>
            <a:r>
              <a:rPr lang="en-US" dirty="0">
                <a:solidFill>
                  <a:srgbClr val="0070C0"/>
                </a:solidFill>
              </a:rPr>
              <a:t>("testfile.txt")) echo "File exists";</a:t>
            </a:r>
          </a:p>
        </p:txBody>
      </p:sp>
    </p:spTree>
    <p:extLst>
      <p:ext uri="{BB962C8B-B14F-4D97-AF65-F5344CB8AC3E}">
        <p14:creationId xmlns:p14="http://schemas.microsoft.com/office/powerpoint/2010/main" val="25650425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AF1E5-984E-4215-8486-EFC45D96ECB7}"/>
              </a:ext>
            </a:extLst>
          </p:cNvPr>
          <p:cNvSpPr>
            <a:spLocks noGrp="1"/>
          </p:cNvSpPr>
          <p:nvPr>
            <p:ph type="title"/>
          </p:nvPr>
        </p:nvSpPr>
        <p:spPr>
          <a:xfrm>
            <a:off x="838199" y="0"/>
            <a:ext cx="10515600" cy="1325563"/>
          </a:xfrm>
        </p:spPr>
        <p:txBody>
          <a:bodyPr/>
          <a:lstStyle/>
          <a:p>
            <a:r>
              <a:rPr lang="en-US" dirty="0"/>
              <a:t>Updating Files</a:t>
            </a:r>
          </a:p>
        </p:txBody>
      </p:sp>
      <p:sp>
        <p:nvSpPr>
          <p:cNvPr id="3" name="Content Placeholder 2">
            <a:extLst>
              <a:ext uri="{FF2B5EF4-FFF2-40B4-BE49-F238E27FC236}">
                <a16:creationId xmlns:a16="http://schemas.microsoft.com/office/drawing/2014/main" id="{EB360F9E-3B47-4B7E-BF0A-D2DD4910C6DB}"/>
              </a:ext>
            </a:extLst>
          </p:cNvPr>
          <p:cNvSpPr>
            <a:spLocks noGrp="1"/>
          </p:cNvSpPr>
          <p:nvPr>
            <p:ph idx="1"/>
          </p:nvPr>
        </p:nvSpPr>
        <p:spPr>
          <a:xfrm>
            <a:off x="634804" y="1325563"/>
            <a:ext cx="10922391" cy="5532437"/>
          </a:xfrm>
        </p:spPr>
        <p:txBody>
          <a:bodyPr>
            <a:normAutofit/>
          </a:bodyPr>
          <a:lstStyle/>
          <a:p>
            <a:r>
              <a:rPr lang="en-US" dirty="0"/>
              <a:t>Although this is not recommended unless you have very specific reasons for it, it is even possible to use </a:t>
            </a:r>
            <a:r>
              <a:rPr lang="en-US" u="sng" dirty="0"/>
              <a:t>text files as simple flat file databases</a:t>
            </a:r>
            <a:r>
              <a:rPr lang="en-US" dirty="0"/>
              <a:t>. </a:t>
            </a:r>
          </a:p>
          <a:p>
            <a:endParaRPr lang="en-US" dirty="0"/>
          </a:p>
          <a:p>
            <a:r>
              <a:rPr lang="en-US" dirty="0"/>
              <a:t>Your program can then use </a:t>
            </a:r>
            <a:r>
              <a:rPr lang="en-US" dirty="0" err="1">
                <a:solidFill>
                  <a:srgbClr val="0070C0"/>
                </a:solidFill>
              </a:rPr>
              <a:t>fseek</a:t>
            </a:r>
            <a:r>
              <a:rPr lang="en-US" dirty="0"/>
              <a:t> to move back and forth within such a file to retrieve, update, and add new records. </a:t>
            </a:r>
          </a:p>
          <a:p>
            <a:endParaRPr lang="en-US" dirty="0"/>
          </a:p>
          <a:p>
            <a:r>
              <a:rPr lang="en-US" dirty="0"/>
              <a:t>You can also delete records by overwriting them with zero characters, and so on.</a:t>
            </a:r>
            <a:endParaRPr lang="en-US" dirty="0">
              <a:solidFill>
                <a:srgbClr val="0070C0"/>
              </a:solidFill>
            </a:endParaRPr>
          </a:p>
          <a:p>
            <a:endParaRPr lang="en-US" dirty="0"/>
          </a:p>
        </p:txBody>
      </p:sp>
    </p:spTree>
    <p:extLst>
      <p:ext uri="{BB962C8B-B14F-4D97-AF65-F5344CB8AC3E}">
        <p14:creationId xmlns:p14="http://schemas.microsoft.com/office/powerpoint/2010/main" val="21749705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AF1E5-984E-4215-8486-EFC45D96ECB7}"/>
              </a:ext>
            </a:extLst>
          </p:cNvPr>
          <p:cNvSpPr>
            <a:spLocks noGrp="1"/>
          </p:cNvSpPr>
          <p:nvPr>
            <p:ph type="title"/>
          </p:nvPr>
        </p:nvSpPr>
        <p:spPr>
          <a:xfrm>
            <a:off x="838199" y="0"/>
            <a:ext cx="10515600" cy="1325563"/>
          </a:xfrm>
        </p:spPr>
        <p:txBody>
          <a:bodyPr/>
          <a:lstStyle/>
          <a:p>
            <a:r>
              <a:rPr lang="en-US" dirty="0"/>
              <a:t>Locking Files for Multiple Accesses</a:t>
            </a:r>
          </a:p>
        </p:txBody>
      </p:sp>
      <p:sp>
        <p:nvSpPr>
          <p:cNvPr id="3" name="Content Placeholder 2">
            <a:extLst>
              <a:ext uri="{FF2B5EF4-FFF2-40B4-BE49-F238E27FC236}">
                <a16:creationId xmlns:a16="http://schemas.microsoft.com/office/drawing/2014/main" id="{EB360F9E-3B47-4B7E-BF0A-D2DD4910C6DB}"/>
              </a:ext>
            </a:extLst>
          </p:cNvPr>
          <p:cNvSpPr>
            <a:spLocks noGrp="1"/>
          </p:cNvSpPr>
          <p:nvPr>
            <p:ph idx="1"/>
          </p:nvPr>
        </p:nvSpPr>
        <p:spPr>
          <a:xfrm>
            <a:off x="634804" y="1325563"/>
            <a:ext cx="10922391" cy="5532437"/>
          </a:xfrm>
        </p:spPr>
        <p:txBody>
          <a:bodyPr>
            <a:normAutofit fontScale="92500" lnSpcReduction="10000"/>
          </a:bodyPr>
          <a:lstStyle/>
          <a:p>
            <a:r>
              <a:rPr lang="en-US" dirty="0"/>
              <a:t>So, whenever your programs use write access on files that may be accessed concurrently by multiple users, you should also add file locking to them</a:t>
            </a:r>
          </a:p>
          <a:p>
            <a:endParaRPr lang="en-US" dirty="0"/>
          </a:p>
          <a:p>
            <a:pPr marL="457200" lvl="1" indent="0">
              <a:buNone/>
            </a:pPr>
            <a:r>
              <a:rPr lang="en-US" dirty="0">
                <a:solidFill>
                  <a:srgbClr val="0070C0"/>
                </a:solidFill>
              </a:rPr>
              <a:t>&lt;?</a:t>
            </a:r>
            <a:r>
              <a:rPr lang="en-US" dirty="0" err="1">
                <a:solidFill>
                  <a:srgbClr val="0070C0"/>
                </a:solidFill>
              </a:rPr>
              <a:t>php</a:t>
            </a:r>
            <a:endParaRPr lang="en-US" dirty="0">
              <a:solidFill>
                <a:srgbClr val="0070C0"/>
              </a:solidFill>
            </a:endParaRPr>
          </a:p>
          <a:p>
            <a:pPr marL="457200" lvl="1" indent="0">
              <a:buNone/>
            </a:pPr>
            <a:r>
              <a:rPr lang="en-US" dirty="0">
                <a:solidFill>
                  <a:srgbClr val="0070C0"/>
                </a:solidFill>
              </a:rPr>
              <a:t>	$</a:t>
            </a:r>
            <a:r>
              <a:rPr lang="en-US" dirty="0" err="1">
                <a:solidFill>
                  <a:srgbClr val="0070C0"/>
                </a:solidFill>
              </a:rPr>
              <a:t>fh</a:t>
            </a:r>
            <a:r>
              <a:rPr lang="en-US" dirty="0">
                <a:solidFill>
                  <a:srgbClr val="0070C0"/>
                </a:solidFill>
              </a:rPr>
              <a:t> = </a:t>
            </a:r>
            <a:r>
              <a:rPr lang="en-US" dirty="0" err="1">
                <a:solidFill>
                  <a:srgbClr val="0070C0"/>
                </a:solidFill>
              </a:rPr>
              <a:t>fopen</a:t>
            </a:r>
            <a:r>
              <a:rPr lang="en-US" dirty="0">
                <a:solidFill>
                  <a:srgbClr val="0070C0"/>
                </a:solidFill>
              </a:rPr>
              <a:t>("testfile.txt", 'r+') or die("Failed to open file");</a:t>
            </a:r>
          </a:p>
          <a:p>
            <a:pPr marL="457200" lvl="1" indent="0">
              <a:buNone/>
            </a:pPr>
            <a:r>
              <a:rPr lang="en-US" dirty="0">
                <a:solidFill>
                  <a:srgbClr val="0070C0"/>
                </a:solidFill>
              </a:rPr>
              <a:t>	$text = </a:t>
            </a:r>
            <a:r>
              <a:rPr lang="en-US" dirty="0" err="1">
                <a:solidFill>
                  <a:srgbClr val="0070C0"/>
                </a:solidFill>
              </a:rPr>
              <a:t>fgets</a:t>
            </a:r>
            <a:r>
              <a:rPr lang="en-US" dirty="0">
                <a:solidFill>
                  <a:srgbClr val="0070C0"/>
                </a:solidFill>
              </a:rPr>
              <a:t>($</a:t>
            </a:r>
            <a:r>
              <a:rPr lang="en-US" dirty="0" err="1">
                <a:solidFill>
                  <a:srgbClr val="0070C0"/>
                </a:solidFill>
              </a:rPr>
              <a:t>fh</a:t>
            </a:r>
            <a:r>
              <a:rPr lang="en-US" dirty="0">
                <a:solidFill>
                  <a:srgbClr val="0070C0"/>
                </a:solidFill>
              </a:rPr>
              <a:t>);</a:t>
            </a:r>
          </a:p>
          <a:p>
            <a:pPr marL="457200" lvl="1" indent="0">
              <a:buNone/>
            </a:pPr>
            <a:r>
              <a:rPr lang="en-US" dirty="0">
                <a:solidFill>
                  <a:srgbClr val="0070C0"/>
                </a:solidFill>
              </a:rPr>
              <a:t>	if (</a:t>
            </a:r>
            <a:r>
              <a:rPr lang="en-US" b="1" dirty="0">
                <a:solidFill>
                  <a:srgbClr val="0070C0"/>
                </a:solidFill>
              </a:rPr>
              <a:t>flock</a:t>
            </a:r>
            <a:r>
              <a:rPr lang="en-US" dirty="0">
                <a:solidFill>
                  <a:srgbClr val="0070C0"/>
                </a:solidFill>
              </a:rPr>
              <a:t>($</a:t>
            </a:r>
            <a:r>
              <a:rPr lang="en-US" dirty="0" err="1">
                <a:solidFill>
                  <a:srgbClr val="0070C0"/>
                </a:solidFill>
              </a:rPr>
              <a:t>fh</a:t>
            </a:r>
            <a:r>
              <a:rPr lang="en-US" dirty="0">
                <a:solidFill>
                  <a:srgbClr val="0070C0"/>
                </a:solidFill>
              </a:rPr>
              <a:t>, LOCK_EX))</a:t>
            </a:r>
          </a:p>
          <a:p>
            <a:pPr marL="457200" lvl="1" indent="0">
              <a:buNone/>
            </a:pPr>
            <a:r>
              <a:rPr lang="en-US" dirty="0">
                <a:solidFill>
                  <a:srgbClr val="0070C0"/>
                </a:solidFill>
              </a:rPr>
              <a:t>	{</a:t>
            </a:r>
          </a:p>
          <a:p>
            <a:pPr marL="457200" lvl="1" indent="0">
              <a:buNone/>
            </a:pPr>
            <a:r>
              <a:rPr lang="en-US" dirty="0">
                <a:solidFill>
                  <a:srgbClr val="0070C0"/>
                </a:solidFill>
              </a:rPr>
              <a:t>		</a:t>
            </a:r>
            <a:r>
              <a:rPr lang="en-US" dirty="0" err="1">
                <a:solidFill>
                  <a:srgbClr val="0070C0"/>
                </a:solidFill>
              </a:rPr>
              <a:t>fseek</a:t>
            </a:r>
            <a:r>
              <a:rPr lang="en-US" dirty="0">
                <a:solidFill>
                  <a:srgbClr val="0070C0"/>
                </a:solidFill>
              </a:rPr>
              <a:t>($</a:t>
            </a:r>
            <a:r>
              <a:rPr lang="en-US" dirty="0" err="1">
                <a:solidFill>
                  <a:srgbClr val="0070C0"/>
                </a:solidFill>
              </a:rPr>
              <a:t>fh</a:t>
            </a:r>
            <a:r>
              <a:rPr lang="en-US" dirty="0">
                <a:solidFill>
                  <a:srgbClr val="0070C0"/>
                </a:solidFill>
              </a:rPr>
              <a:t>, 0, SEEK_END);</a:t>
            </a:r>
          </a:p>
          <a:p>
            <a:pPr marL="457200" lvl="1" indent="0">
              <a:buNone/>
            </a:pPr>
            <a:r>
              <a:rPr lang="en-US" dirty="0">
                <a:solidFill>
                  <a:srgbClr val="0070C0"/>
                </a:solidFill>
              </a:rPr>
              <a:t>		</a:t>
            </a:r>
            <a:r>
              <a:rPr lang="en-US" dirty="0" err="1">
                <a:solidFill>
                  <a:srgbClr val="0070C0"/>
                </a:solidFill>
              </a:rPr>
              <a:t>fwrite</a:t>
            </a:r>
            <a:r>
              <a:rPr lang="en-US" dirty="0">
                <a:solidFill>
                  <a:srgbClr val="0070C0"/>
                </a:solidFill>
              </a:rPr>
              <a:t>($</a:t>
            </a:r>
            <a:r>
              <a:rPr lang="en-US" dirty="0" err="1">
                <a:solidFill>
                  <a:srgbClr val="0070C0"/>
                </a:solidFill>
              </a:rPr>
              <a:t>fh</a:t>
            </a:r>
            <a:r>
              <a:rPr lang="en-US" dirty="0">
                <a:solidFill>
                  <a:srgbClr val="0070C0"/>
                </a:solidFill>
              </a:rPr>
              <a:t>, "$text") or die("Could not write to file");</a:t>
            </a:r>
          </a:p>
          <a:p>
            <a:pPr marL="457200" lvl="1" indent="0">
              <a:buNone/>
            </a:pPr>
            <a:r>
              <a:rPr lang="en-US" dirty="0">
                <a:solidFill>
                  <a:srgbClr val="0070C0"/>
                </a:solidFill>
              </a:rPr>
              <a:t>		</a:t>
            </a:r>
            <a:r>
              <a:rPr lang="en-US" dirty="0" err="1">
                <a:solidFill>
                  <a:srgbClr val="0070C0"/>
                </a:solidFill>
              </a:rPr>
              <a:t>fflush</a:t>
            </a:r>
            <a:r>
              <a:rPr lang="en-US" dirty="0">
                <a:solidFill>
                  <a:srgbClr val="0070C0"/>
                </a:solidFill>
              </a:rPr>
              <a:t>($</a:t>
            </a:r>
            <a:r>
              <a:rPr lang="en-US" dirty="0" err="1">
                <a:solidFill>
                  <a:srgbClr val="0070C0"/>
                </a:solidFill>
              </a:rPr>
              <a:t>fh</a:t>
            </a:r>
            <a:r>
              <a:rPr lang="en-US" dirty="0">
                <a:solidFill>
                  <a:srgbClr val="0070C0"/>
                </a:solidFill>
              </a:rPr>
              <a:t>);</a:t>
            </a:r>
          </a:p>
          <a:p>
            <a:pPr marL="457200" lvl="1" indent="0">
              <a:buNone/>
            </a:pPr>
            <a:r>
              <a:rPr lang="en-US" dirty="0">
                <a:solidFill>
                  <a:srgbClr val="0070C0"/>
                </a:solidFill>
              </a:rPr>
              <a:t>		</a:t>
            </a:r>
            <a:r>
              <a:rPr lang="en-US" b="1" dirty="0">
                <a:solidFill>
                  <a:srgbClr val="0070C0"/>
                </a:solidFill>
              </a:rPr>
              <a:t>flock</a:t>
            </a:r>
            <a:r>
              <a:rPr lang="en-US" dirty="0">
                <a:solidFill>
                  <a:srgbClr val="0070C0"/>
                </a:solidFill>
              </a:rPr>
              <a:t>($</a:t>
            </a:r>
            <a:r>
              <a:rPr lang="en-US" dirty="0" err="1">
                <a:solidFill>
                  <a:srgbClr val="0070C0"/>
                </a:solidFill>
              </a:rPr>
              <a:t>fh</a:t>
            </a:r>
            <a:r>
              <a:rPr lang="en-US" dirty="0">
                <a:solidFill>
                  <a:srgbClr val="0070C0"/>
                </a:solidFill>
              </a:rPr>
              <a:t>, LOCK_UN);</a:t>
            </a:r>
          </a:p>
          <a:p>
            <a:pPr marL="457200" lvl="1" indent="0">
              <a:buNone/>
            </a:pPr>
            <a:r>
              <a:rPr lang="en-US" dirty="0">
                <a:solidFill>
                  <a:srgbClr val="0070C0"/>
                </a:solidFill>
              </a:rPr>
              <a:t>	}</a:t>
            </a:r>
          </a:p>
          <a:p>
            <a:pPr marL="457200" lvl="1" indent="0">
              <a:buNone/>
            </a:pPr>
            <a:r>
              <a:rPr lang="en-US" dirty="0">
                <a:solidFill>
                  <a:srgbClr val="0070C0"/>
                </a:solidFill>
              </a:rPr>
              <a:t>	</a:t>
            </a:r>
            <a:r>
              <a:rPr lang="en-US" dirty="0" err="1">
                <a:solidFill>
                  <a:srgbClr val="0070C0"/>
                </a:solidFill>
              </a:rPr>
              <a:t>fclose</a:t>
            </a:r>
            <a:r>
              <a:rPr lang="en-US" dirty="0">
                <a:solidFill>
                  <a:srgbClr val="0070C0"/>
                </a:solidFill>
              </a:rPr>
              <a:t>($</a:t>
            </a:r>
            <a:r>
              <a:rPr lang="en-US" dirty="0" err="1">
                <a:solidFill>
                  <a:srgbClr val="0070C0"/>
                </a:solidFill>
              </a:rPr>
              <a:t>fh</a:t>
            </a:r>
            <a:r>
              <a:rPr lang="en-US" dirty="0">
                <a:solidFill>
                  <a:srgbClr val="0070C0"/>
                </a:solidFill>
              </a:rPr>
              <a:t>);</a:t>
            </a:r>
          </a:p>
          <a:p>
            <a:pPr marL="457200" lvl="1" indent="0">
              <a:buNone/>
            </a:pPr>
            <a:r>
              <a:rPr lang="en-US" dirty="0">
                <a:solidFill>
                  <a:srgbClr val="0070C0"/>
                </a:solidFill>
              </a:rPr>
              <a:t>	echo "File 'testfile.txt' successfully updated";</a:t>
            </a:r>
          </a:p>
          <a:p>
            <a:pPr marL="457200" lvl="1" indent="0">
              <a:buNone/>
            </a:pPr>
            <a:r>
              <a:rPr lang="en-US" dirty="0">
                <a:solidFill>
                  <a:srgbClr val="0070C0"/>
                </a:solidFill>
              </a:rPr>
              <a:t>?&gt;</a:t>
            </a:r>
          </a:p>
        </p:txBody>
      </p:sp>
    </p:spTree>
    <p:extLst>
      <p:ext uri="{BB962C8B-B14F-4D97-AF65-F5344CB8AC3E}">
        <p14:creationId xmlns:p14="http://schemas.microsoft.com/office/powerpoint/2010/main" val="1634650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AF1E5-984E-4215-8486-EFC45D96ECB7}"/>
              </a:ext>
            </a:extLst>
          </p:cNvPr>
          <p:cNvSpPr>
            <a:spLocks noGrp="1"/>
          </p:cNvSpPr>
          <p:nvPr>
            <p:ph type="title"/>
          </p:nvPr>
        </p:nvSpPr>
        <p:spPr>
          <a:xfrm>
            <a:off x="838199" y="0"/>
            <a:ext cx="10515600" cy="1325563"/>
          </a:xfrm>
        </p:spPr>
        <p:txBody>
          <a:bodyPr/>
          <a:lstStyle/>
          <a:p>
            <a:r>
              <a:rPr lang="en-US" dirty="0"/>
              <a:t>Locking Files for Multiple Accesses</a:t>
            </a:r>
          </a:p>
        </p:txBody>
      </p:sp>
      <p:sp>
        <p:nvSpPr>
          <p:cNvPr id="3" name="Content Placeholder 2">
            <a:extLst>
              <a:ext uri="{FF2B5EF4-FFF2-40B4-BE49-F238E27FC236}">
                <a16:creationId xmlns:a16="http://schemas.microsoft.com/office/drawing/2014/main" id="{EB360F9E-3B47-4B7E-BF0A-D2DD4910C6DB}"/>
              </a:ext>
            </a:extLst>
          </p:cNvPr>
          <p:cNvSpPr>
            <a:spLocks noGrp="1"/>
          </p:cNvSpPr>
          <p:nvPr>
            <p:ph idx="1"/>
          </p:nvPr>
        </p:nvSpPr>
        <p:spPr>
          <a:xfrm>
            <a:off x="634804" y="1325563"/>
            <a:ext cx="10922391" cy="5532437"/>
          </a:xfrm>
        </p:spPr>
        <p:txBody>
          <a:bodyPr>
            <a:normAutofit/>
          </a:bodyPr>
          <a:lstStyle/>
          <a:p>
            <a:r>
              <a:rPr lang="en-US" dirty="0"/>
              <a:t>There is a </a:t>
            </a:r>
            <a:r>
              <a:rPr lang="en-US" dirty="0">
                <a:solidFill>
                  <a:srgbClr val="FF0000"/>
                </a:solidFill>
              </a:rPr>
              <a:t>trick</a:t>
            </a:r>
            <a:r>
              <a:rPr lang="en-US" dirty="0"/>
              <a:t> to file locking to preserve the </a:t>
            </a:r>
            <a:r>
              <a:rPr lang="en-US" u="sng" dirty="0"/>
              <a:t>best possible response time </a:t>
            </a:r>
            <a:r>
              <a:rPr lang="en-US" dirty="0"/>
              <a:t>for your website visitors: </a:t>
            </a:r>
          </a:p>
          <a:p>
            <a:endParaRPr lang="en-US" dirty="0"/>
          </a:p>
          <a:p>
            <a:pPr>
              <a:buFont typeface="Wingdings" panose="05000000000000000000" pitchFamily="2" charset="2"/>
              <a:buChar char="q"/>
            </a:pPr>
            <a:r>
              <a:rPr lang="en-US" dirty="0"/>
              <a:t> Perform the lock directly before a change you make to a file, and then unlock it immediately afterward. </a:t>
            </a:r>
          </a:p>
          <a:p>
            <a:pPr marL="0" indent="0">
              <a:buNone/>
            </a:pPr>
            <a:endParaRPr lang="en-US" dirty="0"/>
          </a:p>
          <a:p>
            <a:pPr lvl="1"/>
            <a:r>
              <a:rPr lang="en-US" dirty="0"/>
              <a:t>Having a file locked for any longer than this will slow down your application unnecessarily. </a:t>
            </a:r>
          </a:p>
          <a:p>
            <a:pPr lvl="1"/>
            <a:r>
              <a:rPr lang="en-US" dirty="0"/>
              <a:t>This is why the calls to flock in the previous example are directly before and after the </a:t>
            </a:r>
            <a:r>
              <a:rPr lang="en-US" dirty="0" err="1">
                <a:solidFill>
                  <a:srgbClr val="0070C0"/>
                </a:solidFill>
              </a:rPr>
              <a:t>fwrite</a:t>
            </a:r>
            <a:r>
              <a:rPr lang="en-US" dirty="0"/>
              <a:t> call.</a:t>
            </a:r>
          </a:p>
          <a:p>
            <a:endParaRPr lang="en-US" dirty="0"/>
          </a:p>
        </p:txBody>
      </p:sp>
    </p:spTree>
    <p:extLst>
      <p:ext uri="{BB962C8B-B14F-4D97-AF65-F5344CB8AC3E}">
        <p14:creationId xmlns:p14="http://schemas.microsoft.com/office/powerpoint/2010/main" val="33540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AF1E5-984E-4215-8486-EFC45D96ECB7}"/>
              </a:ext>
            </a:extLst>
          </p:cNvPr>
          <p:cNvSpPr>
            <a:spLocks noGrp="1"/>
          </p:cNvSpPr>
          <p:nvPr>
            <p:ph type="title"/>
          </p:nvPr>
        </p:nvSpPr>
        <p:spPr>
          <a:xfrm>
            <a:off x="838199" y="0"/>
            <a:ext cx="10515600" cy="1325563"/>
          </a:xfrm>
        </p:spPr>
        <p:txBody>
          <a:bodyPr/>
          <a:lstStyle/>
          <a:p>
            <a:r>
              <a:rPr lang="en-US" dirty="0"/>
              <a:t>Locking Files for Multiple Accesses</a:t>
            </a:r>
          </a:p>
        </p:txBody>
      </p:sp>
      <p:sp>
        <p:nvSpPr>
          <p:cNvPr id="3" name="Content Placeholder 2">
            <a:extLst>
              <a:ext uri="{FF2B5EF4-FFF2-40B4-BE49-F238E27FC236}">
                <a16:creationId xmlns:a16="http://schemas.microsoft.com/office/drawing/2014/main" id="{EB360F9E-3B47-4B7E-BF0A-D2DD4910C6DB}"/>
              </a:ext>
            </a:extLst>
          </p:cNvPr>
          <p:cNvSpPr>
            <a:spLocks noGrp="1"/>
          </p:cNvSpPr>
          <p:nvPr>
            <p:ph idx="1"/>
          </p:nvPr>
        </p:nvSpPr>
        <p:spPr>
          <a:xfrm>
            <a:off x="634804" y="1325563"/>
            <a:ext cx="10922391" cy="5532437"/>
          </a:xfrm>
        </p:spPr>
        <p:txBody>
          <a:bodyPr>
            <a:normAutofit/>
          </a:bodyPr>
          <a:lstStyle/>
          <a:p>
            <a:r>
              <a:rPr lang="en-US" dirty="0"/>
              <a:t>The first call to </a:t>
            </a:r>
            <a:r>
              <a:rPr lang="en-US" dirty="0">
                <a:solidFill>
                  <a:srgbClr val="0070C0"/>
                </a:solidFill>
              </a:rPr>
              <a:t>flock</a:t>
            </a:r>
            <a:r>
              <a:rPr lang="en-US" dirty="0"/>
              <a:t> sets an exclusive file lock on the file referred to by </a:t>
            </a:r>
            <a:r>
              <a:rPr lang="en-US" dirty="0">
                <a:solidFill>
                  <a:srgbClr val="0070C0"/>
                </a:solidFill>
              </a:rPr>
              <a:t>$</a:t>
            </a:r>
            <a:r>
              <a:rPr lang="en-US" dirty="0" err="1">
                <a:solidFill>
                  <a:srgbClr val="0070C0"/>
                </a:solidFill>
              </a:rPr>
              <a:t>fh</a:t>
            </a:r>
            <a:r>
              <a:rPr lang="en-US" dirty="0">
                <a:solidFill>
                  <a:srgbClr val="0070C0"/>
                </a:solidFill>
              </a:rPr>
              <a:t> </a:t>
            </a:r>
            <a:r>
              <a:rPr lang="en-US" dirty="0"/>
              <a:t>using the </a:t>
            </a:r>
            <a:r>
              <a:rPr lang="en-US" dirty="0">
                <a:solidFill>
                  <a:srgbClr val="0070C0"/>
                </a:solidFill>
              </a:rPr>
              <a:t>LOCK_EX </a:t>
            </a:r>
            <a:r>
              <a:rPr lang="en-US" dirty="0"/>
              <a:t>parameter:</a:t>
            </a:r>
          </a:p>
          <a:p>
            <a:endParaRPr lang="en-US" sz="500" dirty="0"/>
          </a:p>
          <a:p>
            <a:pPr marL="457200" lvl="1" indent="0">
              <a:buNone/>
            </a:pPr>
            <a:r>
              <a:rPr lang="en-US" dirty="0">
                <a:solidFill>
                  <a:srgbClr val="0070C0"/>
                </a:solidFill>
              </a:rPr>
              <a:t>flock($</a:t>
            </a:r>
            <a:r>
              <a:rPr lang="en-US" dirty="0" err="1">
                <a:solidFill>
                  <a:srgbClr val="0070C0"/>
                </a:solidFill>
              </a:rPr>
              <a:t>fh</a:t>
            </a:r>
            <a:r>
              <a:rPr lang="en-US" dirty="0">
                <a:solidFill>
                  <a:srgbClr val="0070C0"/>
                </a:solidFill>
              </a:rPr>
              <a:t>, </a:t>
            </a:r>
            <a:r>
              <a:rPr lang="en-US" b="1" dirty="0">
                <a:solidFill>
                  <a:srgbClr val="0070C0"/>
                </a:solidFill>
              </a:rPr>
              <a:t>LOCK_EX</a:t>
            </a:r>
            <a:r>
              <a:rPr lang="en-US" dirty="0">
                <a:solidFill>
                  <a:srgbClr val="0070C0"/>
                </a:solidFill>
              </a:rPr>
              <a:t>);</a:t>
            </a:r>
          </a:p>
          <a:p>
            <a:endParaRPr lang="en-US" dirty="0"/>
          </a:p>
          <a:p>
            <a:r>
              <a:rPr lang="en-US" dirty="0"/>
              <a:t>From this point onward, </a:t>
            </a:r>
            <a:r>
              <a:rPr lang="en-US" u="sng" dirty="0"/>
              <a:t>no other processes can write to/read from the file</a:t>
            </a:r>
            <a:r>
              <a:rPr lang="en-US" dirty="0"/>
              <a:t> until you release the lock by using the </a:t>
            </a:r>
            <a:r>
              <a:rPr lang="en-US" dirty="0">
                <a:solidFill>
                  <a:srgbClr val="0070C0"/>
                </a:solidFill>
              </a:rPr>
              <a:t>LOCK_UN </a:t>
            </a:r>
            <a:r>
              <a:rPr lang="en-US" dirty="0"/>
              <a:t>parameter, like this:</a:t>
            </a:r>
          </a:p>
          <a:p>
            <a:endParaRPr lang="en-US" sz="500" dirty="0"/>
          </a:p>
          <a:p>
            <a:pPr marL="457200" lvl="1" indent="0">
              <a:buNone/>
            </a:pPr>
            <a:r>
              <a:rPr lang="en-US" dirty="0">
                <a:solidFill>
                  <a:srgbClr val="0070C0"/>
                </a:solidFill>
              </a:rPr>
              <a:t>flock($</a:t>
            </a:r>
            <a:r>
              <a:rPr lang="en-US" dirty="0" err="1">
                <a:solidFill>
                  <a:srgbClr val="0070C0"/>
                </a:solidFill>
              </a:rPr>
              <a:t>fh</a:t>
            </a:r>
            <a:r>
              <a:rPr lang="en-US" dirty="0">
                <a:solidFill>
                  <a:srgbClr val="0070C0"/>
                </a:solidFill>
              </a:rPr>
              <a:t>, </a:t>
            </a:r>
            <a:r>
              <a:rPr lang="en-US" b="1" dirty="0">
                <a:solidFill>
                  <a:srgbClr val="0070C0"/>
                </a:solidFill>
              </a:rPr>
              <a:t>LOCK_UN</a:t>
            </a:r>
            <a:r>
              <a:rPr lang="en-US" dirty="0">
                <a:solidFill>
                  <a:srgbClr val="0070C0"/>
                </a:solidFill>
              </a:rPr>
              <a:t>);</a:t>
            </a:r>
          </a:p>
          <a:p>
            <a:endParaRPr lang="en-US" dirty="0"/>
          </a:p>
        </p:txBody>
      </p:sp>
    </p:spTree>
    <p:extLst>
      <p:ext uri="{BB962C8B-B14F-4D97-AF65-F5344CB8AC3E}">
        <p14:creationId xmlns:p14="http://schemas.microsoft.com/office/powerpoint/2010/main" val="28100304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AF1E5-984E-4215-8486-EFC45D96ECB7}"/>
              </a:ext>
            </a:extLst>
          </p:cNvPr>
          <p:cNvSpPr>
            <a:spLocks noGrp="1"/>
          </p:cNvSpPr>
          <p:nvPr>
            <p:ph type="title"/>
          </p:nvPr>
        </p:nvSpPr>
        <p:spPr>
          <a:xfrm>
            <a:off x="838199" y="0"/>
            <a:ext cx="10515600" cy="1325563"/>
          </a:xfrm>
        </p:spPr>
        <p:txBody>
          <a:bodyPr/>
          <a:lstStyle/>
          <a:p>
            <a:r>
              <a:rPr lang="en-US" dirty="0"/>
              <a:t>Locking Files for Multiple Accesses</a:t>
            </a:r>
          </a:p>
        </p:txBody>
      </p:sp>
      <p:sp>
        <p:nvSpPr>
          <p:cNvPr id="3" name="Content Placeholder 2">
            <a:extLst>
              <a:ext uri="{FF2B5EF4-FFF2-40B4-BE49-F238E27FC236}">
                <a16:creationId xmlns:a16="http://schemas.microsoft.com/office/drawing/2014/main" id="{EB360F9E-3B47-4B7E-BF0A-D2DD4910C6DB}"/>
              </a:ext>
            </a:extLst>
          </p:cNvPr>
          <p:cNvSpPr>
            <a:spLocks noGrp="1"/>
          </p:cNvSpPr>
          <p:nvPr>
            <p:ph idx="1"/>
          </p:nvPr>
        </p:nvSpPr>
        <p:spPr>
          <a:xfrm>
            <a:off x="634804" y="1325563"/>
            <a:ext cx="10922391" cy="5532437"/>
          </a:xfrm>
        </p:spPr>
        <p:txBody>
          <a:bodyPr>
            <a:normAutofit/>
          </a:bodyPr>
          <a:lstStyle/>
          <a:p>
            <a:r>
              <a:rPr lang="en-US" dirty="0"/>
              <a:t>As soon as the lock is released, other processes are again allowed access to the file.</a:t>
            </a:r>
          </a:p>
          <a:p>
            <a:pPr lvl="1">
              <a:buFont typeface="Courier New" panose="02070309020205020404" pitchFamily="49" charset="0"/>
              <a:buChar char="o"/>
            </a:pPr>
            <a:r>
              <a:rPr lang="en-US" dirty="0"/>
              <a:t>This is one reason why </a:t>
            </a:r>
            <a:r>
              <a:rPr lang="en-US" u="sng" dirty="0"/>
              <a:t>you should re-seek to the point you wish to access</a:t>
            </a:r>
            <a:r>
              <a:rPr lang="en-US" dirty="0"/>
              <a:t> in a file each time you need to read or write data, because another process could have changed the file since the last access.</a:t>
            </a:r>
          </a:p>
          <a:p>
            <a:endParaRPr lang="en-US" dirty="0"/>
          </a:p>
          <a:p>
            <a:pPr>
              <a:buFont typeface="Wingdings" panose="05000000000000000000" pitchFamily="2" charset="2"/>
              <a:buChar char="Ø"/>
            </a:pPr>
            <a:r>
              <a:rPr lang="en-US" dirty="0"/>
              <a:t>However, did you notice that the call to request an exclusive lock is nested as part of an </a:t>
            </a:r>
            <a:r>
              <a:rPr lang="en-US" dirty="0">
                <a:solidFill>
                  <a:srgbClr val="0070C0"/>
                </a:solidFill>
              </a:rPr>
              <a:t>if</a:t>
            </a:r>
            <a:r>
              <a:rPr lang="en-US" dirty="0"/>
              <a:t> statement? </a:t>
            </a:r>
          </a:p>
          <a:p>
            <a:endParaRPr lang="en-US" dirty="0"/>
          </a:p>
          <a:p>
            <a:pPr>
              <a:buFont typeface="Courier New" panose="02070309020205020404" pitchFamily="49" charset="0"/>
              <a:buChar char="o"/>
            </a:pPr>
            <a:r>
              <a:rPr lang="en-US" dirty="0"/>
              <a:t>This is because </a:t>
            </a:r>
            <a:r>
              <a:rPr lang="en-US" dirty="0">
                <a:solidFill>
                  <a:srgbClr val="0070C0"/>
                </a:solidFill>
              </a:rPr>
              <a:t>flock</a:t>
            </a:r>
            <a:r>
              <a:rPr lang="en-US" dirty="0"/>
              <a:t> is </a:t>
            </a:r>
            <a:r>
              <a:rPr lang="en-US" u="sng" dirty="0"/>
              <a:t>not supported on all systems</a:t>
            </a:r>
            <a:r>
              <a:rPr lang="en-US" dirty="0"/>
              <a:t>; thus, it is wise to check whether you successfully secured a lock, just in case one could not be obtained.</a:t>
            </a:r>
            <a:endParaRPr lang="en-US" dirty="0">
              <a:solidFill>
                <a:srgbClr val="0070C0"/>
              </a:solidFill>
            </a:endParaRPr>
          </a:p>
        </p:txBody>
      </p:sp>
    </p:spTree>
    <p:extLst>
      <p:ext uri="{BB962C8B-B14F-4D97-AF65-F5344CB8AC3E}">
        <p14:creationId xmlns:p14="http://schemas.microsoft.com/office/powerpoint/2010/main" val="3547179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AF1E5-984E-4215-8486-EFC45D96ECB7}"/>
              </a:ext>
            </a:extLst>
          </p:cNvPr>
          <p:cNvSpPr>
            <a:spLocks noGrp="1"/>
          </p:cNvSpPr>
          <p:nvPr>
            <p:ph type="title"/>
          </p:nvPr>
        </p:nvSpPr>
        <p:spPr>
          <a:xfrm>
            <a:off x="838199" y="0"/>
            <a:ext cx="10515600" cy="1325563"/>
          </a:xfrm>
        </p:spPr>
        <p:txBody>
          <a:bodyPr/>
          <a:lstStyle/>
          <a:p>
            <a:r>
              <a:rPr lang="en-US" dirty="0"/>
              <a:t>Locking Files for Multiple Accesses</a:t>
            </a:r>
          </a:p>
        </p:txBody>
      </p:sp>
      <p:sp>
        <p:nvSpPr>
          <p:cNvPr id="3" name="Content Placeholder 2">
            <a:extLst>
              <a:ext uri="{FF2B5EF4-FFF2-40B4-BE49-F238E27FC236}">
                <a16:creationId xmlns:a16="http://schemas.microsoft.com/office/drawing/2014/main" id="{EB360F9E-3B47-4B7E-BF0A-D2DD4910C6DB}"/>
              </a:ext>
            </a:extLst>
          </p:cNvPr>
          <p:cNvSpPr>
            <a:spLocks noGrp="1"/>
          </p:cNvSpPr>
          <p:nvPr>
            <p:ph idx="1"/>
          </p:nvPr>
        </p:nvSpPr>
        <p:spPr>
          <a:xfrm>
            <a:off x="634804" y="1325563"/>
            <a:ext cx="10922391" cy="5532437"/>
          </a:xfrm>
        </p:spPr>
        <p:txBody>
          <a:bodyPr>
            <a:normAutofit/>
          </a:bodyPr>
          <a:lstStyle/>
          <a:p>
            <a:endParaRPr lang="en-US" dirty="0"/>
          </a:p>
          <a:p>
            <a:r>
              <a:rPr lang="en-US" dirty="0"/>
              <a:t>Something else you must consider is that </a:t>
            </a:r>
            <a:r>
              <a:rPr lang="en-US" dirty="0">
                <a:solidFill>
                  <a:srgbClr val="0070C0"/>
                </a:solidFill>
              </a:rPr>
              <a:t>flock</a:t>
            </a:r>
            <a:r>
              <a:rPr lang="en-US" dirty="0"/>
              <a:t> is what is known as an </a:t>
            </a:r>
            <a:r>
              <a:rPr lang="en-US" b="1" i="1" dirty="0"/>
              <a:t>advisory </a:t>
            </a:r>
            <a:r>
              <a:rPr lang="en-US" b="1" dirty="0"/>
              <a:t>lock</a:t>
            </a:r>
            <a:endParaRPr lang="en-US" dirty="0"/>
          </a:p>
          <a:p>
            <a:pPr marL="457200" lvl="1" indent="0">
              <a:buNone/>
            </a:pPr>
            <a:r>
              <a:rPr lang="en-US" dirty="0"/>
              <a:t>This means that it locks out </a:t>
            </a:r>
            <a:r>
              <a:rPr lang="en-US" u="sng" dirty="0"/>
              <a:t>only other processes that call the function</a:t>
            </a:r>
            <a:endParaRPr lang="en-US" dirty="0"/>
          </a:p>
          <a:p>
            <a:endParaRPr lang="en-US" dirty="0"/>
          </a:p>
          <a:p>
            <a:endParaRPr lang="en-US" dirty="0"/>
          </a:p>
          <a:p>
            <a:r>
              <a:rPr lang="en-US" dirty="0"/>
              <a:t>If you have any code that goes right in and modifies files without implementing </a:t>
            </a:r>
            <a:r>
              <a:rPr lang="en-US" dirty="0">
                <a:solidFill>
                  <a:srgbClr val="0070C0"/>
                </a:solidFill>
              </a:rPr>
              <a:t>flock</a:t>
            </a:r>
            <a:r>
              <a:rPr lang="en-US" dirty="0"/>
              <a:t> file locking, it will always override the locking and could wreak havoc on your files.</a:t>
            </a:r>
          </a:p>
          <a:p>
            <a:pPr marL="457200" lvl="1" indent="0">
              <a:buNone/>
            </a:pPr>
            <a:r>
              <a:rPr lang="en-US" dirty="0"/>
              <a:t>By the way, implementing file locking and then accidentally leaving it out in one section of code can lead to an extremely hard-to-locate bug.</a:t>
            </a:r>
          </a:p>
        </p:txBody>
      </p:sp>
    </p:spTree>
    <p:extLst>
      <p:ext uri="{BB962C8B-B14F-4D97-AF65-F5344CB8AC3E}">
        <p14:creationId xmlns:p14="http://schemas.microsoft.com/office/powerpoint/2010/main" val="37491006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AF1E5-984E-4215-8486-EFC45D96ECB7}"/>
              </a:ext>
            </a:extLst>
          </p:cNvPr>
          <p:cNvSpPr>
            <a:spLocks noGrp="1"/>
          </p:cNvSpPr>
          <p:nvPr>
            <p:ph type="title"/>
          </p:nvPr>
        </p:nvSpPr>
        <p:spPr>
          <a:xfrm>
            <a:off x="838199" y="0"/>
            <a:ext cx="10515600" cy="1325563"/>
          </a:xfrm>
        </p:spPr>
        <p:txBody>
          <a:bodyPr/>
          <a:lstStyle/>
          <a:p>
            <a:r>
              <a:rPr lang="en-US" dirty="0"/>
              <a:t>Locking Files for Multiple Accesses</a:t>
            </a:r>
          </a:p>
        </p:txBody>
      </p:sp>
      <p:sp>
        <p:nvSpPr>
          <p:cNvPr id="3" name="Content Placeholder 2">
            <a:extLst>
              <a:ext uri="{FF2B5EF4-FFF2-40B4-BE49-F238E27FC236}">
                <a16:creationId xmlns:a16="http://schemas.microsoft.com/office/drawing/2014/main" id="{EB360F9E-3B47-4B7E-BF0A-D2DD4910C6DB}"/>
              </a:ext>
            </a:extLst>
          </p:cNvPr>
          <p:cNvSpPr>
            <a:spLocks noGrp="1"/>
          </p:cNvSpPr>
          <p:nvPr>
            <p:ph idx="1"/>
          </p:nvPr>
        </p:nvSpPr>
        <p:spPr>
          <a:xfrm>
            <a:off x="634804" y="1325563"/>
            <a:ext cx="10922391" cy="5532437"/>
          </a:xfrm>
        </p:spPr>
        <p:txBody>
          <a:bodyPr>
            <a:normAutofit/>
          </a:bodyPr>
          <a:lstStyle/>
          <a:p>
            <a:pPr marL="0" indent="0">
              <a:buNone/>
            </a:pPr>
            <a:endParaRPr lang="en-US" dirty="0"/>
          </a:p>
          <a:p>
            <a:r>
              <a:rPr lang="en-US" dirty="0"/>
              <a:t> </a:t>
            </a:r>
            <a:r>
              <a:rPr lang="en-US" dirty="0">
                <a:solidFill>
                  <a:srgbClr val="0070C0"/>
                </a:solidFill>
              </a:rPr>
              <a:t>flock</a:t>
            </a:r>
            <a:r>
              <a:rPr lang="en-US" dirty="0"/>
              <a:t> will </a:t>
            </a:r>
            <a:r>
              <a:rPr lang="en-US" u="sng" dirty="0"/>
              <a:t>not work on NFS</a:t>
            </a:r>
            <a:r>
              <a:rPr lang="en-US" dirty="0"/>
              <a:t> and many other networked file systems</a:t>
            </a:r>
          </a:p>
          <a:p>
            <a:endParaRPr lang="en-US" dirty="0"/>
          </a:p>
          <a:p>
            <a:r>
              <a:rPr lang="en-US" dirty="0"/>
              <a:t>Also, doesn’t work in multithreaded server</a:t>
            </a:r>
          </a:p>
          <a:p>
            <a:pPr marL="457200" lvl="1" indent="0">
              <a:buNone/>
            </a:pPr>
            <a:r>
              <a:rPr lang="en-US" dirty="0"/>
              <a:t>When using a multithreaded server like ISAPI, you may not be able to rely on </a:t>
            </a:r>
            <a:r>
              <a:rPr lang="en-US" dirty="0">
                <a:solidFill>
                  <a:srgbClr val="0070C0"/>
                </a:solidFill>
              </a:rPr>
              <a:t>flock</a:t>
            </a:r>
            <a:r>
              <a:rPr lang="en-US" dirty="0"/>
              <a:t> to protect files against other PHP scripts running in parallel threads of the same server instance.</a:t>
            </a:r>
          </a:p>
          <a:p>
            <a:endParaRPr lang="en-US" dirty="0"/>
          </a:p>
          <a:p>
            <a:r>
              <a:rPr lang="en-US" dirty="0"/>
              <a:t>Additionally, </a:t>
            </a:r>
            <a:r>
              <a:rPr lang="en-US" dirty="0">
                <a:solidFill>
                  <a:srgbClr val="0070C0"/>
                </a:solidFill>
              </a:rPr>
              <a:t>flock</a:t>
            </a:r>
            <a:r>
              <a:rPr lang="en-US" dirty="0"/>
              <a:t> is not supported on any system using the old FAT file system, such as older versions of Windows.</a:t>
            </a:r>
            <a:endParaRPr lang="en-US" dirty="0">
              <a:solidFill>
                <a:srgbClr val="0070C0"/>
              </a:solidFill>
            </a:endParaRPr>
          </a:p>
        </p:txBody>
      </p:sp>
    </p:spTree>
    <p:extLst>
      <p:ext uri="{BB962C8B-B14F-4D97-AF65-F5344CB8AC3E}">
        <p14:creationId xmlns:p14="http://schemas.microsoft.com/office/powerpoint/2010/main" val="27319423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AF1E5-984E-4215-8486-EFC45D96ECB7}"/>
              </a:ext>
            </a:extLst>
          </p:cNvPr>
          <p:cNvSpPr>
            <a:spLocks noGrp="1"/>
          </p:cNvSpPr>
          <p:nvPr>
            <p:ph type="title"/>
          </p:nvPr>
        </p:nvSpPr>
        <p:spPr>
          <a:xfrm>
            <a:off x="838199" y="0"/>
            <a:ext cx="10515600" cy="1325563"/>
          </a:xfrm>
        </p:spPr>
        <p:txBody>
          <a:bodyPr/>
          <a:lstStyle/>
          <a:p>
            <a:r>
              <a:rPr lang="en-US" b="1" u="sng" dirty="0"/>
              <a:t>Reading an Entire File</a:t>
            </a:r>
          </a:p>
        </p:txBody>
      </p:sp>
      <p:sp>
        <p:nvSpPr>
          <p:cNvPr id="3" name="Content Placeholder 2">
            <a:extLst>
              <a:ext uri="{FF2B5EF4-FFF2-40B4-BE49-F238E27FC236}">
                <a16:creationId xmlns:a16="http://schemas.microsoft.com/office/drawing/2014/main" id="{EB360F9E-3B47-4B7E-BF0A-D2DD4910C6DB}"/>
              </a:ext>
            </a:extLst>
          </p:cNvPr>
          <p:cNvSpPr>
            <a:spLocks noGrp="1"/>
          </p:cNvSpPr>
          <p:nvPr>
            <p:ph idx="1"/>
          </p:nvPr>
        </p:nvSpPr>
        <p:spPr>
          <a:xfrm>
            <a:off x="634804" y="1325563"/>
            <a:ext cx="10922391" cy="5532437"/>
          </a:xfrm>
        </p:spPr>
        <p:txBody>
          <a:bodyPr>
            <a:normAutofit/>
          </a:bodyPr>
          <a:lstStyle/>
          <a:p>
            <a:r>
              <a:rPr lang="en-US" dirty="0"/>
              <a:t>A handy function for reading in an entire file </a:t>
            </a:r>
            <a:r>
              <a:rPr lang="en-US" u="sng" dirty="0"/>
              <a:t>without having to use file handles</a:t>
            </a:r>
            <a:r>
              <a:rPr lang="en-US" dirty="0"/>
              <a:t> is </a:t>
            </a:r>
            <a:r>
              <a:rPr lang="en-US" b="1" dirty="0" err="1">
                <a:solidFill>
                  <a:srgbClr val="0070C0"/>
                </a:solidFill>
              </a:rPr>
              <a:t>file_get_contents</a:t>
            </a:r>
            <a:r>
              <a:rPr lang="en-US" dirty="0"/>
              <a:t> </a:t>
            </a:r>
          </a:p>
          <a:p>
            <a:endParaRPr lang="en-US" dirty="0"/>
          </a:p>
          <a:p>
            <a:pPr marL="457200" lvl="1" indent="0">
              <a:buNone/>
            </a:pPr>
            <a:r>
              <a:rPr lang="en-US" dirty="0">
                <a:solidFill>
                  <a:srgbClr val="0070C0"/>
                </a:solidFill>
              </a:rPr>
              <a:t>&lt;?</a:t>
            </a:r>
            <a:r>
              <a:rPr lang="en-US" dirty="0" err="1">
                <a:solidFill>
                  <a:srgbClr val="0070C0"/>
                </a:solidFill>
              </a:rPr>
              <a:t>php</a:t>
            </a:r>
            <a:endParaRPr lang="en-US" dirty="0">
              <a:solidFill>
                <a:srgbClr val="0070C0"/>
              </a:solidFill>
            </a:endParaRPr>
          </a:p>
          <a:p>
            <a:pPr marL="457200" lvl="1" indent="0">
              <a:buNone/>
            </a:pPr>
            <a:r>
              <a:rPr lang="en-US" dirty="0">
                <a:solidFill>
                  <a:srgbClr val="0070C0"/>
                </a:solidFill>
              </a:rPr>
              <a:t>	echo "&lt;pre&gt;"; 	</a:t>
            </a:r>
            <a:r>
              <a:rPr lang="en-US" dirty="0">
                <a:solidFill>
                  <a:schemeClr val="tx1">
                    <a:lumMod val="50000"/>
                    <a:lumOff val="50000"/>
                  </a:schemeClr>
                </a:solidFill>
              </a:rPr>
              <a:t>// Enables display of line feeds</a:t>
            </a:r>
          </a:p>
          <a:p>
            <a:pPr marL="457200" lvl="1" indent="0">
              <a:buNone/>
            </a:pPr>
            <a:endParaRPr lang="en-US" dirty="0">
              <a:solidFill>
                <a:srgbClr val="0070C0"/>
              </a:solidFill>
            </a:endParaRPr>
          </a:p>
          <a:p>
            <a:pPr marL="457200" lvl="1" indent="0">
              <a:buNone/>
            </a:pPr>
            <a:r>
              <a:rPr lang="en-US" dirty="0">
                <a:solidFill>
                  <a:srgbClr val="0070C0"/>
                </a:solidFill>
              </a:rPr>
              <a:t>	echo </a:t>
            </a:r>
            <a:r>
              <a:rPr lang="en-US" b="1" dirty="0" err="1">
                <a:solidFill>
                  <a:srgbClr val="0070C0"/>
                </a:solidFill>
              </a:rPr>
              <a:t>file_get_contents</a:t>
            </a:r>
            <a:r>
              <a:rPr lang="en-US" dirty="0">
                <a:solidFill>
                  <a:srgbClr val="0070C0"/>
                </a:solidFill>
              </a:rPr>
              <a:t>("testfile.txt");</a:t>
            </a:r>
          </a:p>
          <a:p>
            <a:pPr marL="457200" lvl="1" indent="0">
              <a:buNone/>
            </a:pPr>
            <a:endParaRPr lang="en-US" dirty="0">
              <a:solidFill>
                <a:srgbClr val="0070C0"/>
              </a:solidFill>
            </a:endParaRPr>
          </a:p>
          <a:p>
            <a:pPr marL="457200" lvl="1" indent="0">
              <a:buNone/>
            </a:pPr>
            <a:r>
              <a:rPr lang="en-US" dirty="0">
                <a:solidFill>
                  <a:srgbClr val="0070C0"/>
                </a:solidFill>
              </a:rPr>
              <a:t>	echo "&lt;/pre&gt;";  </a:t>
            </a:r>
            <a:r>
              <a:rPr lang="en-US" dirty="0">
                <a:solidFill>
                  <a:schemeClr val="tx1">
                    <a:lumMod val="50000"/>
                    <a:lumOff val="50000"/>
                  </a:schemeClr>
                </a:solidFill>
              </a:rPr>
              <a:t>// Terminates pre tag</a:t>
            </a:r>
          </a:p>
          <a:p>
            <a:pPr marL="457200" lvl="1" indent="0">
              <a:buNone/>
            </a:pPr>
            <a:r>
              <a:rPr lang="en-US" dirty="0">
                <a:solidFill>
                  <a:srgbClr val="0070C0"/>
                </a:solidFill>
              </a:rPr>
              <a:t>?&gt;</a:t>
            </a:r>
          </a:p>
          <a:p>
            <a:endParaRPr lang="en-US" dirty="0"/>
          </a:p>
        </p:txBody>
      </p:sp>
    </p:spTree>
    <p:extLst>
      <p:ext uri="{BB962C8B-B14F-4D97-AF65-F5344CB8AC3E}">
        <p14:creationId xmlns:p14="http://schemas.microsoft.com/office/powerpoint/2010/main" val="14036455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360F9E-3B47-4B7E-BF0A-D2DD4910C6DB}"/>
              </a:ext>
            </a:extLst>
          </p:cNvPr>
          <p:cNvSpPr>
            <a:spLocks noGrp="1"/>
          </p:cNvSpPr>
          <p:nvPr>
            <p:ph idx="1"/>
          </p:nvPr>
        </p:nvSpPr>
        <p:spPr>
          <a:xfrm>
            <a:off x="634804" y="1325563"/>
            <a:ext cx="10922391" cy="5532437"/>
          </a:xfrm>
        </p:spPr>
        <p:txBody>
          <a:bodyPr>
            <a:normAutofit/>
          </a:bodyPr>
          <a:lstStyle/>
          <a:p>
            <a:r>
              <a:rPr lang="en-US" dirty="0"/>
              <a:t>But the function is actually a lot more useful than that, because you can also use it to </a:t>
            </a:r>
            <a:r>
              <a:rPr lang="en-US" u="sng" dirty="0"/>
              <a:t>fetch a file from a server across the Internet</a:t>
            </a:r>
            <a:r>
              <a:rPr lang="en-US" dirty="0"/>
              <a:t>, and then displays it as if the user had surfed to the page itself. </a:t>
            </a:r>
          </a:p>
          <a:p>
            <a:endParaRPr lang="en-US" dirty="0"/>
          </a:p>
          <a:p>
            <a:pPr marL="457200" lvl="1" indent="0">
              <a:buNone/>
            </a:pPr>
            <a:r>
              <a:rPr lang="en-US" dirty="0">
                <a:solidFill>
                  <a:srgbClr val="0070C0"/>
                </a:solidFill>
              </a:rPr>
              <a:t>&lt;?</a:t>
            </a:r>
            <a:r>
              <a:rPr lang="en-US" dirty="0" err="1">
                <a:solidFill>
                  <a:srgbClr val="0070C0"/>
                </a:solidFill>
              </a:rPr>
              <a:t>php</a:t>
            </a:r>
            <a:endParaRPr lang="en-US" dirty="0">
              <a:solidFill>
                <a:srgbClr val="0070C0"/>
              </a:solidFill>
            </a:endParaRPr>
          </a:p>
          <a:p>
            <a:pPr marL="457200" lvl="1" indent="0">
              <a:buNone/>
            </a:pPr>
            <a:r>
              <a:rPr lang="es-ES" dirty="0">
                <a:solidFill>
                  <a:srgbClr val="0070C0"/>
                </a:solidFill>
              </a:rPr>
              <a:t>	echo </a:t>
            </a:r>
            <a:r>
              <a:rPr lang="es-ES" dirty="0" err="1">
                <a:solidFill>
                  <a:srgbClr val="0070C0"/>
                </a:solidFill>
              </a:rPr>
              <a:t>file_get_contents</a:t>
            </a:r>
            <a:r>
              <a:rPr lang="es-ES" dirty="0">
                <a:solidFill>
                  <a:srgbClr val="0070C0"/>
                </a:solidFill>
              </a:rPr>
              <a:t>("http://www.yahoo.com");</a:t>
            </a:r>
          </a:p>
          <a:p>
            <a:pPr marL="457200" lvl="1" indent="0">
              <a:buNone/>
            </a:pPr>
            <a:r>
              <a:rPr lang="en-US" dirty="0">
                <a:solidFill>
                  <a:srgbClr val="0070C0"/>
                </a:solidFill>
              </a:rPr>
              <a:t>?&gt;</a:t>
            </a:r>
          </a:p>
          <a:p>
            <a:pPr marL="457200" lvl="1" indent="0">
              <a:buNone/>
            </a:pPr>
            <a:endParaRPr lang="en-US" dirty="0">
              <a:solidFill>
                <a:srgbClr val="0070C0"/>
              </a:solidFill>
            </a:endParaRPr>
          </a:p>
          <a:p>
            <a:endParaRPr lang="en-US" dirty="0"/>
          </a:p>
          <a:p>
            <a:endParaRPr lang="en-US" dirty="0"/>
          </a:p>
        </p:txBody>
      </p:sp>
    </p:spTree>
    <p:extLst>
      <p:ext uri="{BB962C8B-B14F-4D97-AF65-F5344CB8AC3E}">
        <p14:creationId xmlns:p14="http://schemas.microsoft.com/office/powerpoint/2010/main" val="15360123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AF1E5-984E-4215-8486-EFC45D96ECB7}"/>
              </a:ext>
            </a:extLst>
          </p:cNvPr>
          <p:cNvSpPr>
            <a:spLocks noGrp="1"/>
          </p:cNvSpPr>
          <p:nvPr>
            <p:ph type="title"/>
          </p:nvPr>
        </p:nvSpPr>
        <p:spPr>
          <a:xfrm>
            <a:off x="838199" y="0"/>
            <a:ext cx="10515600" cy="1325563"/>
          </a:xfrm>
        </p:spPr>
        <p:txBody>
          <a:bodyPr/>
          <a:lstStyle/>
          <a:p>
            <a:r>
              <a:rPr lang="en-US" u="sng" dirty="0"/>
              <a:t>Uploading Files</a:t>
            </a:r>
          </a:p>
        </p:txBody>
      </p:sp>
      <p:sp>
        <p:nvSpPr>
          <p:cNvPr id="3" name="Content Placeholder 2">
            <a:extLst>
              <a:ext uri="{FF2B5EF4-FFF2-40B4-BE49-F238E27FC236}">
                <a16:creationId xmlns:a16="http://schemas.microsoft.com/office/drawing/2014/main" id="{EB360F9E-3B47-4B7E-BF0A-D2DD4910C6DB}"/>
              </a:ext>
            </a:extLst>
          </p:cNvPr>
          <p:cNvSpPr>
            <a:spLocks noGrp="1"/>
          </p:cNvSpPr>
          <p:nvPr>
            <p:ph idx="1"/>
          </p:nvPr>
        </p:nvSpPr>
        <p:spPr>
          <a:xfrm>
            <a:off x="634804" y="1325563"/>
            <a:ext cx="10922391" cy="5532437"/>
          </a:xfrm>
        </p:spPr>
        <p:txBody>
          <a:bodyPr>
            <a:normAutofit fontScale="85000" lnSpcReduction="20000"/>
          </a:bodyPr>
          <a:lstStyle/>
          <a:p>
            <a:pPr marL="0" indent="0">
              <a:buNone/>
            </a:pPr>
            <a:r>
              <a:rPr lang="en-US" i="1" dirty="0"/>
              <a:t>Image uploader </a:t>
            </a:r>
            <a:r>
              <a:rPr lang="en-US" i="1" dirty="0" err="1"/>
              <a:t>upload.php</a:t>
            </a:r>
            <a:endParaRPr lang="en-US" i="1" dirty="0"/>
          </a:p>
          <a:p>
            <a:endParaRPr lang="en-US" i="1" dirty="0"/>
          </a:p>
          <a:p>
            <a:pPr marL="457200" lvl="1" indent="0">
              <a:buNone/>
            </a:pPr>
            <a:r>
              <a:rPr lang="en-US" dirty="0">
                <a:solidFill>
                  <a:srgbClr val="0070C0"/>
                </a:solidFill>
              </a:rPr>
              <a:t>&lt;?</a:t>
            </a:r>
            <a:r>
              <a:rPr lang="en-US" dirty="0" err="1">
                <a:solidFill>
                  <a:srgbClr val="0070C0"/>
                </a:solidFill>
              </a:rPr>
              <a:t>php</a:t>
            </a:r>
            <a:r>
              <a:rPr lang="en-US" dirty="0">
                <a:solidFill>
                  <a:srgbClr val="0070C0"/>
                </a:solidFill>
              </a:rPr>
              <a:t> 	</a:t>
            </a:r>
            <a:r>
              <a:rPr lang="en-US" dirty="0">
                <a:solidFill>
                  <a:schemeClr val="tx1">
                    <a:lumMod val="50000"/>
                    <a:lumOff val="50000"/>
                  </a:schemeClr>
                </a:solidFill>
              </a:rPr>
              <a:t>// </a:t>
            </a:r>
            <a:r>
              <a:rPr lang="en-US" dirty="0" err="1">
                <a:solidFill>
                  <a:schemeClr val="tx1">
                    <a:lumMod val="50000"/>
                    <a:lumOff val="50000"/>
                  </a:schemeClr>
                </a:solidFill>
              </a:rPr>
              <a:t>upload.php</a:t>
            </a:r>
            <a:endParaRPr lang="en-US" dirty="0">
              <a:solidFill>
                <a:schemeClr val="tx1">
                  <a:lumMod val="50000"/>
                  <a:lumOff val="50000"/>
                </a:schemeClr>
              </a:solidFill>
            </a:endParaRPr>
          </a:p>
          <a:p>
            <a:pPr marL="457200" lvl="1" indent="0">
              <a:buNone/>
            </a:pPr>
            <a:r>
              <a:rPr lang="en-US" dirty="0">
                <a:solidFill>
                  <a:srgbClr val="0070C0"/>
                </a:solidFill>
              </a:rPr>
              <a:t>	echo &lt;&lt;&lt;_END</a:t>
            </a:r>
          </a:p>
          <a:p>
            <a:pPr marL="457200" lvl="1" indent="0">
              <a:buNone/>
            </a:pPr>
            <a:r>
              <a:rPr lang="en-US" dirty="0">
                <a:solidFill>
                  <a:srgbClr val="0070C0"/>
                </a:solidFill>
              </a:rPr>
              <a:t>		</a:t>
            </a:r>
            <a:r>
              <a:rPr lang="en-US" dirty="0">
                <a:solidFill>
                  <a:schemeClr val="tx1">
                    <a:lumMod val="95000"/>
                    <a:lumOff val="5000"/>
                  </a:schemeClr>
                </a:solidFill>
              </a:rPr>
              <a:t>&lt;html&gt;&lt;head&gt;&lt;title&gt;PHP Form Upload&lt;/title&gt;&lt;/head&gt;&lt;body&gt;</a:t>
            </a:r>
          </a:p>
          <a:p>
            <a:pPr marL="457200" lvl="1" indent="0">
              <a:buNone/>
            </a:pPr>
            <a:r>
              <a:rPr lang="en-US" dirty="0">
                <a:solidFill>
                  <a:schemeClr val="tx1">
                    <a:lumMod val="95000"/>
                    <a:lumOff val="5000"/>
                  </a:schemeClr>
                </a:solidFill>
              </a:rPr>
              <a:t>		&lt;form method='post' action='</a:t>
            </a:r>
            <a:r>
              <a:rPr lang="en-US" dirty="0" err="1">
                <a:solidFill>
                  <a:schemeClr val="tx1">
                    <a:lumMod val="95000"/>
                    <a:lumOff val="5000"/>
                  </a:schemeClr>
                </a:solidFill>
              </a:rPr>
              <a:t>upload.php</a:t>
            </a:r>
            <a:r>
              <a:rPr lang="en-US" dirty="0">
                <a:solidFill>
                  <a:schemeClr val="tx1">
                    <a:lumMod val="95000"/>
                    <a:lumOff val="5000"/>
                  </a:schemeClr>
                </a:solidFill>
              </a:rPr>
              <a:t>' </a:t>
            </a:r>
            <a:r>
              <a:rPr lang="en-US" dirty="0" err="1">
                <a:solidFill>
                  <a:schemeClr val="tx1">
                    <a:lumMod val="95000"/>
                    <a:lumOff val="5000"/>
                  </a:schemeClr>
                </a:solidFill>
              </a:rPr>
              <a:t>enctype</a:t>
            </a:r>
            <a:r>
              <a:rPr lang="en-US" dirty="0">
                <a:solidFill>
                  <a:schemeClr val="tx1">
                    <a:lumMod val="95000"/>
                    <a:lumOff val="5000"/>
                  </a:schemeClr>
                </a:solidFill>
              </a:rPr>
              <a:t>='multipart/form-data’&gt;</a:t>
            </a:r>
          </a:p>
          <a:p>
            <a:pPr marL="457200" lvl="1" indent="0">
              <a:buNone/>
            </a:pPr>
            <a:r>
              <a:rPr lang="en-US" dirty="0">
                <a:solidFill>
                  <a:schemeClr val="tx1">
                    <a:lumMod val="95000"/>
                    <a:lumOff val="5000"/>
                  </a:schemeClr>
                </a:solidFill>
              </a:rPr>
              <a:t>			Select File: &lt;input type='file' name='filename' size='10’&gt;</a:t>
            </a:r>
          </a:p>
          <a:p>
            <a:pPr marL="457200" lvl="1" indent="0">
              <a:buNone/>
            </a:pPr>
            <a:r>
              <a:rPr lang="en-US" dirty="0">
                <a:solidFill>
                  <a:schemeClr val="tx1">
                    <a:lumMod val="95000"/>
                    <a:lumOff val="5000"/>
                  </a:schemeClr>
                </a:solidFill>
              </a:rPr>
              <a:t>			&lt;input type='submit' value='Upload’&gt;</a:t>
            </a:r>
          </a:p>
          <a:p>
            <a:pPr marL="457200" lvl="1" indent="0">
              <a:buNone/>
            </a:pPr>
            <a:r>
              <a:rPr lang="en-US" dirty="0">
                <a:solidFill>
                  <a:schemeClr val="tx1">
                    <a:lumMod val="95000"/>
                    <a:lumOff val="5000"/>
                  </a:schemeClr>
                </a:solidFill>
              </a:rPr>
              <a:t>		&lt;/form&gt;</a:t>
            </a:r>
          </a:p>
          <a:p>
            <a:pPr marL="457200" lvl="1" indent="0">
              <a:buNone/>
            </a:pPr>
            <a:r>
              <a:rPr lang="en-US" dirty="0">
                <a:solidFill>
                  <a:srgbClr val="0070C0"/>
                </a:solidFill>
              </a:rPr>
              <a:t>_END;</a:t>
            </a:r>
          </a:p>
          <a:p>
            <a:pPr marL="457200" lvl="1" indent="0">
              <a:buNone/>
            </a:pPr>
            <a:endParaRPr lang="en-US" dirty="0">
              <a:solidFill>
                <a:srgbClr val="0070C0"/>
              </a:solidFill>
            </a:endParaRPr>
          </a:p>
          <a:p>
            <a:pPr marL="457200" lvl="1" indent="0">
              <a:buNone/>
            </a:pPr>
            <a:r>
              <a:rPr lang="en-US" dirty="0">
                <a:solidFill>
                  <a:srgbClr val="0070C0"/>
                </a:solidFill>
              </a:rPr>
              <a:t>	if ($_FILES)</a:t>
            </a:r>
          </a:p>
          <a:p>
            <a:pPr marL="457200" lvl="1" indent="0">
              <a:buNone/>
            </a:pPr>
            <a:r>
              <a:rPr lang="en-US" dirty="0">
                <a:solidFill>
                  <a:srgbClr val="0070C0"/>
                </a:solidFill>
              </a:rPr>
              <a:t>	{</a:t>
            </a:r>
          </a:p>
          <a:p>
            <a:pPr marL="457200" lvl="1" indent="0">
              <a:buNone/>
            </a:pPr>
            <a:r>
              <a:rPr lang="en-US" dirty="0">
                <a:solidFill>
                  <a:srgbClr val="0070C0"/>
                </a:solidFill>
              </a:rPr>
              <a:t>		$name = $_FILES['filename']['name’];</a:t>
            </a:r>
          </a:p>
          <a:p>
            <a:pPr marL="457200" lvl="1" indent="0">
              <a:buNone/>
            </a:pPr>
            <a:r>
              <a:rPr lang="en-US" dirty="0">
                <a:solidFill>
                  <a:srgbClr val="0070C0"/>
                </a:solidFill>
              </a:rPr>
              <a:t>		</a:t>
            </a:r>
            <a:r>
              <a:rPr lang="en-US" dirty="0" err="1">
                <a:solidFill>
                  <a:srgbClr val="0070C0"/>
                </a:solidFill>
              </a:rPr>
              <a:t>move_uploaded_file</a:t>
            </a:r>
            <a:r>
              <a:rPr lang="en-US" dirty="0">
                <a:solidFill>
                  <a:srgbClr val="0070C0"/>
                </a:solidFill>
              </a:rPr>
              <a:t>($_FILES['filename']['</a:t>
            </a:r>
            <a:r>
              <a:rPr lang="en-US" dirty="0" err="1">
                <a:solidFill>
                  <a:srgbClr val="0070C0"/>
                </a:solidFill>
              </a:rPr>
              <a:t>tmp_name</a:t>
            </a:r>
            <a:r>
              <a:rPr lang="en-US" dirty="0">
                <a:solidFill>
                  <a:srgbClr val="0070C0"/>
                </a:solidFill>
              </a:rPr>
              <a:t>'], $name);</a:t>
            </a:r>
          </a:p>
          <a:p>
            <a:pPr marL="457200" lvl="1" indent="0">
              <a:buNone/>
            </a:pPr>
            <a:r>
              <a:rPr lang="en-US" dirty="0">
                <a:solidFill>
                  <a:srgbClr val="0070C0"/>
                </a:solidFill>
              </a:rPr>
              <a:t>		echo "Uploaded image '$name'&lt;</a:t>
            </a:r>
            <a:r>
              <a:rPr lang="en-US" dirty="0" err="1">
                <a:solidFill>
                  <a:srgbClr val="0070C0"/>
                </a:solidFill>
              </a:rPr>
              <a:t>br</a:t>
            </a:r>
            <a:r>
              <a:rPr lang="en-US" dirty="0">
                <a:solidFill>
                  <a:srgbClr val="0070C0"/>
                </a:solidFill>
              </a:rPr>
              <a:t>&gt;&lt;</a:t>
            </a:r>
            <a:r>
              <a:rPr lang="en-US" dirty="0" err="1">
                <a:solidFill>
                  <a:srgbClr val="0070C0"/>
                </a:solidFill>
              </a:rPr>
              <a:t>img</a:t>
            </a:r>
            <a:r>
              <a:rPr lang="en-US" dirty="0">
                <a:solidFill>
                  <a:srgbClr val="0070C0"/>
                </a:solidFill>
              </a:rPr>
              <a:t> </a:t>
            </a:r>
            <a:r>
              <a:rPr lang="en-US" dirty="0" err="1">
                <a:solidFill>
                  <a:srgbClr val="0070C0"/>
                </a:solidFill>
              </a:rPr>
              <a:t>src</a:t>
            </a:r>
            <a:r>
              <a:rPr lang="en-US" dirty="0">
                <a:solidFill>
                  <a:srgbClr val="0070C0"/>
                </a:solidFill>
              </a:rPr>
              <a:t>='$name'&gt;";</a:t>
            </a:r>
          </a:p>
          <a:p>
            <a:pPr marL="457200" lvl="1" indent="0">
              <a:buNone/>
            </a:pPr>
            <a:r>
              <a:rPr lang="en-US" dirty="0">
                <a:solidFill>
                  <a:srgbClr val="0070C0"/>
                </a:solidFill>
              </a:rPr>
              <a:t>	}</a:t>
            </a:r>
          </a:p>
          <a:p>
            <a:pPr marL="457200" lvl="1" indent="0">
              <a:buNone/>
            </a:pPr>
            <a:r>
              <a:rPr lang="en-US" dirty="0">
                <a:solidFill>
                  <a:srgbClr val="0070C0"/>
                </a:solidFill>
              </a:rPr>
              <a:t>	echo "&lt;/body&gt;&lt;/html&gt;";</a:t>
            </a:r>
          </a:p>
          <a:p>
            <a:pPr marL="457200" lvl="1" indent="0">
              <a:buNone/>
            </a:pPr>
            <a:r>
              <a:rPr lang="en-US" dirty="0">
                <a:solidFill>
                  <a:srgbClr val="0070C0"/>
                </a:solidFill>
              </a:rPr>
              <a:t>?&gt;</a:t>
            </a:r>
          </a:p>
        </p:txBody>
      </p:sp>
      <p:pic>
        <p:nvPicPr>
          <p:cNvPr id="4" name="Picture 3">
            <a:extLst>
              <a:ext uri="{FF2B5EF4-FFF2-40B4-BE49-F238E27FC236}">
                <a16:creationId xmlns:a16="http://schemas.microsoft.com/office/drawing/2014/main" id="{344CCC81-09F8-4D97-B929-39692333728C}"/>
              </a:ext>
            </a:extLst>
          </p:cNvPr>
          <p:cNvPicPr>
            <a:picLocks noChangeAspect="1"/>
          </p:cNvPicPr>
          <p:nvPr/>
        </p:nvPicPr>
        <p:blipFill>
          <a:blip r:embed="rId3"/>
          <a:stretch>
            <a:fillRect/>
          </a:stretch>
        </p:blipFill>
        <p:spPr>
          <a:xfrm>
            <a:off x="9960365" y="380078"/>
            <a:ext cx="1800225" cy="1466850"/>
          </a:xfrm>
          <a:prstGeom prst="rect">
            <a:avLst/>
          </a:prstGeom>
        </p:spPr>
      </p:pic>
    </p:spTree>
    <p:extLst>
      <p:ext uri="{BB962C8B-B14F-4D97-AF65-F5344CB8AC3E}">
        <p14:creationId xmlns:p14="http://schemas.microsoft.com/office/powerpoint/2010/main" val="25022484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AF1E5-984E-4215-8486-EFC45D96ECB7}"/>
              </a:ext>
            </a:extLst>
          </p:cNvPr>
          <p:cNvSpPr>
            <a:spLocks noGrp="1"/>
          </p:cNvSpPr>
          <p:nvPr>
            <p:ph type="title"/>
          </p:nvPr>
        </p:nvSpPr>
        <p:spPr>
          <a:xfrm>
            <a:off x="838199" y="0"/>
            <a:ext cx="10515600" cy="1325563"/>
          </a:xfrm>
        </p:spPr>
        <p:txBody>
          <a:bodyPr/>
          <a:lstStyle/>
          <a:p>
            <a:r>
              <a:rPr lang="en-US" b="1" u="sng" dirty="0"/>
              <a:t>Creating a File</a:t>
            </a:r>
          </a:p>
        </p:txBody>
      </p:sp>
      <p:sp>
        <p:nvSpPr>
          <p:cNvPr id="3" name="Content Placeholder 2">
            <a:extLst>
              <a:ext uri="{FF2B5EF4-FFF2-40B4-BE49-F238E27FC236}">
                <a16:creationId xmlns:a16="http://schemas.microsoft.com/office/drawing/2014/main" id="{EB360F9E-3B47-4B7E-BF0A-D2DD4910C6DB}"/>
              </a:ext>
            </a:extLst>
          </p:cNvPr>
          <p:cNvSpPr>
            <a:spLocks noGrp="1"/>
          </p:cNvSpPr>
          <p:nvPr>
            <p:ph idx="1"/>
          </p:nvPr>
        </p:nvSpPr>
        <p:spPr>
          <a:xfrm>
            <a:off x="634804" y="1325563"/>
            <a:ext cx="10922391" cy="5532437"/>
          </a:xfrm>
        </p:spPr>
        <p:txBody>
          <a:bodyPr>
            <a:normAutofit/>
          </a:bodyPr>
          <a:lstStyle/>
          <a:p>
            <a:endParaRPr lang="en-US" dirty="0"/>
          </a:p>
          <a:p>
            <a:pPr marL="457200" lvl="1" indent="0">
              <a:buNone/>
            </a:pPr>
            <a:r>
              <a:rPr lang="en-US" dirty="0">
                <a:solidFill>
                  <a:srgbClr val="0070C0"/>
                </a:solidFill>
              </a:rPr>
              <a:t>&lt;?</a:t>
            </a:r>
            <a:r>
              <a:rPr lang="en-US" dirty="0" err="1">
                <a:solidFill>
                  <a:srgbClr val="0070C0"/>
                </a:solidFill>
              </a:rPr>
              <a:t>php</a:t>
            </a:r>
            <a:r>
              <a:rPr lang="en-US" dirty="0">
                <a:solidFill>
                  <a:srgbClr val="0070C0"/>
                </a:solidFill>
              </a:rPr>
              <a:t> </a:t>
            </a:r>
            <a:r>
              <a:rPr lang="en-US" dirty="0">
                <a:solidFill>
                  <a:schemeClr val="tx1">
                    <a:lumMod val="50000"/>
                    <a:lumOff val="50000"/>
                  </a:schemeClr>
                </a:solidFill>
              </a:rPr>
              <a:t>// </a:t>
            </a:r>
            <a:r>
              <a:rPr lang="en-US" dirty="0" err="1">
                <a:solidFill>
                  <a:schemeClr val="tx1">
                    <a:lumMod val="50000"/>
                    <a:lumOff val="50000"/>
                  </a:schemeClr>
                </a:solidFill>
              </a:rPr>
              <a:t>testfile.php</a:t>
            </a:r>
            <a:endParaRPr lang="en-US" dirty="0">
              <a:solidFill>
                <a:schemeClr val="tx1">
                  <a:lumMod val="50000"/>
                  <a:lumOff val="50000"/>
                </a:schemeClr>
              </a:solidFill>
            </a:endParaRPr>
          </a:p>
          <a:p>
            <a:pPr marL="457200" lvl="1" indent="0">
              <a:buNone/>
            </a:pPr>
            <a:r>
              <a:rPr lang="en-US" dirty="0">
                <a:solidFill>
                  <a:srgbClr val="0070C0"/>
                </a:solidFill>
              </a:rPr>
              <a:t>	$</a:t>
            </a:r>
            <a:r>
              <a:rPr lang="en-US" dirty="0" err="1">
                <a:solidFill>
                  <a:srgbClr val="0070C0"/>
                </a:solidFill>
              </a:rPr>
              <a:t>fh</a:t>
            </a:r>
            <a:r>
              <a:rPr lang="en-US" dirty="0">
                <a:solidFill>
                  <a:srgbClr val="0070C0"/>
                </a:solidFill>
              </a:rPr>
              <a:t> = </a:t>
            </a:r>
            <a:r>
              <a:rPr lang="en-US" b="1" dirty="0" err="1">
                <a:solidFill>
                  <a:srgbClr val="0070C0"/>
                </a:solidFill>
              </a:rPr>
              <a:t>fopen</a:t>
            </a:r>
            <a:r>
              <a:rPr lang="en-US" dirty="0">
                <a:solidFill>
                  <a:srgbClr val="0070C0"/>
                </a:solidFill>
              </a:rPr>
              <a:t>("testfile.txt", 'w') </a:t>
            </a:r>
            <a:r>
              <a:rPr lang="en-US" b="1" dirty="0">
                <a:solidFill>
                  <a:srgbClr val="0070C0"/>
                </a:solidFill>
              </a:rPr>
              <a:t>or die</a:t>
            </a:r>
            <a:r>
              <a:rPr lang="en-US" dirty="0">
                <a:solidFill>
                  <a:srgbClr val="0070C0"/>
                </a:solidFill>
              </a:rPr>
              <a:t>("Failed to create file");</a:t>
            </a:r>
          </a:p>
          <a:p>
            <a:pPr marL="457200" lvl="1" indent="0">
              <a:buNone/>
            </a:pPr>
            <a:r>
              <a:rPr lang="en-US" dirty="0">
                <a:solidFill>
                  <a:srgbClr val="0070C0"/>
                </a:solidFill>
              </a:rPr>
              <a:t>	$text = &lt;&lt;&lt;_END</a:t>
            </a:r>
          </a:p>
          <a:p>
            <a:pPr marL="457200" lvl="1" indent="0">
              <a:buNone/>
            </a:pPr>
            <a:r>
              <a:rPr lang="en-US" dirty="0">
                <a:solidFill>
                  <a:srgbClr val="0070C0"/>
                </a:solidFill>
              </a:rPr>
              <a:t>Line 1</a:t>
            </a:r>
          </a:p>
          <a:p>
            <a:pPr marL="457200" lvl="1" indent="0">
              <a:buNone/>
            </a:pPr>
            <a:r>
              <a:rPr lang="en-US" dirty="0">
                <a:solidFill>
                  <a:srgbClr val="0070C0"/>
                </a:solidFill>
              </a:rPr>
              <a:t>Line 2</a:t>
            </a:r>
          </a:p>
          <a:p>
            <a:pPr marL="457200" lvl="1" indent="0">
              <a:buNone/>
            </a:pPr>
            <a:r>
              <a:rPr lang="en-US" dirty="0">
                <a:solidFill>
                  <a:srgbClr val="0070C0"/>
                </a:solidFill>
              </a:rPr>
              <a:t>Line 3</a:t>
            </a:r>
          </a:p>
          <a:p>
            <a:pPr marL="457200" lvl="1" indent="0">
              <a:buNone/>
            </a:pPr>
            <a:r>
              <a:rPr lang="en-US" dirty="0">
                <a:solidFill>
                  <a:srgbClr val="0070C0"/>
                </a:solidFill>
              </a:rPr>
              <a:t>_END;</a:t>
            </a:r>
          </a:p>
          <a:p>
            <a:pPr marL="457200" lvl="1" indent="0">
              <a:buNone/>
            </a:pPr>
            <a:r>
              <a:rPr lang="en-US" dirty="0">
                <a:solidFill>
                  <a:srgbClr val="0070C0"/>
                </a:solidFill>
              </a:rPr>
              <a:t>	</a:t>
            </a:r>
            <a:r>
              <a:rPr lang="en-US" b="1" dirty="0" err="1">
                <a:solidFill>
                  <a:srgbClr val="0070C0"/>
                </a:solidFill>
              </a:rPr>
              <a:t>fwrite</a:t>
            </a:r>
            <a:r>
              <a:rPr lang="en-US" dirty="0">
                <a:solidFill>
                  <a:srgbClr val="0070C0"/>
                </a:solidFill>
              </a:rPr>
              <a:t>($</a:t>
            </a:r>
            <a:r>
              <a:rPr lang="en-US" dirty="0" err="1">
                <a:solidFill>
                  <a:srgbClr val="0070C0"/>
                </a:solidFill>
              </a:rPr>
              <a:t>fh</a:t>
            </a:r>
            <a:r>
              <a:rPr lang="en-US" dirty="0">
                <a:solidFill>
                  <a:srgbClr val="0070C0"/>
                </a:solidFill>
              </a:rPr>
              <a:t>, $text) </a:t>
            </a:r>
            <a:r>
              <a:rPr lang="en-US" b="1" dirty="0">
                <a:solidFill>
                  <a:srgbClr val="0070C0"/>
                </a:solidFill>
              </a:rPr>
              <a:t>or die</a:t>
            </a:r>
            <a:r>
              <a:rPr lang="en-US" dirty="0">
                <a:solidFill>
                  <a:srgbClr val="0070C0"/>
                </a:solidFill>
              </a:rPr>
              <a:t>("Could not write to file");</a:t>
            </a:r>
          </a:p>
          <a:p>
            <a:pPr marL="457200" lvl="1" indent="0">
              <a:buNone/>
            </a:pPr>
            <a:r>
              <a:rPr lang="en-US" dirty="0">
                <a:solidFill>
                  <a:srgbClr val="0070C0"/>
                </a:solidFill>
              </a:rPr>
              <a:t>	</a:t>
            </a:r>
            <a:r>
              <a:rPr lang="en-US" b="1" dirty="0" err="1">
                <a:solidFill>
                  <a:srgbClr val="0070C0"/>
                </a:solidFill>
              </a:rPr>
              <a:t>fclose</a:t>
            </a:r>
            <a:r>
              <a:rPr lang="en-US" dirty="0">
                <a:solidFill>
                  <a:srgbClr val="0070C0"/>
                </a:solidFill>
              </a:rPr>
              <a:t>($</a:t>
            </a:r>
            <a:r>
              <a:rPr lang="en-US" dirty="0" err="1">
                <a:solidFill>
                  <a:srgbClr val="0070C0"/>
                </a:solidFill>
              </a:rPr>
              <a:t>fh</a:t>
            </a:r>
            <a:r>
              <a:rPr lang="en-US" dirty="0">
                <a:solidFill>
                  <a:srgbClr val="0070C0"/>
                </a:solidFill>
              </a:rPr>
              <a:t>);</a:t>
            </a:r>
          </a:p>
          <a:p>
            <a:pPr marL="457200" lvl="1" indent="0">
              <a:buNone/>
            </a:pPr>
            <a:r>
              <a:rPr lang="en-US" dirty="0">
                <a:solidFill>
                  <a:srgbClr val="0070C0"/>
                </a:solidFill>
              </a:rPr>
              <a:t>	echo "File 'testfile.txt' written successfully";</a:t>
            </a:r>
          </a:p>
          <a:p>
            <a:pPr marL="457200" lvl="1" indent="0">
              <a:buNone/>
            </a:pPr>
            <a:endParaRPr lang="en-US" dirty="0">
              <a:solidFill>
                <a:srgbClr val="0070C0"/>
              </a:solidFill>
            </a:endParaRPr>
          </a:p>
        </p:txBody>
      </p:sp>
    </p:spTree>
    <p:extLst>
      <p:ext uri="{BB962C8B-B14F-4D97-AF65-F5344CB8AC3E}">
        <p14:creationId xmlns:p14="http://schemas.microsoft.com/office/powerpoint/2010/main" val="14947032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AF1E5-984E-4215-8486-EFC45D96ECB7}"/>
              </a:ext>
            </a:extLst>
          </p:cNvPr>
          <p:cNvSpPr>
            <a:spLocks noGrp="1"/>
          </p:cNvSpPr>
          <p:nvPr>
            <p:ph type="title"/>
          </p:nvPr>
        </p:nvSpPr>
        <p:spPr>
          <a:xfrm>
            <a:off x="838199" y="0"/>
            <a:ext cx="10515600" cy="1325563"/>
          </a:xfrm>
        </p:spPr>
        <p:txBody>
          <a:bodyPr/>
          <a:lstStyle/>
          <a:p>
            <a:r>
              <a:rPr lang="en-US" u="sng" dirty="0"/>
              <a:t>Uploading Files</a:t>
            </a:r>
          </a:p>
        </p:txBody>
      </p:sp>
      <p:sp>
        <p:nvSpPr>
          <p:cNvPr id="3" name="Content Placeholder 2">
            <a:extLst>
              <a:ext uri="{FF2B5EF4-FFF2-40B4-BE49-F238E27FC236}">
                <a16:creationId xmlns:a16="http://schemas.microsoft.com/office/drawing/2014/main" id="{EB360F9E-3B47-4B7E-BF0A-D2DD4910C6DB}"/>
              </a:ext>
            </a:extLst>
          </p:cNvPr>
          <p:cNvSpPr>
            <a:spLocks noGrp="1"/>
          </p:cNvSpPr>
          <p:nvPr>
            <p:ph idx="1"/>
          </p:nvPr>
        </p:nvSpPr>
        <p:spPr>
          <a:xfrm>
            <a:off x="634804" y="1325563"/>
            <a:ext cx="10922391" cy="5532437"/>
          </a:xfrm>
        </p:spPr>
        <p:txBody>
          <a:bodyPr>
            <a:normAutofit fontScale="85000" lnSpcReduction="20000"/>
          </a:bodyPr>
          <a:lstStyle/>
          <a:p>
            <a:pPr marL="0" indent="0">
              <a:buNone/>
            </a:pPr>
            <a:r>
              <a:rPr lang="en-US" i="1" dirty="0"/>
              <a:t>Image uploader </a:t>
            </a:r>
            <a:r>
              <a:rPr lang="en-US" i="1" dirty="0" err="1"/>
              <a:t>upload.php</a:t>
            </a:r>
            <a:endParaRPr lang="en-US" i="1" dirty="0"/>
          </a:p>
          <a:p>
            <a:endParaRPr lang="en-US" i="1" dirty="0"/>
          </a:p>
          <a:p>
            <a:pPr marL="457200" lvl="1" indent="0">
              <a:buNone/>
            </a:pPr>
            <a:r>
              <a:rPr lang="en-US" dirty="0">
                <a:solidFill>
                  <a:srgbClr val="0070C0"/>
                </a:solidFill>
              </a:rPr>
              <a:t>&lt;?</a:t>
            </a:r>
            <a:r>
              <a:rPr lang="en-US" dirty="0" err="1">
                <a:solidFill>
                  <a:srgbClr val="0070C0"/>
                </a:solidFill>
              </a:rPr>
              <a:t>php</a:t>
            </a:r>
            <a:r>
              <a:rPr lang="en-US" dirty="0">
                <a:solidFill>
                  <a:srgbClr val="0070C0"/>
                </a:solidFill>
              </a:rPr>
              <a:t> 	</a:t>
            </a:r>
            <a:r>
              <a:rPr lang="en-US" dirty="0">
                <a:solidFill>
                  <a:schemeClr val="tx1">
                    <a:lumMod val="50000"/>
                    <a:lumOff val="50000"/>
                  </a:schemeClr>
                </a:solidFill>
              </a:rPr>
              <a:t>// </a:t>
            </a:r>
            <a:r>
              <a:rPr lang="en-US" dirty="0" err="1">
                <a:solidFill>
                  <a:schemeClr val="tx1">
                    <a:lumMod val="50000"/>
                    <a:lumOff val="50000"/>
                  </a:schemeClr>
                </a:solidFill>
              </a:rPr>
              <a:t>upload.php</a:t>
            </a:r>
            <a:endParaRPr lang="en-US" dirty="0">
              <a:solidFill>
                <a:schemeClr val="tx1">
                  <a:lumMod val="50000"/>
                  <a:lumOff val="50000"/>
                </a:schemeClr>
              </a:solidFill>
            </a:endParaRPr>
          </a:p>
          <a:p>
            <a:pPr marL="457200" lvl="1" indent="0">
              <a:buNone/>
            </a:pPr>
            <a:r>
              <a:rPr lang="en-US" dirty="0">
                <a:solidFill>
                  <a:srgbClr val="0070C0"/>
                </a:solidFill>
              </a:rPr>
              <a:t>	echo &lt;&lt;&lt;_END</a:t>
            </a:r>
          </a:p>
          <a:p>
            <a:pPr marL="457200" lvl="1" indent="0">
              <a:buNone/>
            </a:pPr>
            <a:r>
              <a:rPr lang="en-US" dirty="0">
                <a:solidFill>
                  <a:srgbClr val="0070C0"/>
                </a:solidFill>
              </a:rPr>
              <a:t>		</a:t>
            </a:r>
            <a:r>
              <a:rPr lang="en-US" dirty="0">
                <a:solidFill>
                  <a:schemeClr val="tx1">
                    <a:lumMod val="95000"/>
                    <a:lumOff val="5000"/>
                  </a:schemeClr>
                </a:solidFill>
              </a:rPr>
              <a:t>&lt;html&gt;&lt;head&gt;&lt;title&gt;PHP Form Upload&lt;/title&gt;&lt;/head&gt;&lt;body&gt;</a:t>
            </a:r>
          </a:p>
          <a:p>
            <a:pPr marL="457200" lvl="1" indent="0">
              <a:buNone/>
            </a:pPr>
            <a:r>
              <a:rPr lang="en-US" dirty="0">
                <a:solidFill>
                  <a:schemeClr val="tx1">
                    <a:lumMod val="95000"/>
                    <a:lumOff val="5000"/>
                  </a:schemeClr>
                </a:solidFill>
              </a:rPr>
              <a:t>		&lt;form method='post' action='</a:t>
            </a:r>
            <a:r>
              <a:rPr lang="en-US" dirty="0" err="1">
                <a:solidFill>
                  <a:schemeClr val="tx1">
                    <a:lumMod val="95000"/>
                    <a:lumOff val="5000"/>
                  </a:schemeClr>
                </a:solidFill>
              </a:rPr>
              <a:t>upload.php</a:t>
            </a:r>
            <a:r>
              <a:rPr lang="en-US" dirty="0">
                <a:solidFill>
                  <a:schemeClr val="tx1">
                    <a:lumMod val="95000"/>
                    <a:lumOff val="5000"/>
                  </a:schemeClr>
                </a:solidFill>
              </a:rPr>
              <a:t>' </a:t>
            </a:r>
            <a:r>
              <a:rPr lang="en-US" dirty="0" err="1">
                <a:solidFill>
                  <a:schemeClr val="tx1">
                    <a:lumMod val="95000"/>
                    <a:lumOff val="5000"/>
                  </a:schemeClr>
                </a:solidFill>
              </a:rPr>
              <a:t>enctype</a:t>
            </a:r>
            <a:r>
              <a:rPr lang="en-US" dirty="0">
                <a:solidFill>
                  <a:schemeClr val="tx1">
                    <a:lumMod val="95000"/>
                    <a:lumOff val="5000"/>
                  </a:schemeClr>
                </a:solidFill>
              </a:rPr>
              <a:t>='multipart/form-data’&gt;</a:t>
            </a:r>
          </a:p>
          <a:p>
            <a:pPr marL="457200" lvl="1" indent="0">
              <a:buNone/>
            </a:pPr>
            <a:r>
              <a:rPr lang="en-US" dirty="0">
                <a:solidFill>
                  <a:schemeClr val="tx1">
                    <a:lumMod val="95000"/>
                    <a:lumOff val="5000"/>
                  </a:schemeClr>
                </a:solidFill>
              </a:rPr>
              <a:t>			Select File: &lt;input type='file' name='filename' size='10’&gt;</a:t>
            </a:r>
          </a:p>
          <a:p>
            <a:pPr marL="457200" lvl="1" indent="0">
              <a:buNone/>
            </a:pPr>
            <a:r>
              <a:rPr lang="en-US" dirty="0">
                <a:solidFill>
                  <a:schemeClr val="tx1">
                    <a:lumMod val="95000"/>
                    <a:lumOff val="5000"/>
                  </a:schemeClr>
                </a:solidFill>
              </a:rPr>
              <a:t>			&lt;input type='submit' value='Upload’&gt;</a:t>
            </a:r>
          </a:p>
          <a:p>
            <a:pPr marL="457200" lvl="1" indent="0">
              <a:buNone/>
            </a:pPr>
            <a:r>
              <a:rPr lang="en-US" dirty="0">
                <a:solidFill>
                  <a:schemeClr val="tx1">
                    <a:lumMod val="95000"/>
                    <a:lumOff val="5000"/>
                  </a:schemeClr>
                </a:solidFill>
              </a:rPr>
              <a:t>		&lt;/form&gt;</a:t>
            </a:r>
          </a:p>
          <a:p>
            <a:pPr marL="457200" lvl="1" indent="0">
              <a:buNone/>
            </a:pPr>
            <a:r>
              <a:rPr lang="en-US" dirty="0">
                <a:solidFill>
                  <a:srgbClr val="0070C0"/>
                </a:solidFill>
              </a:rPr>
              <a:t>_END;</a:t>
            </a:r>
          </a:p>
          <a:p>
            <a:pPr marL="457200" lvl="1" indent="0">
              <a:buNone/>
            </a:pPr>
            <a:endParaRPr lang="en-US" dirty="0">
              <a:solidFill>
                <a:srgbClr val="0070C0"/>
              </a:solidFill>
            </a:endParaRPr>
          </a:p>
          <a:p>
            <a:pPr marL="457200" lvl="1" indent="0">
              <a:buNone/>
            </a:pPr>
            <a:r>
              <a:rPr lang="en-US" dirty="0">
                <a:solidFill>
                  <a:srgbClr val="0070C0"/>
                </a:solidFill>
              </a:rPr>
              <a:t>	if ($_FILES)</a:t>
            </a:r>
          </a:p>
          <a:p>
            <a:pPr marL="457200" lvl="1" indent="0">
              <a:buNone/>
            </a:pPr>
            <a:r>
              <a:rPr lang="en-US" dirty="0">
                <a:solidFill>
                  <a:srgbClr val="0070C0"/>
                </a:solidFill>
              </a:rPr>
              <a:t>	{</a:t>
            </a:r>
          </a:p>
          <a:p>
            <a:pPr marL="457200" lvl="1" indent="0">
              <a:buNone/>
            </a:pPr>
            <a:r>
              <a:rPr lang="en-US" dirty="0">
                <a:solidFill>
                  <a:srgbClr val="0070C0"/>
                </a:solidFill>
              </a:rPr>
              <a:t>		$name = $_FILES['filename']['name’];</a:t>
            </a:r>
          </a:p>
          <a:p>
            <a:pPr marL="457200" lvl="1" indent="0">
              <a:buNone/>
            </a:pPr>
            <a:r>
              <a:rPr lang="en-US" dirty="0">
                <a:solidFill>
                  <a:srgbClr val="0070C0"/>
                </a:solidFill>
              </a:rPr>
              <a:t>		</a:t>
            </a:r>
            <a:r>
              <a:rPr lang="en-US" dirty="0" err="1">
                <a:solidFill>
                  <a:srgbClr val="0070C0"/>
                </a:solidFill>
              </a:rPr>
              <a:t>move_uploaded_file</a:t>
            </a:r>
            <a:r>
              <a:rPr lang="en-US" dirty="0">
                <a:solidFill>
                  <a:srgbClr val="0070C0"/>
                </a:solidFill>
              </a:rPr>
              <a:t>($_FILES['filename']['</a:t>
            </a:r>
            <a:r>
              <a:rPr lang="en-US" dirty="0" err="1">
                <a:solidFill>
                  <a:srgbClr val="0070C0"/>
                </a:solidFill>
              </a:rPr>
              <a:t>tmp_name</a:t>
            </a:r>
            <a:r>
              <a:rPr lang="en-US" dirty="0">
                <a:solidFill>
                  <a:srgbClr val="0070C0"/>
                </a:solidFill>
              </a:rPr>
              <a:t>'], $name);</a:t>
            </a:r>
          </a:p>
          <a:p>
            <a:pPr marL="457200" lvl="1" indent="0">
              <a:buNone/>
            </a:pPr>
            <a:r>
              <a:rPr lang="en-US" dirty="0">
                <a:solidFill>
                  <a:srgbClr val="0070C0"/>
                </a:solidFill>
              </a:rPr>
              <a:t>		echo "Uploaded image '$name'&lt;</a:t>
            </a:r>
            <a:r>
              <a:rPr lang="en-US" dirty="0" err="1">
                <a:solidFill>
                  <a:srgbClr val="0070C0"/>
                </a:solidFill>
              </a:rPr>
              <a:t>br</a:t>
            </a:r>
            <a:r>
              <a:rPr lang="en-US" dirty="0">
                <a:solidFill>
                  <a:srgbClr val="0070C0"/>
                </a:solidFill>
              </a:rPr>
              <a:t>&gt;&lt;</a:t>
            </a:r>
            <a:r>
              <a:rPr lang="en-US" dirty="0" err="1">
                <a:solidFill>
                  <a:srgbClr val="0070C0"/>
                </a:solidFill>
              </a:rPr>
              <a:t>img</a:t>
            </a:r>
            <a:r>
              <a:rPr lang="en-US" dirty="0">
                <a:solidFill>
                  <a:srgbClr val="0070C0"/>
                </a:solidFill>
              </a:rPr>
              <a:t> </a:t>
            </a:r>
            <a:r>
              <a:rPr lang="en-US" dirty="0" err="1">
                <a:solidFill>
                  <a:srgbClr val="0070C0"/>
                </a:solidFill>
              </a:rPr>
              <a:t>src</a:t>
            </a:r>
            <a:r>
              <a:rPr lang="en-US" dirty="0">
                <a:solidFill>
                  <a:srgbClr val="0070C0"/>
                </a:solidFill>
              </a:rPr>
              <a:t>='$name'&gt;";</a:t>
            </a:r>
          </a:p>
          <a:p>
            <a:pPr marL="457200" lvl="1" indent="0">
              <a:buNone/>
            </a:pPr>
            <a:r>
              <a:rPr lang="en-US" dirty="0">
                <a:solidFill>
                  <a:srgbClr val="0070C0"/>
                </a:solidFill>
              </a:rPr>
              <a:t>	}</a:t>
            </a:r>
          </a:p>
          <a:p>
            <a:pPr marL="457200" lvl="1" indent="0">
              <a:buNone/>
            </a:pPr>
            <a:r>
              <a:rPr lang="en-US" dirty="0">
                <a:solidFill>
                  <a:srgbClr val="0070C0"/>
                </a:solidFill>
              </a:rPr>
              <a:t>	echo "&lt;/body&gt;&lt;/html&gt;";</a:t>
            </a:r>
          </a:p>
          <a:p>
            <a:pPr marL="457200" lvl="1" indent="0">
              <a:buNone/>
            </a:pPr>
            <a:r>
              <a:rPr lang="en-US" dirty="0">
                <a:solidFill>
                  <a:srgbClr val="0070C0"/>
                </a:solidFill>
              </a:rPr>
              <a:t>?&gt;</a:t>
            </a:r>
          </a:p>
        </p:txBody>
      </p:sp>
      <p:pic>
        <p:nvPicPr>
          <p:cNvPr id="4" name="Picture 3">
            <a:extLst>
              <a:ext uri="{FF2B5EF4-FFF2-40B4-BE49-F238E27FC236}">
                <a16:creationId xmlns:a16="http://schemas.microsoft.com/office/drawing/2014/main" id="{344CCC81-09F8-4D97-B929-39692333728C}"/>
              </a:ext>
            </a:extLst>
          </p:cNvPr>
          <p:cNvPicPr>
            <a:picLocks noChangeAspect="1"/>
          </p:cNvPicPr>
          <p:nvPr/>
        </p:nvPicPr>
        <p:blipFill>
          <a:blip r:embed="rId3"/>
          <a:stretch>
            <a:fillRect/>
          </a:stretch>
        </p:blipFill>
        <p:spPr>
          <a:xfrm>
            <a:off x="9960365" y="380078"/>
            <a:ext cx="1800225" cy="1466850"/>
          </a:xfrm>
          <a:prstGeom prst="rect">
            <a:avLst/>
          </a:prstGeom>
        </p:spPr>
      </p:pic>
      <p:sp>
        <p:nvSpPr>
          <p:cNvPr id="5" name="Rectangle 4">
            <a:extLst>
              <a:ext uri="{FF2B5EF4-FFF2-40B4-BE49-F238E27FC236}">
                <a16:creationId xmlns:a16="http://schemas.microsoft.com/office/drawing/2014/main" id="{1F3BEEC2-E86F-4BBB-B4E0-C378E993F712}"/>
              </a:ext>
            </a:extLst>
          </p:cNvPr>
          <p:cNvSpPr/>
          <p:nvPr/>
        </p:nvSpPr>
        <p:spPr>
          <a:xfrm>
            <a:off x="4368892" y="837278"/>
            <a:ext cx="6096000" cy="5509200"/>
          </a:xfrm>
          <a:prstGeom prst="rect">
            <a:avLst/>
          </a:prstGeom>
          <a:solidFill>
            <a:schemeClr val="bg1"/>
          </a:solidFill>
          <a:ln w="38100">
            <a:solidFill>
              <a:schemeClr val="tx1"/>
            </a:solidFill>
          </a:ln>
        </p:spPr>
        <p:txBody>
          <a:bodyPr>
            <a:spAutoFit/>
          </a:bodyPr>
          <a:lstStyle/>
          <a:p>
            <a:r>
              <a:rPr lang="en-GB" sz="2200" dirty="0"/>
              <a:t>NOTE!</a:t>
            </a:r>
          </a:p>
          <a:p>
            <a:r>
              <a:rPr lang="en-GB" sz="2200" dirty="0"/>
              <a:t>The associative array </a:t>
            </a:r>
            <a:r>
              <a:rPr lang="en-GB" sz="2200" dirty="0">
                <a:solidFill>
                  <a:srgbClr val="0070C0"/>
                </a:solidFill>
              </a:rPr>
              <a:t>$_FILES </a:t>
            </a:r>
            <a:r>
              <a:rPr lang="en-GB" sz="2200" dirty="0">
                <a:solidFill>
                  <a:srgbClr val="C00000"/>
                </a:solidFill>
              </a:rPr>
              <a:t>cannot be empty if you use two separate files</a:t>
            </a:r>
            <a:r>
              <a:rPr lang="en-GB" sz="2200" dirty="0"/>
              <a:t> (.html and .</a:t>
            </a:r>
            <a:r>
              <a:rPr lang="en-GB" sz="2200" dirty="0" err="1"/>
              <a:t>php</a:t>
            </a:r>
            <a:r>
              <a:rPr lang="en-GB" sz="2200" dirty="0"/>
              <a:t>). </a:t>
            </a:r>
          </a:p>
          <a:p>
            <a:r>
              <a:rPr lang="en-GB" sz="2200" dirty="0"/>
              <a:t>In fact, as soon as you click on Upload, </a:t>
            </a:r>
            <a:r>
              <a:rPr lang="en-GB" sz="2200" dirty="0">
                <a:solidFill>
                  <a:srgbClr val="0070C0"/>
                </a:solidFill>
              </a:rPr>
              <a:t>$_FILES </a:t>
            </a:r>
            <a:r>
              <a:rPr lang="en-GB" sz="2200" dirty="0"/>
              <a:t>will contain an information that tells "I'm empty", but this information makes it not empty as for testing it with a direct </a:t>
            </a:r>
            <a:r>
              <a:rPr lang="en-GB" sz="2200" dirty="0">
                <a:solidFill>
                  <a:srgbClr val="0070C0"/>
                </a:solidFill>
              </a:rPr>
              <a:t>if</a:t>
            </a:r>
            <a:r>
              <a:rPr lang="en-GB" sz="2200" dirty="0"/>
              <a:t> statement. </a:t>
            </a:r>
          </a:p>
          <a:p>
            <a:endParaRPr lang="en-GB" sz="2200" dirty="0"/>
          </a:p>
          <a:p>
            <a:r>
              <a:rPr lang="en-GB" sz="2200" dirty="0"/>
              <a:t>It's better to keep the files together, but in case you should change:</a:t>
            </a:r>
          </a:p>
          <a:p>
            <a:endParaRPr lang="en-GB" sz="2200" dirty="0"/>
          </a:p>
          <a:p>
            <a:r>
              <a:rPr lang="en-GB" sz="2200" dirty="0">
                <a:solidFill>
                  <a:srgbClr val="0070C0"/>
                </a:solidFill>
              </a:rPr>
              <a:t>if($_FILES)</a:t>
            </a:r>
          </a:p>
          <a:p>
            <a:endParaRPr lang="en-GB" sz="2200" dirty="0"/>
          </a:p>
          <a:p>
            <a:r>
              <a:rPr lang="en-GB" sz="2200" dirty="0"/>
              <a:t>with</a:t>
            </a:r>
          </a:p>
          <a:p>
            <a:endParaRPr lang="en-GB" sz="2200" dirty="0"/>
          </a:p>
          <a:p>
            <a:r>
              <a:rPr lang="en-GB" sz="2200" dirty="0">
                <a:solidFill>
                  <a:srgbClr val="0070C0"/>
                </a:solidFill>
              </a:rPr>
              <a:t>if($_FILES[‘filename']['size'][0] === 0)</a:t>
            </a:r>
          </a:p>
        </p:txBody>
      </p:sp>
      <p:sp>
        <p:nvSpPr>
          <p:cNvPr id="6" name="Arrow: Left 5">
            <a:extLst>
              <a:ext uri="{FF2B5EF4-FFF2-40B4-BE49-F238E27FC236}">
                <a16:creationId xmlns:a16="http://schemas.microsoft.com/office/drawing/2014/main" id="{5A974C06-D9E5-4DEF-9C2D-E77F7D09653F}"/>
              </a:ext>
            </a:extLst>
          </p:cNvPr>
          <p:cNvSpPr/>
          <p:nvPr/>
        </p:nvSpPr>
        <p:spPr>
          <a:xfrm>
            <a:off x="3130027" y="4336026"/>
            <a:ext cx="1238865" cy="545690"/>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7551118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AF1E5-984E-4215-8486-EFC45D96ECB7}"/>
              </a:ext>
            </a:extLst>
          </p:cNvPr>
          <p:cNvSpPr>
            <a:spLocks noGrp="1"/>
          </p:cNvSpPr>
          <p:nvPr>
            <p:ph type="title"/>
          </p:nvPr>
        </p:nvSpPr>
        <p:spPr>
          <a:xfrm>
            <a:off x="838199" y="0"/>
            <a:ext cx="10515600" cy="1325563"/>
          </a:xfrm>
        </p:spPr>
        <p:txBody>
          <a:bodyPr/>
          <a:lstStyle/>
          <a:p>
            <a:r>
              <a:rPr lang="en-US" dirty="0"/>
              <a:t>Uploading Files</a:t>
            </a:r>
          </a:p>
        </p:txBody>
      </p:sp>
      <p:sp>
        <p:nvSpPr>
          <p:cNvPr id="3" name="Content Placeholder 2">
            <a:extLst>
              <a:ext uri="{FF2B5EF4-FFF2-40B4-BE49-F238E27FC236}">
                <a16:creationId xmlns:a16="http://schemas.microsoft.com/office/drawing/2014/main" id="{EB360F9E-3B47-4B7E-BF0A-D2DD4910C6DB}"/>
              </a:ext>
            </a:extLst>
          </p:cNvPr>
          <p:cNvSpPr>
            <a:spLocks noGrp="1"/>
          </p:cNvSpPr>
          <p:nvPr>
            <p:ph idx="1"/>
          </p:nvPr>
        </p:nvSpPr>
        <p:spPr>
          <a:xfrm>
            <a:off x="634804" y="1325563"/>
            <a:ext cx="10922391" cy="5532437"/>
          </a:xfrm>
        </p:spPr>
        <p:txBody>
          <a:bodyPr>
            <a:normAutofit fontScale="85000" lnSpcReduction="20000"/>
          </a:bodyPr>
          <a:lstStyle/>
          <a:p>
            <a:pPr marL="0" indent="0">
              <a:buNone/>
            </a:pPr>
            <a:r>
              <a:rPr lang="en-US" i="1" dirty="0"/>
              <a:t>Image uploader </a:t>
            </a:r>
            <a:r>
              <a:rPr lang="en-US" i="1" dirty="0" err="1"/>
              <a:t>upload.php</a:t>
            </a:r>
            <a:endParaRPr lang="en-US" i="1" dirty="0"/>
          </a:p>
          <a:p>
            <a:endParaRPr lang="en-US" i="1" dirty="0"/>
          </a:p>
          <a:p>
            <a:pPr marL="457200" lvl="1" indent="0">
              <a:buNone/>
            </a:pPr>
            <a:r>
              <a:rPr lang="en-US" dirty="0">
                <a:solidFill>
                  <a:srgbClr val="0070C0"/>
                </a:solidFill>
              </a:rPr>
              <a:t>&lt;?</a:t>
            </a:r>
            <a:r>
              <a:rPr lang="en-US" dirty="0" err="1">
                <a:solidFill>
                  <a:srgbClr val="0070C0"/>
                </a:solidFill>
              </a:rPr>
              <a:t>php</a:t>
            </a:r>
            <a:r>
              <a:rPr lang="en-US" dirty="0">
                <a:solidFill>
                  <a:srgbClr val="0070C0"/>
                </a:solidFill>
              </a:rPr>
              <a:t> 	</a:t>
            </a:r>
            <a:r>
              <a:rPr lang="en-US" dirty="0">
                <a:solidFill>
                  <a:schemeClr val="tx1">
                    <a:lumMod val="50000"/>
                    <a:lumOff val="50000"/>
                  </a:schemeClr>
                </a:solidFill>
              </a:rPr>
              <a:t>// </a:t>
            </a:r>
            <a:r>
              <a:rPr lang="en-US" dirty="0" err="1">
                <a:solidFill>
                  <a:schemeClr val="tx1">
                    <a:lumMod val="50000"/>
                    <a:lumOff val="50000"/>
                  </a:schemeClr>
                </a:solidFill>
              </a:rPr>
              <a:t>upload.php</a:t>
            </a:r>
            <a:endParaRPr lang="en-US" dirty="0">
              <a:solidFill>
                <a:schemeClr val="tx1">
                  <a:lumMod val="50000"/>
                  <a:lumOff val="50000"/>
                </a:schemeClr>
              </a:solidFill>
            </a:endParaRPr>
          </a:p>
          <a:p>
            <a:pPr marL="457200" lvl="1" indent="0">
              <a:buNone/>
            </a:pPr>
            <a:r>
              <a:rPr lang="en-US" dirty="0">
                <a:solidFill>
                  <a:srgbClr val="0070C0"/>
                </a:solidFill>
              </a:rPr>
              <a:t>	echo &lt;&lt;&lt;_END</a:t>
            </a:r>
          </a:p>
          <a:p>
            <a:pPr marL="457200" lvl="1" indent="0">
              <a:buNone/>
            </a:pPr>
            <a:r>
              <a:rPr lang="en-US" dirty="0">
                <a:solidFill>
                  <a:srgbClr val="0070C0"/>
                </a:solidFill>
              </a:rPr>
              <a:t>		</a:t>
            </a:r>
            <a:r>
              <a:rPr lang="en-US" b="1" dirty="0">
                <a:solidFill>
                  <a:schemeClr val="tx1">
                    <a:lumMod val="95000"/>
                    <a:lumOff val="5000"/>
                  </a:schemeClr>
                </a:solidFill>
              </a:rPr>
              <a:t>&lt;html&gt;&lt;head&gt;&lt;title&gt;PHP Form Upload&lt;/title&gt;&lt;/head&gt;&lt;body&gt;</a:t>
            </a:r>
          </a:p>
          <a:p>
            <a:pPr marL="457200" lvl="1" indent="0">
              <a:buNone/>
            </a:pPr>
            <a:r>
              <a:rPr lang="en-US" dirty="0">
                <a:solidFill>
                  <a:schemeClr val="tx1">
                    <a:lumMod val="95000"/>
                    <a:lumOff val="5000"/>
                  </a:schemeClr>
                </a:solidFill>
              </a:rPr>
              <a:t>		&lt;form method='post' action='</a:t>
            </a:r>
            <a:r>
              <a:rPr lang="en-US" dirty="0" err="1">
                <a:solidFill>
                  <a:schemeClr val="tx1">
                    <a:lumMod val="95000"/>
                    <a:lumOff val="5000"/>
                  </a:schemeClr>
                </a:solidFill>
              </a:rPr>
              <a:t>upload.php</a:t>
            </a:r>
            <a:r>
              <a:rPr lang="en-US" dirty="0">
                <a:solidFill>
                  <a:schemeClr val="tx1">
                    <a:lumMod val="95000"/>
                    <a:lumOff val="5000"/>
                  </a:schemeClr>
                </a:solidFill>
              </a:rPr>
              <a:t>' </a:t>
            </a:r>
            <a:r>
              <a:rPr lang="en-US" dirty="0" err="1">
                <a:solidFill>
                  <a:schemeClr val="tx1">
                    <a:lumMod val="95000"/>
                    <a:lumOff val="5000"/>
                  </a:schemeClr>
                </a:solidFill>
              </a:rPr>
              <a:t>enctype</a:t>
            </a:r>
            <a:r>
              <a:rPr lang="en-US" dirty="0">
                <a:solidFill>
                  <a:schemeClr val="tx1">
                    <a:lumMod val="95000"/>
                    <a:lumOff val="5000"/>
                  </a:schemeClr>
                </a:solidFill>
              </a:rPr>
              <a:t>='multipart/form-data’&gt;</a:t>
            </a:r>
          </a:p>
          <a:p>
            <a:pPr marL="457200" lvl="1" indent="0">
              <a:buNone/>
            </a:pPr>
            <a:r>
              <a:rPr lang="en-US" dirty="0">
                <a:solidFill>
                  <a:schemeClr val="tx1">
                    <a:lumMod val="95000"/>
                    <a:lumOff val="5000"/>
                  </a:schemeClr>
                </a:solidFill>
              </a:rPr>
              <a:t>			Select File: &lt;input type='file' name='</a:t>
            </a:r>
            <a:r>
              <a:rPr lang="en-US" dirty="0" err="1">
                <a:solidFill>
                  <a:schemeClr val="tx1">
                    <a:lumMod val="95000"/>
                    <a:lumOff val="5000"/>
                  </a:schemeClr>
                </a:solidFill>
              </a:rPr>
              <a:t>fime</a:t>
            </a:r>
            <a:r>
              <a:rPr lang="en-US" dirty="0">
                <a:solidFill>
                  <a:schemeClr val="tx1">
                    <a:lumMod val="95000"/>
                    <a:lumOff val="5000"/>
                  </a:schemeClr>
                </a:solidFill>
              </a:rPr>
              <a:t>' size='10’&gt;</a:t>
            </a:r>
          </a:p>
          <a:p>
            <a:pPr marL="457200" lvl="1" indent="0">
              <a:buNone/>
            </a:pPr>
            <a:r>
              <a:rPr lang="en-US" dirty="0">
                <a:solidFill>
                  <a:schemeClr val="tx1">
                    <a:lumMod val="95000"/>
                    <a:lumOff val="5000"/>
                  </a:schemeClr>
                </a:solidFill>
              </a:rPr>
              <a:t>			&lt;input type='submit' value='Upload’&gt;</a:t>
            </a:r>
          </a:p>
          <a:p>
            <a:pPr marL="457200" lvl="1" indent="0">
              <a:buNone/>
            </a:pPr>
            <a:r>
              <a:rPr lang="en-US" dirty="0">
                <a:solidFill>
                  <a:schemeClr val="tx1">
                    <a:lumMod val="95000"/>
                    <a:lumOff val="5000"/>
                  </a:schemeClr>
                </a:solidFill>
              </a:rPr>
              <a:t>		&lt;/form&gt;</a:t>
            </a:r>
          </a:p>
          <a:p>
            <a:pPr marL="457200" lvl="1" indent="0">
              <a:buNone/>
            </a:pPr>
            <a:r>
              <a:rPr lang="en-US" dirty="0">
                <a:solidFill>
                  <a:srgbClr val="0070C0"/>
                </a:solidFill>
              </a:rPr>
              <a:t>_END;</a:t>
            </a:r>
          </a:p>
          <a:p>
            <a:pPr marL="457200" lvl="1" indent="0">
              <a:buNone/>
            </a:pPr>
            <a:endParaRPr lang="en-US" dirty="0">
              <a:solidFill>
                <a:srgbClr val="0070C0"/>
              </a:solidFill>
            </a:endParaRPr>
          </a:p>
          <a:p>
            <a:pPr marL="457200" lvl="1" indent="0">
              <a:buNone/>
            </a:pPr>
            <a:r>
              <a:rPr lang="en-US" dirty="0">
                <a:solidFill>
                  <a:srgbClr val="0070C0"/>
                </a:solidFill>
              </a:rPr>
              <a:t>	if ($_FILES)</a:t>
            </a:r>
          </a:p>
          <a:p>
            <a:pPr marL="457200" lvl="1" indent="0">
              <a:buNone/>
            </a:pPr>
            <a:r>
              <a:rPr lang="en-US" dirty="0">
                <a:solidFill>
                  <a:srgbClr val="0070C0"/>
                </a:solidFill>
              </a:rPr>
              <a:t>	{</a:t>
            </a:r>
          </a:p>
          <a:p>
            <a:pPr marL="457200" lvl="1" indent="0">
              <a:buNone/>
            </a:pPr>
            <a:r>
              <a:rPr lang="en-US" dirty="0">
                <a:solidFill>
                  <a:srgbClr val="0070C0"/>
                </a:solidFill>
              </a:rPr>
              <a:t>		$name = $_FILES['</a:t>
            </a:r>
            <a:r>
              <a:rPr lang="en-US" dirty="0" err="1">
                <a:solidFill>
                  <a:srgbClr val="0070C0"/>
                </a:solidFill>
              </a:rPr>
              <a:t>fime</a:t>
            </a:r>
            <a:r>
              <a:rPr lang="en-US" dirty="0">
                <a:solidFill>
                  <a:srgbClr val="0070C0"/>
                </a:solidFill>
              </a:rPr>
              <a:t>']['name’];</a:t>
            </a:r>
          </a:p>
          <a:p>
            <a:pPr marL="457200" lvl="1" indent="0">
              <a:buNone/>
            </a:pPr>
            <a:r>
              <a:rPr lang="en-US" dirty="0">
                <a:solidFill>
                  <a:srgbClr val="0070C0"/>
                </a:solidFill>
              </a:rPr>
              <a:t>		</a:t>
            </a:r>
            <a:r>
              <a:rPr lang="en-US" dirty="0" err="1">
                <a:solidFill>
                  <a:srgbClr val="0070C0"/>
                </a:solidFill>
              </a:rPr>
              <a:t>move_uploaded_file</a:t>
            </a:r>
            <a:r>
              <a:rPr lang="en-US" dirty="0">
                <a:solidFill>
                  <a:srgbClr val="0070C0"/>
                </a:solidFill>
              </a:rPr>
              <a:t>($_FILES['filename']['</a:t>
            </a:r>
            <a:r>
              <a:rPr lang="en-US" dirty="0" err="1">
                <a:solidFill>
                  <a:srgbClr val="0070C0"/>
                </a:solidFill>
              </a:rPr>
              <a:t>tmp_name</a:t>
            </a:r>
            <a:r>
              <a:rPr lang="en-US" dirty="0">
                <a:solidFill>
                  <a:srgbClr val="0070C0"/>
                </a:solidFill>
              </a:rPr>
              <a:t>'], $name);</a:t>
            </a:r>
          </a:p>
          <a:p>
            <a:pPr marL="457200" lvl="1" indent="0">
              <a:buNone/>
            </a:pPr>
            <a:r>
              <a:rPr lang="en-US" dirty="0">
                <a:solidFill>
                  <a:srgbClr val="0070C0"/>
                </a:solidFill>
              </a:rPr>
              <a:t>		echo "Uploaded image '$name'&lt;</a:t>
            </a:r>
            <a:r>
              <a:rPr lang="en-US" dirty="0" err="1">
                <a:solidFill>
                  <a:srgbClr val="0070C0"/>
                </a:solidFill>
              </a:rPr>
              <a:t>br</a:t>
            </a:r>
            <a:r>
              <a:rPr lang="en-US" dirty="0">
                <a:solidFill>
                  <a:srgbClr val="0070C0"/>
                </a:solidFill>
              </a:rPr>
              <a:t>&gt;&lt;</a:t>
            </a:r>
            <a:r>
              <a:rPr lang="en-US" dirty="0" err="1">
                <a:solidFill>
                  <a:srgbClr val="0070C0"/>
                </a:solidFill>
              </a:rPr>
              <a:t>img</a:t>
            </a:r>
            <a:r>
              <a:rPr lang="en-US" dirty="0">
                <a:solidFill>
                  <a:srgbClr val="0070C0"/>
                </a:solidFill>
              </a:rPr>
              <a:t> </a:t>
            </a:r>
            <a:r>
              <a:rPr lang="en-US" dirty="0" err="1">
                <a:solidFill>
                  <a:srgbClr val="0070C0"/>
                </a:solidFill>
              </a:rPr>
              <a:t>src</a:t>
            </a:r>
            <a:r>
              <a:rPr lang="en-US" dirty="0">
                <a:solidFill>
                  <a:srgbClr val="0070C0"/>
                </a:solidFill>
              </a:rPr>
              <a:t>='$name'&gt;";</a:t>
            </a:r>
          </a:p>
          <a:p>
            <a:pPr marL="457200" lvl="1" indent="0">
              <a:buNone/>
            </a:pPr>
            <a:r>
              <a:rPr lang="en-US" dirty="0">
                <a:solidFill>
                  <a:srgbClr val="0070C0"/>
                </a:solidFill>
              </a:rPr>
              <a:t>	}</a:t>
            </a:r>
          </a:p>
          <a:p>
            <a:pPr marL="457200" lvl="1" indent="0">
              <a:buNone/>
            </a:pPr>
            <a:r>
              <a:rPr lang="en-US" dirty="0">
                <a:solidFill>
                  <a:srgbClr val="0070C0"/>
                </a:solidFill>
              </a:rPr>
              <a:t>	echo "&lt;/body&gt;&lt;/html&gt;";</a:t>
            </a:r>
          </a:p>
          <a:p>
            <a:pPr marL="457200" lvl="1" indent="0">
              <a:buNone/>
            </a:pPr>
            <a:r>
              <a:rPr lang="en-US" dirty="0">
                <a:solidFill>
                  <a:srgbClr val="0070C0"/>
                </a:solidFill>
              </a:rPr>
              <a:t>?&gt;</a:t>
            </a:r>
          </a:p>
        </p:txBody>
      </p:sp>
      <p:sp>
        <p:nvSpPr>
          <p:cNvPr id="4" name="Rectangle 3">
            <a:extLst>
              <a:ext uri="{FF2B5EF4-FFF2-40B4-BE49-F238E27FC236}">
                <a16:creationId xmlns:a16="http://schemas.microsoft.com/office/drawing/2014/main" id="{714665E5-284D-4075-96F6-D6A511FA8AF2}"/>
              </a:ext>
            </a:extLst>
          </p:cNvPr>
          <p:cNvSpPr/>
          <p:nvPr/>
        </p:nvSpPr>
        <p:spPr>
          <a:xfrm>
            <a:off x="6095999" y="922892"/>
            <a:ext cx="5835446" cy="1200329"/>
          </a:xfrm>
          <a:prstGeom prst="rect">
            <a:avLst/>
          </a:prstGeom>
          <a:ln>
            <a:solidFill>
              <a:schemeClr val="accent1"/>
            </a:solidFill>
          </a:ln>
        </p:spPr>
        <p:txBody>
          <a:bodyPr wrap="square">
            <a:spAutoFit/>
          </a:bodyPr>
          <a:lstStyle/>
          <a:p>
            <a:r>
              <a:rPr lang="en-US" sz="2400" dirty="0"/>
              <a:t>The first line of the multiline </a:t>
            </a:r>
            <a:r>
              <a:rPr lang="en-US" sz="2400" dirty="0">
                <a:solidFill>
                  <a:srgbClr val="0070C0"/>
                </a:solidFill>
              </a:rPr>
              <a:t>echo</a:t>
            </a:r>
            <a:r>
              <a:rPr lang="en-US" sz="2400" dirty="0"/>
              <a:t> statement starts an HTML document, displays the title, and then starts the document’s body.</a:t>
            </a:r>
          </a:p>
        </p:txBody>
      </p:sp>
    </p:spTree>
    <p:extLst>
      <p:ext uri="{BB962C8B-B14F-4D97-AF65-F5344CB8AC3E}">
        <p14:creationId xmlns:p14="http://schemas.microsoft.com/office/powerpoint/2010/main" val="13098085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AF1E5-984E-4215-8486-EFC45D96ECB7}"/>
              </a:ext>
            </a:extLst>
          </p:cNvPr>
          <p:cNvSpPr>
            <a:spLocks noGrp="1"/>
          </p:cNvSpPr>
          <p:nvPr>
            <p:ph type="title"/>
          </p:nvPr>
        </p:nvSpPr>
        <p:spPr>
          <a:xfrm>
            <a:off x="838199" y="0"/>
            <a:ext cx="10515600" cy="1325563"/>
          </a:xfrm>
        </p:spPr>
        <p:txBody>
          <a:bodyPr/>
          <a:lstStyle/>
          <a:p>
            <a:r>
              <a:rPr lang="en-US" dirty="0"/>
              <a:t>Uploading Files</a:t>
            </a:r>
          </a:p>
        </p:txBody>
      </p:sp>
      <p:sp>
        <p:nvSpPr>
          <p:cNvPr id="3" name="Content Placeholder 2">
            <a:extLst>
              <a:ext uri="{FF2B5EF4-FFF2-40B4-BE49-F238E27FC236}">
                <a16:creationId xmlns:a16="http://schemas.microsoft.com/office/drawing/2014/main" id="{EB360F9E-3B47-4B7E-BF0A-D2DD4910C6DB}"/>
              </a:ext>
            </a:extLst>
          </p:cNvPr>
          <p:cNvSpPr>
            <a:spLocks noGrp="1"/>
          </p:cNvSpPr>
          <p:nvPr>
            <p:ph idx="1"/>
          </p:nvPr>
        </p:nvSpPr>
        <p:spPr>
          <a:xfrm>
            <a:off x="634804" y="1325563"/>
            <a:ext cx="10922391" cy="5532437"/>
          </a:xfrm>
        </p:spPr>
        <p:txBody>
          <a:bodyPr>
            <a:normAutofit fontScale="85000" lnSpcReduction="20000"/>
          </a:bodyPr>
          <a:lstStyle/>
          <a:p>
            <a:pPr marL="0" indent="0">
              <a:buNone/>
            </a:pPr>
            <a:r>
              <a:rPr lang="en-US" i="1" dirty="0"/>
              <a:t>Image uploader </a:t>
            </a:r>
            <a:r>
              <a:rPr lang="en-US" i="1" dirty="0" err="1"/>
              <a:t>upload.php</a:t>
            </a:r>
            <a:endParaRPr lang="en-US" i="1" dirty="0"/>
          </a:p>
          <a:p>
            <a:endParaRPr lang="en-US" i="1" dirty="0"/>
          </a:p>
          <a:p>
            <a:pPr marL="457200" lvl="1" indent="0">
              <a:buNone/>
            </a:pPr>
            <a:r>
              <a:rPr lang="en-US" dirty="0">
                <a:solidFill>
                  <a:srgbClr val="0070C0"/>
                </a:solidFill>
              </a:rPr>
              <a:t>&lt;?</a:t>
            </a:r>
            <a:r>
              <a:rPr lang="en-US" dirty="0" err="1">
                <a:solidFill>
                  <a:srgbClr val="0070C0"/>
                </a:solidFill>
              </a:rPr>
              <a:t>php</a:t>
            </a:r>
            <a:r>
              <a:rPr lang="en-US" dirty="0">
                <a:solidFill>
                  <a:srgbClr val="0070C0"/>
                </a:solidFill>
              </a:rPr>
              <a:t> 	// </a:t>
            </a:r>
            <a:r>
              <a:rPr lang="en-US" dirty="0" err="1">
                <a:solidFill>
                  <a:srgbClr val="0070C0"/>
                </a:solidFill>
              </a:rPr>
              <a:t>upload.php</a:t>
            </a:r>
            <a:endParaRPr lang="en-US" dirty="0">
              <a:solidFill>
                <a:srgbClr val="0070C0"/>
              </a:solidFill>
            </a:endParaRPr>
          </a:p>
          <a:p>
            <a:pPr marL="457200" lvl="1" indent="0">
              <a:buNone/>
            </a:pPr>
            <a:r>
              <a:rPr lang="en-US" dirty="0">
                <a:solidFill>
                  <a:srgbClr val="0070C0"/>
                </a:solidFill>
              </a:rPr>
              <a:t>	echo &lt;&lt;&lt;_END</a:t>
            </a:r>
          </a:p>
          <a:p>
            <a:pPr marL="457200" lvl="1" indent="0">
              <a:buNone/>
            </a:pPr>
            <a:r>
              <a:rPr lang="en-US" dirty="0">
                <a:solidFill>
                  <a:srgbClr val="0070C0"/>
                </a:solidFill>
              </a:rPr>
              <a:t>		</a:t>
            </a:r>
            <a:r>
              <a:rPr lang="en-US" dirty="0">
                <a:solidFill>
                  <a:schemeClr val="tx1">
                    <a:lumMod val="95000"/>
                    <a:lumOff val="5000"/>
                  </a:schemeClr>
                </a:solidFill>
              </a:rPr>
              <a:t>&lt;html&gt;&lt;head&gt;&lt;title&gt;PHP Form Upload&lt;/title&gt;&lt;/head&gt;&lt;body&gt;</a:t>
            </a:r>
          </a:p>
          <a:p>
            <a:pPr marL="457200" lvl="1" indent="0">
              <a:buNone/>
            </a:pPr>
            <a:r>
              <a:rPr lang="en-US" dirty="0">
                <a:solidFill>
                  <a:schemeClr val="tx1">
                    <a:lumMod val="95000"/>
                    <a:lumOff val="5000"/>
                  </a:schemeClr>
                </a:solidFill>
              </a:rPr>
              <a:t>		</a:t>
            </a:r>
            <a:r>
              <a:rPr lang="en-US" b="1" dirty="0">
                <a:solidFill>
                  <a:schemeClr val="tx1">
                    <a:lumMod val="95000"/>
                    <a:lumOff val="5000"/>
                  </a:schemeClr>
                </a:solidFill>
              </a:rPr>
              <a:t>&lt;form method='post' action='</a:t>
            </a:r>
            <a:r>
              <a:rPr lang="en-US" b="1" dirty="0" err="1">
                <a:solidFill>
                  <a:schemeClr val="tx1">
                    <a:lumMod val="95000"/>
                    <a:lumOff val="5000"/>
                  </a:schemeClr>
                </a:solidFill>
              </a:rPr>
              <a:t>upload.php</a:t>
            </a:r>
            <a:r>
              <a:rPr lang="en-US" b="1" dirty="0">
                <a:solidFill>
                  <a:schemeClr val="tx1">
                    <a:lumMod val="95000"/>
                    <a:lumOff val="5000"/>
                  </a:schemeClr>
                </a:solidFill>
              </a:rPr>
              <a:t>' </a:t>
            </a:r>
            <a:r>
              <a:rPr lang="en-US" b="1" dirty="0" err="1">
                <a:solidFill>
                  <a:schemeClr val="tx1">
                    <a:lumMod val="95000"/>
                    <a:lumOff val="5000"/>
                  </a:schemeClr>
                </a:solidFill>
              </a:rPr>
              <a:t>enctype</a:t>
            </a:r>
            <a:r>
              <a:rPr lang="en-US" b="1" dirty="0">
                <a:solidFill>
                  <a:schemeClr val="tx1">
                    <a:lumMod val="95000"/>
                    <a:lumOff val="5000"/>
                  </a:schemeClr>
                </a:solidFill>
              </a:rPr>
              <a:t>='multipart/form-data’&gt;</a:t>
            </a:r>
          </a:p>
          <a:p>
            <a:pPr marL="457200" lvl="1" indent="0">
              <a:buNone/>
            </a:pPr>
            <a:r>
              <a:rPr lang="en-US" dirty="0">
                <a:solidFill>
                  <a:schemeClr val="tx1">
                    <a:lumMod val="95000"/>
                    <a:lumOff val="5000"/>
                  </a:schemeClr>
                </a:solidFill>
              </a:rPr>
              <a:t>			Select File: &lt;input type='file' name='filename' size='10’&gt;</a:t>
            </a:r>
          </a:p>
          <a:p>
            <a:pPr marL="457200" lvl="1" indent="0">
              <a:buNone/>
            </a:pPr>
            <a:r>
              <a:rPr lang="en-US" dirty="0">
                <a:solidFill>
                  <a:schemeClr val="tx1">
                    <a:lumMod val="95000"/>
                    <a:lumOff val="5000"/>
                  </a:schemeClr>
                </a:solidFill>
              </a:rPr>
              <a:t>			&lt;input type='submit' value='Upload’&gt;</a:t>
            </a:r>
          </a:p>
          <a:p>
            <a:pPr marL="457200" lvl="1" indent="0">
              <a:buNone/>
            </a:pPr>
            <a:r>
              <a:rPr lang="en-US" dirty="0">
                <a:solidFill>
                  <a:schemeClr val="tx1">
                    <a:lumMod val="95000"/>
                    <a:lumOff val="5000"/>
                  </a:schemeClr>
                </a:solidFill>
              </a:rPr>
              <a:t>		&lt;/form&gt;</a:t>
            </a:r>
          </a:p>
          <a:p>
            <a:pPr marL="457200" lvl="1" indent="0">
              <a:buNone/>
            </a:pPr>
            <a:r>
              <a:rPr lang="en-US" dirty="0">
                <a:solidFill>
                  <a:srgbClr val="0070C0"/>
                </a:solidFill>
              </a:rPr>
              <a:t>_END;</a:t>
            </a:r>
          </a:p>
          <a:p>
            <a:pPr marL="457200" lvl="1" indent="0">
              <a:buNone/>
            </a:pPr>
            <a:endParaRPr lang="en-US" dirty="0">
              <a:solidFill>
                <a:srgbClr val="0070C0"/>
              </a:solidFill>
            </a:endParaRPr>
          </a:p>
          <a:p>
            <a:pPr marL="457200" lvl="1" indent="0">
              <a:buNone/>
            </a:pPr>
            <a:r>
              <a:rPr lang="en-US" dirty="0">
                <a:solidFill>
                  <a:srgbClr val="0070C0"/>
                </a:solidFill>
              </a:rPr>
              <a:t>	if ($_FILES)</a:t>
            </a:r>
          </a:p>
          <a:p>
            <a:pPr marL="457200" lvl="1" indent="0">
              <a:buNone/>
            </a:pPr>
            <a:r>
              <a:rPr lang="en-US" dirty="0">
                <a:solidFill>
                  <a:srgbClr val="0070C0"/>
                </a:solidFill>
              </a:rPr>
              <a:t>	{</a:t>
            </a:r>
          </a:p>
          <a:p>
            <a:pPr marL="457200" lvl="1" indent="0">
              <a:buNone/>
            </a:pPr>
            <a:r>
              <a:rPr lang="en-US" dirty="0">
                <a:solidFill>
                  <a:srgbClr val="0070C0"/>
                </a:solidFill>
              </a:rPr>
              <a:t>		$name = $_FILES['filename']['name’];</a:t>
            </a:r>
          </a:p>
          <a:p>
            <a:pPr marL="457200" lvl="1" indent="0">
              <a:buNone/>
            </a:pPr>
            <a:r>
              <a:rPr lang="en-US" dirty="0">
                <a:solidFill>
                  <a:srgbClr val="0070C0"/>
                </a:solidFill>
              </a:rPr>
              <a:t>		</a:t>
            </a:r>
            <a:r>
              <a:rPr lang="en-US" dirty="0" err="1">
                <a:solidFill>
                  <a:srgbClr val="0070C0"/>
                </a:solidFill>
              </a:rPr>
              <a:t>move_uploaded_file</a:t>
            </a:r>
            <a:r>
              <a:rPr lang="en-US" dirty="0">
                <a:solidFill>
                  <a:srgbClr val="0070C0"/>
                </a:solidFill>
              </a:rPr>
              <a:t>($_FILES['filename']['</a:t>
            </a:r>
            <a:r>
              <a:rPr lang="en-US" dirty="0" err="1">
                <a:solidFill>
                  <a:srgbClr val="0070C0"/>
                </a:solidFill>
              </a:rPr>
              <a:t>tmp_name</a:t>
            </a:r>
            <a:r>
              <a:rPr lang="en-US" dirty="0">
                <a:solidFill>
                  <a:srgbClr val="0070C0"/>
                </a:solidFill>
              </a:rPr>
              <a:t>'], $name);</a:t>
            </a:r>
          </a:p>
          <a:p>
            <a:pPr marL="457200" lvl="1" indent="0">
              <a:buNone/>
            </a:pPr>
            <a:r>
              <a:rPr lang="en-US" dirty="0">
                <a:solidFill>
                  <a:srgbClr val="0070C0"/>
                </a:solidFill>
              </a:rPr>
              <a:t>		echo "Uploaded image '$name'&lt;</a:t>
            </a:r>
            <a:r>
              <a:rPr lang="en-US" dirty="0" err="1">
                <a:solidFill>
                  <a:srgbClr val="0070C0"/>
                </a:solidFill>
              </a:rPr>
              <a:t>br</a:t>
            </a:r>
            <a:r>
              <a:rPr lang="en-US" dirty="0">
                <a:solidFill>
                  <a:srgbClr val="0070C0"/>
                </a:solidFill>
              </a:rPr>
              <a:t>&gt;&lt;</a:t>
            </a:r>
            <a:r>
              <a:rPr lang="en-US" dirty="0" err="1">
                <a:solidFill>
                  <a:srgbClr val="0070C0"/>
                </a:solidFill>
              </a:rPr>
              <a:t>img</a:t>
            </a:r>
            <a:r>
              <a:rPr lang="en-US" dirty="0">
                <a:solidFill>
                  <a:srgbClr val="0070C0"/>
                </a:solidFill>
              </a:rPr>
              <a:t> </a:t>
            </a:r>
            <a:r>
              <a:rPr lang="en-US" dirty="0" err="1">
                <a:solidFill>
                  <a:srgbClr val="0070C0"/>
                </a:solidFill>
              </a:rPr>
              <a:t>src</a:t>
            </a:r>
            <a:r>
              <a:rPr lang="en-US" dirty="0">
                <a:solidFill>
                  <a:srgbClr val="0070C0"/>
                </a:solidFill>
              </a:rPr>
              <a:t>='$name'&gt;";</a:t>
            </a:r>
          </a:p>
          <a:p>
            <a:pPr marL="457200" lvl="1" indent="0">
              <a:buNone/>
            </a:pPr>
            <a:r>
              <a:rPr lang="en-US" dirty="0">
                <a:solidFill>
                  <a:srgbClr val="0070C0"/>
                </a:solidFill>
              </a:rPr>
              <a:t>	}</a:t>
            </a:r>
          </a:p>
          <a:p>
            <a:pPr marL="457200" lvl="1" indent="0">
              <a:buNone/>
            </a:pPr>
            <a:r>
              <a:rPr lang="en-US" dirty="0">
                <a:solidFill>
                  <a:srgbClr val="0070C0"/>
                </a:solidFill>
              </a:rPr>
              <a:t>	echo "&lt;/body&gt;&lt;/html&gt;";</a:t>
            </a:r>
          </a:p>
          <a:p>
            <a:pPr marL="457200" lvl="1" indent="0">
              <a:buNone/>
            </a:pPr>
            <a:r>
              <a:rPr lang="en-US" dirty="0">
                <a:solidFill>
                  <a:srgbClr val="0070C0"/>
                </a:solidFill>
              </a:rPr>
              <a:t>?&gt;</a:t>
            </a:r>
          </a:p>
        </p:txBody>
      </p:sp>
      <p:sp>
        <p:nvSpPr>
          <p:cNvPr id="4" name="Rectangle 3">
            <a:extLst>
              <a:ext uri="{FF2B5EF4-FFF2-40B4-BE49-F238E27FC236}">
                <a16:creationId xmlns:a16="http://schemas.microsoft.com/office/drawing/2014/main" id="{714665E5-284D-4075-96F6-D6A511FA8AF2}"/>
              </a:ext>
            </a:extLst>
          </p:cNvPr>
          <p:cNvSpPr/>
          <p:nvPr/>
        </p:nvSpPr>
        <p:spPr>
          <a:xfrm>
            <a:off x="6095999" y="171401"/>
            <a:ext cx="6096001" cy="2308324"/>
          </a:xfrm>
          <a:prstGeom prst="rect">
            <a:avLst/>
          </a:prstGeom>
          <a:noFill/>
          <a:ln>
            <a:solidFill>
              <a:schemeClr val="accent1"/>
            </a:solidFill>
          </a:ln>
        </p:spPr>
        <p:txBody>
          <a:bodyPr wrap="square">
            <a:spAutoFit/>
          </a:bodyPr>
          <a:lstStyle/>
          <a:p>
            <a:r>
              <a:rPr lang="en-US" sz="2400" dirty="0"/>
              <a:t>Next we come to the form that selects the </a:t>
            </a:r>
            <a:r>
              <a:rPr lang="en-US" sz="2400" u="sng" dirty="0"/>
              <a:t>Post method of form submission</a:t>
            </a:r>
            <a:r>
              <a:rPr lang="en-US" sz="2400" dirty="0"/>
              <a:t>, sets the target for posted data to the program </a:t>
            </a:r>
            <a:r>
              <a:rPr lang="en-US" sz="2400" i="1" dirty="0" err="1"/>
              <a:t>upload.php</a:t>
            </a:r>
            <a:r>
              <a:rPr lang="en-US" sz="2400" i="1" dirty="0"/>
              <a:t> </a:t>
            </a:r>
            <a:r>
              <a:rPr lang="en-US" sz="2400" dirty="0"/>
              <a:t>(the program itself), and tells the web browser that the data posted should be encoded via the content MIME type of </a:t>
            </a:r>
            <a:r>
              <a:rPr lang="en-US" sz="2400" b="1" dirty="0"/>
              <a:t>multipart/form-data</a:t>
            </a:r>
            <a:endParaRPr lang="en-US" sz="2400" dirty="0"/>
          </a:p>
        </p:txBody>
      </p:sp>
    </p:spTree>
    <p:extLst>
      <p:ext uri="{BB962C8B-B14F-4D97-AF65-F5344CB8AC3E}">
        <p14:creationId xmlns:p14="http://schemas.microsoft.com/office/powerpoint/2010/main" val="12138862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AF1E5-984E-4215-8486-EFC45D96ECB7}"/>
              </a:ext>
            </a:extLst>
          </p:cNvPr>
          <p:cNvSpPr>
            <a:spLocks noGrp="1"/>
          </p:cNvSpPr>
          <p:nvPr>
            <p:ph type="title"/>
          </p:nvPr>
        </p:nvSpPr>
        <p:spPr>
          <a:xfrm>
            <a:off x="838199" y="0"/>
            <a:ext cx="10515600" cy="1325563"/>
          </a:xfrm>
        </p:spPr>
        <p:txBody>
          <a:bodyPr/>
          <a:lstStyle/>
          <a:p>
            <a:r>
              <a:rPr lang="en-US" dirty="0"/>
              <a:t>Uploading Files</a:t>
            </a:r>
          </a:p>
        </p:txBody>
      </p:sp>
      <p:sp>
        <p:nvSpPr>
          <p:cNvPr id="3" name="Content Placeholder 2">
            <a:extLst>
              <a:ext uri="{FF2B5EF4-FFF2-40B4-BE49-F238E27FC236}">
                <a16:creationId xmlns:a16="http://schemas.microsoft.com/office/drawing/2014/main" id="{EB360F9E-3B47-4B7E-BF0A-D2DD4910C6DB}"/>
              </a:ext>
            </a:extLst>
          </p:cNvPr>
          <p:cNvSpPr>
            <a:spLocks noGrp="1"/>
          </p:cNvSpPr>
          <p:nvPr>
            <p:ph idx="1"/>
          </p:nvPr>
        </p:nvSpPr>
        <p:spPr>
          <a:xfrm>
            <a:off x="634804" y="1325563"/>
            <a:ext cx="10922391" cy="3629895"/>
          </a:xfrm>
        </p:spPr>
        <p:txBody>
          <a:bodyPr>
            <a:normAutofit fontScale="85000" lnSpcReduction="20000"/>
          </a:bodyPr>
          <a:lstStyle/>
          <a:p>
            <a:pPr marL="0" indent="0">
              <a:buNone/>
            </a:pPr>
            <a:r>
              <a:rPr lang="en-US" i="1" dirty="0"/>
              <a:t>Image uploader </a:t>
            </a:r>
            <a:r>
              <a:rPr lang="en-US" i="1" dirty="0" err="1"/>
              <a:t>upload.php</a:t>
            </a:r>
            <a:endParaRPr lang="en-US" i="1" dirty="0"/>
          </a:p>
          <a:p>
            <a:endParaRPr lang="en-US" i="1" dirty="0"/>
          </a:p>
          <a:p>
            <a:pPr marL="457200" lvl="1" indent="0">
              <a:buNone/>
            </a:pPr>
            <a:r>
              <a:rPr lang="en-US" dirty="0">
                <a:solidFill>
                  <a:srgbClr val="0070C0"/>
                </a:solidFill>
              </a:rPr>
              <a:t>&lt;?</a:t>
            </a:r>
            <a:r>
              <a:rPr lang="en-US" dirty="0" err="1">
                <a:solidFill>
                  <a:srgbClr val="0070C0"/>
                </a:solidFill>
              </a:rPr>
              <a:t>php</a:t>
            </a:r>
            <a:r>
              <a:rPr lang="en-US" dirty="0">
                <a:solidFill>
                  <a:srgbClr val="0070C0"/>
                </a:solidFill>
              </a:rPr>
              <a:t> 	// </a:t>
            </a:r>
            <a:r>
              <a:rPr lang="en-US" dirty="0" err="1">
                <a:solidFill>
                  <a:srgbClr val="0070C0"/>
                </a:solidFill>
              </a:rPr>
              <a:t>upload.php</a:t>
            </a:r>
            <a:endParaRPr lang="en-US" dirty="0">
              <a:solidFill>
                <a:srgbClr val="0070C0"/>
              </a:solidFill>
            </a:endParaRPr>
          </a:p>
          <a:p>
            <a:pPr marL="457200" lvl="1" indent="0">
              <a:buNone/>
            </a:pPr>
            <a:r>
              <a:rPr lang="en-US" dirty="0">
                <a:solidFill>
                  <a:srgbClr val="0070C0"/>
                </a:solidFill>
              </a:rPr>
              <a:t>	echo &lt;&lt;&lt;_END</a:t>
            </a:r>
          </a:p>
          <a:p>
            <a:pPr marL="457200" lvl="1" indent="0">
              <a:buNone/>
            </a:pPr>
            <a:r>
              <a:rPr lang="en-US" dirty="0">
                <a:solidFill>
                  <a:srgbClr val="0070C0"/>
                </a:solidFill>
              </a:rPr>
              <a:t>		</a:t>
            </a:r>
            <a:r>
              <a:rPr lang="en-US" dirty="0">
                <a:solidFill>
                  <a:schemeClr val="tx1">
                    <a:lumMod val="95000"/>
                    <a:lumOff val="5000"/>
                  </a:schemeClr>
                </a:solidFill>
              </a:rPr>
              <a:t>&lt;html&gt;&lt;head&gt;&lt;title&gt;PHP Form Upload&lt;/title&gt;&lt;/head&gt;&lt;body&gt;</a:t>
            </a:r>
          </a:p>
          <a:p>
            <a:pPr marL="457200" lvl="1" indent="0">
              <a:buNone/>
            </a:pPr>
            <a:r>
              <a:rPr lang="en-US" dirty="0">
                <a:solidFill>
                  <a:schemeClr val="tx1">
                    <a:lumMod val="95000"/>
                    <a:lumOff val="5000"/>
                  </a:schemeClr>
                </a:solidFill>
              </a:rPr>
              <a:t>		&lt;form method='post' action='</a:t>
            </a:r>
            <a:r>
              <a:rPr lang="en-US" dirty="0" err="1">
                <a:solidFill>
                  <a:schemeClr val="tx1">
                    <a:lumMod val="95000"/>
                    <a:lumOff val="5000"/>
                  </a:schemeClr>
                </a:solidFill>
              </a:rPr>
              <a:t>upload.php</a:t>
            </a:r>
            <a:r>
              <a:rPr lang="en-US" dirty="0">
                <a:solidFill>
                  <a:schemeClr val="tx1">
                    <a:lumMod val="95000"/>
                    <a:lumOff val="5000"/>
                  </a:schemeClr>
                </a:solidFill>
              </a:rPr>
              <a:t>' </a:t>
            </a:r>
            <a:r>
              <a:rPr lang="en-US" dirty="0" err="1">
                <a:solidFill>
                  <a:schemeClr val="tx1">
                    <a:lumMod val="95000"/>
                    <a:lumOff val="5000"/>
                  </a:schemeClr>
                </a:solidFill>
              </a:rPr>
              <a:t>enctype</a:t>
            </a:r>
            <a:r>
              <a:rPr lang="en-US" dirty="0">
                <a:solidFill>
                  <a:schemeClr val="tx1">
                    <a:lumMod val="95000"/>
                    <a:lumOff val="5000"/>
                  </a:schemeClr>
                </a:solidFill>
              </a:rPr>
              <a:t>='multipart/form-data’&gt;</a:t>
            </a:r>
          </a:p>
          <a:p>
            <a:pPr marL="457200" lvl="1" indent="0">
              <a:buNone/>
            </a:pPr>
            <a:r>
              <a:rPr lang="en-US" dirty="0">
                <a:solidFill>
                  <a:schemeClr val="tx1">
                    <a:lumMod val="95000"/>
                    <a:lumOff val="5000"/>
                  </a:schemeClr>
                </a:solidFill>
              </a:rPr>
              <a:t>			</a:t>
            </a:r>
            <a:r>
              <a:rPr lang="en-US" b="1" dirty="0">
                <a:solidFill>
                  <a:schemeClr val="tx1">
                    <a:lumMod val="95000"/>
                    <a:lumOff val="5000"/>
                  </a:schemeClr>
                </a:solidFill>
              </a:rPr>
              <a:t>Select File: &lt;input type='file' name='filename' size='10’&gt;</a:t>
            </a:r>
          </a:p>
          <a:p>
            <a:pPr marL="457200" lvl="1" indent="0">
              <a:buNone/>
            </a:pPr>
            <a:r>
              <a:rPr lang="en-US" dirty="0">
                <a:solidFill>
                  <a:schemeClr val="tx1">
                    <a:lumMod val="95000"/>
                    <a:lumOff val="5000"/>
                  </a:schemeClr>
                </a:solidFill>
              </a:rPr>
              <a:t>			</a:t>
            </a:r>
            <a:r>
              <a:rPr lang="en-US" b="1" dirty="0">
                <a:solidFill>
                  <a:schemeClr val="tx1">
                    <a:lumMod val="95000"/>
                    <a:lumOff val="5000"/>
                  </a:schemeClr>
                </a:solidFill>
              </a:rPr>
              <a:t>&lt;input type='submit' value='Upload’&gt;</a:t>
            </a:r>
          </a:p>
          <a:p>
            <a:pPr marL="457200" lvl="1" indent="0">
              <a:buNone/>
            </a:pPr>
            <a:r>
              <a:rPr lang="en-US" dirty="0">
                <a:solidFill>
                  <a:schemeClr val="tx1">
                    <a:lumMod val="95000"/>
                    <a:lumOff val="5000"/>
                  </a:schemeClr>
                </a:solidFill>
              </a:rPr>
              <a:t>		&lt;/form&gt;</a:t>
            </a:r>
          </a:p>
          <a:p>
            <a:pPr marL="457200" lvl="1" indent="0">
              <a:buNone/>
            </a:pPr>
            <a:r>
              <a:rPr lang="en-US" dirty="0">
                <a:solidFill>
                  <a:srgbClr val="0070C0"/>
                </a:solidFill>
              </a:rPr>
              <a:t>_END;</a:t>
            </a:r>
          </a:p>
          <a:p>
            <a:pPr marL="457200" lvl="1" indent="0">
              <a:buNone/>
            </a:pPr>
            <a:endParaRPr lang="en-US" dirty="0">
              <a:solidFill>
                <a:srgbClr val="0070C0"/>
              </a:solidFill>
            </a:endParaRPr>
          </a:p>
          <a:p>
            <a:pPr marL="457200" lvl="1" indent="0">
              <a:buNone/>
            </a:pPr>
            <a:r>
              <a:rPr lang="en-US" dirty="0">
                <a:solidFill>
                  <a:srgbClr val="0070C0"/>
                </a:solidFill>
              </a:rPr>
              <a:t>	</a:t>
            </a:r>
          </a:p>
        </p:txBody>
      </p:sp>
      <p:sp>
        <p:nvSpPr>
          <p:cNvPr id="4" name="Rectangle 3">
            <a:extLst>
              <a:ext uri="{FF2B5EF4-FFF2-40B4-BE49-F238E27FC236}">
                <a16:creationId xmlns:a16="http://schemas.microsoft.com/office/drawing/2014/main" id="{714665E5-284D-4075-96F6-D6A511FA8AF2}"/>
              </a:ext>
            </a:extLst>
          </p:cNvPr>
          <p:cNvSpPr/>
          <p:nvPr/>
        </p:nvSpPr>
        <p:spPr>
          <a:xfrm>
            <a:off x="2566220" y="4180344"/>
            <a:ext cx="9625780" cy="2677656"/>
          </a:xfrm>
          <a:prstGeom prst="rect">
            <a:avLst/>
          </a:prstGeom>
          <a:ln>
            <a:solidFill>
              <a:schemeClr val="accent1"/>
            </a:solidFill>
          </a:ln>
        </p:spPr>
        <p:txBody>
          <a:bodyPr wrap="square">
            <a:spAutoFit/>
          </a:bodyPr>
          <a:lstStyle/>
          <a:p>
            <a:r>
              <a:rPr lang="en-US" sz="2400" dirty="0"/>
              <a:t>With the form set up, the next lines display the prompt Select File: and then </a:t>
            </a:r>
            <a:r>
              <a:rPr lang="en-US" sz="2400" u="sng" dirty="0"/>
              <a:t>request two inputs</a:t>
            </a:r>
            <a:r>
              <a:rPr lang="en-US" sz="2400" dirty="0"/>
              <a:t>. </a:t>
            </a:r>
          </a:p>
          <a:p>
            <a:pPr marL="514350" indent="-514350">
              <a:buFont typeface="+mj-lt"/>
              <a:buAutoNum type="arabicPeriod"/>
            </a:pPr>
            <a:r>
              <a:rPr lang="en-US" sz="2400" dirty="0"/>
              <a:t>The first request is for a file; it uses an input type of file, a name of filename, and an input field with a width of 10 characters. </a:t>
            </a:r>
          </a:p>
          <a:p>
            <a:pPr marL="514350" indent="-514350">
              <a:buFont typeface="+mj-lt"/>
              <a:buAutoNum type="arabicPeriod"/>
            </a:pPr>
            <a:r>
              <a:rPr lang="en-US" sz="2400" dirty="0"/>
              <a:t>The second requested input is just a Submit button that is given the label Upload (which replaces the default button text of Submit Query). </a:t>
            </a:r>
          </a:p>
          <a:p>
            <a:r>
              <a:rPr lang="en-US" sz="2400" dirty="0"/>
              <a:t>And then the form is closed.</a:t>
            </a:r>
          </a:p>
        </p:txBody>
      </p:sp>
    </p:spTree>
    <p:extLst>
      <p:ext uri="{BB962C8B-B14F-4D97-AF65-F5344CB8AC3E}">
        <p14:creationId xmlns:p14="http://schemas.microsoft.com/office/powerpoint/2010/main" val="89713112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AF1E5-984E-4215-8486-EFC45D96ECB7}"/>
              </a:ext>
            </a:extLst>
          </p:cNvPr>
          <p:cNvSpPr>
            <a:spLocks noGrp="1"/>
          </p:cNvSpPr>
          <p:nvPr>
            <p:ph type="title"/>
          </p:nvPr>
        </p:nvSpPr>
        <p:spPr>
          <a:xfrm>
            <a:off x="838199" y="0"/>
            <a:ext cx="10515600" cy="1325563"/>
          </a:xfrm>
        </p:spPr>
        <p:txBody>
          <a:bodyPr/>
          <a:lstStyle/>
          <a:p>
            <a:r>
              <a:rPr lang="en-US" dirty="0"/>
              <a:t>Uploading Files</a:t>
            </a:r>
          </a:p>
        </p:txBody>
      </p:sp>
      <p:sp>
        <p:nvSpPr>
          <p:cNvPr id="3" name="Content Placeholder 2">
            <a:extLst>
              <a:ext uri="{FF2B5EF4-FFF2-40B4-BE49-F238E27FC236}">
                <a16:creationId xmlns:a16="http://schemas.microsoft.com/office/drawing/2014/main" id="{EB360F9E-3B47-4B7E-BF0A-D2DD4910C6DB}"/>
              </a:ext>
            </a:extLst>
          </p:cNvPr>
          <p:cNvSpPr>
            <a:spLocks noGrp="1"/>
          </p:cNvSpPr>
          <p:nvPr>
            <p:ph idx="1"/>
          </p:nvPr>
        </p:nvSpPr>
        <p:spPr>
          <a:xfrm>
            <a:off x="634804" y="1325563"/>
            <a:ext cx="10922391" cy="3629895"/>
          </a:xfrm>
        </p:spPr>
        <p:txBody>
          <a:bodyPr>
            <a:normAutofit fontScale="85000" lnSpcReduction="20000"/>
          </a:bodyPr>
          <a:lstStyle/>
          <a:p>
            <a:pPr marL="0" indent="0">
              <a:buNone/>
            </a:pPr>
            <a:r>
              <a:rPr lang="en-US" i="1" dirty="0"/>
              <a:t>Image uploader </a:t>
            </a:r>
            <a:r>
              <a:rPr lang="en-US" i="1" dirty="0" err="1"/>
              <a:t>upload.php</a:t>
            </a:r>
            <a:endParaRPr lang="en-US" i="1" dirty="0"/>
          </a:p>
          <a:p>
            <a:endParaRPr lang="en-US" i="1" dirty="0"/>
          </a:p>
          <a:p>
            <a:pPr marL="457200" lvl="1" indent="0">
              <a:buNone/>
            </a:pPr>
            <a:r>
              <a:rPr lang="en-US" dirty="0">
                <a:solidFill>
                  <a:srgbClr val="0070C0"/>
                </a:solidFill>
              </a:rPr>
              <a:t>&lt;?</a:t>
            </a:r>
            <a:r>
              <a:rPr lang="en-US" dirty="0" err="1">
                <a:solidFill>
                  <a:srgbClr val="0070C0"/>
                </a:solidFill>
              </a:rPr>
              <a:t>php</a:t>
            </a:r>
            <a:r>
              <a:rPr lang="en-US" dirty="0">
                <a:solidFill>
                  <a:srgbClr val="0070C0"/>
                </a:solidFill>
              </a:rPr>
              <a:t> 	// </a:t>
            </a:r>
            <a:r>
              <a:rPr lang="en-US" dirty="0" err="1">
                <a:solidFill>
                  <a:srgbClr val="0070C0"/>
                </a:solidFill>
              </a:rPr>
              <a:t>upload.php</a:t>
            </a:r>
            <a:endParaRPr lang="en-US" dirty="0">
              <a:solidFill>
                <a:srgbClr val="0070C0"/>
              </a:solidFill>
            </a:endParaRPr>
          </a:p>
          <a:p>
            <a:pPr marL="457200" lvl="1" indent="0">
              <a:buNone/>
            </a:pPr>
            <a:r>
              <a:rPr lang="en-US" dirty="0">
                <a:solidFill>
                  <a:srgbClr val="0070C0"/>
                </a:solidFill>
              </a:rPr>
              <a:t>	echo &lt;&lt;&lt;_END</a:t>
            </a:r>
          </a:p>
          <a:p>
            <a:pPr marL="457200" lvl="1" indent="0">
              <a:buNone/>
            </a:pPr>
            <a:r>
              <a:rPr lang="en-US" dirty="0">
                <a:solidFill>
                  <a:srgbClr val="0070C0"/>
                </a:solidFill>
              </a:rPr>
              <a:t>		</a:t>
            </a:r>
            <a:r>
              <a:rPr lang="en-US" dirty="0">
                <a:solidFill>
                  <a:schemeClr val="tx1">
                    <a:lumMod val="95000"/>
                    <a:lumOff val="5000"/>
                  </a:schemeClr>
                </a:solidFill>
              </a:rPr>
              <a:t>&lt;html&gt;&lt;head&gt;&lt;title&gt;PHP Form Upload&lt;/title&gt;&lt;/head&gt;&lt;body&gt;</a:t>
            </a:r>
          </a:p>
          <a:p>
            <a:pPr marL="457200" lvl="1" indent="0">
              <a:buNone/>
            </a:pPr>
            <a:r>
              <a:rPr lang="en-US" dirty="0">
                <a:solidFill>
                  <a:schemeClr val="tx1">
                    <a:lumMod val="95000"/>
                    <a:lumOff val="5000"/>
                  </a:schemeClr>
                </a:solidFill>
              </a:rPr>
              <a:t>		&lt;form method='post' action='</a:t>
            </a:r>
            <a:r>
              <a:rPr lang="en-US" dirty="0" err="1">
                <a:solidFill>
                  <a:schemeClr val="tx1">
                    <a:lumMod val="95000"/>
                    <a:lumOff val="5000"/>
                  </a:schemeClr>
                </a:solidFill>
              </a:rPr>
              <a:t>upload.php</a:t>
            </a:r>
            <a:r>
              <a:rPr lang="en-US" dirty="0">
                <a:solidFill>
                  <a:schemeClr val="tx1">
                    <a:lumMod val="95000"/>
                    <a:lumOff val="5000"/>
                  </a:schemeClr>
                </a:solidFill>
              </a:rPr>
              <a:t>' </a:t>
            </a:r>
            <a:r>
              <a:rPr lang="en-US" dirty="0" err="1">
                <a:solidFill>
                  <a:schemeClr val="tx1">
                    <a:lumMod val="95000"/>
                    <a:lumOff val="5000"/>
                  </a:schemeClr>
                </a:solidFill>
              </a:rPr>
              <a:t>enctype</a:t>
            </a:r>
            <a:r>
              <a:rPr lang="en-US" dirty="0">
                <a:solidFill>
                  <a:schemeClr val="tx1">
                    <a:lumMod val="95000"/>
                    <a:lumOff val="5000"/>
                  </a:schemeClr>
                </a:solidFill>
              </a:rPr>
              <a:t>='multipart/form-data’&gt;</a:t>
            </a:r>
          </a:p>
          <a:p>
            <a:pPr marL="457200" lvl="1" indent="0">
              <a:buNone/>
            </a:pPr>
            <a:r>
              <a:rPr lang="en-US" dirty="0">
                <a:solidFill>
                  <a:schemeClr val="tx1">
                    <a:lumMod val="95000"/>
                    <a:lumOff val="5000"/>
                  </a:schemeClr>
                </a:solidFill>
              </a:rPr>
              <a:t>			</a:t>
            </a:r>
            <a:r>
              <a:rPr lang="en-US" b="1" dirty="0">
                <a:solidFill>
                  <a:schemeClr val="tx1">
                    <a:lumMod val="95000"/>
                    <a:lumOff val="5000"/>
                  </a:schemeClr>
                </a:solidFill>
              </a:rPr>
              <a:t>Select File: &lt;input type='file' name='filename' size='10’&gt;</a:t>
            </a:r>
          </a:p>
          <a:p>
            <a:pPr marL="457200" lvl="1" indent="0">
              <a:buNone/>
            </a:pPr>
            <a:r>
              <a:rPr lang="en-US" dirty="0">
                <a:solidFill>
                  <a:schemeClr val="tx1">
                    <a:lumMod val="95000"/>
                    <a:lumOff val="5000"/>
                  </a:schemeClr>
                </a:solidFill>
              </a:rPr>
              <a:t>			</a:t>
            </a:r>
            <a:r>
              <a:rPr lang="en-US" b="1" dirty="0">
                <a:solidFill>
                  <a:schemeClr val="tx1">
                    <a:lumMod val="95000"/>
                    <a:lumOff val="5000"/>
                  </a:schemeClr>
                </a:solidFill>
              </a:rPr>
              <a:t>&lt;input type='submit' value='Upload’&gt;</a:t>
            </a:r>
          </a:p>
          <a:p>
            <a:pPr marL="457200" lvl="1" indent="0">
              <a:buNone/>
            </a:pPr>
            <a:r>
              <a:rPr lang="en-US" dirty="0">
                <a:solidFill>
                  <a:schemeClr val="tx1">
                    <a:lumMod val="95000"/>
                    <a:lumOff val="5000"/>
                  </a:schemeClr>
                </a:solidFill>
              </a:rPr>
              <a:t>		&lt;/form&gt;</a:t>
            </a:r>
          </a:p>
          <a:p>
            <a:pPr marL="457200" lvl="1" indent="0">
              <a:buNone/>
            </a:pPr>
            <a:r>
              <a:rPr lang="en-US" dirty="0">
                <a:solidFill>
                  <a:srgbClr val="0070C0"/>
                </a:solidFill>
              </a:rPr>
              <a:t>_END;</a:t>
            </a:r>
          </a:p>
          <a:p>
            <a:pPr marL="457200" lvl="1" indent="0">
              <a:buNone/>
            </a:pPr>
            <a:endParaRPr lang="en-US" dirty="0">
              <a:solidFill>
                <a:srgbClr val="0070C0"/>
              </a:solidFill>
            </a:endParaRPr>
          </a:p>
          <a:p>
            <a:pPr marL="457200" lvl="1" indent="0">
              <a:buNone/>
            </a:pPr>
            <a:r>
              <a:rPr lang="en-US" dirty="0">
                <a:solidFill>
                  <a:srgbClr val="0070C0"/>
                </a:solidFill>
              </a:rPr>
              <a:t>	</a:t>
            </a:r>
          </a:p>
        </p:txBody>
      </p:sp>
      <p:sp>
        <p:nvSpPr>
          <p:cNvPr id="4" name="Rectangle 3">
            <a:extLst>
              <a:ext uri="{FF2B5EF4-FFF2-40B4-BE49-F238E27FC236}">
                <a16:creationId xmlns:a16="http://schemas.microsoft.com/office/drawing/2014/main" id="{714665E5-284D-4075-96F6-D6A511FA8AF2}"/>
              </a:ext>
            </a:extLst>
          </p:cNvPr>
          <p:cNvSpPr/>
          <p:nvPr/>
        </p:nvSpPr>
        <p:spPr>
          <a:xfrm>
            <a:off x="2418737" y="4534305"/>
            <a:ext cx="9625780" cy="1938992"/>
          </a:xfrm>
          <a:prstGeom prst="rect">
            <a:avLst/>
          </a:prstGeom>
          <a:ln>
            <a:solidFill>
              <a:schemeClr val="accent1"/>
            </a:solidFill>
          </a:ln>
        </p:spPr>
        <p:txBody>
          <a:bodyPr wrap="square">
            <a:spAutoFit/>
          </a:bodyPr>
          <a:lstStyle/>
          <a:p>
            <a:r>
              <a:rPr lang="en-US" sz="2400" dirty="0"/>
              <a:t>This short program shows a common technique in web programming in which </a:t>
            </a:r>
            <a:r>
              <a:rPr lang="en-US" sz="2400" u="sng" dirty="0"/>
              <a:t>a single program is called twice</a:t>
            </a:r>
            <a:r>
              <a:rPr lang="en-US" sz="2400" dirty="0"/>
              <a:t>: </a:t>
            </a:r>
          </a:p>
          <a:p>
            <a:endParaRPr lang="en-US" sz="2400" dirty="0"/>
          </a:p>
          <a:p>
            <a:pPr marL="457200" indent="-457200">
              <a:buFont typeface="+mj-lt"/>
              <a:buAutoNum type="arabicPeriod"/>
            </a:pPr>
            <a:r>
              <a:rPr lang="en-US" sz="2400" dirty="0"/>
              <a:t>Once when the user first visits a page</a:t>
            </a:r>
          </a:p>
          <a:p>
            <a:pPr marL="457200" indent="-457200">
              <a:buFont typeface="+mj-lt"/>
              <a:buAutoNum type="arabicPeriod"/>
            </a:pPr>
            <a:r>
              <a:rPr lang="en-US" sz="2400" dirty="0"/>
              <a:t>And again when the user presses the Submit button.</a:t>
            </a:r>
          </a:p>
        </p:txBody>
      </p:sp>
    </p:spTree>
    <p:extLst>
      <p:ext uri="{BB962C8B-B14F-4D97-AF65-F5344CB8AC3E}">
        <p14:creationId xmlns:p14="http://schemas.microsoft.com/office/powerpoint/2010/main" val="426108046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AF1E5-984E-4215-8486-EFC45D96ECB7}"/>
              </a:ext>
            </a:extLst>
          </p:cNvPr>
          <p:cNvSpPr>
            <a:spLocks noGrp="1"/>
          </p:cNvSpPr>
          <p:nvPr>
            <p:ph type="title"/>
          </p:nvPr>
        </p:nvSpPr>
        <p:spPr>
          <a:xfrm>
            <a:off x="838199" y="0"/>
            <a:ext cx="10515600" cy="1325563"/>
          </a:xfrm>
        </p:spPr>
        <p:txBody>
          <a:bodyPr/>
          <a:lstStyle/>
          <a:p>
            <a:r>
              <a:rPr lang="en-US" dirty="0"/>
              <a:t>Uploading Files</a:t>
            </a:r>
          </a:p>
        </p:txBody>
      </p:sp>
      <p:sp>
        <p:nvSpPr>
          <p:cNvPr id="3" name="Content Placeholder 2">
            <a:extLst>
              <a:ext uri="{FF2B5EF4-FFF2-40B4-BE49-F238E27FC236}">
                <a16:creationId xmlns:a16="http://schemas.microsoft.com/office/drawing/2014/main" id="{EB360F9E-3B47-4B7E-BF0A-D2DD4910C6DB}"/>
              </a:ext>
            </a:extLst>
          </p:cNvPr>
          <p:cNvSpPr>
            <a:spLocks noGrp="1"/>
          </p:cNvSpPr>
          <p:nvPr>
            <p:ph idx="1"/>
          </p:nvPr>
        </p:nvSpPr>
        <p:spPr>
          <a:xfrm>
            <a:off x="634804" y="1325563"/>
            <a:ext cx="10922391" cy="5532437"/>
          </a:xfrm>
        </p:spPr>
        <p:txBody>
          <a:bodyPr>
            <a:normAutofit fontScale="92500" lnSpcReduction="20000"/>
          </a:bodyPr>
          <a:lstStyle/>
          <a:p>
            <a:endParaRPr lang="en-US" dirty="0"/>
          </a:p>
          <a:p>
            <a:r>
              <a:rPr lang="en-US" dirty="0"/>
              <a:t>The PHP code to receive the uploaded data is fairly simple, because </a:t>
            </a:r>
            <a:r>
              <a:rPr lang="en-US" u="sng" dirty="0"/>
              <a:t>all uploaded files are placed into the associative system array</a:t>
            </a:r>
            <a:r>
              <a:rPr lang="en-US" dirty="0"/>
              <a:t> </a:t>
            </a:r>
            <a:r>
              <a:rPr lang="en-US" dirty="0">
                <a:solidFill>
                  <a:srgbClr val="0070C0"/>
                </a:solidFill>
              </a:rPr>
              <a:t>$_FILES </a:t>
            </a:r>
          </a:p>
          <a:p>
            <a:pPr lvl="1">
              <a:buFont typeface="Courier New" panose="02070309020205020404" pitchFamily="49" charset="0"/>
              <a:buChar char="o"/>
            </a:pPr>
            <a:r>
              <a:rPr lang="en-US" dirty="0"/>
              <a:t>Therefore, a quick check to see whether </a:t>
            </a:r>
            <a:r>
              <a:rPr lang="en-US" dirty="0">
                <a:solidFill>
                  <a:srgbClr val="0070C0"/>
                </a:solidFill>
              </a:rPr>
              <a:t>$_FILES </a:t>
            </a:r>
            <a:r>
              <a:rPr lang="en-US" dirty="0"/>
              <a:t>contains anything is sufficient to determine whether the user has uploaded a file. </a:t>
            </a:r>
          </a:p>
          <a:p>
            <a:pPr lvl="1">
              <a:buFont typeface="Courier New" panose="02070309020205020404" pitchFamily="49" charset="0"/>
              <a:buChar char="o"/>
            </a:pPr>
            <a:r>
              <a:rPr lang="en-US" dirty="0"/>
              <a:t>This is done with the statement </a:t>
            </a:r>
            <a:r>
              <a:rPr lang="en-US" dirty="0">
                <a:solidFill>
                  <a:srgbClr val="0070C0"/>
                </a:solidFill>
              </a:rPr>
              <a:t>if ($_FILES)</a:t>
            </a:r>
          </a:p>
          <a:p>
            <a:endParaRPr lang="en-US" dirty="0"/>
          </a:p>
          <a:p>
            <a:pPr marL="457200" lvl="1" indent="0">
              <a:buNone/>
            </a:pPr>
            <a:endParaRPr lang="en-US" dirty="0">
              <a:solidFill>
                <a:srgbClr val="0070C0"/>
              </a:solidFill>
            </a:endParaRPr>
          </a:p>
          <a:p>
            <a:pPr marL="457200" lvl="1" indent="0">
              <a:buNone/>
            </a:pPr>
            <a:endParaRPr lang="en-US" dirty="0">
              <a:solidFill>
                <a:srgbClr val="0070C0"/>
              </a:solidFill>
            </a:endParaRPr>
          </a:p>
          <a:p>
            <a:pPr marL="457200" lvl="1" indent="0">
              <a:buNone/>
            </a:pPr>
            <a:r>
              <a:rPr lang="en-US" dirty="0">
                <a:solidFill>
                  <a:srgbClr val="0070C0"/>
                </a:solidFill>
              </a:rPr>
              <a:t>	</a:t>
            </a:r>
            <a:r>
              <a:rPr lang="en-US" b="1" dirty="0">
                <a:solidFill>
                  <a:srgbClr val="0070C0"/>
                </a:solidFill>
              </a:rPr>
              <a:t>if ($_FILES)</a:t>
            </a:r>
          </a:p>
          <a:p>
            <a:pPr marL="457200" lvl="1" indent="0">
              <a:buNone/>
            </a:pPr>
            <a:r>
              <a:rPr lang="en-US" dirty="0">
                <a:solidFill>
                  <a:srgbClr val="0070C0"/>
                </a:solidFill>
              </a:rPr>
              <a:t>	{</a:t>
            </a:r>
          </a:p>
          <a:p>
            <a:pPr marL="457200" lvl="1" indent="0">
              <a:buNone/>
            </a:pPr>
            <a:r>
              <a:rPr lang="en-US" dirty="0">
                <a:solidFill>
                  <a:srgbClr val="0070C0"/>
                </a:solidFill>
              </a:rPr>
              <a:t>		$name = $_FILES['filename']['name’];</a:t>
            </a:r>
          </a:p>
          <a:p>
            <a:pPr marL="457200" lvl="1" indent="0">
              <a:buNone/>
            </a:pPr>
            <a:r>
              <a:rPr lang="en-US" dirty="0">
                <a:solidFill>
                  <a:srgbClr val="0070C0"/>
                </a:solidFill>
              </a:rPr>
              <a:t>		</a:t>
            </a:r>
            <a:r>
              <a:rPr lang="en-US" dirty="0" err="1">
                <a:solidFill>
                  <a:srgbClr val="0070C0"/>
                </a:solidFill>
              </a:rPr>
              <a:t>move_uploaded_file</a:t>
            </a:r>
            <a:r>
              <a:rPr lang="en-US" dirty="0">
                <a:solidFill>
                  <a:srgbClr val="0070C0"/>
                </a:solidFill>
              </a:rPr>
              <a:t>($_FILES['filename']['</a:t>
            </a:r>
            <a:r>
              <a:rPr lang="en-US" dirty="0" err="1">
                <a:solidFill>
                  <a:srgbClr val="0070C0"/>
                </a:solidFill>
              </a:rPr>
              <a:t>tmp_name</a:t>
            </a:r>
            <a:r>
              <a:rPr lang="en-US" dirty="0">
                <a:solidFill>
                  <a:srgbClr val="0070C0"/>
                </a:solidFill>
              </a:rPr>
              <a:t>'], $name);</a:t>
            </a:r>
          </a:p>
          <a:p>
            <a:pPr marL="457200" lvl="1" indent="0">
              <a:buNone/>
            </a:pPr>
            <a:r>
              <a:rPr lang="en-US" dirty="0">
                <a:solidFill>
                  <a:srgbClr val="0070C0"/>
                </a:solidFill>
              </a:rPr>
              <a:t>		echo "Uploaded image '$name'&lt;</a:t>
            </a:r>
            <a:r>
              <a:rPr lang="en-US" dirty="0" err="1">
                <a:solidFill>
                  <a:srgbClr val="0070C0"/>
                </a:solidFill>
              </a:rPr>
              <a:t>br</a:t>
            </a:r>
            <a:r>
              <a:rPr lang="en-US" dirty="0">
                <a:solidFill>
                  <a:srgbClr val="0070C0"/>
                </a:solidFill>
              </a:rPr>
              <a:t>&gt;&lt;</a:t>
            </a:r>
            <a:r>
              <a:rPr lang="en-US" dirty="0" err="1">
                <a:solidFill>
                  <a:srgbClr val="0070C0"/>
                </a:solidFill>
              </a:rPr>
              <a:t>img</a:t>
            </a:r>
            <a:r>
              <a:rPr lang="en-US" dirty="0">
                <a:solidFill>
                  <a:srgbClr val="0070C0"/>
                </a:solidFill>
              </a:rPr>
              <a:t> </a:t>
            </a:r>
            <a:r>
              <a:rPr lang="en-US" dirty="0" err="1">
                <a:solidFill>
                  <a:srgbClr val="0070C0"/>
                </a:solidFill>
              </a:rPr>
              <a:t>src</a:t>
            </a:r>
            <a:r>
              <a:rPr lang="en-US" dirty="0">
                <a:solidFill>
                  <a:srgbClr val="0070C0"/>
                </a:solidFill>
              </a:rPr>
              <a:t>='$name'&gt;";</a:t>
            </a:r>
          </a:p>
          <a:p>
            <a:pPr marL="457200" lvl="1" indent="0">
              <a:buNone/>
            </a:pPr>
            <a:r>
              <a:rPr lang="en-US" dirty="0">
                <a:solidFill>
                  <a:srgbClr val="0070C0"/>
                </a:solidFill>
              </a:rPr>
              <a:t>	}</a:t>
            </a:r>
          </a:p>
          <a:p>
            <a:pPr marL="457200" lvl="1" indent="0">
              <a:buNone/>
            </a:pPr>
            <a:r>
              <a:rPr lang="en-US" dirty="0">
                <a:solidFill>
                  <a:srgbClr val="0070C0"/>
                </a:solidFill>
              </a:rPr>
              <a:t>	echo "&lt;/body&gt;&lt;/html&gt;";</a:t>
            </a:r>
          </a:p>
          <a:p>
            <a:pPr marL="457200" lvl="1" indent="0">
              <a:buNone/>
            </a:pPr>
            <a:r>
              <a:rPr lang="en-US" dirty="0">
                <a:solidFill>
                  <a:srgbClr val="0070C0"/>
                </a:solidFill>
              </a:rPr>
              <a:t>?&gt;</a:t>
            </a:r>
          </a:p>
        </p:txBody>
      </p:sp>
    </p:spTree>
    <p:extLst>
      <p:ext uri="{BB962C8B-B14F-4D97-AF65-F5344CB8AC3E}">
        <p14:creationId xmlns:p14="http://schemas.microsoft.com/office/powerpoint/2010/main" val="8252502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AF1E5-984E-4215-8486-EFC45D96ECB7}"/>
              </a:ext>
            </a:extLst>
          </p:cNvPr>
          <p:cNvSpPr>
            <a:spLocks noGrp="1"/>
          </p:cNvSpPr>
          <p:nvPr>
            <p:ph type="title"/>
          </p:nvPr>
        </p:nvSpPr>
        <p:spPr>
          <a:xfrm>
            <a:off x="838199" y="0"/>
            <a:ext cx="10515600" cy="1325563"/>
          </a:xfrm>
        </p:spPr>
        <p:txBody>
          <a:bodyPr/>
          <a:lstStyle/>
          <a:p>
            <a:r>
              <a:rPr lang="en-US" dirty="0"/>
              <a:t>Uploading Files</a:t>
            </a:r>
          </a:p>
        </p:txBody>
      </p:sp>
      <p:sp>
        <p:nvSpPr>
          <p:cNvPr id="3" name="Content Placeholder 2">
            <a:extLst>
              <a:ext uri="{FF2B5EF4-FFF2-40B4-BE49-F238E27FC236}">
                <a16:creationId xmlns:a16="http://schemas.microsoft.com/office/drawing/2014/main" id="{EB360F9E-3B47-4B7E-BF0A-D2DD4910C6DB}"/>
              </a:ext>
            </a:extLst>
          </p:cNvPr>
          <p:cNvSpPr>
            <a:spLocks noGrp="1"/>
          </p:cNvSpPr>
          <p:nvPr>
            <p:ph idx="1"/>
          </p:nvPr>
        </p:nvSpPr>
        <p:spPr>
          <a:xfrm>
            <a:off x="634804" y="1620523"/>
            <a:ext cx="10922391" cy="5148979"/>
          </a:xfrm>
        </p:spPr>
        <p:txBody>
          <a:bodyPr>
            <a:normAutofit fontScale="92500" lnSpcReduction="20000"/>
          </a:bodyPr>
          <a:lstStyle/>
          <a:p>
            <a:endParaRPr lang="en-US" dirty="0"/>
          </a:p>
          <a:p>
            <a:r>
              <a:rPr lang="en-US" dirty="0"/>
              <a:t>The first time the user visits the page, before uploading a file, </a:t>
            </a:r>
            <a:r>
              <a:rPr lang="en-US" dirty="0">
                <a:solidFill>
                  <a:srgbClr val="0070C0"/>
                </a:solidFill>
              </a:rPr>
              <a:t>$_FILES </a:t>
            </a:r>
            <a:r>
              <a:rPr lang="en-US" dirty="0"/>
              <a:t>is empty, so the </a:t>
            </a:r>
            <a:r>
              <a:rPr lang="en-US" u="sng" dirty="0"/>
              <a:t>program skips this block of code</a:t>
            </a:r>
            <a:r>
              <a:rPr lang="en-US" dirty="0"/>
              <a:t>. </a:t>
            </a:r>
          </a:p>
          <a:p>
            <a:pPr lvl="1"/>
            <a:r>
              <a:rPr lang="en-US" dirty="0"/>
              <a:t>When the user uploads a file, the program runs again and discovers an element in the </a:t>
            </a:r>
            <a:r>
              <a:rPr lang="en-US" dirty="0">
                <a:solidFill>
                  <a:srgbClr val="0070C0"/>
                </a:solidFill>
              </a:rPr>
              <a:t>$_FILES </a:t>
            </a:r>
            <a:r>
              <a:rPr lang="en-US" dirty="0"/>
              <a:t>array.</a:t>
            </a:r>
          </a:p>
          <a:p>
            <a:endParaRPr lang="en-US" dirty="0"/>
          </a:p>
          <a:p>
            <a:pPr marL="457200" lvl="1" indent="0">
              <a:buNone/>
            </a:pPr>
            <a:endParaRPr lang="en-US" dirty="0">
              <a:solidFill>
                <a:srgbClr val="0070C0"/>
              </a:solidFill>
            </a:endParaRPr>
          </a:p>
          <a:p>
            <a:pPr marL="457200" lvl="1" indent="0">
              <a:buNone/>
            </a:pPr>
            <a:endParaRPr lang="en-US" dirty="0">
              <a:solidFill>
                <a:srgbClr val="0070C0"/>
              </a:solidFill>
            </a:endParaRPr>
          </a:p>
          <a:p>
            <a:pPr marL="457200" lvl="1" indent="0">
              <a:buNone/>
            </a:pPr>
            <a:r>
              <a:rPr lang="en-US" dirty="0">
                <a:solidFill>
                  <a:srgbClr val="0070C0"/>
                </a:solidFill>
              </a:rPr>
              <a:t>	</a:t>
            </a:r>
            <a:r>
              <a:rPr lang="en-US" b="1" dirty="0">
                <a:solidFill>
                  <a:srgbClr val="0070C0"/>
                </a:solidFill>
              </a:rPr>
              <a:t>if ($_FILES)</a:t>
            </a:r>
          </a:p>
          <a:p>
            <a:pPr marL="457200" lvl="1" indent="0">
              <a:buNone/>
            </a:pPr>
            <a:r>
              <a:rPr lang="en-US" dirty="0">
                <a:solidFill>
                  <a:srgbClr val="0070C0"/>
                </a:solidFill>
              </a:rPr>
              <a:t>	{</a:t>
            </a:r>
          </a:p>
          <a:p>
            <a:pPr marL="457200" lvl="1" indent="0">
              <a:buNone/>
            </a:pPr>
            <a:r>
              <a:rPr lang="en-US" dirty="0">
                <a:solidFill>
                  <a:srgbClr val="0070C0"/>
                </a:solidFill>
              </a:rPr>
              <a:t>		$name = $_FILES['filename']['name’];</a:t>
            </a:r>
          </a:p>
          <a:p>
            <a:pPr marL="457200" lvl="1" indent="0">
              <a:buNone/>
            </a:pPr>
            <a:r>
              <a:rPr lang="en-US" dirty="0">
                <a:solidFill>
                  <a:srgbClr val="0070C0"/>
                </a:solidFill>
              </a:rPr>
              <a:t>		</a:t>
            </a:r>
            <a:r>
              <a:rPr lang="en-US" dirty="0" err="1">
                <a:solidFill>
                  <a:srgbClr val="0070C0"/>
                </a:solidFill>
              </a:rPr>
              <a:t>move_uploaded_file</a:t>
            </a:r>
            <a:r>
              <a:rPr lang="en-US" dirty="0">
                <a:solidFill>
                  <a:srgbClr val="0070C0"/>
                </a:solidFill>
              </a:rPr>
              <a:t>($_FILES['filename']['</a:t>
            </a:r>
            <a:r>
              <a:rPr lang="en-US" dirty="0" err="1">
                <a:solidFill>
                  <a:srgbClr val="0070C0"/>
                </a:solidFill>
              </a:rPr>
              <a:t>tmp_name</a:t>
            </a:r>
            <a:r>
              <a:rPr lang="en-US" dirty="0">
                <a:solidFill>
                  <a:srgbClr val="0070C0"/>
                </a:solidFill>
              </a:rPr>
              <a:t>'], $name);</a:t>
            </a:r>
          </a:p>
          <a:p>
            <a:pPr marL="457200" lvl="1" indent="0">
              <a:buNone/>
            </a:pPr>
            <a:r>
              <a:rPr lang="en-US" dirty="0">
                <a:solidFill>
                  <a:srgbClr val="0070C0"/>
                </a:solidFill>
              </a:rPr>
              <a:t>		echo "Uploaded image '$name'&lt;</a:t>
            </a:r>
            <a:r>
              <a:rPr lang="en-US" dirty="0" err="1">
                <a:solidFill>
                  <a:srgbClr val="0070C0"/>
                </a:solidFill>
              </a:rPr>
              <a:t>br</a:t>
            </a:r>
            <a:r>
              <a:rPr lang="en-US" dirty="0">
                <a:solidFill>
                  <a:srgbClr val="0070C0"/>
                </a:solidFill>
              </a:rPr>
              <a:t>&gt;&lt;</a:t>
            </a:r>
            <a:r>
              <a:rPr lang="en-US" dirty="0" err="1">
                <a:solidFill>
                  <a:srgbClr val="0070C0"/>
                </a:solidFill>
              </a:rPr>
              <a:t>img</a:t>
            </a:r>
            <a:r>
              <a:rPr lang="en-US" dirty="0">
                <a:solidFill>
                  <a:srgbClr val="0070C0"/>
                </a:solidFill>
              </a:rPr>
              <a:t> </a:t>
            </a:r>
            <a:r>
              <a:rPr lang="en-US" dirty="0" err="1">
                <a:solidFill>
                  <a:srgbClr val="0070C0"/>
                </a:solidFill>
              </a:rPr>
              <a:t>src</a:t>
            </a:r>
            <a:r>
              <a:rPr lang="en-US" dirty="0">
                <a:solidFill>
                  <a:srgbClr val="0070C0"/>
                </a:solidFill>
              </a:rPr>
              <a:t>='$name'&gt;";</a:t>
            </a:r>
          </a:p>
          <a:p>
            <a:pPr marL="457200" lvl="1" indent="0">
              <a:buNone/>
            </a:pPr>
            <a:r>
              <a:rPr lang="en-US" dirty="0">
                <a:solidFill>
                  <a:srgbClr val="0070C0"/>
                </a:solidFill>
              </a:rPr>
              <a:t>	}</a:t>
            </a:r>
          </a:p>
          <a:p>
            <a:pPr marL="457200" lvl="1" indent="0">
              <a:buNone/>
            </a:pPr>
            <a:r>
              <a:rPr lang="en-US" dirty="0">
                <a:solidFill>
                  <a:srgbClr val="0070C0"/>
                </a:solidFill>
              </a:rPr>
              <a:t>	echo "&lt;/body&gt;&lt;/html&gt;";</a:t>
            </a:r>
          </a:p>
          <a:p>
            <a:pPr marL="457200" lvl="1" indent="0">
              <a:buNone/>
            </a:pPr>
            <a:r>
              <a:rPr lang="en-US" dirty="0">
                <a:solidFill>
                  <a:srgbClr val="0070C0"/>
                </a:solidFill>
              </a:rPr>
              <a:t>?&gt;</a:t>
            </a:r>
          </a:p>
        </p:txBody>
      </p:sp>
    </p:spTree>
    <p:extLst>
      <p:ext uri="{BB962C8B-B14F-4D97-AF65-F5344CB8AC3E}">
        <p14:creationId xmlns:p14="http://schemas.microsoft.com/office/powerpoint/2010/main" val="245070678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AF1E5-984E-4215-8486-EFC45D96ECB7}"/>
              </a:ext>
            </a:extLst>
          </p:cNvPr>
          <p:cNvSpPr>
            <a:spLocks noGrp="1"/>
          </p:cNvSpPr>
          <p:nvPr>
            <p:ph type="title"/>
          </p:nvPr>
        </p:nvSpPr>
        <p:spPr>
          <a:xfrm>
            <a:off x="838199" y="0"/>
            <a:ext cx="10515600" cy="1325563"/>
          </a:xfrm>
        </p:spPr>
        <p:txBody>
          <a:bodyPr/>
          <a:lstStyle/>
          <a:p>
            <a:r>
              <a:rPr lang="en-US" dirty="0"/>
              <a:t>Uploading Files</a:t>
            </a:r>
          </a:p>
        </p:txBody>
      </p:sp>
      <p:sp>
        <p:nvSpPr>
          <p:cNvPr id="3" name="Content Placeholder 2">
            <a:extLst>
              <a:ext uri="{FF2B5EF4-FFF2-40B4-BE49-F238E27FC236}">
                <a16:creationId xmlns:a16="http://schemas.microsoft.com/office/drawing/2014/main" id="{EB360F9E-3B47-4B7E-BF0A-D2DD4910C6DB}"/>
              </a:ext>
            </a:extLst>
          </p:cNvPr>
          <p:cNvSpPr>
            <a:spLocks noGrp="1"/>
          </p:cNvSpPr>
          <p:nvPr>
            <p:ph idx="1"/>
          </p:nvPr>
        </p:nvSpPr>
        <p:spPr>
          <a:xfrm>
            <a:off x="634804" y="1325563"/>
            <a:ext cx="10922391" cy="5532437"/>
          </a:xfrm>
        </p:spPr>
        <p:txBody>
          <a:bodyPr>
            <a:normAutofit fontScale="92500" lnSpcReduction="20000"/>
          </a:bodyPr>
          <a:lstStyle/>
          <a:p>
            <a:endParaRPr lang="en-US" dirty="0"/>
          </a:p>
          <a:p>
            <a:r>
              <a:rPr lang="en-US" dirty="0"/>
              <a:t>Once the program realizes that a file was uploaded, the actual name, as read from the uploading computer, is retrieved and placed into the variable </a:t>
            </a:r>
            <a:r>
              <a:rPr lang="en-US" dirty="0">
                <a:solidFill>
                  <a:srgbClr val="0070C0"/>
                </a:solidFill>
              </a:rPr>
              <a:t>$name</a:t>
            </a:r>
            <a:r>
              <a:rPr lang="en-US" dirty="0"/>
              <a:t>. </a:t>
            </a:r>
          </a:p>
          <a:p>
            <a:endParaRPr lang="en-US" dirty="0"/>
          </a:p>
          <a:p>
            <a:endParaRPr lang="en-US" dirty="0"/>
          </a:p>
          <a:p>
            <a:endParaRPr lang="en-US" dirty="0"/>
          </a:p>
          <a:p>
            <a:pPr marL="457200" lvl="1" indent="0">
              <a:buNone/>
            </a:pPr>
            <a:endParaRPr lang="en-US" dirty="0">
              <a:solidFill>
                <a:srgbClr val="0070C0"/>
              </a:solidFill>
            </a:endParaRPr>
          </a:p>
          <a:p>
            <a:pPr marL="457200" lvl="1" indent="0">
              <a:buNone/>
            </a:pPr>
            <a:endParaRPr lang="en-US" dirty="0">
              <a:solidFill>
                <a:srgbClr val="0070C0"/>
              </a:solidFill>
            </a:endParaRPr>
          </a:p>
          <a:p>
            <a:pPr marL="457200" lvl="1" indent="0">
              <a:buNone/>
            </a:pPr>
            <a:r>
              <a:rPr lang="en-US" dirty="0">
                <a:solidFill>
                  <a:srgbClr val="0070C0"/>
                </a:solidFill>
              </a:rPr>
              <a:t>	if ($_FILES)</a:t>
            </a:r>
          </a:p>
          <a:p>
            <a:pPr marL="457200" lvl="1" indent="0">
              <a:buNone/>
            </a:pPr>
            <a:r>
              <a:rPr lang="en-US" dirty="0">
                <a:solidFill>
                  <a:srgbClr val="0070C0"/>
                </a:solidFill>
              </a:rPr>
              <a:t>	{</a:t>
            </a:r>
          </a:p>
          <a:p>
            <a:pPr marL="457200" lvl="1" indent="0">
              <a:buNone/>
            </a:pPr>
            <a:r>
              <a:rPr lang="en-US" dirty="0">
                <a:solidFill>
                  <a:srgbClr val="0070C0"/>
                </a:solidFill>
              </a:rPr>
              <a:t>		</a:t>
            </a:r>
            <a:r>
              <a:rPr lang="en-US" b="1" dirty="0">
                <a:solidFill>
                  <a:srgbClr val="0070C0"/>
                </a:solidFill>
              </a:rPr>
              <a:t>$name </a:t>
            </a:r>
            <a:r>
              <a:rPr lang="en-US" dirty="0">
                <a:solidFill>
                  <a:srgbClr val="0070C0"/>
                </a:solidFill>
              </a:rPr>
              <a:t>= $_FILES['filename']['name’];</a:t>
            </a:r>
          </a:p>
          <a:p>
            <a:pPr marL="457200" lvl="1" indent="0">
              <a:buNone/>
            </a:pPr>
            <a:r>
              <a:rPr lang="en-US" dirty="0">
                <a:solidFill>
                  <a:srgbClr val="0070C0"/>
                </a:solidFill>
              </a:rPr>
              <a:t>		</a:t>
            </a:r>
            <a:r>
              <a:rPr lang="en-US" dirty="0" err="1">
                <a:solidFill>
                  <a:srgbClr val="0070C0"/>
                </a:solidFill>
              </a:rPr>
              <a:t>move_uploaded_file</a:t>
            </a:r>
            <a:r>
              <a:rPr lang="en-US" dirty="0">
                <a:solidFill>
                  <a:srgbClr val="0070C0"/>
                </a:solidFill>
              </a:rPr>
              <a:t>($_FILES['filename']['</a:t>
            </a:r>
            <a:r>
              <a:rPr lang="en-US" dirty="0" err="1">
                <a:solidFill>
                  <a:srgbClr val="0070C0"/>
                </a:solidFill>
              </a:rPr>
              <a:t>tmp_name</a:t>
            </a:r>
            <a:r>
              <a:rPr lang="en-US" dirty="0">
                <a:solidFill>
                  <a:srgbClr val="0070C0"/>
                </a:solidFill>
              </a:rPr>
              <a:t>'], $name);</a:t>
            </a:r>
          </a:p>
          <a:p>
            <a:pPr marL="457200" lvl="1" indent="0">
              <a:buNone/>
            </a:pPr>
            <a:r>
              <a:rPr lang="en-US" dirty="0">
                <a:solidFill>
                  <a:srgbClr val="0070C0"/>
                </a:solidFill>
              </a:rPr>
              <a:t>		echo "Uploaded image '$name'&lt;</a:t>
            </a:r>
            <a:r>
              <a:rPr lang="en-US" dirty="0" err="1">
                <a:solidFill>
                  <a:srgbClr val="0070C0"/>
                </a:solidFill>
              </a:rPr>
              <a:t>br</a:t>
            </a:r>
            <a:r>
              <a:rPr lang="en-US" dirty="0">
                <a:solidFill>
                  <a:srgbClr val="0070C0"/>
                </a:solidFill>
              </a:rPr>
              <a:t>&gt;&lt;</a:t>
            </a:r>
            <a:r>
              <a:rPr lang="en-US" dirty="0" err="1">
                <a:solidFill>
                  <a:srgbClr val="0070C0"/>
                </a:solidFill>
              </a:rPr>
              <a:t>img</a:t>
            </a:r>
            <a:r>
              <a:rPr lang="en-US" dirty="0">
                <a:solidFill>
                  <a:srgbClr val="0070C0"/>
                </a:solidFill>
              </a:rPr>
              <a:t> </a:t>
            </a:r>
            <a:r>
              <a:rPr lang="en-US" dirty="0" err="1">
                <a:solidFill>
                  <a:srgbClr val="0070C0"/>
                </a:solidFill>
              </a:rPr>
              <a:t>src</a:t>
            </a:r>
            <a:r>
              <a:rPr lang="en-US" dirty="0">
                <a:solidFill>
                  <a:srgbClr val="0070C0"/>
                </a:solidFill>
              </a:rPr>
              <a:t>='$name'&gt;";</a:t>
            </a:r>
          </a:p>
          <a:p>
            <a:pPr marL="457200" lvl="1" indent="0">
              <a:buNone/>
            </a:pPr>
            <a:r>
              <a:rPr lang="en-US" dirty="0">
                <a:solidFill>
                  <a:srgbClr val="0070C0"/>
                </a:solidFill>
              </a:rPr>
              <a:t>	}</a:t>
            </a:r>
          </a:p>
          <a:p>
            <a:pPr marL="457200" lvl="1" indent="0">
              <a:buNone/>
            </a:pPr>
            <a:r>
              <a:rPr lang="en-US" dirty="0">
                <a:solidFill>
                  <a:srgbClr val="0070C0"/>
                </a:solidFill>
              </a:rPr>
              <a:t>	echo "&lt;/body&gt;&lt;/html&gt;";</a:t>
            </a:r>
          </a:p>
          <a:p>
            <a:pPr marL="457200" lvl="1" indent="0">
              <a:buNone/>
            </a:pPr>
            <a:r>
              <a:rPr lang="en-US" dirty="0">
                <a:solidFill>
                  <a:srgbClr val="0070C0"/>
                </a:solidFill>
              </a:rPr>
              <a:t>?&gt;</a:t>
            </a:r>
          </a:p>
        </p:txBody>
      </p:sp>
    </p:spTree>
    <p:extLst>
      <p:ext uri="{BB962C8B-B14F-4D97-AF65-F5344CB8AC3E}">
        <p14:creationId xmlns:p14="http://schemas.microsoft.com/office/powerpoint/2010/main" val="132674651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AF1E5-984E-4215-8486-EFC45D96ECB7}"/>
              </a:ext>
            </a:extLst>
          </p:cNvPr>
          <p:cNvSpPr>
            <a:spLocks noGrp="1"/>
          </p:cNvSpPr>
          <p:nvPr>
            <p:ph type="title"/>
          </p:nvPr>
        </p:nvSpPr>
        <p:spPr>
          <a:xfrm>
            <a:off x="838199" y="0"/>
            <a:ext cx="10515600" cy="1325563"/>
          </a:xfrm>
        </p:spPr>
        <p:txBody>
          <a:bodyPr/>
          <a:lstStyle/>
          <a:p>
            <a:r>
              <a:rPr lang="en-US" dirty="0"/>
              <a:t>Uploading Files</a:t>
            </a:r>
          </a:p>
        </p:txBody>
      </p:sp>
      <p:sp>
        <p:nvSpPr>
          <p:cNvPr id="3" name="Content Placeholder 2">
            <a:extLst>
              <a:ext uri="{FF2B5EF4-FFF2-40B4-BE49-F238E27FC236}">
                <a16:creationId xmlns:a16="http://schemas.microsoft.com/office/drawing/2014/main" id="{EB360F9E-3B47-4B7E-BF0A-D2DD4910C6DB}"/>
              </a:ext>
            </a:extLst>
          </p:cNvPr>
          <p:cNvSpPr>
            <a:spLocks noGrp="1"/>
          </p:cNvSpPr>
          <p:nvPr>
            <p:ph idx="1"/>
          </p:nvPr>
        </p:nvSpPr>
        <p:spPr>
          <a:xfrm>
            <a:off x="634804" y="1325563"/>
            <a:ext cx="10922391" cy="5532437"/>
          </a:xfrm>
        </p:spPr>
        <p:txBody>
          <a:bodyPr>
            <a:normAutofit fontScale="92500" lnSpcReduction="20000"/>
          </a:bodyPr>
          <a:lstStyle/>
          <a:p>
            <a:r>
              <a:rPr lang="en-US" dirty="0"/>
              <a:t>Now all that’s necessary is to </a:t>
            </a:r>
            <a:r>
              <a:rPr lang="en-US" u="sng" dirty="0"/>
              <a:t>move the file from the temporary location</a:t>
            </a:r>
            <a:r>
              <a:rPr lang="en-US" dirty="0"/>
              <a:t> in which PHP stored the uploaded file to a more permanent one. </a:t>
            </a:r>
          </a:p>
          <a:p>
            <a:endParaRPr lang="en-US" dirty="0"/>
          </a:p>
          <a:p>
            <a:r>
              <a:rPr lang="en-US" dirty="0"/>
              <a:t>We do this using the </a:t>
            </a:r>
            <a:r>
              <a:rPr lang="en-US" dirty="0" err="1">
                <a:solidFill>
                  <a:srgbClr val="0070C0"/>
                </a:solidFill>
              </a:rPr>
              <a:t>move_uploaded_file</a:t>
            </a:r>
            <a:r>
              <a:rPr lang="en-US" dirty="0">
                <a:solidFill>
                  <a:srgbClr val="0070C0"/>
                </a:solidFill>
              </a:rPr>
              <a:t> </a:t>
            </a:r>
            <a:r>
              <a:rPr lang="en-US" dirty="0"/>
              <a:t>function, passing it the original name of the file, with which it is saved to the current directory.</a:t>
            </a:r>
          </a:p>
          <a:p>
            <a:pPr lvl="1">
              <a:buFont typeface="Courier New" panose="02070309020205020404" pitchFamily="49" charset="0"/>
              <a:buChar char="o"/>
            </a:pPr>
            <a:r>
              <a:rPr lang="en-US" dirty="0"/>
              <a:t>Finally, the uploaded image is displayed within an IMG tag</a:t>
            </a:r>
          </a:p>
          <a:p>
            <a:endParaRPr lang="en-US" dirty="0"/>
          </a:p>
          <a:p>
            <a:endParaRPr lang="en-US" dirty="0"/>
          </a:p>
          <a:p>
            <a:pPr marL="457200" lvl="1" indent="0">
              <a:buNone/>
            </a:pPr>
            <a:r>
              <a:rPr lang="en-US" dirty="0">
                <a:solidFill>
                  <a:srgbClr val="0070C0"/>
                </a:solidFill>
              </a:rPr>
              <a:t>	if ($_FILES)</a:t>
            </a:r>
          </a:p>
          <a:p>
            <a:pPr marL="457200" lvl="1" indent="0">
              <a:buNone/>
            </a:pPr>
            <a:r>
              <a:rPr lang="en-US" dirty="0">
                <a:solidFill>
                  <a:srgbClr val="0070C0"/>
                </a:solidFill>
              </a:rPr>
              <a:t>	{</a:t>
            </a:r>
          </a:p>
          <a:p>
            <a:pPr marL="457200" lvl="1" indent="0">
              <a:buNone/>
            </a:pPr>
            <a:r>
              <a:rPr lang="en-US" dirty="0">
                <a:solidFill>
                  <a:srgbClr val="0070C0"/>
                </a:solidFill>
              </a:rPr>
              <a:t>		$name = $_FILES['filename']['name’];</a:t>
            </a:r>
          </a:p>
          <a:p>
            <a:pPr marL="457200" lvl="1" indent="0">
              <a:buNone/>
            </a:pPr>
            <a:r>
              <a:rPr lang="en-US" dirty="0">
                <a:solidFill>
                  <a:srgbClr val="0070C0"/>
                </a:solidFill>
              </a:rPr>
              <a:t>		</a:t>
            </a:r>
            <a:r>
              <a:rPr lang="en-US" b="1" dirty="0" err="1">
                <a:solidFill>
                  <a:srgbClr val="0070C0"/>
                </a:solidFill>
              </a:rPr>
              <a:t>move_uploaded_file</a:t>
            </a:r>
            <a:r>
              <a:rPr lang="en-US" dirty="0">
                <a:solidFill>
                  <a:srgbClr val="0070C0"/>
                </a:solidFill>
              </a:rPr>
              <a:t>($_FILES['filename']['</a:t>
            </a:r>
            <a:r>
              <a:rPr lang="en-US" dirty="0" err="1">
                <a:solidFill>
                  <a:srgbClr val="0070C0"/>
                </a:solidFill>
              </a:rPr>
              <a:t>tmp_name</a:t>
            </a:r>
            <a:r>
              <a:rPr lang="en-US" dirty="0">
                <a:solidFill>
                  <a:srgbClr val="0070C0"/>
                </a:solidFill>
              </a:rPr>
              <a:t>'], $name);</a:t>
            </a:r>
          </a:p>
          <a:p>
            <a:pPr marL="457200" lvl="1" indent="0">
              <a:buNone/>
            </a:pPr>
            <a:r>
              <a:rPr lang="en-US" dirty="0">
                <a:solidFill>
                  <a:srgbClr val="0070C0"/>
                </a:solidFill>
              </a:rPr>
              <a:t>		echo "Uploaded image '$name'&lt;</a:t>
            </a:r>
            <a:r>
              <a:rPr lang="en-US" dirty="0" err="1">
                <a:solidFill>
                  <a:srgbClr val="0070C0"/>
                </a:solidFill>
              </a:rPr>
              <a:t>br</a:t>
            </a:r>
            <a:r>
              <a:rPr lang="en-US" dirty="0">
                <a:solidFill>
                  <a:srgbClr val="0070C0"/>
                </a:solidFill>
              </a:rPr>
              <a:t>&gt;&lt;</a:t>
            </a:r>
            <a:r>
              <a:rPr lang="en-US" dirty="0" err="1">
                <a:solidFill>
                  <a:srgbClr val="0070C0"/>
                </a:solidFill>
              </a:rPr>
              <a:t>img</a:t>
            </a:r>
            <a:r>
              <a:rPr lang="en-US" dirty="0">
                <a:solidFill>
                  <a:srgbClr val="0070C0"/>
                </a:solidFill>
              </a:rPr>
              <a:t> </a:t>
            </a:r>
            <a:r>
              <a:rPr lang="en-US" dirty="0" err="1">
                <a:solidFill>
                  <a:srgbClr val="0070C0"/>
                </a:solidFill>
              </a:rPr>
              <a:t>src</a:t>
            </a:r>
            <a:r>
              <a:rPr lang="en-US" dirty="0">
                <a:solidFill>
                  <a:srgbClr val="0070C0"/>
                </a:solidFill>
              </a:rPr>
              <a:t>='$name'&gt;";</a:t>
            </a:r>
          </a:p>
          <a:p>
            <a:pPr marL="457200" lvl="1" indent="0">
              <a:buNone/>
            </a:pPr>
            <a:r>
              <a:rPr lang="en-US" dirty="0">
                <a:solidFill>
                  <a:srgbClr val="0070C0"/>
                </a:solidFill>
              </a:rPr>
              <a:t>	}</a:t>
            </a:r>
          </a:p>
          <a:p>
            <a:pPr marL="457200" lvl="1" indent="0">
              <a:buNone/>
            </a:pPr>
            <a:r>
              <a:rPr lang="en-US" dirty="0">
                <a:solidFill>
                  <a:srgbClr val="0070C0"/>
                </a:solidFill>
              </a:rPr>
              <a:t>	echo "&lt;/body&gt;&lt;/html&gt;";</a:t>
            </a:r>
          </a:p>
          <a:p>
            <a:pPr marL="457200" lvl="1" indent="0">
              <a:buNone/>
            </a:pPr>
            <a:r>
              <a:rPr lang="en-US" dirty="0">
                <a:solidFill>
                  <a:srgbClr val="0070C0"/>
                </a:solidFill>
              </a:rPr>
              <a:t>?&gt;</a:t>
            </a:r>
          </a:p>
        </p:txBody>
      </p:sp>
    </p:spTree>
    <p:extLst>
      <p:ext uri="{BB962C8B-B14F-4D97-AF65-F5344CB8AC3E}">
        <p14:creationId xmlns:p14="http://schemas.microsoft.com/office/powerpoint/2010/main" val="381289306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AF1E5-984E-4215-8486-EFC45D96ECB7}"/>
              </a:ext>
            </a:extLst>
          </p:cNvPr>
          <p:cNvSpPr>
            <a:spLocks noGrp="1"/>
          </p:cNvSpPr>
          <p:nvPr>
            <p:ph type="title"/>
          </p:nvPr>
        </p:nvSpPr>
        <p:spPr>
          <a:xfrm>
            <a:off x="838199" y="0"/>
            <a:ext cx="10515600" cy="1325563"/>
          </a:xfrm>
        </p:spPr>
        <p:txBody>
          <a:bodyPr/>
          <a:lstStyle/>
          <a:p>
            <a:r>
              <a:rPr lang="en-US" dirty="0"/>
              <a:t>Uploading Files</a:t>
            </a:r>
          </a:p>
        </p:txBody>
      </p:sp>
      <p:sp>
        <p:nvSpPr>
          <p:cNvPr id="3" name="Content Placeholder 2">
            <a:extLst>
              <a:ext uri="{FF2B5EF4-FFF2-40B4-BE49-F238E27FC236}">
                <a16:creationId xmlns:a16="http://schemas.microsoft.com/office/drawing/2014/main" id="{EB360F9E-3B47-4B7E-BF0A-D2DD4910C6DB}"/>
              </a:ext>
            </a:extLst>
          </p:cNvPr>
          <p:cNvSpPr>
            <a:spLocks noGrp="1"/>
          </p:cNvSpPr>
          <p:nvPr>
            <p:ph idx="1"/>
          </p:nvPr>
        </p:nvSpPr>
        <p:spPr>
          <a:xfrm>
            <a:off x="634804" y="1325563"/>
            <a:ext cx="10922391" cy="5532437"/>
          </a:xfrm>
        </p:spPr>
        <p:txBody>
          <a:bodyPr>
            <a:normAutofit/>
          </a:bodyPr>
          <a:lstStyle/>
          <a:p>
            <a:endParaRPr lang="en-US" dirty="0"/>
          </a:p>
          <a:p>
            <a:r>
              <a:rPr lang="en-US" dirty="0"/>
              <a:t>If you run this program and receive warning messages such as Permission denied for the </a:t>
            </a:r>
            <a:r>
              <a:rPr lang="en-US" dirty="0" err="1">
                <a:solidFill>
                  <a:srgbClr val="0070C0"/>
                </a:solidFill>
              </a:rPr>
              <a:t>move_uploaded_file</a:t>
            </a:r>
            <a:r>
              <a:rPr lang="en-US" dirty="0">
                <a:solidFill>
                  <a:srgbClr val="0070C0"/>
                </a:solidFill>
              </a:rPr>
              <a:t> </a:t>
            </a:r>
            <a:r>
              <a:rPr lang="en-US" dirty="0"/>
              <a:t>function call…</a:t>
            </a:r>
          </a:p>
          <a:p>
            <a:endParaRPr lang="en-US" dirty="0"/>
          </a:p>
          <a:p>
            <a:pPr marL="0" indent="0">
              <a:buNone/>
            </a:pPr>
            <a:r>
              <a:rPr lang="en-US" dirty="0"/>
              <a:t>…then </a:t>
            </a:r>
            <a:r>
              <a:rPr lang="en-US" u="sng" dirty="0"/>
              <a:t>you may not have the correct permissions</a:t>
            </a:r>
            <a:r>
              <a:rPr lang="en-US" dirty="0"/>
              <a:t> set for the folder in which the program is running.</a:t>
            </a:r>
            <a:endParaRPr lang="en-US" dirty="0">
              <a:solidFill>
                <a:srgbClr val="0070C0"/>
              </a:solidFill>
            </a:endParaRPr>
          </a:p>
        </p:txBody>
      </p:sp>
    </p:spTree>
    <p:extLst>
      <p:ext uri="{BB962C8B-B14F-4D97-AF65-F5344CB8AC3E}">
        <p14:creationId xmlns:p14="http://schemas.microsoft.com/office/powerpoint/2010/main" val="20647589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AF1E5-984E-4215-8486-EFC45D96ECB7}"/>
              </a:ext>
            </a:extLst>
          </p:cNvPr>
          <p:cNvSpPr>
            <a:spLocks noGrp="1"/>
          </p:cNvSpPr>
          <p:nvPr>
            <p:ph type="title"/>
          </p:nvPr>
        </p:nvSpPr>
        <p:spPr>
          <a:xfrm>
            <a:off x="838199" y="0"/>
            <a:ext cx="10515600" cy="1325563"/>
          </a:xfrm>
        </p:spPr>
        <p:txBody>
          <a:bodyPr/>
          <a:lstStyle/>
          <a:p>
            <a:r>
              <a:rPr lang="en-US" dirty="0"/>
              <a:t>Creating a File</a:t>
            </a:r>
          </a:p>
        </p:txBody>
      </p:sp>
      <p:sp>
        <p:nvSpPr>
          <p:cNvPr id="3" name="Content Placeholder 2">
            <a:extLst>
              <a:ext uri="{FF2B5EF4-FFF2-40B4-BE49-F238E27FC236}">
                <a16:creationId xmlns:a16="http://schemas.microsoft.com/office/drawing/2014/main" id="{EB360F9E-3B47-4B7E-BF0A-D2DD4910C6DB}"/>
              </a:ext>
            </a:extLst>
          </p:cNvPr>
          <p:cNvSpPr>
            <a:spLocks noGrp="1"/>
          </p:cNvSpPr>
          <p:nvPr>
            <p:ph idx="1"/>
          </p:nvPr>
        </p:nvSpPr>
        <p:spPr>
          <a:xfrm>
            <a:off x="634804" y="1325563"/>
            <a:ext cx="10922391" cy="5532437"/>
          </a:xfrm>
        </p:spPr>
        <p:txBody>
          <a:bodyPr>
            <a:normAutofit/>
          </a:bodyPr>
          <a:lstStyle/>
          <a:p>
            <a:endParaRPr lang="en-US" dirty="0"/>
          </a:p>
          <a:p>
            <a:pPr marL="457200" lvl="1" indent="0">
              <a:buNone/>
            </a:pPr>
            <a:r>
              <a:rPr lang="en-US" dirty="0"/>
              <a:t>Try opening the file in a text or program editor—the contents will look like this:</a:t>
            </a:r>
          </a:p>
          <a:p>
            <a:pPr marL="457200" lvl="1" indent="0">
              <a:buNone/>
            </a:pPr>
            <a:endParaRPr lang="en-US" dirty="0"/>
          </a:p>
          <a:p>
            <a:pPr marL="457200" lvl="1" indent="0">
              <a:buNone/>
            </a:pPr>
            <a:r>
              <a:rPr lang="en-US" b="1" dirty="0"/>
              <a:t>Line 1</a:t>
            </a:r>
          </a:p>
          <a:p>
            <a:pPr marL="457200" lvl="1" indent="0">
              <a:buNone/>
            </a:pPr>
            <a:r>
              <a:rPr lang="en-US" b="1" dirty="0"/>
              <a:t>Line 2</a:t>
            </a:r>
          </a:p>
          <a:p>
            <a:pPr marL="457200" lvl="1" indent="0">
              <a:buNone/>
            </a:pPr>
            <a:r>
              <a:rPr lang="en-US" b="1" dirty="0"/>
              <a:t>Line 3</a:t>
            </a:r>
            <a:endParaRPr lang="en-US" dirty="0">
              <a:solidFill>
                <a:srgbClr val="0070C0"/>
              </a:solidFill>
            </a:endParaRPr>
          </a:p>
        </p:txBody>
      </p:sp>
    </p:spTree>
    <p:extLst>
      <p:ext uri="{BB962C8B-B14F-4D97-AF65-F5344CB8AC3E}">
        <p14:creationId xmlns:p14="http://schemas.microsoft.com/office/powerpoint/2010/main" val="370376061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AF1E5-984E-4215-8486-EFC45D96ECB7}"/>
              </a:ext>
            </a:extLst>
          </p:cNvPr>
          <p:cNvSpPr>
            <a:spLocks noGrp="1"/>
          </p:cNvSpPr>
          <p:nvPr>
            <p:ph type="title"/>
          </p:nvPr>
        </p:nvSpPr>
        <p:spPr>
          <a:xfrm>
            <a:off x="838199" y="0"/>
            <a:ext cx="10515600" cy="1325563"/>
          </a:xfrm>
        </p:spPr>
        <p:txBody>
          <a:bodyPr/>
          <a:lstStyle/>
          <a:p>
            <a:r>
              <a:rPr lang="en-US" b="1" dirty="0"/>
              <a:t>Using </a:t>
            </a:r>
            <a:r>
              <a:rPr lang="en-US" b="1" dirty="0">
                <a:solidFill>
                  <a:srgbClr val="0070C0"/>
                </a:solidFill>
              </a:rPr>
              <a:t>$_FILES</a:t>
            </a:r>
          </a:p>
        </p:txBody>
      </p:sp>
      <p:sp>
        <p:nvSpPr>
          <p:cNvPr id="3" name="Content Placeholder 2">
            <a:extLst>
              <a:ext uri="{FF2B5EF4-FFF2-40B4-BE49-F238E27FC236}">
                <a16:creationId xmlns:a16="http://schemas.microsoft.com/office/drawing/2014/main" id="{EB360F9E-3B47-4B7E-BF0A-D2DD4910C6DB}"/>
              </a:ext>
            </a:extLst>
          </p:cNvPr>
          <p:cNvSpPr>
            <a:spLocks noGrp="1"/>
          </p:cNvSpPr>
          <p:nvPr>
            <p:ph idx="1"/>
          </p:nvPr>
        </p:nvSpPr>
        <p:spPr>
          <a:xfrm>
            <a:off x="634804" y="1325563"/>
            <a:ext cx="11557196" cy="5532437"/>
          </a:xfrm>
        </p:spPr>
        <p:txBody>
          <a:bodyPr>
            <a:normAutofit/>
          </a:bodyPr>
          <a:lstStyle/>
          <a:p>
            <a:r>
              <a:rPr lang="en-US" dirty="0"/>
              <a:t>Five things are stored in the $_FILES array when a file is uploaded, as shown below:</a:t>
            </a:r>
          </a:p>
          <a:p>
            <a:endParaRPr lang="en-US" sz="700" b="1" dirty="0"/>
          </a:p>
          <a:p>
            <a:pPr marL="457200" lvl="1" indent="0">
              <a:buNone/>
            </a:pPr>
            <a:r>
              <a:rPr lang="en-US" b="1" dirty="0"/>
              <a:t>Array element 			Contents</a:t>
            </a:r>
          </a:p>
          <a:p>
            <a:pPr marL="457200" lvl="1" indent="0">
              <a:buNone/>
            </a:pPr>
            <a:r>
              <a:rPr lang="en-US" dirty="0"/>
              <a:t>$_FILES['</a:t>
            </a:r>
            <a:r>
              <a:rPr lang="en-US" i="1" dirty="0"/>
              <a:t>file</a:t>
            </a:r>
            <a:r>
              <a:rPr lang="en-US" dirty="0"/>
              <a:t>']['</a:t>
            </a:r>
            <a:r>
              <a:rPr lang="en-US" i="1" dirty="0"/>
              <a:t>name</a:t>
            </a:r>
            <a:r>
              <a:rPr lang="en-US" dirty="0"/>
              <a:t>’] 		The name of the uploaded file (e.g., </a:t>
            </a:r>
            <a:r>
              <a:rPr lang="en-US" i="1" dirty="0"/>
              <a:t>smiley.jpg</a:t>
            </a:r>
            <a:r>
              <a:rPr lang="en-US" dirty="0"/>
              <a:t>)</a:t>
            </a:r>
          </a:p>
          <a:p>
            <a:pPr marL="457200" lvl="1" indent="0">
              <a:buNone/>
            </a:pPr>
            <a:r>
              <a:rPr lang="en-US" dirty="0"/>
              <a:t>$_FILES['</a:t>
            </a:r>
            <a:r>
              <a:rPr lang="en-US" i="1" dirty="0"/>
              <a:t>file</a:t>
            </a:r>
            <a:r>
              <a:rPr lang="en-US" dirty="0"/>
              <a:t>']['</a:t>
            </a:r>
            <a:r>
              <a:rPr lang="en-US" i="1" dirty="0"/>
              <a:t>type</a:t>
            </a:r>
            <a:r>
              <a:rPr lang="en-US" dirty="0"/>
              <a:t>’] 		The content type of the file (e.g., </a:t>
            </a:r>
            <a:r>
              <a:rPr lang="en-US" i="1" dirty="0"/>
              <a:t>image/jpeg</a:t>
            </a:r>
            <a:r>
              <a:rPr lang="en-US" dirty="0"/>
              <a:t>)</a:t>
            </a:r>
          </a:p>
          <a:p>
            <a:pPr marL="457200" lvl="1" indent="0">
              <a:buNone/>
            </a:pPr>
            <a:r>
              <a:rPr lang="en-US" dirty="0"/>
              <a:t>$_FILES['</a:t>
            </a:r>
            <a:r>
              <a:rPr lang="en-US" i="1" dirty="0"/>
              <a:t>file</a:t>
            </a:r>
            <a:r>
              <a:rPr lang="en-US" dirty="0"/>
              <a:t>']['</a:t>
            </a:r>
            <a:r>
              <a:rPr lang="en-US" i="1" dirty="0"/>
              <a:t>size</a:t>
            </a:r>
            <a:r>
              <a:rPr lang="en-US" dirty="0"/>
              <a:t>’] 		The file’s size in bytes</a:t>
            </a:r>
          </a:p>
          <a:p>
            <a:pPr marL="457200" lvl="1" indent="0">
              <a:buNone/>
            </a:pPr>
            <a:r>
              <a:rPr lang="en-US" dirty="0"/>
              <a:t>$_FILES['</a:t>
            </a:r>
            <a:r>
              <a:rPr lang="en-US" i="1" dirty="0"/>
              <a:t>file</a:t>
            </a:r>
            <a:r>
              <a:rPr lang="en-US" dirty="0"/>
              <a:t>']['</a:t>
            </a:r>
            <a:r>
              <a:rPr lang="en-US" i="1" dirty="0" err="1"/>
              <a:t>tmp_name</a:t>
            </a:r>
            <a:r>
              <a:rPr lang="en-US" dirty="0"/>
              <a:t>’] 	The name of the temporary file stored on the server</a:t>
            </a:r>
          </a:p>
          <a:p>
            <a:pPr marL="457200" lvl="1" indent="0">
              <a:buNone/>
            </a:pPr>
            <a:r>
              <a:rPr lang="en-US" dirty="0"/>
              <a:t>$_FILES['</a:t>
            </a:r>
            <a:r>
              <a:rPr lang="en-US" i="1" dirty="0"/>
              <a:t>file</a:t>
            </a:r>
            <a:r>
              <a:rPr lang="en-US" dirty="0"/>
              <a:t>']['</a:t>
            </a:r>
            <a:r>
              <a:rPr lang="en-US" i="1" dirty="0"/>
              <a:t>error</a:t>
            </a:r>
            <a:r>
              <a:rPr lang="en-US" dirty="0"/>
              <a:t>’] 		The error code resulting from the file upload</a:t>
            </a:r>
          </a:p>
          <a:p>
            <a:endParaRPr lang="en-US" dirty="0"/>
          </a:p>
          <a:p>
            <a:r>
              <a:rPr lang="en-US" dirty="0"/>
              <a:t>Content types used to be known as </a:t>
            </a:r>
            <a:r>
              <a:rPr lang="en-US" i="1" dirty="0"/>
              <a:t>MIME (</a:t>
            </a:r>
            <a:r>
              <a:rPr lang="en-US" b="1" i="1" dirty="0"/>
              <a:t>Multipurpose Internet Mail Extension</a:t>
            </a:r>
            <a:r>
              <a:rPr lang="en-US" i="1" dirty="0"/>
              <a:t>) </a:t>
            </a:r>
            <a:r>
              <a:rPr lang="en-US" dirty="0"/>
              <a:t>types, but because their use later expanded to the whole Internet, </a:t>
            </a:r>
            <a:r>
              <a:rPr lang="en-US" u="sng" dirty="0"/>
              <a:t>now they are often called </a:t>
            </a:r>
            <a:r>
              <a:rPr lang="en-US" b="1" i="1" u="sng" dirty="0"/>
              <a:t>Internet media types</a:t>
            </a:r>
            <a:endParaRPr lang="en-US" dirty="0">
              <a:solidFill>
                <a:srgbClr val="0070C0"/>
              </a:solidFill>
            </a:endParaRPr>
          </a:p>
        </p:txBody>
      </p:sp>
    </p:spTree>
    <p:extLst>
      <p:ext uri="{BB962C8B-B14F-4D97-AF65-F5344CB8AC3E}">
        <p14:creationId xmlns:p14="http://schemas.microsoft.com/office/powerpoint/2010/main" val="188838883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AF1E5-984E-4215-8486-EFC45D96ECB7}"/>
              </a:ext>
            </a:extLst>
          </p:cNvPr>
          <p:cNvSpPr>
            <a:spLocks noGrp="1"/>
          </p:cNvSpPr>
          <p:nvPr>
            <p:ph type="title"/>
          </p:nvPr>
        </p:nvSpPr>
        <p:spPr>
          <a:xfrm>
            <a:off x="838199" y="0"/>
            <a:ext cx="10515600" cy="1325563"/>
          </a:xfrm>
        </p:spPr>
        <p:txBody>
          <a:bodyPr/>
          <a:lstStyle/>
          <a:p>
            <a:r>
              <a:rPr lang="en-US" dirty="0"/>
              <a:t>Using $_FILES</a:t>
            </a:r>
          </a:p>
        </p:txBody>
      </p:sp>
      <p:sp>
        <p:nvSpPr>
          <p:cNvPr id="3" name="Content Placeholder 2">
            <a:extLst>
              <a:ext uri="{FF2B5EF4-FFF2-40B4-BE49-F238E27FC236}">
                <a16:creationId xmlns:a16="http://schemas.microsoft.com/office/drawing/2014/main" id="{EB360F9E-3B47-4B7E-BF0A-D2DD4910C6DB}"/>
              </a:ext>
            </a:extLst>
          </p:cNvPr>
          <p:cNvSpPr>
            <a:spLocks noGrp="1"/>
          </p:cNvSpPr>
          <p:nvPr>
            <p:ph idx="1"/>
          </p:nvPr>
        </p:nvSpPr>
        <p:spPr>
          <a:xfrm>
            <a:off x="634804" y="1325563"/>
            <a:ext cx="11399880" cy="5532437"/>
          </a:xfrm>
        </p:spPr>
        <p:txBody>
          <a:bodyPr>
            <a:normAutofit/>
          </a:bodyPr>
          <a:lstStyle/>
          <a:p>
            <a:r>
              <a:rPr lang="en-US" dirty="0"/>
              <a:t>Below some of the more frequently used types that turn up in $_FILES['</a:t>
            </a:r>
            <a:r>
              <a:rPr lang="en-US" i="1" dirty="0"/>
              <a:t>file</a:t>
            </a:r>
            <a:r>
              <a:rPr lang="en-US" dirty="0"/>
              <a:t>']['</a:t>
            </a:r>
            <a:r>
              <a:rPr lang="en-US" i="1" dirty="0"/>
              <a:t>type</a:t>
            </a:r>
            <a:r>
              <a:rPr lang="en-US" dirty="0"/>
              <a:t>’].</a:t>
            </a:r>
          </a:p>
          <a:p>
            <a:endParaRPr lang="en-US" i="1" dirty="0"/>
          </a:p>
          <a:p>
            <a:pPr marL="457200" lvl="1" indent="0">
              <a:buNone/>
            </a:pPr>
            <a:r>
              <a:rPr lang="en-US" i="1" u="sng" dirty="0"/>
              <a:t>Some common Internet media content types</a:t>
            </a:r>
          </a:p>
          <a:p>
            <a:pPr marL="457200" lvl="1" indent="0">
              <a:buNone/>
            </a:pPr>
            <a:endParaRPr lang="en-US" i="1" u="sng" dirty="0"/>
          </a:p>
          <a:p>
            <a:pPr marL="457200" lvl="1" indent="0">
              <a:buNone/>
            </a:pPr>
            <a:r>
              <a:rPr lang="en-US" dirty="0"/>
              <a:t>application/pdf 		image/gif 	multipart/form-data 		text/xml</a:t>
            </a:r>
          </a:p>
          <a:p>
            <a:pPr marL="457200" lvl="1" indent="0">
              <a:buNone/>
            </a:pPr>
            <a:endParaRPr lang="en-US" dirty="0"/>
          </a:p>
          <a:p>
            <a:pPr marL="457200" lvl="1" indent="0">
              <a:buNone/>
            </a:pPr>
            <a:r>
              <a:rPr lang="en-US" dirty="0"/>
              <a:t>application/zip 		image/jpeg 	text/</a:t>
            </a:r>
            <a:r>
              <a:rPr lang="en-US" dirty="0" err="1"/>
              <a:t>css</a:t>
            </a:r>
            <a:r>
              <a:rPr lang="en-US" dirty="0"/>
              <a:t> 			video/mpeg</a:t>
            </a:r>
          </a:p>
          <a:p>
            <a:pPr marL="457200" lvl="1" indent="0">
              <a:buNone/>
            </a:pPr>
            <a:endParaRPr lang="en-US" dirty="0"/>
          </a:p>
          <a:p>
            <a:pPr marL="457200" lvl="1" indent="0">
              <a:buNone/>
            </a:pPr>
            <a:r>
              <a:rPr lang="en-US" dirty="0"/>
              <a:t>audio/mpeg 		image/</a:t>
            </a:r>
            <a:r>
              <a:rPr lang="en-US" dirty="0" err="1"/>
              <a:t>png</a:t>
            </a:r>
            <a:r>
              <a:rPr lang="en-US" dirty="0"/>
              <a:t> 	text/html 			video/mp4</a:t>
            </a:r>
          </a:p>
          <a:p>
            <a:pPr marL="457200" lvl="1" indent="0">
              <a:buNone/>
            </a:pPr>
            <a:endParaRPr lang="en-US" dirty="0"/>
          </a:p>
          <a:p>
            <a:pPr marL="457200" lvl="1" indent="0">
              <a:buNone/>
            </a:pPr>
            <a:r>
              <a:rPr lang="en-US" dirty="0"/>
              <a:t>audio/x-wav 		image/tiff 	text/plain 			video/</a:t>
            </a:r>
            <a:r>
              <a:rPr lang="en-US" dirty="0" err="1"/>
              <a:t>quicktime</a:t>
            </a:r>
            <a:endParaRPr lang="en-US" dirty="0">
              <a:solidFill>
                <a:srgbClr val="0070C0"/>
              </a:solidFill>
            </a:endParaRPr>
          </a:p>
        </p:txBody>
      </p:sp>
    </p:spTree>
    <p:extLst>
      <p:ext uri="{BB962C8B-B14F-4D97-AF65-F5344CB8AC3E}">
        <p14:creationId xmlns:p14="http://schemas.microsoft.com/office/powerpoint/2010/main" val="73518841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AF1E5-984E-4215-8486-EFC45D96ECB7}"/>
              </a:ext>
            </a:extLst>
          </p:cNvPr>
          <p:cNvSpPr>
            <a:spLocks noGrp="1"/>
          </p:cNvSpPr>
          <p:nvPr>
            <p:ph type="title"/>
          </p:nvPr>
        </p:nvSpPr>
        <p:spPr>
          <a:xfrm>
            <a:off x="838199" y="0"/>
            <a:ext cx="10515600" cy="1325563"/>
          </a:xfrm>
        </p:spPr>
        <p:txBody>
          <a:bodyPr/>
          <a:lstStyle/>
          <a:p>
            <a:r>
              <a:rPr lang="en-US" b="1" u="sng" dirty="0"/>
              <a:t>Validation</a:t>
            </a:r>
          </a:p>
        </p:txBody>
      </p:sp>
      <p:sp>
        <p:nvSpPr>
          <p:cNvPr id="3" name="Content Placeholder 2">
            <a:extLst>
              <a:ext uri="{FF2B5EF4-FFF2-40B4-BE49-F238E27FC236}">
                <a16:creationId xmlns:a16="http://schemas.microsoft.com/office/drawing/2014/main" id="{EB360F9E-3B47-4B7E-BF0A-D2DD4910C6DB}"/>
              </a:ext>
            </a:extLst>
          </p:cNvPr>
          <p:cNvSpPr>
            <a:spLocks noGrp="1"/>
          </p:cNvSpPr>
          <p:nvPr>
            <p:ph idx="1"/>
          </p:nvPr>
        </p:nvSpPr>
        <p:spPr>
          <a:xfrm>
            <a:off x="634804" y="1325563"/>
            <a:ext cx="10922391" cy="5532437"/>
          </a:xfrm>
        </p:spPr>
        <p:txBody>
          <a:bodyPr>
            <a:normAutofit/>
          </a:bodyPr>
          <a:lstStyle/>
          <a:p>
            <a:r>
              <a:rPr lang="en-US" dirty="0"/>
              <a:t>I hope it now goes without saying (although I’ll do so anyway) that form </a:t>
            </a:r>
            <a:r>
              <a:rPr lang="en-US" dirty="0">
                <a:solidFill>
                  <a:srgbClr val="FF0000"/>
                </a:solidFill>
              </a:rPr>
              <a:t>data validation is of the utmost importance</a:t>
            </a:r>
            <a:r>
              <a:rPr lang="en-US" dirty="0"/>
              <a:t>, due to the possibility of users attempting to hack into your server.</a:t>
            </a:r>
          </a:p>
          <a:p>
            <a:endParaRPr lang="en-US" dirty="0"/>
          </a:p>
          <a:p>
            <a:endParaRPr lang="en-US" dirty="0"/>
          </a:p>
          <a:p>
            <a:r>
              <a:rPr lang="en-US" dirty="0"/>
              <a:t>In addition to maliciously formed input data, some of the things you also have to check are </a:t>
            </a:r>
            <a:r>
              <a:rPr lang="en-US" dirty="0">
                <a:solidFill>
                  <a:srgbClr val="FF0000"/>
                </a:solidFill>
              </a:rPr>
              <a:t>whether a file was actually received </a:t>
            </a:r>
            <a:r>
              <a:rPr lang="en-US" dirty="0"/>
              <a:t>and, if so, </a:t>
            </a:r>
            <a:r>
              <a:rPr lang="en-US" dirty="0">
                <a:solidFill>
                  <a:srgbClr val="FF0000"/>
                </a:solidFill>
              </a:rPr>
              <a:t>whether the right type of data was sent</a:t>
            </a:r>
            <a:r>
              <a:rPr lang="en-US" dirty="0"/>
              <a:t>.</a:t>
            </a:r>
          </a:p>
          <a:p>
            <a:endParaRPr lang="en-US" dirty="0"/>
          </a:p>
        </p:txBody>
      </p:sp>
    </p:spTree>
    <p:extLst>
      <p:ext uri="{BB962C8B-B14F-4D97-AF65-F5344CB8AC3E}">
        <p14:creationId xmlns:p14="http://schemas.microsoft.com/office/powerpoint/2010/main" val="243325908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360F9E-3B47-4B7E-BF0A-D2DD4910C6DB}"/>
              </a:ext>
            </a:extLst>
          </p:cNvPr>
          <p:cNvSpPr>
            <a:spLocks noGrp="1"/>
          </p:cNvSpPr>
          <p:nvPr>
            <p:ph idx="1"/>
          </p:nvPr>
        </p:nvSpPr>
        <p:spPr>
          <a:xfrm>
            <a:off x="634804" y="162233"/>
            <a:ext cx="11429377" cy="6695768"/>
          </a:xfrm>
        </p:spPr>
        <p:txBody>
          <a:bodyPr>
            <a:normAutofit/>
          </a:bodyPr>
          <a:lstStyle/>
          <a:p>
            <a:pPr marL="457200" lvl="1" indent="0">
              <a:buNone/>
            </a:pPr>
            <a:endParaRPr lang="en-US" dirty="0">
              <a:solidFill>
                <a:srgbClr val="0070C0"/>
              </a:solidFill>
            </a:endParaRPr>
          </a:p>
          <a:p>
            <a:pPr marL="457200" lvl="1" indent="0">
              <a:buNone/>
            </a:pPr>
            <a:endParaRPr lang="en-US" dirty="0">
              <a:solidFill>
                <a:srgbClr val="0070C0"/>
              </a:solidFill>
            </a:endParaRPr>
          </a:p>
          <a:p>
            <a:pPr marL="457200" lvl="1" indent="0">
              <a:buNone/>
            </a:pPr>
            <a:r>
              <a:rPr lang="en-US" dirty="0">
                <a:solidFill>
                  <a:srgbClr val="0070C0"/>
                </a:solidFill>
              </a:rPr>
              <a:t>&lt;?</a:t>
            </a:r>
            <a:r>
              <a:rPr lang="en-US" dirty="0" err="1">
                <a:solidFill>
                  <a:srgbClr val="0070C0"/>
                </a:solidFill>
              </a:rPr>
              <a:t>php</a:t>
            </a:r>
            <a:r>
              <a:rPr lang="en-US" dirty="0">
                <a:solidFill>
                  <a:srgbClr val="0070C0"/>
                </a:solidFill>
              </a:rPr>
              <a:t>		 </a:t>
            </a:r>
            <a:r>
              <a:rPr lang="en-US" dirty="0">
                <a:solidFill>
                  <a:schemeClr val="tx1">
                    <a:lumMod val="50000"/>
                    <a:lumOff val="50000"/>
                  </a:schemeClr>
                </a:solidFill>
              </a:rPr>
              <a:t>// upload2.php</a:t>
            </a:r>
          </a:p>
          <a:p>
            <a:pPr marL="457200" lvl="1" indent="0">
              <a:buNone/>
            </a:pPr>
            <a:r>
              <a:rPr lang="en-US" dirty="0">
                <a:solidFill>
                  <a:srgbClr val="0070C0"/>
                </a:solidFill>
              </a:rPr>
              <a:t>	echo &lt;&lt;&lt;_END</a:t>
            </a:r>
          </a:p>
          <a:p>
            <a:pPr marL="457200" lvl="1" indent="0">
              <a:buNone/>
            </a:pPr>
            <a:r>
              <a:rPr lang="en-US" dirty="0">
                <a:solidFill>
                  <a:srgbClr val="0070C0"/>
                </a:solidFill>
              </a:rPr>
              <a:t>		</a:t>
            </a:r>
            <a:r>
              <a:rPr lang="en-US" dirty="0"/>
              <a:t>&lt;html&gt;&lt;head&gt;&lt;title&gt;PHP Form Upload&lt;/title&gt;&lt;/head&gt;&lt;body&gt;</a:t>
            </a:r>
          </a:p>
          <a:p>
            <a:pPr marL="457200" lvl="1" indent="0">
              <a:buNone/>
            </a:pPr>
            <a:r>
              <a:rPr lang="en-US" dirty="0"/>
              <a:t>		&lt;form method='post' action='upload2.php' </a:t>
            </a:r>
            <a:r>
              <a:rPr lang="en-US" dirty="0" err="1"/>
              <a:t>enctype</a:t>
            </a:r>
            <a:r>
              <a:rPr lang="en-US" dirty="0"/>
              <a:t>='multipart/form-data’&gt;</a:t>
            </a:r>
          </a:p>
          <a:p>
            <a:pPr marL="457200" lvl="1" indent="0">
              <a:buNone/>
            </a:pPr>
            <a:r>
              <a:rPr lang="en-US" dirty="0"/>
              <a:t>		Select a JPG, GIF, PNG or TIF File:</a:t>
            </a:r>
          </a:p>
          <a:p>
            <a:pPr marL="457200" lvl="1" indent="0">
              <a:buNone/>
            </a:pPr>
            <a:r>
              <a:rPr lang="en-US" dirty="0"/>
              <a:t>		&lt;input type='file' name='filename' size='10’&gt;</a:t>
            </a:r>
          </a:p>
          <a:p>
            <a:pPr marL="457200" lvl="1" indent="0">
              <a:buNone/>
            </a:pPr>
            <a:r>
              <a:rPr lang="en-US" dirty="0"/>
              <a:t>		&lt;input type='submit' value='Upload'&gt;&lt;/form&gt;</a:t>
            </a:r>
          </a:p>
          <a:p>
            <a:pPr marL="457200" lvl="1" indent="0">
              <a:buNone/>
            </a:pPr>
            <a:r>
              <a:rPr lang="en-US" dirty="0">
                <a:solidFill>
                  <a:srgbClr val="0070C0"/>
                </a:solidFill>
              </a:rPr>
              <a:t>_END;</a:t>
            </a:r>
          </a:p>
          <a:p>
            <a:pPr marL="457200" lvl="1" indent="0">
              <a:buNone/>
            </a:pPr>
            <a:r>
              <a:rPr lang="en-US" dirty="0">
                <a:solidFill>
                  <a:srgbClr val="0070C0"/>
                </a:solidFill>
              </a:rPr>
              <a:t>	… </a:t>
            </a:r>
          </a:p>
        </p:txBody>
      </p:sp>
    </p:spTree>
    <p:extLst>
      <p:ext uri="{BB962C8B-B14F-4D97-AF65-F5344CB8AC3E}">
        <p14:creationId xmlns:p14="http://schemas.microsoft.com/office/powerpoint/2010/main" val="354988988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360F9E-3B47-4B7E-BF0A-D2DD4910C6DB}"/>
              </a:ext>
            </a:extLst>
          </p:cNvPr>
          <p:cNvSpPr>
            <a:spLocks noGrp="1"/>
          </p:cNvSpPr>
          <p:nvPr>
            <p:ph idx="1"/>
          </p:nvPr>
        </p:nvSpPr>
        <p:spPr>
          <a:xfrm>
            <a:off x="634804" y="162233"/>
            <a:ext cx="10922391" cy="6695768"/>
          </a:xfrm>
        </p:spPr>
        <p:txBody>
          <a:bodyPr>
            <a:normAutofit fontScale="92500" lnSpcReduction="10000"/>
          </a:bodyPr>
          <a:lstStyle/>
          <a:p>
            <a:pPr marL="457200" lvl="1" indent="0">
              <a:buNone/>
            </a:pPr>
            <a:r>
              <a:rPr lang="en-US" dirty="0">
                <a:solidFill>
                  <a:srgbClr val="0070C0"/>
                </a:solidFill>
              </a:rPr>
              <a:t>	if ($_FILES) 	{</a:t>
            </a:r>
          </a:p>
          <a:p>
            <a:pPr marL="457200" lvl="1" indent="0">
              <a:buNone/>
            </a:pPr>
            <a:r>
              <a:rPr lang="en-US" dirty="0">
                <a:solidFill>
                  <a:srgbClr val="0070C0"/>
                </a:solidFill>
              </a:rPr>
              <a:t>		$name = $_FILES['filename']['name’];</a:t>
            </a:r>
          </a:p>
          <a:p>
            <a:pPr marL="457200" lvl="1" indent="0">
              <a:buNone/>
            </a:pPr>
            <a:r>
              <a:rPr lang="en-US" dirty="0">
                <a:solidFill>
                  <a:srgbClr val="0070C0"/>
                </a:solidFill>
              </a:rPr>
              <a:t>		switch($_FILES['filename']['type’]) {</a:t>
            </a:r>
          </a:p>
          <a:p>
            <a:pPr marL="457200" lvl="1" indent="0">
              <a:buNone/>
            </a:pPr>
            <a:r>
              <a:rPr lang="en-US" dirty="0">
                <a:solidFill>
                  <a:srgbClr val="0070C0"/>
                </a:solidFill>
              </a:rPr>
              <a:t>			case 'image/jpeg’	: $</a:t>
            </a:r>
            <a:r>
              <a:rPr lang="en-US" dirty="0" err="1">
                <a:solidFill>
                  <a:srgbClr val="0070C0"/>
                </a:solidFill>
              </a:rPr>
              <a:t>ext</a:t>
            </a:r>
            <a:r>
              <a:rPr lang="en-US" dirty="0">
                <a:solidFill>
                  <a:srgbClr val="0070C0"/>
                </a:solidFill>
              </a:rPr>
              <a:t> = 'jpg'; break;</a:t>
            </a:r>
          </a:p>
          <a:p>
            <a:pPr marL="457200" lvl="1" indent="0">
              <a:buNone/>
            </a:pPr>
            <a:r>
              <a:rPr lang="en-US" dirty="0">
                <a:solidFill>
                  <a:srgbClr val="0070C0"/>
                </a:solidFill>
              </a:rPr>
              <a:t>			case 'image/gif’		: $</a:t>
            </a:r>
            <a:r>
              <a:rPr lang="en-US" dirty="0" err="1">
                <a:solidFill>
                  <a:srgbClr val="0070C0"/>
                </a:solidFill>
              </a:rPr>
              <a:t>ext</a:t>
            </a:r>
            <a:r>
              <a:rPr lang="en-US" dirty="0">
                <a:solidFill>
                  <a:srgbClr val="0070C0"/>
                </a:solidFill>
              </a:rPr>
              <a:t> = 'gif'; break;</a:t>
            </a:r>
          </a:p>
          <a:p>
            <a:pPr marL="457200" lvl="1" indent="0">
              <a:buNone/>
            </a:pPr>
            <a:r>
              <a:rPr lang="en-US" dirty="0">
                <a:solidFill>
                  <a:srgbClr val="0070C0"/>
                </a:solidFill>
              </a:rPr>
              <a:t>			case 'image/</a:t>
            </a:r>
            <a:r>
              <a:rPr lang="en-US" dirty="0" err="1">
                <a:solidFill>
                  <a:srgbClr val="0070C0"/>
                </a:solidFill>
              </a:rPr>
              <a:t>png</a:t>
            </a:r>
            <a:r>
              <a:rPr lang="en-US" dirty="0">
                <a:solidFill>
                  <a:srgbClr val="0070C0"/>
                </a:solidFill>
              </a:rPr>
              <a:t>’	: $</a:t>
            </a:r>
            <a:r>
              <a:rPr lang="en-US" dirty="0" err="1">
                <a:solidFill>
                  <a:srgbClr val="0070C0"/>
                </a:solidFill>
              </a:rPr>
              <a:t>ext</a:t>
            </a:r>
            <a:r>
              <a:rPr lang="en-US" dirty="0">
                <a:solidFill>
                  <a:srgbClr val="0070C0"/>
                </a:solidFill>
              </a:rPr>
              <a:t> = '</a:t>
            </a:r>
            <a:r>
              <a:rPr lang="en-US" dirty="0" err="1">
                <a:solidFill>
                  <a:srgbClr val="0070C0"/>
                </a:solidFill>
              </a:rPr>
              <a:t>png</a:t>
            </a:r>
            <a:r>
              <a:rPr lang="en-US" dirty="0">
                <a:solidFill>
                  <a:srgbClr val="0070C0"/>
                </a:solidFill>
              </a:rPr>
              <a:t>'; break;</a:t>
            </a:r>
          </a:p>
          <a:p>
            <a:pPr marL="457200" lvl="1" indent="0">
              <a:buNone/>
            </a:pPr>
            <a:r>
              <a:rPr lang="en-US" dirty="0">
                <a:solidFill>
                  <a:srgbClr val="0070C0"/>
                </a:solidFill>
              </a:rPr>
              <a:t>			case 'image/tiff’	: $</a:t>
            </a:r>
            <a:r>
              <a:rPr lang="en-US" dirty="0" err="1">
                <a:solidFill>
                  <a:srgbClr val="0070C0"/>
                </a:solidFill>
              </a:rPr>
              <a:t>ext</a:t>
            </a:r>
            <a:r>
              <a:rPr lang="en-US" dirty="0">
                <a:solidFill>
                  <a:srgbClr val="0070C0"/>
                </a:solidFill>
              </a:rPr>
              <a:t> = '</a:t>
            </a:r>
            <a:r>
              <a:rPr lang="en-US" dirty="0" err="1">
                <a:solidFill>
                  <a:srgbClr val="0070C0"/>
                </a:solidFill>
              </a:rPr>
              <a:t>tif</a:t>
            </a:r>
            <a:r>
              <a:rPr lang="en-US" dirty="0">
                <a:solidFill>
                  <a:srgbClr val="0070C0"/>
                </a:solidFill>
              </a:rPr>
              <a:t>'; break;</a:t>
            </a:r>
          </a:p>
          <a:p>
            <a:pPr marL="457200" lvl="1" indent="0">
              <a:buNone/>
            </a:pPr>
            <a:r>
              <a:rPr lang="en-US" dirty="0">
                <a:solidFill>
                  <a:srgbClr val="0070C0"/>
                </a:solidFill>
              </a:rPr>
              <a:t>			default			: $</a:t>
            </a:r>
            <a:r>
              <a:rPr lang="en-US" dirty="0" err="1">
                <a:solidFill>
                  <a:srgbClr val="0070C0"/>
                </a:solidFill>
              </a:rPr>
              <a:t>ext</a:t>
            </a:r>
            <a:r>
              <a:rPr lang="en-US" dirty="0">
                <a:solidFill>
                  <a:srgbClr val="0070C0"/>
                </a:solidFill>
              </a:rPr>
              <a:t> = ''; break;</a:t>
            </a:r>
          </a:p>
          <a:p>
            <a:pPr marL="457200" lvl="1" indent="0">
              <a:buNone/>
            </a:pPr>
            <a:r>
              <a:rPr lang="en-US" dirty="0">
                <a:solidFill>
                  <a:srgbClr val="0070C0"/>
                </a:solidFill>
              </a:rPr>
              <a:t>		}</a:t>
            </a:r>
          </a:p>
          <a:p>
            <a:pPr marL="457200" lvl="1" indent="0">
              <a:buNone/>
            </a:pPr>
            <a:r>
              <a:rPr lang="en-US" dirty="0">
                <a:solidFill>
                  <a:srgbClr val="0070C0"/>
                </a:solidFill>
              </a:rPr>
              <a:t>		if ($</a:t>
            </a:r>
            <a:r>
              <a:rPr lang="en-US" dirty="0" err="1">
                <a:solidFill>
                  <a:srgbClr val="0070C0"/>
                </a:solidFill>
              </a:rPr>
              <a:t>ext</a:t>
            </a:r>
            <a:r>
              <a:rPr lang="en-US" dirty="0">
                <a:solidFill>
                  <a:srgbClr val="0070C0"/>
                </a:solidFill>
              </a:rPr>
              <a:t>) {</a:t>
            </a:r>
          </a:p>
          <a:p>
            <a:pPr marL="457200" lvl="1" indent="0">
              <a:buNone/>
            </a:pPr>
            <a:r>
              <a:rPr lang="en-US" dirty="0">
                <a:solidFill>
                  <a:srgbClr val="0070C0"/>
                </a:solidFill>
              </a:rPr>
              <a:t>			$n = "image.$</a:t>
            </a:r>
            <a:r>
              <a:rPr lang="en-US" dirty="0" err="1">
                <a:solidFill>
                  <a:srgbClr val="0070C0"/>
                </a:solidFill>
              </a:rPr>
              <a:t>ext</a:t>
            </a:r>
            <a:r>
              <a:rPr lang="en-US" dirty="0">
                <a:solidFill>
                  <a:srgbClr val="0070C0"/>
                </a:solidFill>
              </a:rPr>
              <a:t>";</a:t>
            </a:r>
          </a:p>
          <a:p>
            <a:pPr marL="457200" lvl="1" indent="0">
              <a:buNone/>
            </a:pPr>
            <a:r>
              <a:rPr lang="en-US" dirty="0">
                <a:solidFill>
                  <a:srgbClr val="0070C0"/>
                </a:solidFill>
              </a:rPr>
              <a:t>			</a:t>
            </a:r>
            <a:r>
              <a:rPr lang="en-US" dirty="0" err="1">
                <a:solidFill>
                  <a:srgbClr val="0070C0"/>
                </a:solidFill>
              </a:rPr>
              <a:t>move_uploaded_file</a:t>
            </a:r>
            <a:r>
              <a:rPr lang="en-US" dirty="0">
                <a:solidFill>
                  <a:srgbClr val="0070C0"/>
                </a:solidFill>
              </a:rPr>
              <a:t>($_FILES['filename']['</a:t>
            </a:r>
            <a:r>
              <a:rPr lang="en-US" dirty="0" err="1">
                <a:solidFill>
                  <a:srgbClr val="0070C0"/>
                </a:solidFill>
              </a:rPr>
              <a:t>tmp_name</a:t>
            </a:r>
            <a:r>
              <a:rPr lang="en-US" dirty="0">
                <a:solidFill>
                  <a:srgbClr val="0070C0"/>
                </a:solidFill>
              </a:rPr>
              <a:t>'], $n);</a:t>
            </a:r>
          </a:p>
          <a:p>
            <a:pPr marL="457200" lvl="1" indent="0">
              <a:buNone/>
            </a:pPr>
            <a:r>
              <a:rPr lang="en-US" dirty="0">
                <a:solidFill>
                  <a:srgbClr val="0070C0"/>
                </a:solidFill>
              </a:rPr>
              <a:t>			echo "Uploaded image '$name' as '$n':&lt;</a:t>
            </a:r>
            <a:r>
              <a:rPr lang="en-US" dirty="0" err="1">
                <a:solidFill>
                  <a:srgbClr val="0070C0"/>
                </a:solidFill>
              </a:rPr>
              <a:t>br</a:t>
            </a:r>
            <a:r>
              <a:rPr lang="en-US" dirty="0">
                <a:solidFill>
                  <a:srgbClr val="0070C0"/>
                </a:solidFill>
              </a:rPr>
              <a:t>&gt;";</a:t>
            </a:r>
          </a:p>
          <a:p>
            <a:pPr marL="457200" lvl="1" indent="0">
              <a:buNone/>
            </a:pPr>
            <a:r>
              <a:rPr lang="en-US" dirty="0">
                <a:solidFill>
                  <a:srgbClr val="0070C0"/>
                </a:solidFill>
              </a:rPr>
              <a:t>			echo "&lt;</a:t>
            </a:r>
            <a:r>
              <a:rPr lang="en-US" dirty="0" err="1">
                <a:solidFill>
                  <a:srgbClr val="0070C0"/>
                </a:solidFill>
              </a:rPr>
              <a:t>img</a:t>
            </a:r>
            <a:r>
              <a:rPr lang="en-US" dirty="0">
                <a:solidFill>
                  <a:srgbClr val="0070C0"/>
                </a:solidFill>
              </a:rPr>
              <a:t> </a:t>
            </a:r>
            <a:r>
              <a:rPr lang="en-US" dirty="0" err="1">
                <a:solidFill>
                  <a:srgbClr val="0070C0"/>
                </a:solidFill>
              </a:rPr>
              <a:t>src</a:t>
            </a:r>
            <a:r>
              <a:rPr lang="en-US" dirty="0">
                <a:solidFill>
                  <a:srgbClr val="0070C0"/>
                </a:solidFill>
              </a:rPr>
              <a:t>='$n'&gt;";</a:t>
            </a:r>
          </a:p>
          <a:p>
            <a:pPr marL="457200" lvl="1" indent="0">
              <a:buNone/>
            </a:pPr>
            <a:r>
              <a:rPr lang="en-US" dirty="0">
                <a:solidFill>
                  <a:srgbClr val="0070C0"/>
                </a:solidFill>
              </a:rPr>
              <a:t>		}</a:t>
            </a:r>
          </a:p>
          <a:p>
            <a:pPr marL="457200" lvl="1" indent="0">
              <a:buNone/>
            </a:pPr>
            <a:r>
              <a:rPr lang="en-US" dirty="0">
                <a:solidFill>
                  <a:srgbClr val="0070C0"/>
                </a:solidFill>
              </a:rPr>
              <a:t>		else echo "'$name' is not an accepted image file"; </a:t>
            </a:r>
          </a:p>
          <a:p>
            <a:pPr marL="457200" lvl="1" indent="0">
              <a:buNone/>
            </a:pPr>
            <a:r>
              <a:rPr lang="en-US" dirty="0">
                <a:solidFill>
                  <a:srgbClr val="0070C0"/>
                </a:solidFill>
              </a:rPr>
              <a:t>	}</a:t>
            </a:r>
          </a:p>
          <a:p>
            <a:pPr marL="457200" lvl="1" indent="0">
              <a:buNone/>
            </a:pPr>
            <a:r>
              <a:rPr lang="en-US" dirty="0">
                <a:solidFill>
                  <a:srgbClr val="0070C0"/>
                </a:solidFill>
              </a:rPr>
              <a:t>	else echo "No image has been uploaded";</a:t>
            </a:r>
          </a:p>
          <a:p>
            <a:pPr marL="457200" lvl="1" indent="0">
              <a:buNone/>
            </a:pPr>
            <a:r>
              <a:rPr lang="en-US" dirty="0">
                <a:solidFill>
                  <a:srgbClr val="0070C0"/>
                </a:solidFill>
              </a:rPr>
              <a:t>	echo "&lt;/body&gt;&lt;/html&gt;";</a:t>
            </a:r>
          </a:p>
          <a:p>
            <a:pPr marL="457200" lvl="1" indent="0">
              <a:buNone/>
            </a:pPr>
            <a:r>
              <a:rPr lang="en-US" dirty="0">
                <a:solidFill>
                  <a:srgbClr val="0070C0"/>
                </a:solidFill>
              </a:rPr>
              <a:t>?&gt;</a:t>
            </a:r>
          </a:p>
        </p:txBody>
      </p:sp>
      <p:cxnSp>
        <p:nvCxnSpPr>
          <p:cNvPr id="4" name="Straight Arrow Connector 3">
            <a:extLst>
              <a:ext uri="{FF2B5EF4-FFF2-40B4-BE49-F238E27FC236}">
                <a16:creationId xmlns:a16="http://schemas.microsoft.com/office/drawing/2014/main" id="{21763A5C-CFBF-4B2E-975C-0CC170986E2C}"/>
              </a:ext>
            </a:extLst>
          </p:cNvPr>
          <p:cNvCxnSpPr/>
          <p:nvPr/>
        </p:nvCxnSpPr>
        <p:spPr>
          <a:xfrm>
            <a:off x="1460090" y="3303639"/>
            <a:ext cx="811162"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5" name="TextBox 4">
            <a:extLst>
              <a:ext uri="{FF2B5EF4-FFF2-40B4-BE49-F238E27FC236}">
                <a16:creationId xmlns:a16="http://schemas.microsoft.com/office/drawing/2014/main" id="{BBD67078-1186-4699-BF62-00A9FAD3E4C0}"/>
              </a:ext>
            </a:extLst>
          </p:cNvPr>
          <p:cNvSpPr txBox="1"/>
          <p:nvPr/>
        </p:nvSpPr>
        <p:spPr>
          <a:xfrm>
            <a:off x="391144" y="2586787"/>
            <a:ext cx="1312606" cy="923330"/>
          </a:xfrm>
          <a:prstGeom prst="rect">
            <a:avLst/>
          </a:prstGeom>
          <a:noFill/>
        </p:spPr>
        <p:txBody>
          <a:bodyPr wrap="square" rtlCol="0">
            <a:spAutoFit/>
          </a:bodyPr>
          <a:lstStyle/>
          <a:p>
            <a:r>
              <a:rPr lang="en-US" dirty="0"/>
              <a:t>If </a:t>
            </a:r>
            <a:r>
              <a:rPr lang="en-US" dirty="0">
                <a:solidFill>
                  <a:srgbClr val="0070C0"/>
                </a:solidFill>
              </a:rPr>
              <a:t>$</a:t>
            </a:r>
            <a:r>
              <a:rPr lang="en-US" dirty="0" err="1">
                <a:solidFill>
                  <a:srgbClr val="0070C0"/>
                </a:solidFill>
              </a:rPr>
              <a:t>ext</a:t>
            </a:r>
            <a:r>
              <a:rPr lang="en-US" dirty="0">
                <a:solidFill>
                  <a:srgbClr val="0070C0"/>
                </a:solidFill>
              </a:rPr>
              <a:t> </a:t>
            </a:r>
            <a:r>
              <a:rPr lang="en-US" dirty="0"/>
              <a:t>is empty, this is false</a:t>
            </a:r>
          </a:p>
        </p:txBody>
      </p:sp>
    </p:spTree>
    <p:extLst>
      <p:ext uri="{BB962C8B-B14F-4D97-AF65-F5344CB8AC3E}">
        <p14:creationId xmlns:p14="http://schemas.microsoft.com/office/powerpoint/2010/main" val="1869528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AF1E5-984E-4215-8486-EFC45D96ECB7}"/>
              </a:ext>
            </a:extLst>
          </p:cNvPr>
          <p:cNvSpPr>
            <a:spLocks noGrp="1"/>
          </p:cNvSpPr>
          <p:nvPr>
            <p:ph type="title"/>
          </p:nvPr>
        </p:nvSpPr>
        <p:spPr>
          <a:xfrm>
            <a:off x="838199" y="0"/>
            <a:ext cx="10515600" cy="1325563"/>
          </a:xfrm>
        </p:spPr>
        <p:txBody>
          <a:bodyPr/>
          <a:lstStyle/>
          <a:p>
            <a:r>
              <a:rPr lang="en-US" dirty="0"/>
              <a:t>Validation</a:t>
            </a:r>
          </a:p>
        </p:txBody>
      </p:sp>
      <p:sp>
        <p:nvSpPr>
          <p:cNvPr id="3" name="Content Placeholder 2">
            <a:extLst>
              <a:ext uri="{FF2B5EF4-FFF2-40B4-BE49-F238E27FC236}">
                <a16:creationId xmlns:a16="http://schemas.microsoft.com/office/drawing/2014/main" id="{EB360F9E-3B47-4B7E-BF0A-D2DD4910C6DB}"/>
              </a:ext>
            </a:extLst>
          </p:cNvPr>
          <p:cNvSpPr>
            <a:spLocks noGrp="1"/>
          </p:cNvSpPr>
          <p:nvPr>
            <p:ph idx="1"/>
          </p:nvPr>
        </p:nvSpPr>
        <p:spPr>
          <a:xfrm>
            <a:off x="634804" y="1325563"/>
            <a:ext cx="10922391" cy="5532437"/>
          </a:xfrm>
        </p:spPr>
        <p:txBody>
          <a:bodyPr>
            <a:normAutofit/>
          </a:bodyPr>
          <a:lstStyle/>
          <a:p>
            <a:pPr>
              <a:buFont typeface="Courier New" panose="02070309020205020404" pitchFamily="49" charset="0"/>
              <a:buChar char="o"/>
            </a:pPr>
            <a:endParaRPr lang="en-US" dirty="0"/>
          </a:p>
          <a:p>
            <a:pPr>
              <a:buFont typeface="Wingdings" panose="05000000000000000000" pitchFamily="2" charset="2"/>
              <a:buChar char="Ø"/>
            </a:pPr>
            <a:r>
              <a:rPr lang="en-US" dirty="0"/>
              <a:t>Don’t worry about having to delete the temporary file that PHP creates during the upload process</a:t>
            </a:r>
          </a:p>
          <a:p>
            <a:r>
              <a:rPr lang="en-US" dirty="0"/>
              <a:t>The file will be automatically removed when the program exits</a:t>
            </a:r>
          </a:p>
          <a:p>
            <a:endParaRPr lang="en-US" dirty="0"/>
          </a:p>
          <a:p>
            <a:endParaRPr lang="en-US" dirty="0"/>
          </a:p>
          <a:p>
            <a:r>
              <a:rPr lang="en-US" dirty="0"/>
              <a:t>When you write your own file-uploading routines, I strongly advise you to use a similar approach and have </a:t>
            </a:r>
            <a:r>
              <a:rPr lang="en-US" dirty="0">
                <a:solidFill>
                  <a:srgbClr val="FF0000"/>
                </a:solidFill>
              </a:rPr>
              <a:t>pre-chosen names and locations for uploaded files</a:t>
            </a:r>
            <a:r>
              <a:rPr lang="en-US" dirty="0"/>
              <a:t> </a:t>
            </a:r>
          </a:p>
          <a:p>
            <a:endParaRPr lang="en-US" dirty="0"/>
          </a:p>
        </p:txBody>
      </p:sp>
    </p:spTree>
    <p:extLst>
      <p:ext uri="{BB962C8B-B14F-4D97-AF65-F5344CB8AC3E}">
        <p14:creationId xmlns:p14="http://schemas.microsoft.com/office/powerpoint/2010/main" val="363128199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AF1E5-984E-4215-8486-EFC45D96ECB7}"/>
              </a:ext>
            </a:extLst>
          </p:cNvPr>
          <p:cNvSpPr>
            <a:spLocks noGrp="1"/>
          </p:cNvSpPr>
          <p:nvPr>
            <p:ph type="title"/>
          </p:nvPr>
        </p:nvSpPr>
        <p:spPr>
          <a:xfrm>
            <a:off x="838199" y="0"/>
            <a:ext cx="10515600" cy="1325563"/>
          </a:xfrm>
        </p:spPr>
        <p:txBody>
          <a:bodyPr/>
          <a:lstStyle/>
          <a:p>
            <a:r>
              <a:rPr lang="en-US" dirty="0"/>
              <a:t>Validation</a:t>
            </a:r>
          </a:p>
        </p:txBody>
      </p:sp>
      <p:sp>
        <p:nvSpPr>
          <p:cNvPr id="3" name="Content Placeholder 2">
            <a:extLst>
              <a:ext uri="{FF2B5EF4-FFF2-40B4-BE49-F238E27FC236}">
                <a16:creationId xmlns:a16="http://schemas.microsoft.com/office/drawing/2014/main" id="{EB360F9E-3B47-4B7E-BF0A-D2DD4910C6DB}"/>
              </a:ext>
            </a:extLst>
          </p:cNvPr>
          <p:cNvSpPr>
            <a:spLocks noGrp="1"/>
          </p:cNvSpPr>
          <p:nvPr>
            <p:ph idx="1"/>
          </p:nvPr>
        </p:nvSpPr>
        <p:spPr>
          <a:xfrm>
            <a:off x="634804" y="1325563"/>
            <a:ext cx="10922391" cy="5532437"/>
          </a:xfrm>
        </p:spPr>
        <p:txBody>
          <a:bodyPr>
            <a:normAutofit/>
          </a:bodyPr>
          <a:lstStyle/>
          <a:p>
            <a:pPr>
              <a:buFont typeface="Wingdings" panose="05000000000000000000" pitchFamily="2" charset="2"/>
              <a:buChar char="Ø"/>
            </a:pPr>
            <a:endParaRPr lang="en-US" dirty="0"/>
          </a:p>
          <a:p>
            <a:pPr>
              <a:buFont typeface="Wingdings" panose="05000000000000000000" pitchFamily="2" charset="2"/>
              <a:buChar char="Ø"/>
            </a:pPr>
            <a:r>
              <a:rPr lang="en-US" dirty="0"/>
              <a:t>That way, no attempts to add pathnames and other malicious data to the variables you use can get through. </a:t>
            </a:r>
          </a:p>
          <a:p>
            <a:endParaRPr lang="en-US" dirty="0"/>
          </a:p>
          <a:p>
            <a:endParaRPr lang="en-US" dirty="0"/>
          </a:p>
          <a:p>
            <a:pPr>
              <a:buFont typeface="Wingdings" panose="05000000000000000000" pitchFamily="2" charset="2"/>
              <a:buChar char="Ø"/>
            </a:pPr>
            <a:r>
              <a:rPr lang="en-US" dirty="0"/>
              <a:t>You can use prefixes or personalized directories for different users</a:t>
            </a:r>
          </a:p>
          <a:p>
            <a:pPr lvl="1">
              <a:buFont typeface="Courier New" panose="02070309020205020404" pitchFamily="49" charset="0"/>
              <a:buChar char="o"/>
            </a:pPr>
            <a:r>
              <a:rPr lang="en-US" dirty="0"/>
              <a:t>If this means that more than one user could end up having a file uploaded with the same name, you could prefix such files with their user’s name, or save them to individually created folders for each user.</a:t>
            </a:r>
          </a:p>
          <a:p>
            <a:endParaRPr lang="en-US" dirty="0"/>
          </a:p>
        </p:txBody>
      </p:sp>
    </p:spTree>
    <p:extLst>
      <p:ext uri="{BB962C8B-B14F-4D97-AF65-F5344CB8AC3E}">
        <p14:creationId xmlns:p14="http://schemas.microsoft.com/office/powerpoint/2010/main" val="198466623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AF1E5-984E-4215-8486-EFC45D96ECB7}"/>
              </a:ext>
            </a:extLst>
          </p:cNvPr>
          <p:cNvSpPr>
            <a:spLocks noGrp="1"/>
          </p:cNvSpPr>
          <p:nvPr>
            <p:ph type="title"/>
          </p:nvPr>
        </p:nvSpPr>
        <p:spPr>
          <a:xfrm>
            <a:off x="838199" y="0"/>
            <a:ext cx="10515600" cy="1325563"/>
          </a:xfrm>
        </p:spPr>
        <p:txBody>
          <a:bodyPr/>
          <a:lstStyle/>
          <a:p>
            <a:r>
              <a:rPr lang="en-US" dirty="0"/>
              <a:t>Validation</a:t>
            </a:r>
          </a:p>
        </p:txBody>
      </p:sp>
      <p:sp>
        <p:nvSpPr>
          <p:cNvPr id="3" name="Content Placeholder 2">
            <a:extLst>
              <a:ext uri="{FF2B5EF4-FFF2-40B4-BE49-F238E27FC236}">
                <a16:creationId xmlns:a16="http://schemas.microsoft.com/office/drawing/2014/main" id="{EB360F9E-3B47-4B7E-BF0A-D2DD4910C6DB}"/>
              </a:ext>
            </a:extLst>
          </p:cNvPr>
          <p:cNvSpPr>
            <a:spLocks noGrp="1"/>
          </p:cNvSpPr>
          <p:nvPr>
            <p:ph idx="1"/>
          </p:nvPr>
        </p:nvSpPr>
        <p:spPr>
          <a:xfrm>
            <a:off x="634804" y="1325563"/>
            <a:ext cx="10922391" cy="5532437"/>
          </a:xfrm>
        </p:spPr>
        <p:txBody>
          <a:bodyPr>
            <a:normAutofit/>
          </a:bodyPr>
          <a:lstStyle/>
          <a:p>
            <a:r>
              <a:rPr lang="en-US" dirty="0"/>
              <a:t>But </a:t>
            </a:r>
            <a:r>
              <a:rPr lang="en-US" u="sng" dirty="0"/>
              <a:t>if you must use a supplied filename</a:t>
            </a:r>
            <a:r>
              <a:rPr lang="en-US" dirty="0"/>
              <a:t>, you should </a:t>
            </a:r>
            <a:r>
              <a:rPr lang="en-US" dirty="0">
                <a:solidFill>
                  <a:srgbClr val="FF0000"/>
                </a:solidFill>
              </a:rPr>
              <a:t>sanitize it </a:t>
            </a:r>
            <a:r>
              <a:rPr lang="en-US" dirty="0"/>
              <a:t>by allowing only alphanumeric characters and the period, which you can do with the following command, using a </a:t>
            </a:r>
            <a:r>
              <a:rPr lang="en-US" b="1" dirty="0"/>
              <a:t>regular expression </a:t>
            </a:r>
            <a:r>
              <a:rPr lang="en-US" dirty="0"/>
              <a:t>to perform a search and replace on </a:t>
            </a:r>
            <a:r>
              <a:rPr lang="en-US" dirty="0">
                <a:solidFill>
                  <a:srgbClr val="0070C0"/>
                </a:solidFill>
              </a:rPr>
              <a:t>$name</a:t>
            </a:r>
            <a:r>
              <a:rPr lang="en-US" dirty="0"/>
              <a:t>:</a:t>
            </a:r>
          </a:p>
          <a:p>
            <a:endParaRPr lang="en-US" dirty="0"/>
          </a:p>
          <a:p>
            <a:pPr marL="457200" lvl="1" indent="0">
              <a:buNone/>
            </a:pPr>
            <a:r>
              <a:rPr lang="en-US" dirty="0">
                <a:solidFill>
                  <a:srgbClr val="0070C0"/>
                </a:solidFill>
              </a:rPr>
              <a:t>$name = </a:t>
            </a:r>
            <a:r>
              <a:rPr lang="en-US" b="1" dirty="0" err="1">
                <a:solidFill>
                  <a:srgbClr val="0070C0"/>
                </a:solidFill>
              </a:rPr>
              <a:t>preg_replace</a:t>
            </a:r>
            <a:r>
              <a:rPr lang="en-US" dirty="0">
                <a:solidFill>
                  <a:srgbClr val="0070C0"/>
                </a:solidFill>
              </a:rPr>
              <a:t>("/[^A-Za-z0-9.]/", "", $name);</a:t>
            </a:r>
          </a:p>
          <a:p>
            <a:endParaRPr lang="en-US" dirty="0"/>
          </a:p>
          <a:p>
            <a:r>
              <a:rPr lang="en-US" dirty="0"/>
              <a:t>This leaves only the characters A–Z, a–z, 0–9, and periods in the string </a:t>
            </a:r>
            <a:r>
              <a:rPr lang="en-US" dirty="0">
                <a:solidFill>
                  <a:srgbClr val="0070C0"/>
                </a:solidFill>
              </a:rPr>
              <a:t>$name</a:t>
            </a:r>
            <a:r>
              <a:rPr lang="en-US" dirty="0"/>
              <a:t>, and strips out everything else.</a:t>
            </a:r>
          </a:p>
        </p:txBody>
      </p:sp>
    </p:spTree>
    <p:extLst>
      <p:ext uri="{BB962C8B-B14F-4D97-AF65-F5344CB8AC3E}">
        <p14:creationId xmlns:p14="http://schemas.microsoft.com/office/powerpoint/2010/main" val="368249356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AF1E5-984E-4215-8486-EFC45D96ECB7}"/>
              </a:ext>
            </a:extLst>
          </p:cNvPr>
          <p:cNvSpPr>
            <a:spLocks noGrp="1"/>
          </p:cNvSpPr>
          <p:nvPr>
            <p:ph type="title"/>
          </p:nvPr>
        </p:nvSpPr>
        <p:spPr>
          <a:xfrm>
            <a:off x="838199" y="0"/>
            <a:ext cx="10515600" cy="1325563"/>
          </a:xfrm>
        </p:spPr>
        <p:txBody>
          <a:bodyPr/>
          <a:lstStyle/>
          <a:p>
            <a:r>
              <a:rPr lang="en-US" dirty="0"/>
              <a:t>Validation</a:t>
            </a:r>
          </a:p>
        </p:txBody>
      </p:sp>
      <p:sp>
        <p:nvSpPr>
          <p:cNvPr id="3" name="Content Placeholder 2">
            <a:extLst>
              <a:ext uri="{FF2B5EF4-FFF2-40B4-BE49-F238E27FC236}">
                <a16:creationId xmlns:a16="http://schemas.microsoft.com/office/drawing/2014/main" id="{EB360F9E-3B47-4B7E-BF0A-D2DD4910C6DB}"/>
              </a:ext>
            </a:extLst>
          </p:cNvPr>
          <p:cNvSpPr>
            <a:spLocks noGrp="1"/>
          </p:cNvSpPr>
          <p:nvPr>
            <p:ph idx="1"/>
          </p:nvPr>
        </p:nvSpPr>
        <p:spPr>
          <a:xfrm>
            <a:off x="634804" y="1325563"/>
            <a:ext cx="10922391" cy="5532437"/>
          </a:xfrm>
        </p:spPr>
        <p:txBody>
          <a:bodyPr>
            <a:normAutofit/>
          </a:bodyPr>
          <a:lstStyle/>
          <a:p>
            <a:r>
              <a:rPr lang="en-US" dirty="0"/>
              <a:t>Even better, to ensure that your program will work on all systems, regardless of whether they are </a:t>
            </a:r>
            <a:r>
              <a:rPr lang="en-US" u="sng" dirty="0"/>
              <a:t>case-sensitive or case-insensitive</a:t>
            </a:r>
            <a:r>
              <a:rPr lang="en-US" dirty="0"/>
              <a:t>, you should probably use the following command instead, which changes </a:t>
            </a:r>
            <a:r>
              <a:rPr lang="en-US" u="sng" dirty="0"/>
              <a:t>all uppercase characters to lowercase</a:t>
            </a:r>
            <a:r>
              <a:rPr lang="en-US" dirty="0"/>
              <a:t> at the same time:</a:t>
            </a:r>
          </a:p>
          <a:p>
            <a:endParaRPr lang="en-US" dirty="0"/>
          </a:p>
          <a:p>
            <a:pPr marL="457200" lvl="1" indent="0">
              <a:buNone/>
            </a:pPr>
            <a:r>
              <a:rPr lang="en-US" dirty="0">
                <a:solidFill>
                  <a:srgbClr val="0070C0"/>
                </a:solidFill>
              </a:rPr>
              <a:t>$name = </a:t>
            </a:r>
            <a:r>
              <a:rPr lang="en-US" b="1" dirty="0" err="1">
                <a:solidFill>
                  <a:srgbClr val="0070C0"/>
                </a:solidFill>
              </a:rPr>
              <a:t>strtolower</a:t>
            </a:r>
            <a:r>
              <a:rPr lang="en-US" dirty="0">
                <a:solidFill>
                  <a:srgbClr val="0070C0"/>
                </a:solidFill>
              </a:rPr>
              <a:t>(</a:t>
            </a:r>
            <a:r>
              <a:rPr lang="en-US" dirty="0" err="1">
                <a:solidFill>
                  <a:srgbClr val="0070C0"/>
                </a:solidFill>
              </a:rPr>
              <a:t>preg_replace</a:t>
            </a:r>
            <a:r>
              <a:rPr lang="en-US" dirty="0">
                <a:solidFill>
                  <a:srgbClr val="0070C0"/>
                </a:solidFill>
              </a:rPr>
              <a:t>("[^A-Za-z0-9.]", "", $name));</a:t>
            </a:r>
          </a:p>
          <a:p>
            <a:endParaRPr lang="en-US" dirty="0"/>
          </a:p>
        </p:txBody>
      </p:sp>
    </p:spTree>
    <p:extLst>
      <p:ext uri="{BB962C8B-B14F-4D97-AF65-F5344CB8AC3E}">
        <p14:creationId xmlns:p14="http://schemas.microsoft.com/office/powerpoint/2010/main" val="139705621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621C5-13D9-4563-A436-40E3D683F6E5}"/>
              </a:ext>
            </a:extLst>
          </p:cNvPr>
          <p:cNvSpPr>
            <a:spLocks noGrp="1"/>
          </p:cNvSpPr>
          <p:nvPr>
            <p:ph type="title"/>
          </p:nvPr>
        </p:nvSpPr>
        <p:spPr/>
        <p:txBody>
          <a:bodyPr/>
          <a:lstStyle/>
          <a:p>
            <a:r>
              <a:rPr lang="en-US" dirty="0"/>
              <a:t>System Calls</a:t>
            </a:r>
          </a:p>
        </p:txBody>
      </p:sp>
      <p:sp>
        <p:nvSpPr>
          <p:cNvPr id="3" name="Content Placeholder 2">
            <a:extLst>
              <a:ext uri="{FF2B5EF4-FFF2-40B4-BE49-F238E27FC236}">
                <a16:creationId xmlns:a16="http://schemas.microsoft.com/office/drawing/2014/main" id="{2B0F235A-367B-4732-A347-E9F163497A3E}"/>
              </a:ext>
            </a:extLst>
          </p:cNvPr>
          <p:cNvSpPr>
            <a:spLocks noGrp="1"/>
          </p:cNvSpPr>
          <p:nvPr>
            <p:ph idx="1"/>
          </p:nvPr>
        </p:nvSpPr>
        <p:spPr/>
        <p:txBody>
          <a:bodyPr>
            <a:normAutofit/>
          </a:bodyPr>
          <a:lstStyle/>
          <a:p>
            <a:r>
              <a:rPr lang="en-US" dirty="0"/>
              <a:t>Sometimes PHP will not have the function you need to perform a certain action, but the operating system it is running on may. </a:t>
            </a:r>
          </a:p>
          <a:p>
            <a:endParaRPr lang="en-US" dirty="0"/>
          </a:p>
          <a:p>
            <a:pPr>
              <a:buFont typeface="Courier New" panose="02070309020205020404" pitchFamily="49" charset="0"/>
              <a:buChar char="o"/>
            </a:pPr>
            <a:r>
              <a:rPr lang="en-US" dirty="0"/>
              <a:t>In such cases, you can use the </a:t>
            </a:r>
            <a:r>
              <a:rPr lang="en-US" b="1" dirty="0">
                <a:solidFill>
                  <a:srgbClr val="0070C0"/>
                </a:solidFill>
              </a:rPr>
              <a:t>exec</a:t>
            </a:r>
            <a:r>
              <a:rPr lang="en-US" dirty="0"/>
              <a:t> </a:t>
            </a:r>
            <a:r>
              <a:rPr lang="en-US" b="1" dirty="0"/>
              <a:t>system call </a:t>
            </a:r>
            <a:r>
              <a:rPr lang="en-US" dirty="0"/>
              <a:t>to do the job.</a:t>
            </a:r>
          </a:p>
          <a:p>
            <a:endParaRPr lang="en-US" dirty="0"/>
          </a:p>
        </p:txBody>
      </p:sp>
    </p:spTree>
    <p:extLst>
      <p:ext uri="{BB962C8B-B14F-4D97-AF65-F5344CB8AC3E}">
        <p14:creationId xmlns:p14="http://schemas.microsoft.com/office/powerpoint/2010/main" val="2083521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AF1E5-984E-4215-8486-EFC45D96ECB7}"/>
              </a:ext>
            </a:extLst>
          </p:cNvPr>
          <p:cNvSpPr>
            <a:spLocks noGrp="1"/>
          </p:cNvSpPr>
          <p:nvPr>
            <p:ph type="title"/>
          </p:nvPr>
        </p:nvSpPr>
        <p:spPr>
          <a:xfrm>
            <a:off x="838199" y="0"/>
            <a:ext cx="10515600" cy="1325563"/>
          </a:xfrm>
        </p:spPr>
        <p:txBody>
          <a:bodyPr/>
          <a:lstStyle/>
          <a:p>
            <a:r>
              <a:rPr lang="en-US" dirty="0"/>
              <a:t>Creating a File</a:t>
            </a:r>
          </a:p>
        </p:txBody>
      </p:sp>
      <p:sp>
        <p:nvSpPr>
          <p:cNvPr id="3" name="Content Placeholder 2">
            <a:extLst>
              <a:ext uri="{FF2B5EF4-FFF2-40B4-BE49-F238E27FC236}">
                <a16:creationId xmlns:a16="http://schemas.microsoft.com/office/drawing/2014/main" id="{EB360F9E-3B47-4B7E-BF0A-D2DD4910C6DB}"/>
              </a:ext>
            </a:extLst>
          </p:cNvPr>
          <p:cNvSpPr>
            <a:spLocks noGrp="1"/>
          </p:cNvSpPr>
          <p:nvPr>
            <p:ph idx="1"/>
          </p:nvPr>
        </p:nvSpPr>
        <p:spPr>
          <a:xfrm>
            <a:off x="634804" y="1325563"/>
            <a:ext cx="10922391" cy="5532437"/>
          </a:xfrm>
        </p:spPr>
        <p:txBody>
          <a:bodyPr>
            <a:normAutofit/>
          </a:bodyPr>
          <a:lstStyle/>
          <a:p>
            <a:pPr marL="0" indent="0">
              <a:buNone/>
            </a:pPr>
            <a:r>
              <a:rPr lang="en-US" dirty="0"/>
              <a:t>This simple example shows the sequence that all file handling takes:</a:t>
            </a:r>
          </a:p>
          <a:p>
            <a:endParaRPr lang="en-US" dirty="0"/>
          </a:p>
          <a:p>
            <a:pPr marL="514350" indent="-514350">
              <a:buFont typeface="+mj-lt"/>
              <a:buAutoNum type="arabicPeriod"/>
            </a:pPr>
            <a:r>
              <a:rPr lang="en-US" dirty="0"/>
              <a:t>Always start by opening the file. You do this through a call to </a:t>
            </a:r>
            <a:r>
              <a:rPr lang="en-US" dirty="0" err="1">
                <a:solidFill>
                  <a:srgbClr val="0070C0"/>
                </a:solidFill>
              </a:rPr>
              <a:t>fopen</a:t>
            </a:r>
            <a:r>
              <a:rPr lang="en-US" dirty="0"/>
              <a:t>.</a:t>
            </a:r>
          </a:p>
          <a:p>
            <a:pPr marL="514350" indent="-514350">
              <a:buFont typeface="+mj-lt"/>
              <a:buAutoNum type="arabicPeriod"/>
            </a:pPr>
            <a:endParaRPr lang="en-US" dirty="0"/>
          </a:p>
          <a:p>
            <a:pPr marL="514350" indent="-514350">
              <a:buFont typeface="+mj-lt"/>
              <a:buAutoNum type="arabicPeriod"/>
            </a:pPr>
            <a:r>
              <a:rPr lang="en-US" dirty="0"/>
              <a:t>Then you can call other functions; here we write to the file (</a:t>
            </a:r>
            <a:r>
              <a:rPr lang="en-US" dirty="0" err="1">
                <a:solidFill>
                  <a:srgbClr val="0070C0"/>
                </a:solidFill>
              </a:rPr>
              <a:t>fwrite</a:t>
            </a:r>
            <a:r>
              <a:rPr lang="en-US" dirty="0"/>
              <a:t>), but you can also read from an existing file (</a:t>
            </a:r>
            <a:r>
              <a:rPr lang="en-US" dirty="0" err="1">
                <a:solidFill>
                  <a:srgbClr val="0070C0"/>
                </a:solidFill>
              </a:rPr>
              <a:t>fread</a:t>
            </a:r>
            <a:r>
              <a:rPr lang="en-US" dirty="0"/>
              <a:t> or </a:t>
            </a:r>
            <a:r>
              <a:rPr lang="en-US" dirty="0" err="1">
                <a:solidFill>
                  <a:srgbClr val="0070C0"/>
                </a:solidFill>
              </a:rPr>
              <a:t>fgets</a:t>
            </a:r>
            <a:r>
              <a:rPr lang="en-US" dirty="0"/>
              <a:t>) and do other things.</a:t>
            </a:r>
          </a:p>
          <a:p>
            <a:pPr marL="514350" indent="-514350">
              <a:buFont typeface="+mj-lt"/>
              <a:buAutoNum type="arabicPeriod"/>
            </a:pPr>
            <a:endParaRPr lang="en-US" dirty="0"/>
          </a:p>
          <a:p>
            <a:pPr marL="514350" indent="-514350">
              <a:buFont typeface="+mj-lt"/>
              <a:buAutoNum type="arabicPeriod"/>
            </a:pPr>
            <a:r>
              <a:rPr lang="en-US" dirty="0"/>
              <a:t>Finish by closing the file (</a:t>
            </a:r>
            <a:r>
              <a:rPr lang="en-US" dirty="0" err="1">
                <a:solidFill>
                  <a:srgbClr val="0070C0"/>
                </a:solidFill>
              </a:rPr>
              <a:t>fclose</a:t>
            </a:r>
            <a:r>
              <a:rPr lang="en-US" dirty="0"/>
              <a:t>). Although the program does this for you when it ends, you should clean up by closing the file when you’re finished.</a:t>
            </a:r>
            <a:endParaRPr lang="en-US" dirty="0">
              <a:solidFill>
                <a:srgbClr val="0070C0"/>
              </a:solidFill>
            </a:endParaRPr>
          </a:p>
        </p:txBody>
      </p:sp>
    </p:spTree>
    <p:extLst>
      <p:ext uri="{BB962C8B-B14F-4D97-AF65-F5344CB8AC3E}">
        <p14:creationId xmlns:p14="http://schemas.microsoft.com/office/powerpoint/2010/main" val="119020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B0F235A-367B-4732-A347-E9F163497A3E}"/>
              </a:ext>
            </a:extLst>
          </p:cNvPr>
          <p:cNvSpPr>
            <a:spLocks noGrp="1"/>
          </p:cNvSpPr>
          <p:nvPr>
            <p:ph idx="1"/>
          </p:nvPr>
        </p:nvSpPr>
        <p:spPr>
          <a:xfrm>
            <a:off x="838200" y="442452"/>
            <a:ext cx="10515600" cy="5734511"/>
          </a:xfrm>
        </p:spPr>
        <p:txBody>
          <a:bodyPr>
            <a:normAutofit/>
          </a:bodyPr>
          <a:lstStyle/>
          <a:p>
            <a:pPr marL="457200" lvl="1" indent="0">
              <a:buNone/>
            </a:pPr>
            <a:r>
              <a:rPr lang="en-US" i="1" dirty="0">
                <a:solidFill>
                  <a:schemeClr val="tx1">
                    <a:lumMod val="50000"/>
                    <a:lumOff val="50000"/>
                  </a:schemeClr>
                </a:solidFill>
              </a:rPr>
              <a:t>//Executing a system command</a:t>
            </a:r>
          </a:p>
          <a:p>
            <a:pPr marL="457200" lvl="1" indent="0">
              <a:buNone/>
            </a:pPr>
            <a:r>
              <a:rPr lang="en-US" dirty="0">
                <a:solidFill>
                  <a:srgbClr val="0070C0"/>
                </a:solidFill>
              </a:rPr>
              <a:t>&lt;?</a:t>
            </a:r>
            <a:r>
              <a:rPr lang="en-US" dirty="0" err="1">
                <a:solidFill>
                  <a:srgbClr val="0070C0"/>
                </a:solidFill>
              </a:rPr>
              <a:t>php</a:t>
            </a:r>
            <a:r>
              <a:rPr lang="en-US" dirty="0">
                <a:solidFill>
                  <a:srgbClr val="0070C0"/>
                </a:solidFill>
              </a:rPr>
              <a:t> </a:t>
            </a:r>
          </a:p>
          <a:p>
            <a:pPr marL="457200" lvl="1" indent="0">
              <a:buNone/>
            </a:pPr>
            <a:r>
              <a:rPr lang="en-US" dirty="0">
                <a:solidFill>
                  <a:srgbClr val="0070C0"/>
                </a:solidFill>
              </a:rPr>
              <a:t>	</a:t>
            </a:r>
            <a:r>
              <a:rPr lang="en-US" b="1" dirty="0">
                <a:solidFill>
                  <a:srgbClr val="0070C0"/>
                </a:solidFill>
              </a:rPr>
              <a:t>$</a:t>
            </a:r>
            <a:r>
              <a:rPr lang="en-US" b="1" dirty="0" err="1">
                <a:solidFill>
                  <a:srgbClr val="0070C0"/>
                </a:solidFill>
              </a:rPr>
              <a:t>cmd</a:t>
            </a:r>
            <a:r>
              <a:rPr lang="en-US" b="1" dirty="0">
                <a:solidFill>
                  <a:srgbClr val="0070C0"/>
                </a:solidFill>
              </a:rPr>
              <a:t> = "</a:t>
            </a:r>
            <a:r>
              <a:rPr lang="en-US" b="1" dirty="0" err="1">
                <a:solidFill>
                  <a:srgbClr val="0070C0"/>
                </a:solidFill>
              </a:rPr>
              <a:t>dir</a:t>
            </a:r>
            <a:r>
              <a:rPr lang="en-US" b="1" dirty="0">
                <a:solidFill>
                  <a:srgbClr val="0070C0"/>
                </a:solidFill>
              </a:rPr>
              <a:t>"; </a:t>
            </a:r>
            <a:r>
              <a:rPr lang="en-US" dirty="0">
                <a:solidFill>
                  <a:schemeClr val="tx1">
                    <a:lumMod val="50000"/>
                    <a:lumOff val="50000"/>
                  </a:schemeClr>
                </a:solidFill>
              </a:rPr>
              <a:t>// Windows</a:t>
            </a:r>
          </a:p>
          <a:p>
            <a:pPr marL="457200" lvl="1" indent="0">
              <a:buNone/>
            </a:pPr>
            <a:r>
              <a:rPr lang="fr-FR" dirty="0">
                <a:solidFill>
                  <a:srgbClr val="0070C0"/>
                </a:solidFill>
              </a:rPr>
              <a:t>	</a:t>
            </a:r>
            <a:r>
              <a:rPr lang="fr-FR" dirty="0">
                <a:solidFill>
                  <a:schemeClr val="tx1">
                    <a:lumMod val="50000"/>
                    <a:lumOff val="50000"/>
                  </a:schemeClr>
                </a:solidFill>
              </a:rPr>
              <a:t>// $cmd = "ls"; // Linux, Unix &amp; Mac</a:t>
            </a:r>
          </a:p>
          <a:p>
            <a:pPr marL="457200" lvl="1" indent="0">
              <a:buNone/>
            </a:pPr>
            <a:r>
              <a:rPr lang="en-US" dirty="0">
                <a:solidFill>
                  <a:srgbClr val="0070C0"/>
                </a:solidFill>
              </a:rPr>
              <a:t>	</a:t>
            </a:r>
            <a:r>
              <a:rPr lang="en-US" b="1" dirty="0">
                <a:solidFill>
                  <a:srgbClr val="0070C0"/>
                </a:solidFill>
              </a:rPr>
              <a:t>exec</a:t>
            </a:r>
            <a:r>
              <a:rPr lang="en-US" dirty="0">
                <a:solidFill>
                  <a:srgbClr val="0070C0"/>
                </a:solidFill>
              </a:rPr>
              <a:t>(</a:t>
            </a:r>
            <a:r>
              <a:rPr lang="en-US" b="1" dirty="0" err="1">
                <a:solidFill>
                  <a:srgbClr val="0070C0"/>
                </a:solidFill>
              </a:rPr>
              <a:t>escapeshellcmd</a:t>
            </a:r>
            <a:r>
              <a:rPr lang="en-US" dirty="0">
                <a:solidFill>
                  <a:srgbClr val="0070C0"/>
                </a:solidFill>
              </a:rPr>
              <a:t>($</a:t>
            </a:r>
            <a:r>
              <a:rPr lang="en-US" dirty="0" err="1">
                <a:solidFill>
                  <a:srgbClr val="0070C0"/>
                </a:solidFill>
              </a:rPr>
              <a:t>cmd</a:t>
            </a:r>
            <a:r>
              <a:rPr lang="en-US" dirty="0">
                <a:solidFill>
                  <a:srgbClr val="0070C0"/>
                </a:solidFill>
              </a:rPr>
              <a:t>), $output, $status);</a:t>
            </a:r>
          </a:p>
          <a:p>
            <a:pPr marL="457200" lvl="1" indent="0">
              <a:buNone/>
            </a:pPr>
            <a:endParaRPr lang="en-US" dirty="0">
              <a:solidFill>
                <a:srgbClr val="0070C0"/>
              </a:solidFill>
            </a:endParaRPr>
          </a:p>
          <a:p>
            <a:pPr marL="457200" lvl="1" indent="0">
              <a:buNone/>
            </a:pPr>
            <a:r>
              <a:rPr lang="en-US" dirty="0">
                <a:solidFill>
                  <a:srgbClr val="0070C0"/>
                </a:solidFill>
              </a:rPr>
              <a:t>	if ($status) echo "Exec command failed";</a:t>
            </a:r>
          </a:p>
          <a:p>
            <a:pPr marL="457200" lvl="1" indent="0">
              <a:buNone/>
            </a:pPr>
            <a:r>
              <a:rPr lang="en-US" dirty="0">
                <a:solidFill>
                  <a:srgbClr val="0070C0"/>
                </a:solidFill>
              </a:rPr>
              <a:t>	else</a:t>
            </a:r>
          </a:p>
          <a:p>
            <a:pPr marL="457200" lvl="1" indent="0">
              <a:buNone/>
            </a:pPr>
            <a:r>
              <a:rPr lang="en-US" dirty="0">
                <a:solidFill>
                  <a:srgbClr val="0070C0"/>
                </a:solidFill>
              </a:rPr>
              <a:t>	{</a:t>
            </a:r>
          </a:p>
          <a:p>
            <a:pPr marL="457200" lvl="1" indent="0">
              <a:buNone/>
            </a:pPr>
            <a:r>
              <a:rPr lang="en-US" dirty="0">
                <a:solidFill>
                  <a:srgbClr val="0070C0"/>
                </a:solidFill>
              </a:rPr>
              <a:t>		echo "&lt;pre&gt;";</a:t>
            </a:r>
          </a:p>
          <a:p>
            <a:pPr marL="457200" lvl="1" indent="0">
              <a:buNone/>
            </a:pPr>
            <a:r>
              <a:rPr lang="en-US" dirty="0">
                <a:solidFill>
                  <a:srgbClr val="0070C0"/>
                </a:solidFill>
              </a:rPr>
              <a:t>		</a:t>
            </a:r>
            <a:r>
              <a:rPr lang="en-US" dirty="0" err="1">
                <a:solidFill>
                  <a:srgbClr val="0070C0"/>
                </a:solidFill>
              </a:rPr>
              <a:t>foreach</a:t>
            </a:r>
            <a:r>
              <a:rPr lang="en-US" dirty="0">
                <a:solidFill>
                  <a:srgbClr val="0070C0"/>
                </a:solidFill>
              </a:rPr>
              <a:t>($output as $line) echo </a:t>
            </a:r>
            <a:r>
              <a:rPr lang="en-US" b="1" dirty="0" err="1">
                <a:solidFill>
                  <a:srgbClr val="0070C0"/>
                </a:solidFill>
              </a:rPr>
              <a:t>htmlspecialchars</a:t>
            </a:r>
            <a:r>
              <a:rPr lang="en-US" dirty="0">
                <a:solidFill>
                  <a:srgbClr val="0070C0"/>
                </a:solidFill>
              </a:rPr>
              <a:t>("$line\n");</a:t>
            </a:r>
          </a:p>
          <a:p>
            <a:pPr marL="457200" lvl="1" indent="0">
              <a:buNone/>
            </a:pPr>
            <a:r>
              <a:rPr lang="en-US" dirty="0">
                <a:solidFill>
                  <a:srgbClr val="0070C0"/>
                </a:solidFill>
              </a:rPr>
              <a:t>		echo "&lt;/pre&gt;";</a:t>
            </a:r>
          </a:p>
          <a:p>
            <a:pPr marL="457200" lvl="1" indent="0">
              <a:buNone/>
            </a:pPr>
            <a:r>
              <a:rPr lang="en-US" dirty="0">
                <a:solidFill>
                  <a:srgbClr val="0070C0"/>
                </a:solidFill>
              </a:rPr>
              <a:t>	}</a:t>
            </a:r>
          </a:p>
          <a:p>
            <a:pPr marL="457200" lvl="1" indent="0">
              <a:buNone/>
            </a:pPr>
            <a:r>
              <a:rPr lang="en-US" dirty="0">
                <a:solidFill>
                  <a:srgbClr val="0070C0"/>
                </a:solidFill>
              </a:rPr>
              <a:t>?&gt;</a:t>
            </a:r>
          </a:p>
        </p:txBody>
      </p:sp>
      <p:sp>
        <p:nvSpPr>
          <p:cNvPr id="7" name="Rectangle 6">
            <a:extLst>
              <a:ext uri="{FF2B5EF4-FFF2-40B4-BE49-F238E27FC236}">
                <a16:creationId xmlns:a16="http://schemas.microsoft.com/office/drawing/2014/main" id="{B076048D-7D1C-4173-A4EB-E9AC05A33358}"/>
              </a:ext>
            </a:extLst>
          </p:cNvPr>
          <p:cNvSpPr/>
          <p:nvPr/>
        </p:nvSpPr>
        <p:spPr>
          <a:xfrm>
            <a:off x="5620365" y="5846572"/>
            <a:ext cx="6096000" cy="923330"/>
          </a:xfrm>
          <a:prstGeom prst="rect">
            <a:avLst/>
          </a:prstGeom>
        </p:spPr>
        <p:txBody>
          <a:bodyPr>
            <a:spAutoFit/>
          </a:bodyPr>
          <a:lstStyle/>
          <a:p>
            <a:r>
              <a:rPr lang="en-US" dirty="0"/>
              <a:t>On Linux, Unix, or Mac OS X, comment out or remove the first line and uncomment the second to use the ls system command. </a:t>
            </a:r>
          </a:p>
        </p:txBody>
      </p:sp>
      <p:sp>
        <p:nvSpPr>
          <p:cNvPr id="9" name="Rectangle 8">
            <a:extLst>
              <a:ext uri="{FF2B5EF4-FFF2-40B4-BE49-F238E27FC236}">
                <a16:creationId xmlns:a16="http://schemas.microsoft.com/office/drawing/2014/main" id="{642B57C4-337F-4436-BA6D-7D7FA7A43BB8}"/>
              </a:ext>
            </a:extLst>
          </p:cNvPr>
          <p:cNvSpPr/>
          <p:nvPr/>
        </p:nvSpPr>
        <p:spPr>
          <a:xfrm>
            <a:off x="8790038" y="2267349"/>
            <a:ext cx="3050459" cy="1754326"/>
          </a:xfrm>
          <a:prstGeom prst="rect">
            <a:avLst/>
          </a:prstGeom>
          <a:ln>
            <a:solidFill>
              <a:schemeClr val="accent1"/>
            </a:solidFill>
          </a:ln>
        </p:spPr>
        <p:txBody>
          <a:bodyPr wrap="square">
            <a:spAutoFit/>
          </a:bodyPr>
          <a:lstStyle/>
          <a:p>
            <a:r>
              <a:rPr lang="en-US" dirty="0"/>
              <a:t>The </a:t>
            </a:r>
            <a:r>
              <a:rPr lang="en-US" b="1" dirty="0" err="1">
                <a:solidFill>
                  <a:srgbClr val="0070C0"/>
                </a:solidFill>
              </a:rPr>
              <a:t>htmlspecialchars</a:t>
            </a:r>
            <a:r>
              <a:rPr lang="en-US" dirty="0"/>
              <a:t> function is called to turn any special characters returned by the system into ones that HTML can understand and properly display, neatening the output. </a:t>
            </a:r>
          </a:p>
        </p:txBody>
      </p:sp>
    </p:spTree>
    <p:extLst>
      <p:ext uri="{BB962C8B-B14F-4D97-AF65-F5344CB8AC3E}">
        <p14:creationId xmlns:p14="http://schemas.microsoft.com/office/powerpoint/2010/main" val="2713025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B0F235A-367B-4732-A347-E9F163497A3E}"/>
              </a:ext>
            </a:extLst>
          </p:cNvPr>
          <p:cNvSpPr>
            <a:spLocks noGrp="1"/>
          </p:cNvSpPr>
          <p:nvPr>
            <p:ph idx="1"/>
          </p:nvPr>
        </p:nvSpPr>
        <p:spPr>
          <a:xfrm>
            <a:off x="705465" y="468774"/>
            <a:ext cx="10515600" cy="4351338"/>
          </a:xfrm>
        </p:spPr>
        <p:txBody>
          <a:bodyPr>
            <a:normAutofit/>
          </a:bodyPr>
          <a:lstStyle/>
          <a:p>
            <a:r>
              <a:rPr lang="en-US" dirty="0"/>
              <a:t>Depending on the system you are using, the result of running this program will look something like this (from a Windows </a:t>
            </a:r>
            <a:r>
              <a:rPr lang="en-US" dirty="0" err="1"/>
              <a:t>dir</a:t>
            </a:r>
            <a:r>
              <a:rPr lang="en-US" dirty="0"/>
              <a:t> command):</a:t>
            </a:r>
          </a:p>
        </p:txBody>
      </p:sp>
      <p:pic>
        <p:nvPicPr>
          <p:cNvPr id="5" name="Picture 4">
            <a:extLst>
              <a:ext uri="{FF2B5EF4-FFF2-40B4-BE49-F238E27FC236}">
                <a16:creationId xmlns:a16="http://schemas.microsoft.com/office/drawing/2014/main" id="{EED7745C-813D-42A7-905E-8328C99B04D8}"/>
              </a:ext>
            </a:extLst>
          </p:cNvPr>
          <p:cNvPicPr>
            <a:picLocks noChangeAspect="1"/>
          </p:cNvPicPr>
          <p:nvPr/>
        </p:nvPicPr>
        <p:blipFill>
          <a:blip r:embed="rId2"/>
          <a:stretch>
            <a:fillRect/>
          </a:stretch>
        </p:blipFill>
        <p:spPr>
          <a:xfrm>
            <a:off x="2610464" y="1734164"/>
            <a:ext cx="7165259" cy="5123836"/>
          </a:xfrm>
          <a:prstGeom prst="rect">
            <a:avLst/>
          </a:prstGeom>
        </p:spPr>
      </p:pic>
    </p:spTree>
    <p:extLst>
      <p:ext uri="{BB962C8B-B14F-4D97-AF65-F5344CB8AC3E}">
        <p14:creationId xmlns:p14="http://schemas.microsoft.com/office/powerpoint/2010/main" val="268066220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621C5-13D9-4563-A436-40E3D683F6E5}"/>
              </a:ext>
            </a:extLst>
          </p:cNvPr>
          <p:cNvSpPr>
            <a:spLocks noGrp="1"/>
          </p:cNvSpPr>
          <p:nvPr>
            <p:ph type="title"/>
          </p:nvPr>
        </p:nvSpPr>
        <p:spPr/>
        <p:txBody>
          <a:bodyPr/>
          <a:lstStyle/>
          <a:p>
            <a:r>
              <a:rPr lang="en-US" dirty="0"/>
              <a:t>System Calls</a:t>
            </a:r>
          </a:p>
        </p:txBody>
      </p:sp>
      <p:sp>
        <p:nvSpPr>
          <p:cNvPr id="3" name="Content Placeholder 2">
            <a:extLst>
              <a:ext uri="{FF2B5EF4-FFF2-40B4-BE49-F238E27FC236}">
                <a16:creationId xmlns:a16="http://schemas.microsoft.com/office/drawing/2014/main" id="{2B0F235A-367B-4732-A347-E9F163497A3E}"/>
              </a:ext>
            </a:extLst>
          </p:cNvPr>
          <p:cNvSpPr>
            <a:spLocks noGrp="1"/>
          </p:cNvSpPr>
          <p:nvPr>
            <p:ph idx="1"/>
          </p:nvPr>
        </p:nvSpPr>
        <p:spPr>
          <a:xfrm>
            <a:off x="838200" y="1825625"/>
            <a:ext cx="10515600" cy="4766904"/>
          </a:xfrm>
        </p:spPr>
        <p:txBody>
          <a:bodyPr>
            <a:normAutofit fontScale="92500" lnSpcReduction="10000"/>
          </a:bodyPr>
          <a:lstStyle/>
          <a:p>
            <a:pPr marL="0" indent="0">
              <a:buNone/>
            </a:pPr>
            <a:r>
              <a:rPr lang="en-US" b="1" dirty="0">
                <a:solidFill>
                  <a:srgbClr val="0070C0"/>
                </a:solidFill>
              </a:rPr>
              <a:t>exec</a:t>
            </a:r>
            <a:r>
              <a:rPr lang="en-US" dirty="0"/>
              <a:t> takes three arguments: </a:t>
            </a:r>
            <a:r>
              <a:rPr lang="en-US" dirty="0">
                <a:solidFill>
                  <a:srgbClr val="0070C0"/>
                </a:solidFill>
              </a:rPr>
              <a:t>exec(</a:t>
            </a:r>
            <a:r>
              <a:rPr lang="en-US" dirty="0" err="1">
                <a:solidFill>
                  <a:srgbClr val="0070C0"/>
                </a:solidFill>
              </a:rPr>
              <a:t>escapeshellcmd</a:t>
            </a:r>
            <a:r>
              <a:rPr lang="en-US" dirty="0">
                <a:solidFill>
                  <a:srgbClr val="0070C0"/>
                </a:solidFill>
              </a:rPr>
              <a:t>($</a:t>
            </a:r>
            <a:r>
              <a:rPr lang="en-US" dirty="0" err="1">
                <a:solidFill>
                  <a:srgbClr val="0070C0"/>
                </a:solidFill>
              </a:rPr>
              <a:t>cmd</a:t>
            </a:r>
            <a:r>
              <a:rPr lang="en-US" dirty="0">
                <a:solidFill>
                  <a:srgbClr val="0070C0"/>
                </a:solidFill>
              </a:rPr>
              <a:t>), $output, $status);</a:t>
            </a:r>
            <a:endParaRPr lang="en-US" dirty="0"/>
          </a:p>
          <a:p>
            <a:pPr marL="0" indent="0">
              <a:buNone/>
            </a:pPr>
            <a:endParaRPr lang="en-US" dirty="0"/>
          </a:p>
          <a:p>
            <a:pPr marL="971550" lvl="1" indent="-514350">
              <a:buFont typeface="+mj-lt"/>
              <a:buAutoNum type="arabicPeriod"/>
            </a:pPr>
            <a:r>
              <a:rPr lang="en-US" dirty="0"/>
              <a:t>The command itself (in the previous case, </a:t>
            </a:r>
            <a:r>
              <a:rPr lang="en-US" dirty="0">
                <a:solidFill>
                  <a:srgbClr val="0070C0"/>
                </a:solidFill>
              </a:rPr>
              <a:t>$</a:t>
            </a:r>
            <a:r>
              <a:rPr lang="en-US" dirty="0" err="1">
                <a:solidFill>
                  <a:srgbClr val="0070C0"/>
                </a:solidFill>
              </a:rPr>
              <a:t>cmd</a:t>
            </a:r>
            <a:r>
              <a:rPr lang="en-US" dirty="0"/>
              <a:t>)</a:t>
            </a:r>
          </a:p>
          <a:p>
            <a:pPr marL="971550" lvl="1" indent="-514350">
              <a:buFont typeface="+mj-lt"/>
              <a:buAutoNum type="arabicPeriod"/>
            </a:pPr>
            <a:endParaRPr lang="en-US" dirty="0"/>
          </a:p>
          <a:p>
            <a:pPr marL="971550" lvl="1" indent="-514350">
              <a:buFont typeface="+mj-lt"/>
              <a:buAutoNum type="arabicPeriod"/>
            </a:pPr>
            <a:r>
              <a:rPr lang="en-US" dirty="0"/>
              <a:t>An array in which the system will put the output from the command (in the previous case, </a:t>
            </a:r>
            <a:r>
              <a:rPr lang="en-US" dirty="0">
                <a:solidFill>
                  <a:srgbClr val="0070C0"/>
                </a:solidFill>
              </a:rPr>
              <a:t>$output</a:t>
            </a:r>
            <a:r>
              <a:rPr lang="en-US" dirty="0"/>
              <a:t>)</a:t>
            </a:r>
          </a:p>
          <a:p>
            <a:pPr marL="971550" lvl="1" indent="-514350">
              <a:buFont typeface="+mj-lt"/>
              <a:buAutoNum type="arabicPeriod"/>
            </a:pPr>
            <a:endParaRPr lang="en-US" dirty="0"/>
          </a:p>
          <a:p>
            <a:pPr marL="971550" lvl="1" indent="-514350">
              <a:buFont typeface="+mj-lt"/>
              <a:buAutoNum type="arabicPeriod"/>
            </a:pPr>
            <a:r>
              <a:rPr lang="en-US" dirty="0"/>
              <a:t>A variable to contain the returned status of the call (which, in the previous case, is </a:t>
            </a:r>
            <a:r>
              <a:rPr lang="en-US" dirty="0">
                <a:solidFill>
                  <a:srgbClr val="0070C0"/>
                </a:solidFill>
              </a:rPr>
              <a:t>$status</a:t>
            </a:r>
            <a:r>
              <a:rPr lang="en-US" dirty="0"/>
              <a:t>)</a:t>
            </a:r>
          </a:p>
          <a:p>
            <a:endParaRPr lang="en-US" dirty="0"/>
          </a:p>
          <a:p>
            <a:r>
              <a:rPr lang="en-US" dirty="0"/>
              <a:t>If you wish, </a:t>
            </a:r>
            <a:r>
              <a:rPr lang="en-US" u="sng" dirty="0"/>
              <a:t>you can omit</a:t>
            </a:r>
            <a:r>
              <a:rPr lang="en-US" dirty="0"/>
              <a:t> the </a:t>
            </a:r>
            <a:r>
              <a:rPr lang="en-US" dirty="0">
                <a:solidFill>
                  <a:srgbClr val="0070C0"/>
                </a:solidFill>
              </a:rPr>
              <a:t>$output </a:t>
            </a:r>
            <a:r>
              <a:rPr lang="en-US" dirty="0"/>
              <a:t>and </a:t>
            </a:r>
            <a:r>
              <a:rPr lang="en-US" dirty="0">
                <a:solidFill>
                  <a:srgbClr val="0070C0"/>
                </a:solidFill>
              </a:rPr>
              <a:t>$status </a:t>
            </a:r>
            <a:r>
              <a:rPr lang="en-US" dirty="0"/>
              <a:t>parameters, but you will not know the output created by the call or even whether it completed successfully.</a:t>
            </a:r>
          </a:p>
        </p:txBody>
      </p:sp>
      <p:sp>
        <p:nvSpPr>
          <p:cNvPr id="4" name="TextBox 3">
            <a:extLst>
              <a:ext uri="{FF2B5EF4-FFF2-40B4-BE49-F238E27FC236}">
                <a16:creationId xmlns:a16="http://schemas.microsoft.com/office/drawing/2014/main" id="{C5791836-1A48-47AB-8399-87882DFDE95D}"/>
              </a:ext>
            </a:extLst>
          </p:cNvPr>
          <p:cNvSpPr txBox="1"/>
          <p:nvPr/>
        </p:nvSpPr>
        <p:spPr>
          <a:xfrm>
            <a:off x="6887496" y="1204159"/>
            <a:ext cx="4896465" cy="369332"/>
          </a:xfrm>
          <a:prstGeom prst="rect">
            <a:avLst/>
          </a:prstGeom>
          <a:noFill/>
        </p:spPr>
        <p:txBody>
          <a:bodyPr wrap="square" rtlCol="0">
            <a:spAutoFit/>
          </a:bodyPr>
          <a:lstStyle/>
          <a:p>
            <a:r>
              <a:rPr lang="en-US" dirty="0"/>
              <a:t>1		         2	             3</a:t>
            </a:r>
          </a:p>
        </p:txBody>
      </p:sp>
    </p:spTree>
    <p:extLst>
      <p:ext uri="{BB962C8B-B14F-4D97-AF65-F5344CB8AC3E}">
        <p14:creationId xmlns:p14="http://schemas.microsoft.com/office/powerpoint/2010/main" val="174752105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621C5-13D9-4563-A436-40E3D683F6E5}"/>
              </a:ext>
            </a:extLst>
          </p:cNvPr>
          <p:cNvSpPr>
            <a:spLocks noGrp="1"/>
          </p:cNvSpPr>
          <p:nvPr>
            <p:ph type="title"/>
          </p:nvPr>
        </p:nvSpPr>
        <p:spPr/>
        <p:txBody>
          <a:bodyPr/>
          <a:lstStyle/>
          <a:p>
            <a:r>
              <a:rPr lang="en-US" dirty="0"/>
              <a:t>System Calls</a:t>
            </a:r>
          </a:p>
        </p:txBody>
      </p:sp>
      <p:sp>
        <p:nvSpPr>
          <p:cNvPr id="3" name="Content Placeholder 2">
            <a:extLst>
              <a:ext uri="{FF2B5EF4-FFF2-40B4-BE49-F238E27FC236}">
                <a16:creationId xmlns:a16="http://schemas.microsoft.com/office/drawing/2014/main" id="{2B0F235A-367B-4732-A347-E9F163497A3E}"/>
              </a:ext>
            </a:extLst>
          </p:cNvPr>
          <p:cNvSpPr>
            <a:spLocks noGrp="1"/>
          </p:cNvSpPr>
          <p:nvPr>
            <p:ph idx="1"/>
          </p:nvPr>
        </p:nvSpPr>
        <p:spPr/>
        <p:txBody>
          <a:bodyPr>
            <a:normAutofit/>
          </a:bodyPr>
          <a:lstStyle/>
          <a:p>
            <a:pPr marL="0" indent="0" algn="ctr">
              <a:buNone/>
            </a:pPr>
            <a:r>
              <a:rPr lang="en-US" dirty="0">
                <a:solidFill>
                  <a:srgbClr val="0070C0"/>
                </a:solidFill>
              </a:rPr>
              <a:t>exec(</a:t>
            </a:r>
            <a:r>
              <a:rPr lang="en-US" b="1" dirty="0" err="1">
                <a:solidFill>
                  <a:srgbClr val="0070C0"/>
                </a:solidFill>
              </a:rPr>
              <a:t>escapeshellcmd</a:t>
            </a:r>
            <a:r>
              <a:rPr lang="en-US" dirty="0">
                <a:solidFill>
                  <a:srgbClr val="0070C0"/>
                </a:solidFill>
              </a:rPr>
              <a:t>($</a:t>
            </a:r>
            <a:r>
              <a:rPr lang="en-US" dirty="0" err="1">
                <a:solidFill>
                  <a:srgbClr val="0070C0"/>
                </a:solidFill>
              </a:rPr>
              <a:t>cmd</a:t>
            </a:r>
            <a:r>
              <a:rPr lang="en-US" dirty="0">
                <a:solidFill>
                  <a:srgbClr val="0070C0"/>
                </a:solidFill>
              </a:rPr>
              <a:t>), $output, $status);</a:t>
            </a:r>
          </a:p>
          <a:p>
            <a:pPr marL="0" indent="0" algn="ctr">
              <a:buNone/>
            </a:pPr>
            <a:endParaRPr lang="en-US" dirty="0"/>
          </a:p>
          <a:p>
            <a:r>
              <a:rPr lang="en-US" dirty="0"/>
              <a:t>You should also note the use of the </a:t>
            </a:r>
            <a:r>
              <a:rPr lang="en-US" b="1" dirty="0" err="1">
                <a:solidFill>
                  <a:srgbClr val="0070C0"/>
                </a:solidFill>
              </a:rPr>
              <a:t>escapeshellcmd</a:t>
            </a:r>
            <a:r>
              <a:rPr lang="en-US" dirty="0"/>
              <a:t> function. </a:t>
            </a:r>
          </a:p>
          <a:p>
            <a:endParaRPr lang="en-US" dirty="0"/>
          </a:p>
          <a:p>
            <a:pPr marL="457200" lvl="1" indent="0">
              <a:buNone/>
            </a:pPr>
            <a:r>
              <a:rPr lang="en-US" dirty="0"/>
              <a:t>It is a good habit to </a:t>
            </a:r>
            <a:r>
              <a:rPr lang="en-US" dirty="0">
                <a:solidFill>
                  <a:srgbClr val="FF0000"/>
                </a:solidFill>
              </a:rPr>
              <a:t>always use this </a:t>
            </a:r>
            <a:r>
              <a:rPr lang="en-US" dirty="0"/>
              <a:t>when issuing an exec call, because it </a:t>
            </a:r>
            <a:r>
              <a:rPr lang="en-US" dirty="0">
                <a:solidFill>
                  <a:srgbClr val="FF0000"/>
                </a:solidFill>
              </a:rPr>
              <a:t>sanitizes the command string</a:t>
            </a:r>
            <a:r>
              <a:rPr lang="en-US" dirty="0"/>
              <a:t>, preventing the execution of arbitrary commands, should you supply user input to the call.</a:t>
            </a:r>
          </a:p>
          <a:p>
            <a:endParaRPr lang="en-US" dirty="0"/>
          </a:p>
        </p:txBody>
      </p:sp>
    </p:spTree>
    <p:extLst>
      <p:ext uri="{BB962C8B-B14F-4D97-AF65-F5344CB8AC3E}">
        <p14:creationId xmlns:p14="http://schemas.microsoft.com/office/powerpoint/2010/main" val="153516507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621C5-13D9-4563-A436-40E3D683F6E5}"/>
              </a:ext>
            </a:extLst>
          </p:cNvPr>
          <p:cNvSpPr>
            <a:spLocks noGrp="1"/>
          </p:cNvSpPr>
          <p:nvPr>
            <p:ph type="title"/>
          </p:nvPr>
        </p:nvSpPr>
        <p:spPr/>
        <p:txBody>
          <a:bodyPr/>
          <a:lstStyle/>
          <a:p>
            <a:r>
              <a:rPr lang="en-US" dirty="0"/>
              <a:t>System Calls</a:t>
            </a:r>
          </a:p>
        </p:txBody>
      </p:sp>
      <p:sp>
        <p:nvSpPr>
          <p:cNvPr id="3" name="Content Placeholder 2">
            <a:extLst>
              <a:ext uri="{FF2B5EF4-FFF2-40B4-BE49-F238E27FC236}">
                <a16:creationId xmlns:a16="http://schemas.microsoft.com/office/drawing/2014/main" id="{2B0F235A-367B-4732-A347-E9F163497A3E}"/>
              </a:ext>
            </a:extLst>
          </p:cNvPr>
          <p:cNvSpPr>
            <a:spLocks noGrp="1"/>
          </p:cNvSpPr>
          <p:nvPr>
            <p:ph idx="1"/>
          </p:nvPr>
        </p:nvSpPr>
        <p:spPr/>
        <p:txBody>
          <a:bodyPr>
            <a:normAutofit/>
          </a:bodyPr>
          <a:lstStyle/>
          <a:p>
            <a:r>
              <a:rPr lang="en-US" dirty="0">
                <a:solidFill>
                  <a:srgbClr val="FF0000"/>
                </a:solidFill>
              </a:rPr>
              <a:t>TIP</a:t>
            </a:r>
            <a:r>
              <a:rPr lang="en-US" dirty="0"/>
              <a:t>: The system calling functions are typically disabled on shared web hosts, as they pose a </a:t>
            </a:r>
            <a:r>
              <a:rPr lang="en-US" u="sng" dirty="0"/>
              <a:t>security risk</a:t>
            </a:r>
            <a:r>
              <a:rPr lang="en-US" dirty="0"/>
              <a:t>. </a:t>
            </a:r>
          </a:p>
          <a:p>
            <a:endParaRPr lang="en-US" dirty="0"/>
          </a:p>
          <a:p>
            <a:r>
              <a:rPr lang="en-US" dirty="0"/>
              <a:t>You should always try to solve your problems within PHP if you can, and go to the system directly only if it is really necessary. </a:t>
            </a:r>
          </a:p>
          <a:p>
            <a:endParaRPr lang="en-US" dirty="0"/>
          </a:p>
          <a:p>
            <a:r>
              <a:rPr lang="en-US" dirty="0"/>
              <a:t>Also, going to the system is </a:t>
            </a:r>
            <a:r>
              <a:rPr lang="en-US" u="sng" dirty="0"/>
              <a:t>relatively slow</a:t>
            </a:r>
            <a:r>
              <a:rPr lang="en-US" dirty="0"/>
              <a:t>, and </a:t>
            </a:r>
            <a:r>
              <a:rPr lang="en-US" u="sng" dirty="0"/>
              <a:t>you need to code two implementations</a:t>
            </a:r>
            <a:r>
              <a:rPr lang="en-US" dirty="0"/>
              <a:t> if your application is expected to run on both Windows and Linux/Unix systems.</a:t>
            </a:r>
          </a:p>
          <a:p>
            <a:endParaRPr lang="en-US" dirty="0"/>
          </a:p>
        </p:txBody>
      </p:sp>
    </p:spTree>
    <p:extLst>
      <p:ext uri="{BB962C8B-B14F-4D97-AF65-F5344CB8AC3E}">
        <p14:creationId xmlns:p14="http://schemas.microsoft.com/office/powerpoint/2010/main" val="36786212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AF1E5-984E-4215-8486-EFC45D96ECB7}"/>
              </a:ext>
            </a:extLst>
          </p:cNvPr>
          <p:cNvSpPr>
            <a:spLocks noGrp="1"/>
          </p:cNvSpPr>
          <p:nvPr>
            <p:ph type="title"/>
          </p:nvPr>
        </p:nvSpPr>
        <p:spPr>
          <a:xfrm>
            <a:off x="838199" y="0"/>
            <a:ext cx="10515600" cy="1325563"/>
          </a:xfrm>
        </p:spPr>
        <p:txBody>
          <a:bodyPr/>
          <a:lstStyle/>
          <a:p>
            <a:r>
              <a:rPr lang="en-US" dirty="0"/>
              <a:t>Creating a File</a:t>
            </a:r>
          </a:p>
        </p:txBody>
      </p:sp>
      <p:sp>
        <p:nvSpPr>
          <p:cNvPr id="3" name="Content Placeholder 2">
            <a:extLst>
              <a:ext uri="{FF2B5EF4-FFF2-40B4-BE49-F238E27FC236}">
                <a16:creationId xmlns:a16="http://schemas.microsoft.com/office/drawing/2014/main" id="{EB360F9E-3B47-4B7E-BF0A-D2DD4910C6DB}"/>
              </a:ext>
            </a:extLst>
          </p:cNvPr>
          <p:cNvSpPr>
            <a:spLocks noGrp="1"/>
          </p:cNvSpPr>
          <p:nvPr>
            <p:ph idx="1"/>
          </p:nvPr>
        </p:nvSpPr>
        <p:spPr>
          <a:xfrm>
            <a:off x="634804" y="1325563"/>
            <a:ext cx="10922391" cy="5532437"/>
          </a:xfrm>
        </p:spPr>
        <p:txBody>
          <a:bodyPr>
            <a:normAutofit fontScale="92500"/>
          </a:bodyPr>
          <a:lstStyle/>
          <a:p>
            <a:r>
              <a:rPr lang="en-US" dirty="0"/>
              <a:t>Every open file requires a file resource so that PHP can access and manage it. </a:t>
            </a:r>
          </a:p>
          <a:p>
            <a:pPr lvl="1">
              <a:buFont typeface="Courier New" panose="02070309020205020404" pitchFamily="49" charset="0"/>
              <a:buChar char="o"/>
            </a:pPr>
            <a:r>
              <a:rPr lang="en-US" dirty="0"/>
              <a:t>The preceding example sets the variable </a:t>
            </a:r>
            <a:r>
              <a:rPr lang="en-US" dirty="0">
                <a:solidFill>
                  <a:srgbClr val="0070C0"/>
                </a:solidFill>
              </a:rPr>
              <a:t>$</a:t>
            </a:r>
            <a:r>
              <a:rPr lang="en-US" dirty="0" err="1">
                <a:solidFill>
                  <a:srgbClr val="0070C0"/>
                </a:solidFill>
              </a:rPr>
              <a:t>fh</a:t>
            </a:r>
            <a:r>
              <a:rPr lang="en-US" dirty="0">
                <a:solidFill>
                  <a:srgbClr val="0070C0"/>
                </a:solidFill>
              </a:rPr>
              <a:t> </a:t>
            </a:r>
            <a:r>
              <a:rPr lang="en-US" dirty="0"/>
              <a:t>(which I chose to stand for </a:t>
            </a:r>
            <a:r>
              <a:rPr lang="en-US" b="1" i="1" dirty="0"/>
              <a:t>file handle</a:t>
            </a:r>
            <a:r>
              <a:rPr lang="en-US" dirty="0"/>
              <a:t>) to the value returned by the </a:t>
            </a:r>
            <a:r>
              <a:rPr lang="en-US" dirty="0" err="1">
                <a:solidFill>
                  <a:srgbClr val="0070C0"/>
                </a:solidFill>
              </a:rPr>
              <a:t>fopen</a:t>
            </a:r>
            <a:r>
              <a:rPr lang="en-US" dirty="0"/>
              <a:t> function. </a:t>
            </a:r>
          </a:p>
          <a:p>
            <a:endParaRPr lang="en-US" dirty="0"/>
          </a:p>
          <a:p>
            <a:r>
              <a:rPr lang="en-US" dirty="0"/>
              <a:t>Thereafter, each file-handling function that accesses the opened file, such as </a:t>
            </a:r>
            <a:r>
              <a:rPr lang="en-US" dirty="0" err="1">
                <a:solidFill>
                  <a:srgbClr val="0070C0"/>
                </a:solidFill>
              </a:rPr>
              <a:t>fwrite</a:t>
            </a:r>
            <a:r>
              <a:rPr lang="en-US" dirty="0"/>
              <a:t> or </a:t>
            </a:r>
            <a:r>
              <a:rPr lang="en-US" dirty="0" err="1">
                <a:solidFill>
                  <a:srgbClr val="0070C0"/>
                </a:solidFill>
              </a:rPr>
              <a:t>fclose</a:t>
            </a:r>
            <a:r>
              <a:rPr lang="en-US" dirty="0"/>
              <a:t>, </a:t>
            </a:r>
            <a:r>
              <a:rPr lang="en-US" u="sng" dirty="0"/>
              <a:t>must be passed </a:t>
            </a:r>
            <a:r>
              <a:rPr lang="en-US" u="sng" dirty="0">
                <a:solidFill>
                  <a:srgbClr val="0070C0"/>
                </a:solidFill>
              </a:rPr>
              <a:t>$</a:t>
            </a:r>
            <a:r>
              <a:rPr lang="en-US" u="sng" dirty="0" err="1">
                <a:solidFill>
                  <a:srgbClr val="0070C0"/>
                </a:solidFill>
              </a:rPr>
              <a:t>fh</a:t>
            </a:r>
            <a:r>
              <a:rPr lang="en-US" u="sng" dirty="0">
                <a:solidFill>
                  <a:srgbClr val="0070C0"/>
                </a:solidFill>
              </a:rPr>
              <a:t> </a:t>
            </a:r>
            <a:r>
              <a:rPr lang="en-US" u="sng" dirty="0"/>
              <a:t>as a parameter</a:t>
            </a:r>
            <a:r>
              <a:rPr lang="en-US" dirty="0"/>
              <a:t> to identify the file being accessed. </a:t>
            </a:r>
          </a:p>
          <a:p>
            <a:pPr lvl="1">
              <a:buFont typeface="Courier New" panose="02070309020205020404" pitchFamily="49" charset="0"/>
              <a:buChar char="o"/>
            </a:pPr>
            <a:r>
              <a:rPr lang="en-US" dirty="0"/>
              <a:t>Don’t worry about the content of the </a:t>
            </a:r>
            <a:r>
              <a:rPr lang="en-US" dirty="0">
                <a:solidFill>
                  <a:srgbClr val="0070C0"/>
                </a:solidFill>
              </a:rPr>
              <a:t>$</a:t>
            </a:r>
            <a:r>
              <a:rPr lang="en-US" dirty="0" err="1">
                <a:solidFill>
                  <a:srgbClr val="0070C0"/>
                </a:solidFill>
              </a:rPr>
              <a:t>fh</a:t>
            </a:r>
            <a:r>
              <a:rPr lang="en-US" dirty="0">
                <a:solidFill>
                  <a:srgbClr val="0070C0"/>
                </a:solidFill>
              </a:rPr>
              <a:t> </a:t>
            </a:r>
            <a:r>
              <a:rPr lang="en-US" dirty="0"/>
              <a:t>variable; it’s a number PHP uses to refer to internal information about the file—you just pass the variable to other functions</a:t>
            </a:r>
          </a:p>
          <a:p>
            <a:endParaRPr lang="en-US" dirty="0"/>
          </a:p>
          <a:p>
            <a:r>
              <a:rPr lang="en-US" dirty="0"/>
              <a:t>Upon failure, </a:t>
            </a:r>
            <a:r>
              <a:rPr lang="en-US" dirty="0">
                <a:solidFill>
                  <a:srgbClr val="0070C0"/>
                </a:solidFill>
              </a:rPr>
              <a:t>FALSE</a:t>
            </a:r>
            <a:r>
              <a:rPr lang="en-US" dirty="0"/>
              <a:t> will be returned by </a:t>
            </a:r>
            <a:r>
              <a:rPr lang="en-US" dirty="0" err="1">
                <a:solidFill>
                  <a:srgbClr val="0070C0"/>
                </a:solidFill>
              </a:rPr>
              <a:t>fopen</a:t>
            </a:r>
            <a:r>
              <a:rPr lang="en-US" dirty="0"/>
              <a:t>. The previous example shows a simple way to capture and respond to the failure: it calls the </a:t>
            </a:r>
            <a:r>
              <a:rPr lang="en-US" dirty="0">
                <a:solidFill>
                  <a:srgbClr val="0070C0"/>
                </a:solidFill>
              </a:rPr>
              <a:t>die</a:t>
            </a:r>
            <a:r>
              <a:rPr lang="en-US" dirty="0"/>
              <a:t> function to end the program and give the user an error message. </a:t>
            </a:r>
          </a:p>
        </p:txBody>
      </p:sp>
    </p:spTree>
    <p:extLst>
      <p:ext uri="{BB962C8B-B14F-4D97-AF65-F5344CB8AC3E}">
        <p14:creationId xmlns:p14="http://schemas.microsoft.com/office/powerpoint/2010/main" val="682568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AF1E5-984E-4215-8486-EFC45D96ECB7}"/>
              </a:ext>
            </a:extLst>
          </p:cNvPr>
          <p:cNvSpPr>
            <a:spLocks noGrp="1"/>
          </p:cNvSpPr>
          <p:nvPr>
            <p:ph type="title"/>
          </p:nvPr>
        </p:nvSpPr>
        <p:spPr>
          <a:xfrm>
            <a:off x="838199" y="0"/>
            <a:ext cx="10515600" cy="1325563"/>
          </a:xfrm>
        </p:spPr>
        <p:txBody>
          <a:bodyPr/>
          <a:lstStyle/>
          <a:p>
            <a:r>
              <a:rPr lang="en-US" dirty="0"/>
              <a:t>Creating a File</a:t>
            </a:r>
          </a:p>
        </p:txBody>
      </p:sp>
      <p:sp>
        <p:nvSpPr>
          <p:cNvPr id="3" name="Content Placeholder 2">
            <a:extLst>
              <a:ext uri="{FF2B5EF4-FFF2-40B4-BE49-F238E27FC236}">
                <a16:creationId xmlns:a16="http://schemas.microsoft.com/office/drawing/2014/main" id="{EB360F9E-3B47-4B7E-BF0A-D2DD4910C6DB}"/>
              </a:ext>
            </a:extLst>
          </p:cNvPr>
          <p:cNvSpPr>
            <a:spLocks noGrp="1"/>
          </p:cNvSpPr>
          <p:nvPr>
            <p:ph idx="1"/>
          </p:nvPr>
        </p:nvSpPr>
        <p:spPr>
          <a:xfrm>
            <a:off x="634804" y="1325563"/>
            <a:ext cx="10922391" cy="5532437"/>
          </a:xfrm>
        </p:spPr>
        <p:txBody>
          <a:bodyPr>
            <a:normAutofit/>
          </a:bodyPr>
          <a:lstStyle/>
          <a:p>
            <a:endParaRPr lang="en-US" dirty="0"/>
          </a:p>
          <a:p>
            <a:pPr marL="0" indent="0" algn="ctr">
              <a:buNone/>
            </a:pPr>
            <a:r>
              <a:rPr lang="en-US" dirty="0">
                <a:solidFill>
                  <a:srgbClr val="0070C0"/>
                </a:solidFill>
              </a:rPr>
              <a:t>$</a:t>
            </a:r>
            <a:r>
              <a:rPr lang="en-US" dirty="0" err="1">
                <a:solidFill>
                  <a:srgbClr val="0070C0"/>
                </a:solidFill>
              </a:rPr>
              <a:t>fh</a:t>
            </a:r>
            <a:r>
              <a:rPr lang="en-US" dirty="0">
                <a:solidFill>
                  <a:srgbClr val="0070C0"/>
                </a:solidFill>
              </a:rPr>
              <a:t> = </a:t>
            </a:r>
            <a:r>
              <a:rPr lang="en-US" dirty="0" err="1">
                <a:solidFill>
                  <a:srgbClr val="0070C0"/>
                </a:solidFill>
              </a:rPr>
              <a:t>fopen</a:t>
            </a:r>
            <a:r>
              <a:rPr lang="en-US" dirty="0">
                <a:solidFill>
                  <a:srgbClr val="0070C0"/>
                </a:solidFill>
              </a:rPr>
              <a:t>("testfile.txt", </a:t>
            </a:r>
            <a:r>
              <a:rPr lang="en-US" b="1" dirty="0">
                <a:solidFill>
                  <a:srgbClr val="0070C0"/>
                </a:solidFill>
              </a:rPr>
              <a:t>'w'</a:t>
            </a:r>
            <a:r>
              <a:rPr lang="en-US" dirty="0">
                <a:solidFill>
                  <a:srgbClr val="0070C0"/>
                </a:solidFill>
              </a:rPr>
              <a:t>) or die("Failed to create file");</a:t>
            </a:r>
          </a:p>
          <a:p>
            <a:pPr marL="0" indent="0" algn="ctr">
              <a:buNone/>
            </a:pPr>
            <a:endParaRPr lang="en-US" dirty="0"/>
          </a:p>
          <a:p>
            <a:r>
              <a:rPr lang="en-US" dirty="0"/>
              <a:t>Notice the second parameter to the </a:t>
            </a:r>
            <a:r>
              <a:rPr lang="en-US" dirty="0" err="1">
                <a:solidFill>
                  <a:srgbClr val="0070C0"/>
                </a:solidFill>
              </a:rPr>
              <a:t>fopen</a:t>
            </a:r>
            <a:r>
              <a:rPr lang="en-US" dirty="0"/>
              <a:t> call. </a:t>
            </a:r>
          </a:p>
          <a:p>
            <a:pPr lvl="1">
              <a:buFont typeface="Courier New" panose="02070309020205020404" pitchFamily="49" charset="0"/>
              <a:buChar char="o"/>
            </a:pPr>
            <a:r>
              <a:rPr lang="en-US" dirty="0"/>
              <a:t>It is simply the character w, which tells the function to </a:t>
            </a:r>
            <a:r>
              <a:rPr lang="en-US" u="sng" dirty="0"/>
              <a:t>open the file for writing</a:t>
            </a:r>
            <a:r>
              <a:rPr lang="en-US" dirty="0"/>
              <a:t>. </a:t>
            </a:r>
          </a:p>
          <a:p>
            <a:endParaRPr lang="en-US" dirty="0"/>
          </a:p>
          <a:p>
            <a:pPr>
              <a:buFont typeface="Wingdings" panose="05000000000000000000" pitchFamily="2" charset="2"/>
              <a:buChar char="Ø"/>
            </a:pPr>
            <a:r>
              <a:rPr lang="en-US" dirty="0"/>
              <a:t>The function creates the file if it doesn’t already exist. </a:t>
            </a:r>
          </a:p>
          <a:p>
            <a:pPr lvl="1">
              <a:buFont typeface="Courier New" panose="02070309020205020404" pitchFamily="49" charset="0"/>
              <a:buChar char="o"/>
            </a:pPr>
            <a:r>
              <a:rPr lang="en-US" dirty="0"/>
              <a:t>Be careful when playing around with these functions: if the file already exists, the </a:t>
            </a:r>
            <a:r>
              <a:rPr lang="en-US" dirty="0">
                <a:solidFill>
                  <a:srgbClr val="0070C0"/>
                </a:solidFill>
              </a:rPr>
              <a:t>w</a:t>
            </a:r>
            <a:r>
              <a:rPr lang="en-US" dirty="0"/>
              <a:t> mode parameter causes the </a:t>
            </a:r>
            <a:r>
              <a:rPr lang="en-US" dirty="0" err="1">
                <a:solidFill>
                  <a:srgbClr val="0070C0"/>
                </a:solidFill>
              </a:rPr>
              <a:t>fopen</a:t>
            </a:r>
            <a:r>
              <a:rPr lang="en-US" dirty="0"/>
              <a:t> call to </a:t>
            </a:r>
            <a:r>
              <a:rPr lang="en-US" u="sng" dirty="0"/>
              <a:t>delete the old contents</a:t>
            </a:r>
            <a:r>
              <a:rPr lang="en-US" dirty="0"/>
              <a:t> (even if you don’t write anything new!).</a:t>
            </a:r>
            <a:endParaRPr lang="en-US" dirty="0">
              <a:solidFill>
                <a:srgbClr val="0070C0"/>
              </a:solidFill>
            </a:endParaRPr>
          </a:p>
        </p:txBody>
      </p:sp>
      <p:cxnSp>
        <p:nvCxnSpPr>
          <p:cNvPr id="5" name="Straight Arrow Connector 4">
            <a:extLst>
              <a:ext uri="{FF2B5EF4-FFF2-40B4-BE49-F238E27FC236}">
                <a16:creationId xmlns:a16="http://schemas.microsoft.com/office/drawing/2014/main" id="{3C53888B-C14C-4595-90BD-82178B1659AF}"/>
              </a:ext>
            </a:extLst>
          </p:cNvPr>
          <p:cNvCxnSpPr>
            <a:cxnSpLocks/>
          </p:cNvCxnSpPr>
          <p:nvPr/>
        </p:nvCxnSpPr>
        <p:spPr>
          <a:xfrm flipV="1">
            <a:off x="5744818" y="2256184"/>
            <a:ext cx="0" cy="437320"/>
          </a:xfrm>
          <a:prstGeom prst="straightConnector1">
            <a:avLst/>
          </a:prstGeom>
          <a:ln w="28575">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1379463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55709FE-4446-426D-A4E8-477C7BB6FF4D}"/>
              </a:ext>
            </a:extLst>
          </p:cNvPr>
          <p:cNvPicPr>
            <a:picLocks noChangeAspect="1"/>
          </p:cNvPicPr>
          <p:nvPr/>
        </p:nvPicPr>
        <p:blipFill>
          <a:blip r:embed="rId2"/>
          <a:stretch>
            <a:fillRect/>
          </a:stretch>
        </p:blipFill>
        <p:spPr>
          <a:xfrm>
            <a:off x="364253" y="630955"/>
            <a:ext cx="11139489" cy="5483030"/>
          </a:xfrm>
          <a:prstGeom prst="rect">
            <a:avLst/>
          </a:prstGeom>
        </p:spPr>
      </p:pic>
      <p:cxnSp>
        <p:nvCxnSpPr>
          <p:cNvPr id="3" name="Straight Connector 2">
            <a:extLst>
              <a:ext uri="{FF2B5EF4-FFF2-40B4-BE49-F238E27FC236}">
                <a16:creationId xmlns:a16="http://schemas.microsoft.com/office/drawing/2014/main" id="{4E39FBB7-B05F-45DB-9EC5-EA94442B3476}"/>
              </a:ext>
            </a:extLst>
          </p:cNvPr>
          <p:cNvCxnSpPr/>
          <p:nvPr/>
        </p:nvCxnSpPr>
        <p:spPr>
          <a:xfrm>
            <a:off x="3746090" y="2580968"/>
            <a:ext cx="3288891" cy="0"/>
          </a:xfrm>
          <a:prstGeom prst="line">
            <a:avLst/>
          </a:prstGeom>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8093985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AF1E5-984E-4215-8486-EFC45D96ECB7}"/>
              </a:ext>
            </a:extLst>
          </p:cNvPr>
          <p:cNvSpPr>
            <a:spLocks noGrp="1"/>
          </p:cNvSpPr>
          <p:nvPr>
            <p:ph type="title"/>
          </p:nvPr>
        </p:nvSpPr>
        <p:spPr>
          <a:xfrm>
            <a:off x="838199" y="0"/>
            <a:ext cx="10515600" cy="1325563"/>
          </a:xfrm>
        </p:spPr>
        <p:txBody>
          <a:bodyPr/>
          <a:lstStyle/>
          <a:p>
            <a:r>
              <a:rPr lang="en-US" b="1" u="sng" dirty="0"/>
              <a:t>Reading from Files</a:t>
            </a:r>
          </a:p>
        </p:txBody>
      </p:sp>
      <p:sp>
        <p:nvSpPr>
          <p:cNvPr id="3" name="Content Placeholder 2">
            <a:extLst>
              <a:ext uri="{FF2B5EF4-FFF2-40B4-BE49-F238E27FC236}">
                <a16:creationId xmlns:a16="http://schemas.microsoft.com/office/drawing/2014/main" id="{EB360F9E-3B47-4B7E-BF0A-D2DD4910C6DB}"/>
              </a:ext>
            </a:extLst>
          </p:cNvPr>
          <p:cNvSpPr>
            <a:spLocks noGrp="1"/>
          </p:cNvSpPr>
          <p:nvPr>
            <p:ph idx="1"/>
          </p:nvPr>
        </p:nvSpPr>
        <p:spPr>
          <a:xfrm>
            <a:off x="634804" y="1325563"/>
            <a:ext cx="10922391" cy="5532437"/>
          </a:xfrm>
        </p:spPr>
        <p:txBody>
          <a:bodyPr>
            <a:normAutofit/>
          </a:bodyPr>
          <a:lstStyle/>
          <a:p>
            <a:r>
              <a:rPr lang="en-US" dirty="0"/>
              <a:t>The easiest way to read from a text file is to grab a whole line through </a:t>
            </a:r>
            <a:r>
              <a:rPr lang="en-US" dirty="0" err="1">
                <a:solidFill>
                  <a:srgbClr val="0070C0"/>
                </a:solidFill>
              </a:rPr>
              <a:t>fgets</a:t>
            </a:r>
            <a:r>
              <a:rPr lang="en-US" dirty="0"/>
              <a:t> (think of the final s as standing for </a:t>
            </a:r>
            <a:r>
              <a:rPr lang="en-US" i="1" dirty="0"/>
              <a:t>string</a:t>
            </a:r>
            <a:r>
              <a:rPr lang="en-US" dirty="0"/>
              <a:t>)</a:t>
            </a:r>
          </a:p>
          <a:p>
            <a:endParaRPr lang="en-US" dirty="0"/>
          </a:p>
          <a:p>
            <a:pPr marL="457200" lvl="1" indent="0">
              <a:buNone/>
            </a:pPr>
            <a:r>
              <a:rPr lang="en-US" dirty="0">
                <a:solidFill>
                  <a:srgbClr val="0070C0"/>
                </a:solidFill>
              </a:rPr>
              <a:t>&lt;?</a:t>
            </a:r>
            <a:r>
              <a:rPr lang="en-US" dirty="0" err="1">
                <a:solidFill>
                  <a:srgbClr val="0070C0"/>
                </a:solidFill>
              </a:rPr>
              <a:t>php</a:t>
            </a:r>
            <a:endParaRPr lang="en-US" dirty="0">
              <a:solidFill>
                <a:srgbClr val="0070C0"/>
              </a:solidFill>
            </a:endParaRPr>
          </a:p>
          <a:p>
            <a:pPr marL="457200" lvl="1" indent="0">
              <a:buNone/>
            </a:pPr>
            <a:r>
              <a:rPr lang="en-US" dirty="0">
                <a:solidFill>
                  <a:srgbClr val="0070C0"/>
                </a:solidFill>
              </a:rPr>
              <a:t>	$</a:t>
            </a:r>
            <a:r>
              <a:rPr lang="en-US" dirty="0" err="1">
                <a:solidFill>
                  <a:srgbClr val="0070C0"/>
                </a:solidFill>
              </a:rPr>
              <a:t>fh</a:t>
            </a:r>
            <a:r>
              <a:rPr lang="en-US" dirty="0">
                <a:solidFill>
                  <a:srgbClr val="0070C0"/>
                </a:solidFill>
              </a:rPr>
              <a:t> = </a:t>
            </a:r>
            <a:r>
              <a:rPr lang="en-US" b="1" dirty="0" err="1">
                <a:solidFill>
                  <a:srgbClr val="0070C0"/>
                </a:solidFill>
              </a:rPr>
              <a:t>fopen</a:t>
            </a:r>
            <a:r>
              <a:rPr lang="en-US" dirty="0">
                <a:solidFill>
                  <a:srgbClr val="0070C0"/>
                </a:solidFill>
              </a:rPr>
              <a:t>("testfile.txt", 'r') </a:t>
            </a:r>
            <a:r>
              <a:rPr lang="en-US" b="1" dirty="0">
                <a:solidFill>
                  <a:srgbClr val="0070C0"/>
                </a:solidFill>
              </a:rPr>
              <a:t>or</a:t>
            </a:r>
          </a:p>
          <a:p>
            <a:pPr marL="457200" lvl="1" indent="0">
              <a:buNone/>
            </a:pPr>
            <a:r>
              <a:rPr lang="en-US" b="1" dirty="0">
                <a:solidFill>
                  <a:srgbClr val="0070C0"/>
                </a:solidFill>
              </a:rPr>
              <a:t>	    die</a:t>
            </a:r>
            <a:r>
              <a:rPr lang="en-US" dirty="0">
                <a:solidFill>
                  <a:srgbClr val="0070C0"/>
                </a:solidFill>
              </a:rPr>
              <a:t>("File does not exist or you lack permission to open it");</a:t>
            </a:r>
          </a:p>
          <a:p>
            <a:pPr marL="457200" lvl="1" indent="0">
              <a:buNone/>
            </a:pPr>
            <a:endParaRPr lang="en-US" dirty="0">
              <a:solidFill>
                <a:srgbClr val="0070C0"/>
              </a:solidFill>
            </a:endParaRPr>
          </a:p>
          <a:p>
            <a:pPr marL="457200" lvl="1" indent="0">
              <a:buNone/>
            </a:pPr>
            <a:r>
              <a:rPr lang="en-US" dirty="0">
                <a:solidFill>
                  <a:srgbClr val="0070C0"/>
                </a:solidFill>
              </a:rPr>
              <a:t>	$line = </a:t>
            </a:r>
            <a:r>
              <a:rPr lang="en-US" b="1" dirty="0" err="1">
                <a:solidFill>
                  <a:srgbClr val="0070C0"/>
                </a:solidFill>
              </a:rPr>
              <a:t>fgets</a:t>
            </a:r>
            <a:r>
              <a:rPr lang="en-US" dirty="0">
                <a:solidFill>
                  <a:srgbClr val="0070C0"/>
                </a:solidFill>
              </a:rPr>
              <a:t>($</a:t>
            </a:r>
            <a:r>
              <a:rPr lang="en-US" dirty="0" err="1">
                <a:solidFill>
                  <a:srgbClr val="0070C0"/>
                </a:solidFill>
              </a:rPr>
              <a:t>fh</a:t>
            </a:r>
            <a:r>
              <a:rPr lang="en-US" dirty="0">
                <a:solidFill>
                  <a:srgbClr val="0070C0"/>
                </a:solidFill>
              </a:rPr>
              <a:t>);</a:t>
            </a:r>
          </a:p>
          <a:p>
            <a:pPr marL="457200" lvl="1" indent="0">
              <a:buNone/>
            </a:pPr>
            <a:endParaRPr lang="en-US" dirty="0">
              <a:solidFill>
                <a:srgbClr val="0070C0"/>
              </a:solidFill>
            </a:endParaRPr>
          </a:p>
          <a:p>
            <a:pPr marL="457200" lvl="1" indent="0">
              <a:buNone/>
            </a:pPr>
            <a:r>
              <a:rPr lang="en-US" dirty="0">
                <a:solidFill>
                  <a:srgbClr val="0070C0"/>
                </a:solidFill>
              </a:rPr>
              <a:t>	</a:t>
            </a:r>
            <a:r>
              <a:rPr lang="en-US" b="1" dirty="0" err="1">
                <a:solidFill>
                  <a:srgbClr val="0070C0"/>
                </a:solidFill>
              </a:rPr>
              <a:t>fclose</a:t>
            </a:r>
            <a:r>
              <a:rPr lang="en-US" dirty="0">
                <a:solidFill>
                  <a:srgbClr val="0070C0"/>
                </a:solidFill>
              </a:rPr>
              <a:t>($</a:t>
            </a:r>
            <a:r>
              <a:rPr lang="en-US" dirty="0" err="1">
                <a:solidFill>
                  <a:srgbClr val="0070C0"/>
                </a:solidFill>
              </a:rPr>
              <a:t>fh</a:t>
            </a:r>
            <a:r>
              <a:rPr lang="en-US" dirty="0">
                <a:solidFill>
                  <a:srgbClr val="0070C0"/>
                </a:solidFill>
              </a:rPr>
              <a:t>);</a:t>
            </a:r>
          </a:p>
          <a:p>
            <a:pPr marL="457200" lvl="1" indent="0">
              <a:buNone/>
            </a:pPr>
            <a:endParaRPr lang="en-US" dirty="0">
              <a:solidFill>
                <a:srgbClr val="0070C0"/>
              </a:solidFill>
            </a:endParaRPr>
          </a:p>
          <a:p>
            <a:pPr marL="457200" lvl="1" indent="0">
              <a:buNone/>
            </a:pPr>
            <a:r>
              <a:rPr lang="en-US" dirty="0">
                <a:solidFill>
                  <a:srgbClr val="0070C0"/>
                </a:solidFill>
              </a:rPr>
              <a:t>	echo $line;</a:t>
            </a:r>
          </a:p>
          <a:p>
            <a:pPr marL="457200" lvl="1" indent="0">
              <a:buNone/>
            </a:pPr>
            <a:r>
              <a:rPr lang="en-US" dirty="0">
                <a:solidFill>
                  <a:srgbClr val="0070C0"/>
                </a:solidFill>
              </a:rPr>
              <a:t>?&gt;</a:t>
            </a:r>
          </a:p>
          <a:p>
            <a:endParaRPr lang="en-US" dirty="0"/>
          </a:p>
        </p:txBody>
      </p:sp>
    </p:spTree>
    <p:extLst>
      <p:ext uri="{BB962C8B-B14F-4D97-AF65-F5344CB8AC3E}">
        <p14:creationId xmlns:p14="http://schemas.microsoft.com/office/powerpoint/2010/main" val="6191315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28092</TotalTime>
  <Words>3775</Words>
  <Application>Microsoft Office PowerPoint</Application>
  <PresentationFormat>Widescreen</PresentationFormat>
  <Paragraphs>675</Paragraphs>
  <Slides>54</Slides>
  <Notes>47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54</vt:i4>
      </vt:variant>
    </vt:vector>
  </HeadingPairs>
  <TitlesOfParts>
    <vt:vector size="60" baseType="lpstr">
      <vt:lpstr>Arial</vt:lpstr>
      <vt:lpstr>Calibri</vt:lpstr>
      <vt:lpstr>Calibri Light</vt:lpstr>
      <vt:lpstr>Courier New</vt:lpstr>
      <vt:lpstr>Wingdings</vt:lpstr>
      <vt:lpstr>Office Theme</vt:lpstr>
      <vt:lpstr>File Handling</vt:lpstr>
      <vt:lpstr>Checking Whether a File Exists</vt:lpstr>
      <vt:lpstr>Creating a File</vt:lpstr>
      <vt:lpstr>Creating a File</vt:lpstr>
      <vt:lpstr>Creating a File</vt:lpstr>
      <vt:lpstr>Creating a File</vt:lpstr>
      <vt:lpstr>Creating a File</vt:lpstr>
      <vt:lpstr>PowerPoint Presentation</vt:lpstr>
      <vt:lpstr>Reading from Files</vt:lpstr>
      <vt:lpstr>Reading from Files</vt:lpstr>
      <vt:lpstr>Copying Files</vt:lpstr>
      <vt:lpstr>Moving a File</vt:lpstr>
      <vt:lpstr>Deleting a File</vt:lpstr>
      <vt:lpstr>Deleting a File</vt:lpstr>
      <vt:lpstr>Updating Files</vt:lpstr>
      <vt:lpstr>Updating Files</vt:lpstr>
      <vt:lpstr>Updating Files</vt:lpstr>
      <vt:lpstr>Updating Files</vt:lpstr>
      <vt:lpstr>Updating Files</vt:lpstr>
      <vt:lpstr>Updating Files</vt:lpstr>
      <vt:lpstr>Locking Files for Multiple Accesses</vt:lpstr>
      <vt:lpstr>Locking Files for Multiple Accesses</vt:lpstr>
      <vt:lpstr>Locking Files for Multiple Accesses</vt:lpstr>
      <vt:lpstr>Locking Files for Multiple Accesses</vt:lpstr>
      <vt:lpstr>Locking Files for Multiple Accesses</vt:lpstr>
      <vt:lpstr>Locking Files for Multiple Accesses</vt:lpstr>
      <vt:lpstr>Reading an Entire File</vt:lpstr>
      <vt:lpstr>PowerPoint Presentation</vt:lpstr>
      <vt:lpstr>Uploading Files</vt:lpstr>
      <vt:lpstr>Uploading Files</vt:lpstr>
      <vt:lpstr>Uploading Files</vt:lpstr>
      <vt:lpstr>Uploading Files</vt:lpstr>
      <vt:lpstr>Uploading Files</vt:lpstr>
      <vt:lpstr>Uploading Files</vt:lpstr>
      <vt:lpstr>Uploading Files</vt:lpstr>
      <vt:lpstr>Uploading Files</vt:lpstr>
      <vt:lpstr>Uploading Files</vt:lpstr>
      <vt:lpstr>Uploading Files</vt:lpstr>
      <vt:lpstr>Uploading Files</vt:lpstr>
      <vt:lpstr>Using $_FILES</vt:lpstr>
      <vt:lpstr>Using $_FILES</vt:lpstr>
      <vt:lpstr>Validation</vt:lpstr>
      <vt:lpstr>PowerPoint Presentation</vt:lpstr>
      <vt:lpstr>PowerPoint Presentation</vt:lpstr>
      <vt:lpstr>Validation</vt:lpstr>
      <vt:lpstr>Validation</vt:lpstr>
      <vt:lpstr>Validation</vt:lpstr>
      <vt:lpstr>Validation</vt:lpstr>
      <vt:lpstr>System Calls</vt:lpstr>
      <vt:lpstr>PowerPoint Presentation</vt:lpstr>
      <vt:lpstr>PowerPoint Presentation</vt:lpstr>
      <vt:lpstr>System Calls</vt:lpstr>
      <vt:lpstr>System Calls</vt:lpstr>
      <vt:lpstr>System Calls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printf</dc:title>
  <dc:creator>Fabio Di Troia</dc:creator>
  <cp:lastModifiedBy>Fabio Di Troia</cp:lastModifiedBy>
  <cp:revision>8</cp:revision>
  <dcterms:created xsi:type="dcterms:W3CDTF">2017-09-16T16:22:40Z</dcterms:created>
  <dcterms:modified xsi:type="dcterms:W3CDTF">2019-09-12T21:16:51Z</dcterms:modified>
</cp:coreProperties>
</file>