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9" r:id="rId2"/>
    <p:sldId id="327" r:id="rId3"/>
    <p:sldId id="256" r:id="rId4"/>
    <p:sldId id="321" r:id="rId5"/>
    <p:sldId id="257" r:id="rId6"/>
    <p:sldId id="258" r:id="rId7"/>
    <p:sldId id="259" r:id="rId8"/>
    <p:sldId id="260" r:id="rId9"/>
    <p:sldId id="261" r:id="rId10"/>
    <p:sldId id="266" r:id="rId11"/>
    <p:sldId id="322" r:id="rId12"/>
    <p:sldId id="264" r:id="rId13"/>
    <p:sldId id="267" r:id="rId14"/>
    <p:sldId id="268" r:id="rId15"/>
    <p:sldId id="270" r:id="rId16"/>
    <p:sldId id="272" r:id="rId17"/>
    <p:sldId id="271" r:id="rId18"/>
    <p:sldId id="273" r:id="rId19"/>
    <p:sldId id="274" r:id="rId20"/>
    <p:sldId id="275" r:id="rId21"/>
    <p:sldId id="324" r:id="rId22"/>
    <p:sldId id="276" r:id="rId23"/>
    <p:sldId id="278" r:id="rId24"/>
    <p:sldId id="277" r:id="rId25"/>
    <p:sldId id="279" r:id="rId26"/>
    <p:sldId id="325" r:id="rId27"/>
    <p:sldId id="280" r:id="rId28"/>
    <p:sldId id="326"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8EC3B-B393-4467-B028-34B39DD9AC23}" v="14" dt="2019-10-01T19:28:1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6758EC3B-B393-4467-B028-34B39DD9AC23}"/>
    <pc:docChg chg="custSel addSld delSld modSld">
      <pc:chgData name="Fabio Di Troia" userId="7de80edd88c2c9de" providerId="LiveId" clId="{6758EC3B-B393-4467-B028-34B39DD9AC23}" dt="2019-10-01T19:28:50.027" v="236" actId="14100"/>
      <pc:docMkLst>
        <pc:docMk/>
      </pc:docMkLst>
      <pc:sldChg chg="modSp">
        <pc:chgData name="Fabio Di Troia" userId="7de80edd88c2c9de" providerId="LiveId" clId="{6758EC3B-B393-4467-B028-34B39DD9AC23}" dt="2019-10-01T19:03:26.478" v="152" actId="14100"/>
        <pc:sldMkLst>
          <pc:docMk/>
          <pc:sldMk cId="4147412437" sldId="256"/>
        </pc:sldMkLst>
        <pc:spChg chg="mod">
          <ac:chgData name="Fabio Di Troia" userId="7de80edd88c2c9de" providerId="LiveId" clId="{6758EC3B-B393-4467-B028-34B39DD9AC23}" dt="2019-10-01T19:03:26.478" v="152" actId="14100"/>
          <ac:spMkLst>
            <pc:docMk/>
            <pc:sldMk cId="4147412437" sldId="256"/>
            <ac:spMk id="3" creationId="{E963EE11-E13B-479C-B4E0-0153B32CAD2B}"/>
          </ac:spMkLst>
        </pc:spChg>
      </pc:sldChg>
      <pc:sldChg chg="modSp">
        <pc:chgData name="Fabio Di Troia" userId="7de80edd88c2c9de" providerId="LiveId" clId="{6758EC3B-B393-4467-B028-34B39DD9AC23}" dt="2019-10-01T19:05:40.134" v="158" actId="113"/>
        <pc:sldMkLst>
          <pc:docMk/>
          <pc:sldMk cId="2392922147" sldId="259"/>
        </pc:sldMkLst>
        <pc:spChg chg="mod">
          <ac:chgData name="Fabio Di Troia" userId="7de80edd88c2c9de" providerId="LiveId" clId="{6758EC3B-B393-4467-B028-34B39DD9AC23}" dt="2019-10-01T19:05:40.134" v="158" actId="113"/>
          <ac:spMkLst>
            <pc:docMk/>
            <pc:sldMk cId="2392922147" sldId="259"/>
            <ac:spMk id="3" creationId="{E963EE11-E13B-479C-B4E0-0153B32CAD2B}"/>
          </ac:spMkLst>
        </pc:spChg>
      </pc:sldChg>
      <pc:sldChg chg="modSp">
        <pc:chgData name="Fabio Di Troia" userId="7de80edd88c2c9de" providerId="LiveId" clId="{6758EC3B-B393-4467-B028-34B39DD9AC23}" dt="2019-10-01T19:05:56.674" v="160" actId="20577"/>
        <pc:sldMkLst>
          <pc:docMk/>
          <pc:sldMk cId="841468069" sldId="261"/>
        </pc:sldMkLst>
        <pc:spChg chg="mod">
          <ac:chgData name="Fabio Di Troia" userId="7de80edd88c2c9de" providerId="LiveId" clId="{6758EC3B-B393-4467-B028-34B39DD9AC23}" dt="2019-10-01T19:05:56.674" v="160" actId="20577"/>
          <ac:spMkLst>
            <pc:docMk/>
            <pc:sldMk cId="841468069" sldId="261"/>
            <ac:spMk id="3" creationId="{E963EE11-E13B-479C-B4E0-0153B32CAD2B}"/>
          </ac:spMkLst>
        </pc:spChg>
      </pc:sldChg>
      <pc:sldChg chg="del modTransition">
        <pc:chgData name="Fabio Di Troia" userId="7de80edd88c2c9de" providerId="LiveId" clId="{6758EC3B-B393-4467-B028-34B39DD9AC23}" dt="2019-10-01T19:08:22.482" v="165" actId="2696"/>
        <pc:sldMkLst>
          <pc:docMk/>
          <pc:sldMk cId="1746457159" sldId="262"/>
        </pc:sldMkLst>
      </pc:sldChg>
      <pc:sldChg chg="del modTransition">
        <pc:chgData name="Fabio Di Troia" userId="7de80edd88c2c9de" providerId="LiveId" clId="{6758EC3B-B393-4467-B028-34B39DD9AC23}" dt="2019-10-01T19:08:22.876" v="166" actId="2696"/>
        <pc:sldMkLst>
          <pc:docMk/>
          <pc:sldMk cId="4286931530" sldId="263"/>
        </pc:sldMkLst>
      </pc:sldChg>
      <pc:sldChg chg="del modTransition">
        <pc:chgData name="Fabio Di Troia" userId="7de80edd88c2c9de" providerId="LiveId" clId="{6758EC3B-B393-4467-B028-34B39DD9AC23}" dt="2019-10-01T19:08:23.293" v="167" actId="2696"/>
        <pc:sldMkLst>
          <pc:docMk/>
          <pc:sldMk cId="581842145" sldId="265"/>
        </pc:sldMkLst>
      </pc:sldChg>
      <pc:sldChg chg="modSp">
        <pc:chgData name="Fabio Di Troia" userId="7de80edd88c2c9de" providerId="LiveId" clId="{6758EC3B-B393-4467-B028-34B39DD9AC23}" dt="2019-10-01T19:24:28.898" v="181" actId="15"/>
        <pc:sldMkLst>
          <pc:docMk/>
          <pc:sldMk cId="2882289265" sldId="266"/>
        </pc:sldMkLst>
        <pc:spChg chg="mod">
          <ac:chgData name="Fabio Di Troia" userId="7de80edd88c2c9de" providerId="LiveId" clId="{6758EC3B-B393-4467-B028-34B39DD9AC23}" dt="2019-10-01T19:08:49.488" v="176" actId="1076"/>
          <ac:spMkLst>
            <pc:docMk/>
            <pc:sldMk cId="2882289265" sldId="266"/>
            <ac:spMk id="2" creationId="{C9AD34C0-BD75-4377-B59F-7C12D72E5018}"/>
          </ac:spMkLst>
        </pc:spChg>
        <pc:spChg chg="mod">
          <ac:chgData name="Fabio Di Troia" userId="7de80edd88c2c9de" providerId="LiveId" clId="{6758EC3B-B393-4467-B028-34B39DD9AC23}" dt="2019-10-01T19:24:28.898" v="181" actId="15"/>
          <ac:spMkLst>
            <pc:docMk/>
            <pc:sldMk cId="2882289265" sldId="266"/>
            <ac:spMk id="3" creationId="{E963EE11-E13B-479C-B4E0-0153B32CAD2B}"/>
          </ac:spMkLst>
        </pc:spChg>
      </pc:sldChg>
      <pc:sldChg chg="modSp">
        <pc:chgData name="Fabio Di Troia" userId="7de80edd88c2c9de" providerId="LiveId" clId="{6758EC3B-B393-4467-B028-34B39DD9AC23}" dt="2019-10-01T19:25:44.284" v="217" actId="6549"/>
        <pc:sldMkLst>
          <pc:docMk/>
          <pc:sldMk cId="691141579" sldId="267"/>
        </pc:sldMkLst>
        <pc:spChg chg="mod">
          <ac:chgData name="Fabio Di Troia" userId="7de80edd88c2c9de" providerId="LiveId" clId="{6758EC3B-B393-4467-B028-34B39DD9AC23}" dt="2019-10-01T19:25:44.284" v="217" actId="6549"/>
          <ac:spMkLst>
            <pc:docMk/>
            <pc:sldMk cId="691141579" sldId="267"/>
            <ac:spMk id="3" creationId="{E963EE11-E13B-479C-B4E0-0153B32CAD2B}"/>
          </ac:spMkLst>
        </pc:spChg>
      </pc:sldChg>
      <pc:sldChg chg="modSp">
        <pc:chgData name="Fabio Di Troia" userId="7de80edd88c2c9de" providerId="LiveId" clId="{6758EC3B-B393-4467-B028-34B39DD9AC23}" dt="2019-10-01T19:26:04.294" v="220" actId="20577"/>
        <pc:sldMkLst>
          <pc:docMk/>
          <pc:sldMk cId="2811920947" sldId="268"/>
        </pc:sldMkLst>
        <pc:spChg chg="mod">
          <ac:chgData name="Fabio Di Troia" userId="7de80edd88c2c9de" providerId="LiveId" clId="{6758EC3B-B393-4467-B028-34B39DD9AC23}" dt="2019-10-01T19:26:02.673" v="218" actId="113"/>
          <ac:spMkLst>
            <pc:docMk/>
            <pc:sldMk cId="2811920947" sldId="268"/>
            <ac:spMk id="2" creationId="{C9AD34C0-BD75-4377-B59F-7C12D72E5018}"/>
          </ac:spMkLst>
        </pc:spChg>
        <pc:spChg chg="mod">
          <ac:chgData name="Fabio Di Troia" userId="7de80edd88c2c9de" providerId="LiveId" clId="{6758EC3B-B393-4467-B028-34B39DD9AC23}" dt="2019-10-01T19:26:04.294" v="220" actId="20577"/>
          <ac:spMkLst>
            <pc:docMk/>
            <pc:sldMk cId="2811920947" sldId="268"/>
            <ac:spMk id="3" creationId="{E963EE11-E13B-479C-B4E0-0153B32CAD2B}"/>
          </ac:spMkLst>
        </pc:spChg>
      </pc:sldChg>
      <pc:sldChg chg="del">
        <pc:chgData name="Fabio Di Troia" userId="7de80edd88c2c9de" providerId="LiveId" clId="{6758EC3B-B393-4467-B028-34B39DD9AC23}" dt="2019-10-01T19:26:14.858" v="221" actId="2696"/>
        <pc:sldMkLst>
          <pc:docMk/>
          <pc:sldMk cId="1747344335" sldId="269"/>
        </pc:sldMkLst>
      </pc:sldChg>
      <pc:sldChg chg="modSp">
        <pc:chgData name="Fabio Di Troia" userId="7de80edd88c2c9de" providerId="LiveId" clId="{6758EC3B-B393-4467-B028-34B39DD9AC23}" dt="2019-10-01T19:26:26.906" v="222" actId="113"/>
        <pc:sldMkLst>
          <pc:docMk/>
          <pc:sldMk cId="2181786079" sldId="270"/>
        </pc:sldMkLst>
        <pc:spChg chg="mod">
          <ac:chgData name="Fabio Di Troia" userId="7de80edd88c2c9de" providerId="LiveId" clId="{6758EC3B-B393-4467-B028-34B39DD9AC23}" dt="2019-10-01T19:26:26.906" v="222" actId="113"/>
          <ac:spMkLst>
            <pc:docMk/>
            <pc:sldMk cId="2181786079" sldId="270"/>
            <ac:spMk id="3" creationId="{E963EE11-E13B-479C-B4E0-0153B32CAD2B}"/>
          </ac:spMkLst>
        </pc:spChg>
      </pc:sldChg>
      <pc:sldChg chg="addSp delSp modSp">
        <pc:chgData name="Fabio Di Troia" userId="7de80edd88c2c9de" providerId="LiveId" clId="{6758EC3B-B393-4467-B028-34B39DD9AC23}" dt="2019-10-01T19:26:55.177" v="229" actId="1076"/>
        <pc:sldMkLst>
          <pc:docMk/>
          <pc:sldMk cId="2680850408" sldId="271"/>
        </pc:sldMkLst>
        <pc:spChg chg="del">
          <ac:chgData name="Fabio Di Troia" userId="7de80edd88c2c9de" providerId="LiveId" clId="{6758EC3B-B393-4467-B028-34B39DD9AC23}" dt="2019-10-01T19:26:49.106" v="226" actId="478"/>
          <ac:spMkLst>
            <pc:docMk/>
            <pc:sldMk cId="2680850408" sldId="271"/>
            <ac:spMk id="2" creationId="{C9AD34C0-BD75-4377-B59F-7C12D72E5018}"/>
          </ac:spMkLst>
        </pc:spChg>
        <pc:spChg chg="mod">
          <ac:chgData name="Fabio Di Troia" userId="7de80edd88c2c9de" providerId="LiveId" clId="{6758EC3B-B393-4467-B028-34B39DD9AC23}" dt="2019-10-01T19:26:53.490" v="228" actId="14100"/>
          <ac:spMkLst>
            <pc:docMk/>
            <pc:sldMk cId="2680850408" sldId="271"/>
            <ac:spMk id="3" creationId="{E963EE11-E13B-479C-B4E0-0153B32CAD2B}"/>
          </ac:spMkLst>
        </pc:spChg>
        <pc:spChg chg="add del mod">
          <ac:chgData name="Fabio Di Troia" userId="7de80edd88c2c9de" providerId="LiveId" clId="{6758EC3B-B393-4467-B028-34B39DD9AC23}" dt="2019-10-01T19:26:50.739" v="227" actId="478"/>
          <ac:spMkLst>
            <pc:docMk/>
            <pc:sldMk cId="2680850408" sldId="271"/>
            <ac:spMk id="6" creationId="{84D8DDD7-5CD6-485C-8F1B-DD833CEC2F04}"/>
          </ac:spMkLst>
        </pc:spChg>
        <pc:picChg chg="mod">
          <ac:chgData name="Fabio Di Troia" userId="7de80edd88c2c9de" providerId="LiveId" clId="{6758EC3B-B393-4467-B028-34B39DD9AC23}" dt="2019-10-01T19:26:55.177" v="229" actId="1076"/>
          <ac:picMkLst>
            <pc:docMk/>
            <pc:sldMk cId="2680850408" sldId="271"/>
            <ac:picMk id="4" creationId="{891A798E-F86E-43F4-B4F6-32695B0DF42D}"/>
          </ac:picMkLst>
        </pc:picChg>
      </pc:sldChg>
      <pc:sldChg chg="addSp delSp modSp">
        <pc:chgData name="Fabio Di Troia" userId="7de80edd88c2c9de" providerId="LiveId" clId="{6758EC3B-B393-4467-B028-34B39DD9AC23}" dt="2019-10-01T19:26:37.883" v="225" actId="14100"/>
        <pc:sldMkLst>
          <pc:docMk/>
          <pc:sldMk cId="2550870561" sldId="272"/>
        </pc:sldMkLst>
        <pc:spChg chg="del">
          <ac:chgData name="Fabio Di Troia" userId="7de80edd88c2c9de" providerId="LiveId" clId="{6758EC3B-B393-4467-B028-34B39DD9AC23}" dt="2019-10-01T19:26:34.587" v="223" actId="478"/>
          <ac:spMkLst>
            <pc:docMk/>
            <pc:sldMk cId="2550870561" sldId="272"/>
            <ac:spMk id="2" creationId="{C9AD34C0-BD75-4377-B59F-7C12D72E5018}"/>
          </ac:spMkLst>
        </pc:spChg>
        <pc:spChg chg="mod">
          <ac:chgData name="Fabio Di Troia" userId="7de80edd88c2c9de" providerId="LiveId" clId="{6758EC3B-B393-4467-B028-34B39DD9AC23}" dt="2019-10-01T19:26:37.883" v="225" actId="14100"/>
          <ac:spMkLst>
            <pc:docMk/>
            <pc:sldMk cId="2550870561" sldId="272"/>
            <ac:spMk id="3" creationId="{E963EE11-E13B-479C-B4E0-0153B32CAD2B}"/>
          </ac:spMkLst>
        </pc:spChg>
        <pc:spChg chg="add del mod">
          <ac:chgData name="Fabio Di Troia" userId="7de80edd88c2c9de" providerId="LiveId" clId="{6758EC3B-B393-4467-B028-34B39DD9AC23}" dt="2019-10-01T19:26:35.689" v="224" actId="478"/>
          <ac:spMkLst>
            <pc:docMk/>
            <pc:sldMk cId="2550870561" sldId="272"/>
            <ac:spMk id="5" creationId="{40D02563-ED4D-4956-8704-E23896A14E37}"/>
          </ac:spMkLst>
        </pc:spChg>
      </pc:sldChg>
      <pc:sldChg chg="modSp">
        <pc:chgData name="Fabio Di Troia" userId="7de80edd88c2c9de" providerId="LiveId" clId="{6758EC3B-B393-4467-B028-34B39DD9AC23}" dt="2019-10-01T19:28:15.381" v="233" actId="12"/>
        <pc:sldMkLst>
          <pc:docMk/>
          <pc:sldMk cId="2987330294" sldId="273"/>
        </pc:sldMkLst>
        <pc:spChg chg="mod">
          <ac:chgData name="Fabio Di Troia" userId="7de80edd88c2c9de" providerId="LiveId" clId="{6758EC3B-B393-4467-B028-34B39DD9AC23}" dt="2019-10-01T19:28:15.381" v="233" actId="12"/>
          <ac:spMkLst>
            <pc:docMk/>
            <pc:sldMk cId="2987330294" sldId="273"/>
            <ac:spMk id="3" creationId="{E963EE11-E13B-479C-B4E0-0153B32CAD2B}"/>
          </ac:spMkLst>
        </pc:spChg>
      </pc:sldChg>
      <pc:sldChg chg="addSp delSp modSp">
        <pc:chgData name="Fabio Di Troia" userId="7de80edd88c2c9de" providerId="LiveId" clId="{6758EC3B-B393-4467-B028-34B39DD9AC23}" dt="2019-10-01T19:28:50.027" v="236" actId="14100"/>
        <pc:sldMkLst>
          <pc:docMk/>
          <pc:sldMk cId="877445322" sldId="274"/>
        </pc:sldMkLst>
        <pc:spChg chg="del">
          <ac:chgData name="Fabio Di Troia" userId="7de80edd88c2c9de" providerId="LiveId" clId="{6758EC3B-B393-4467-B028-34B39DD9AC23}" dt="2019-10-01T19:28:46.093" v="234" actId="478"/>
          <ac:spMkLst>
            <pc:docMk/>
            <pc:sldMk cId="877445322" sldId="274"/>
            <ac:spMk id="2" creationId="{C9AD34C0-BD75-4377-B59F-7C12D72E5018}"/>
          </ac:spMkLst>
        </pc:spChg>
        <pc:spChg chg="mod">
          <ac:chgData name="Fabio Di Troia" userId="7de80edd88c2c9de" providerId="LiveId" clId="{6758EC3B-B393-4467-B028-34B39DD9AC23}" dt="2019-10-01T19:28:50.027" v="236" actId="14100"/>
          <ac:spMkLst>
            <pc:docMk/>
            <pc:sldMk cId="877445322" sldId="274"/>
            <ac:spMk id="3" creationId="{E963EE11-E13B-479C-B4E0-0153B32CAD2B}"/>
          </ac:spMkLst>
        </pc:spChg>
        <pc:spChg chg="add del mod">
          <ac:chgData name="Fabio Di Troia" userId="7de80edd88c2c9de" providerId="LiveId" clId="{6758EC3B-B393-4467-B028-34B39DD9AC23}" dt="2019-10-01T19:28:47.499" v="235" actId="478"/>
          <ac:spMkLst>
            <pc:docMk/>
            <pc:sldMk cId="877445322" sldId="274"/>
            <ac:spMk id="5" creationId="{836FB713-1DE9-4A82-8D54-C32E0E2EB893}"/>
          </ac:spMkLst>
        </pc:spChg>
      </pc:sldChg>
      <pc:sldChg chg="modSp">
        <pc:chgData name="Fabio Di Troia" userId="7de80edd88c2c9de" providerId="LiveId" clId="{6758EC3B-B393-4467-B028-34B39DD9AC23}" dt="2019-03-06T00:01:33.786" v="5" actId="6549"/>
        <pc:sldMkLst>
          <pc:docMk/>
          <pc:sldMk cId="2785803186" sldId="276"/>
        </pc:sldMkLst>
        <pc:spChg chg="mod">
          <ac:chgData name="Fabio Di Troia" userId="7de80edd88c2c9de" providerId="LiveId" clId="{6758EC3B-B393-4467-B028-34B39DD9AC23}" dt="2019-03-06T00:01:33.786" v="5" actId="6549"/>
          <ac:spMkLst>
            <pc:docMk/>
            <pc:sldMk cId="2785803186" sldId="276"/>
            <ac:spMk id="3" creationId="{E963EE11-E13B-479C-B4E0-0153B32CAD2B}"/>
          </ac:spMkLst>
        </pc:spChg>
      </pc:sldChg>
      <pc:sldChg chg="addSp modSp">
        <pc:chgData name="Fabio Di Troia" userId="7de80edd88c2c9de" providerId="LiveId" clId="{6758EC3B-B393-4467-B028-34B39DD9AC23}" dt="2019-03-06T00:02:45.451" v="16" actId="1076"/>
        <pc:sldMkLst>
          <pc:docMk/>
          <pc:sldMk cId="2481594111" sldId="279"/>
        </pc:sldMkLst>
        <pc:spChg chg="mod">
          <ac:chgData name="Fabio Di Troia" userId="7de80edd88c2c9de" providerId="LiveId" clId="{6758EC3B-B393-4467-B028-34B39DD9AC23}" dt="2019-03-06T00:02:32.059" v="12" actId="27636"/>
          <ac:spMkLst>
            <pc:docMk/>
            <pc:sldMk cId="2481594111" sldId="279"/>
            <ac:spMk id="3" creationId="{E963EE11-E13B-479C-B4E0-0153B32CAD2B}"/>
          </ac:spMkLst>
        </pc:spChg>
        <pc:spChg chg="add mod">
          <ac:chgData name="Fabio Di Troia" userId="7de80edd88c2c9de" providerId="LiveId" clId="{6758EC3B-B393-4467-B028-34B39DD9AC23}" dt="2019-03-06T00:02:45.451" v="16" actId="1076"/>
          <ac:spMkLst>
            <pc:docMk/>
            <pc:sldMk cId="2481594111" sldId="279"/>
            <ac:spMk id="4" creationId="{F9F20004-B2A1-461D-9872-563E2004B4F1}"/>
          </ac:spMkLst>
        </pc:spChg>
      </pc:sldChg>
      <pc:sldChg chg="modSp">
        <pc:chgData name="Fabio Di Troia" userId="7de80edd88c2c9de" providerId="LiveId" clId="{6758EC3B-B393-4467-B028-34B39DD9AC23}" dt="2019-03-06T00:04:20.379" v="97" actId="115"/>
        <pc:sldMkLst>
          <pc:docMk/>
          <pc:sldMk cId="981557105" sldId="282"/>
        </pc:sldMkLst>
        <pc:spChg chg="mod">
          <ac:chgData name="Fabio Di Troia" userId="7de80edd88c2c9de" providerId="LiveId" clId="{6758EC3B-B393-4467-B028-34B39DD9AC23}" dt="2019-03-06T00:04:20.379" v="97" actId="115"/>
          <ac:spMkLst>
            <pc:docMk/>
            <pc:sldMk cId="981557105" sldId="282"/>
            <ac:spMk id="3" creationId="{E963EE11-E13B-479C-B4E0-0153B32CAD2B}"/>
          </ac:spMkLst>
        </pc:spChg>
      </pc:sldChg>
      <pc:sldChg chg="del">
        <pc:chgData name="Fabio Di Troia" userId="7de80edd88c2c9de" providerId="LiveId" clId="{6758EC3B-B393-4467-B028-34B39DD9AC23}" dt="2019-10-01T19:00:01.574" v="98" actId="2696"/>
        <pc:sldMkLst>
          <pc:docMk/>
          <pc:sldMk cId="3958769320" sldId="317"/>
        </pc:sldMkLst>
      </pc:sldChg>
      <pc:sldChg chg="del">
        <pc:chgData name="Fabio Di Troia" userId="7de80edd88c2c9de" providerId="LiveId" clId="{6758EC3B-B393-4467-B028-34B39DD9AC23}" dt="2019-10-01T19:00:03.096" v="99" actId="2696"/>
        <pc:sldMkLst>
          <pc:docMk/>
          <pc:sldMk cId="1991647299" sldId="318"/>
        </pc:sldMkLst>
      </pc:sldChg>
      <pc:sldChg chg="del">
        <pc:chgData name="Fabio Di Troia" userId="7de80edd88c2c9de" providerId="LiveId" clId="{6758EC3B-B393-4467-B028-34B39DD9AC23}" dt="2019-10-01T19:00:04.462" v="100" actId="2696"/>
        <pc:sldMkLst>
          <pc:docMk/>
          <pc:sldMk cId="1034496487" sldId="320"/>
        </pc:sldMkLst>
      </pc:sldChg>
      <pc:sldChg chg="modSp">
        <pc:chgData name="Fabio Di Troia" userId="7de80edd88c2c9de" providerId="LiveId" clId="{6758EC3B-B393-4467-B028-34B39DD9AC23}" dt="2019-10-01T19:04:17.721" v="154" actId="27636"/>
        <pc:sldMkLst>
          <pc:docMk/>
          <pc:sldMk cId="1467310563" sldId="321"/>
        </pc:sldMkLst>
        <pc:spChg chg="mod">
          <ac:chgData name="Fabio Di Troia" userId="7de80edd88c2c9de" providerId="LiveId" clId="{6758EC3B-B393-4467-B028-34B39DD9AC23}" dt="2019-10-01T19:04:17.721" v="154" actId="27636"/>
          <ac:spMkLst>
            <pc:docMk/>
            <pc:sldMk cId="1467310563" sldId="321"/>
            <ac:spMk id="3" creationId="{E963EE11-E13B-479C-B4E0-0153B32CAD2B}"/>
          </ac:spMkLst>
        </pc:spChg>
      </pc:sldChg>
      <pc:sldChg chg="addSp modSp modTransition">
        <pc:chgData name="Fabio Di Troia" userId="7de80edd88c2c9de" providerId="LiveId" clId="{6758EC3B-B393-4467-B028-34B39DD9AC23}" dt="2019-03-06T00:03:33.743" v="96" actId="207"/>
        <pc:sldMkLst>
          <pc:docMk/>
          <pc:sldMk cId="1050916251" sldId="325"/>
        </pc:sldMkLst>
        <pc:spChg chg="mod">
          <ac:chgData name="Fabio Di Troia" userId="7de80edd88c2c9de" providerId="LiveId" clId="{6758EC3B-B393-4467-B028-34B39DD9AC23}" dt="2019-03-06T00:03:33.743" v="96" actId="207"/>
          <ac:spMkLst>
            <pc:docMk/>
            <pc:sldMk cId="1050916251" sldId="325"/>
            <ac:spMk id="3" creationId="{E963EE11-E13B-479C-B4E0-0153B32CAD2B}"/>
          </ac:spMkLst>
        </pc:spChg>
        <pc:spChg chg="add mod">
          <ac:chgData name="Fabio Di Troia" userId="7de80edd88c2c9de" providerId="LiveId" clId="{6758EC3B-B393-4467-B028-34B39DD9AC23}" dt="2019-03-06T00:03:22.183" v="95" actId="207"/>
          <ac:spMkLst>
            <pc:docMk/>
            <pc:sldMk cId="1050916251" sldId="325"/>
            <ac:spMk id="5" creationId="{EA3CA457-80C8-4D07-BACA-329BEF656247}"/>
          </ac:spMkLst>
        </pc:spChg>
      </pc:sldChg>
      <pc:sldChg chg="addSp delSp modSp add">
        <pc:chgData name="Fabio Di Troia" userId="7de80edd88c2c9de" providerId="LiveId" clId="{6758EC3B-B393-4467-B028-34B39DD9AC23}" dt="2019-10-01T19:01:23.608" v="130" actId="20577"/>
        <pc:sldMkLst>
          <pc:docMk/>
          <pc:sldMk cId="733235263" sldId="327"/>
        </pc:sldMkLst>
        <pc:spChg chg="mod">
          <ac:chgData name="Fabio Di Troia" userId="7de80edd88c2c9de" providerId="LiveId" clId="{6758EC3B-B393-4467-B028-34B39DD9AC23}" dt="2019-10-01T19:01:23.608" v="130" actId="20577"/>
          <ac:spMkLst>
            <pc:docMk/>
            <pc:sldMk cId="733235263" sldId="327"/>
            <ac:spMk id="2" creationId="{C62C657B-15D3-4016-ACFC-F0868B926640}"/>
          </ac:spMkLst>
        </pc:spChg>
        <pc:spChg chg="del">
          <ac:chgData name="Fabio Di Troia" userId="7de80edd88c2c9de" providerId="LiveId" clId="{6758EC3B-B393-4467-B028-34B39DD9AC23}" dt="2019-10-01T19:01:17.423" v="111" actId="478"/>
          <ac:spMkLst>
            <pc:docMk/>
            <pc:sldMk cId="733235263" sldId="327"/>
            <ac:spMk id="3" creationId="{1ED91470-E3E8-4A14-963E-F724524CCFEB}"/>
          </ac:spMkLst>
        </pc:spChg>
        <pc:picChg chg="add mod">
          <ac:chgData name="Fabio Di Troia" userId="7de80edd88c2c9de" providerId="LiveId" clId="{6758EC3B-B393-4467-B028-34B39DD9AC23}" dt="2019-10-01T19:01:16.118" v="110" actId="1076"/>
          <ac:picMkLst>
            <pc:docMk/>
            <pc:sldMk cId="733235263" sldId="327"/>
            <ac:picMk id="4" creationId="{E6D14433-7CBB-40AB-A48A-92D156AF62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https://db-engines.com/en/ranking</a:t>
            </a:r>
          </a:p>
        </p:txBody>
      </p:sp>
      <p:sp>
        <p:nvSpPr>
          <p:cNvPr id="4" name="Slide Number Placeholder 3"/>
          <p:cNvSpPr>
            <a:spLocks noGrp="1"/>
          </p:cNvSpPr>
          <p:nvPr>
            <p:ph type="sldNum" sz="quarter" idx="5"/>
          </p:nvPr>
        </p:nvSpPr>
        <p:spPr/>
        <p:txBody>
          <a:bodyPr/>
          <a:lstStyle/>
          <a:p>
            <a:fld id="{E0A4A6D1-42E9-4464-9ADE-EF6BC12DC145}" type="slidenum">
              <a:rPr lang="en-US" smtClean="0"/>
              <a:t>2</a:t>
            </a:fld>
            <a:endParaRPr lang="en-US"/>
          </a:p>
        </p:txBody>
      </p:sp>
    </p:spTree>
    <p:extLst>
      <p:ext uri="{BB962C8B-B14F-4D97-AF65-F5344CB8AC3E}">
        <p14:creationId xmlns:p14="http://schemas.microsoft.com/office/powerpoint/2010/main" val="120903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288620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16450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4097641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3141488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are working on a remote server and have only a single user account and access to a single database that was created for you</a:t>
            </a:r>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13686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2019374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2138012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70957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2392518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33949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3992670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371533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302153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capitalized</a:t>
            </a:r>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184736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MariaDB is a fork of MySQL</a:t>
            </a:r>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260611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387613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114119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62285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58899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60946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mysql.com/doc/refman/5.7/en/grant.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A17947-D1BA-4F37-A16E-F6696E8A5258}"/>
              </a:ext>
            </a:extLst>
          </p:cNvPr>
          <p:cNvPicPr>
            <a:picLocks noChangeAspect="1"/>
          </p:cNvPicPr>
          <p:nvPr/>
        </p:nvPicPr>
        <p:blipFill>
          <a:blip r:embed="rId2"/>
          <a:stretch>
            <a:fillRect/>
          </a:stretch>
        </p:blipFill>
        <p:spPr>
          <a:xfrm>
            <a:off x="4486275" y="2524125"/>
            <a:ext cx="3219450" cy="1809750"/>
          </a:xfrm>
          <a:prstGeom prst="rect">
            <a:avLst/>
          </a:prstGeom>
        </p:spPr>
      </p:pic>
    </p:spTree>
    <p:extLst>
      <p:ext uri="{BB962C8B-B14F-4D97-AF65-F5344CB8AC3E}">
        <p14:creationId xmlns:p14="http://schemas.microsoft.com/office/powerpoint/2010/main" val="282234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745896" y="172729"/>
            <a:ext cx="10700208" cy="1325563"/>
          </a:xfrm>
        </p:spPr>
        <p:txBody>
          <a:bodyPr>
            <a:normAutofit/>
          </a:bodyPr>
          <a:lstStyle/>
          <a:p>
            <a:r>
              <a:rPr lang="en-US" dirty="0"/>
              <a:t>Starting the Command-Line Interface in </a:t>
            </a:r>
            <a:r>
              <a:rPr lang="en-US" b="1" dirty="0"/>
              <a:t>Linux</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4870597"/>
          </a:xfrm>
        </p:spPr>
        <p:txBody>
          <a:bodyPr>
            <a:normAutofit/>
          </a:bodyPr>
          <a:lstStyle/>
          <a:p>
            <a:pPr marL="457200" lvl="1" indent="0">
              <a:buNone/>
            </a:pPr>
            <a:r>
              <a:rPr lang="en-US" dirty="0"/>
              <a:t>On a system running a Unix-like operating system such as Linux, you will almost certainly already have PHP and MySQL installed and running, and you will be able to enter the examples in the next section </a:t>
            </a:r>
          </a:p>
          <a:p>
            <a:endParaRPr lang="en-US" dirty="0"/>
          </a:p>
          <a:p>
            <a:pPr marL="514350" indent="-514350">
              <a:buFont typeface="+mj-lt"/>
              <a:buAutoNum type="arabicPeriod"/>
            </a:pPr>
            <a:r>
              <a:rPr lang="en-US" dirty="0"/>
              <a:t>First you should type the following to log into your MySQL system:</a:t>
            </a:r>
            <a:endParaRPr lang="en-US" sz="600" dirty="0"/>
          </a:p>
          <a:p>
            <a:pPr marL="0" indent="0" algn="ctr">
              <a:buNone/>
            </a:pPr>
            <a:r>
              <a:rPr lang="en-US" dirty="0" err="1">
                <a:solidFill>
                  <a:srgbClr val="0070C0"/>
                </a:solidFill>
              </a:rPr>
              <a:t>mysql</a:t>
            </a:r>
            <a:r>
              <a:rPr lang="en-US" dirty="0">
                <a:solidFill>
                  <a:srgbClr val="0070C0"/>
                </a:solidFill>
              </a:rPr>
              <a:t> -u root –p</a:t>
            </a:r>
          </a:p>
          <a:p>
            <a:pPr marL="0" indent="0" algn="ctr">
              <a:buNone/>
            </a:pPr>
            <a:endParaRPr lang="en-US" sz="600" dirty="0">
              <a:solidFill>
                <a:srgbClr val="0070C0"/>
              </a:solidFill>
            </a:endParaRPr>
          </a:p>
          <a:p>
            <a:pPr marL="914400" lvl="2" indent="0">
              <a:buNone/>
            </a:pPr>
            <a:r>
              <a:rPr lang="en-US" dirty="0"/>
              <a:t>This tells MySQL to log you in as the user </a:t>
            </a:r>
            <a:r>
              <a:rPr lang="en-US" i="1" dirty="0"/>
              <a:t>root </a:t>
            </a:r>
            <a:r>
              <a:rPr lang="en-US" dirty="0"/>
              <a:t>and to </a:t>
            </a:r>
            <a:r>
              <a:rPr lang="en-US" u="sng" dirty="0"/>
              <a:t>request your password</a:t>
            </a:r>
            <a:r>
              <a:rPr lang="en-US" dirty="0"/>
              <a:t>. </a:t>
            </a:r>
          </a:p>
          <a:p>
            <a:pPr lvl="1"/>
            <a:endParaRPr lang="en-US" dirty="0"/>
          </a:p>
          <a:p>
            <a:pPr marL="514350" indent="-514350">
              <a:buFont typeface="+mj-lt"/>
              <a:buAutoNum type="arabicPeriod" startAt="2"/>
            </a:pPr>
            <a:r>
              <a:rPr lang="en-US" dirty="0"/>
              <a:t>If you have a password, enter it; otherwise, just press Return.</a:t>
            </a:r>
          </a:p>
        </p:txBody>
      </p:sp>
    </p:spTree>
    <p:extLst>
      <p:ext uri="{BB962C8B-B14F-4D97-AF65-F5344CB8AC3E}">
        <p14:creationId xmlns:p14="http://schemas.microsoft.com/office/powerpoint/2010/main" val="288228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514350" indent="-514350">
              <a:buFont typeface="+mj-lt"/>
              <a:buAutoNum type="arabicPeriod" startAt="3"/>
            </a:pPr>
            <a:endParaRPr lang="en-US" dirty="0"/>
          </a:p>
          <a:p>
            <a:pPr marL="514350" indent="-514350">
              <a:buFont typeface="+mj-lt"/>
              <a:buAutoNum type="arabicPeriod" startAt="3"/>
            </a:pPr>
            <a:r>
              <a:rPr lang="en-US" dirty="0"/>
              <a:t>To be sure everything is working as it should be, enter the following:</a:t>
            </a:r>
          </a:p>
          <a:p>
            <a:endParaRPr lang="en-US" dirty="0"/>
          </a:p>
          <a:p>
            <a:pPr marL="0" indent="0" algn="ctr">
              <a:buNone/>
            </a:pPr>
            <a:r>
              <a:rPr lang="en-US" dirty="0">
                <a:solidFill>
                  <a:srgbClr val="0070C0"/>
                </a:solidFill>
              </a:rPr>
              <a:t>SHOW databases;</a:t>
            </a:r>
          </a:p>
          <a:p>
            <a:pPr marL="0" indent="0" algn="ctr">
              <a:buNone/>
            </a:pPr>
            <a:endParaRPr lang="en-US" dirty="0"/>
          </a:p>
        </p:txBody>
      </p:sp>
    </p:spTree>
    <p:extLst>
      <p:ext uri="{BB962C8B-B14F-4D97-AF65-F5344CB8AC3E}">
        <p14:creationId xmlns:p14="http://schemas.microsoft.com/office/powerpoint/2010/main" val="152177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E879B5-C88E-4358-B787-3EFE18BFBEB2}"/>
              </a:ext>
            </a:extLst>
          </p:cNvPr>
          <p:cNvPicPr>
            <a:picLocks noChangeAspect="1"/>
          </p:cNvPicPr>
          <p:nvPr/>
        </p:nvPicPr>
        <p:blipFill>
          <a:blip r:embed="rId3"/>
          <a:stretch>
            <a:fillRect/>
          </a:stretch>
        </p:blipFill>
        <p:spPr>
          <a:xfrm>
            <a:off x="1365012" y="865163"/>
            <a:ext cx="9692717" cy="5302129"/>
          </a:xfrm>
          <a:prstGeom prst="rect">
            <a:avLst/>
          </a:prstGeom>
        </p:spPr>
      </p:pic>
    </p:spTree>
    <p:extLst>
      <p:ext uri="{BB962C8B-B14F-4D97-AF65-F5344CB8AC3E}">
        <p14:creationId xmlns:p14="http://schemas.microsoft.com/office/powerpoint/2010/main" val="3671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dirty="0"/>
              <a:t>MySQL on a </a:t>
            </a:r>
            <a:r>
              <a:rPr lang="en-US" b="1" dirty="0"/>
              <a:t>remote server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4828393"/>
          </a:xfrm>
        </p:spPr>
        <p:txBody>
          <a:bodyPr>
            <a:normAutofit fontScale="92500"/>
          </a:bodyPr>
          <a:lstStyle/>
          <a:p>
            <a:r>
              <a:rPr lang="en-US" dirty="0"/>
              <a:t>If you are accessing MySQL on a remote server, you should Telnet (or preferably, for security, use SSH) into the remote machine (likely Linux)</a:t>
            </a:r>
          </a:p>
          <a:p>
            <a:pPr lvl="1"/>
            <a:r>
              <a:rPr lang="en-US" u="sng" dirty="0"/>
              <a:t>You need to ensure that you have been given access to MySQL</a:t>
            </a:r>
            <a:r>
              <a:rPr lang="en-US" dirty="0"/>
              <a:t> and that you have your username and password. </a:t>
            </a:r>
          </a:p>
          <a:p>
            <a:pPr lvl="1"/>
            <a:endParaRPr lang="en-US" dirty="0"/>
          </a:p>
          <a:p>
            <a:r>
              <a:rPr lang="en-US" dirty="0"/>
              <a:t>You can now type the following, where </a:t>
            </a:r>
            <a:r>
              <a:rPr lang="en-US" i="1" dirty="0"/>
              <a:t>username </a:t>
            </a:r>
            <a:r>
              <a:rPr lang="en-US" dirty="0"/>
              <a:t>is the name supplied:</a:t>
            </a:r>
          </a:p>
          <a:p>
            <a:pPr marL="0" indent="0" algn="ctr">
              <a:buNone/>
            </a:pPr>
            <a:r>
              <a:rPr lang="en-US" dirty="0" err="1">
                <a:solidFill>
                  <a:srgbClr val="0070C0"/>
                </a:solidFill>
              </a:rPr>
              <a:t>mysql</a:t>
            </a:r>
            <a:r>
              <a:rPr lang="en-US" dirty="0">
                <a:solidFill>
                  <a:srgbClr val="0070C0"/>
                </a:solidFill>
              </a:rPr>
              <a:t> -u </a:t>
            </a:r>
            <a:r>
              <a:rPr lang="en-US" i="1" dirty="0">
                <a:solidFill>
                  <a:srgbClr val="0070C0"/>
                </a:solidFill>
              </a:rPr>
              <a:t>username </a:t>
            </a:r>
            <a:r>
              <a:rPr lang="en-US" dirty="0">
                <a:solidFill>
                  <a:srgbClr val="0070C0"/>
                </a:solidFill>
              </a:rPr>
              <a:t>–p</a:t>
            </a:r>
          </a:p>
          <a:p>
            <a:endParaRPr lang="en-US" dirty="0"/>
          </a:p>
          <a:p>
            <a:r>
              <a:rPr lang="en-US" dirty="0"/>
              <a:t>Enter your password when prompted. You can then try the following command:</a:t>
            </a:r>
          </a:p>
          <a:p>
            <a:pPr marL="0" indent="0" algn="ctr">
              <a:buNone/>
            </a:pPr>
            <a:r>
              <a:rPr lang="en-US" dirty="0">
                <a:solidFill>
                  <a:srgbClr val="0070C0"/>
                </a:solidFill>
              </a:rPr>
              <a:t>SHOW databases;</a:t>
            </a:r>
          </a:p>
        </p:txBody>
      </p:sp>
    </p:spTree>
    <p:extLst>
      <p:ext uri="{BB962C8B-B14F-4D97-AF65-F5344CB8AC3E}">
        <p14:creationId xmlns:p14="http://schemas.microsoft.com/office/powerpoint/2010/main" val="69114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Starting the Command-Line Interface </a:t>
            </a:r>
            <a:br>
              <a:rPr lang="en-US" dirty="0"/>
            </a:br>
            <a:r>
              <a:rPr lang="en-US" dirty="0"/>
              <a:t>MySQL on a </a:t>
            </a:r>
            <a:r>
              <a:rPr lang="en-US" b="1" dirty="0"/>
              <a:t>remote server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r>
              <a:rPr lang="en-US" dirty="0"/>
              <a:t>Bear in mind also that </a:t>
            </a:r>
            <a:r>
              <a:rPr lang="en-US" u="sng" dirty="0"/>
              <a:t>system administrators have ultimate control over everything</a:t>
            </a:r>
            <a:r>
              <a:rPr lang="en-US" dirty="0"/>
              <a:t> and that you can encounter some unexpected setups. </a:t>
            </a:r>
          </a:p>
          <a:p>
            <a:endParaRPr lang="en-US" dirty="0"/>
          </a:p>
          <a:p>
            <a:pPr lvl="1">
              <a:buFont typeface="Courier New" panose="02070309020205020404" pitchFamily="49" charset="0"/>
              <a:buChar char="o"/>
            </a:pPr>
            <a:r>
              <a:rPr lang="en-US" dirty="0"/>
              <a:t>For example, you may find that you are required to </a:t>
            </a:r>
            <a:r>
              <a:rPr lang="en-US" u="sng" dirty="0"/>
              <a:t>preface all database names that you create with a unique identifying string </a:t>
            </a:r>
            <a:r>
              <a:rPr lang="en-US" dirty="0"/>
              <a:t>to ensure that you do not conflict with databases created by other users.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1192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365125"/>
            <a:ext cx="10515600" cy="1325563"/>
          </a:xfrm>
        </p:spPr>
        <p:txBody>
          <a:bodyPr>
            <a:normAutofit/>
          </a:bodyPr>
          <a:lstStyle/>
          <a:p>
            <a:r>
              <a:rPr lang="en-US" b="1" u="sng" dirty="0"/>
              <a:t>The semicolon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pPr marL="0" indent="0">
              <a:buNone/>
            </a:pPr>
            <a:endParaRPr lang="en-US" dirty="0"/>
          </a:p>
          <a:p>
            <a:pPr marL="0" indent="0">
              <a:buNone/>
            </a:pPr>
            <a:r>
              <a:rPr lang="en-US" dirty="0"/>
              <a:t>Let’s start with the basics. Did you notice the semicolon (</a:t>
            </a:r>
            <a:r>
              <a:rPr lang="en-US" b="1" dirty="0">
                <a:solidFill>
                  <a:srgbClr val="0070C0"/>
                </a:solidFill>
              </a:rPr>
              <a:t>;</a:t>
            </a:r>
            <a:r>
              <a:rPr lang="en-US" dirty="0"/>
              <a:t>) at the end of the </a:t>
            </a:r>
            <a:r>
              <a:rPr lang="en-US" dirty="0">
                <a:solidFill>
                  <a:srgbClr val="0070C0"/>
                </a:solidFill>
              </a:rPr>
              <a:t>SHOW databases; </a:t>
            </a:r>
            <a:r>
              <a:rPr lang="en-US" dirty="0"/>
              <a:t>command that you typed? </a:t>
            </a:r>
          </a:p>
          <a:p>
            <a:endParaRPr lang="en-US" sz="500" dirty="0"/>
          </a:p>
          <a:p>
            <a:r>
              <a:rPr lang="en-US" dirty="0"/>
              <a:t>The </a:t>
            </a:r>
            <a:r>
              <a:rPr lang="en-US" b="1" dirty="0"/>
              <a:t>semicolon</a:t>
            </a:r>
            <a:r>
              <a:rPr lang="en-US" dirty="0"/>
              <a:t> is used by MySQL to separate or end commands. </a:t>
            </a:r>
          </a:p>
          <a:p>
            <a:endParaRPr lang="en-US" dirty="0"/>
          </a:p>
          <a:p>
            <a:pPr>
              <a:buFont typeface="Wingdings" panose="05000000000000000000" pitchFamily="2" charset="2"/>
              <a:buChar char="Ø"/>
            </a:pPr>
            <a:r>
              <a:rPr lang="en-US" dirty="0"/>
              <a:t>If you forget to enter it, MySQL will issue a prompt and wait for you to do so. </a:t>
            </a:r>
          </a:p>
          <a:p>
            <a:pPr marL="457200" lvl="1" indent="0">
              <a:buNone/>
            </a:pPr>
            <a:r>
              <a:rPr lang="en-US" dirty="0"/>
              <a:t>The required semicolon was made part of the syntax to let you enter </a:t>
            </a:r>
            <a:r>
              <a:rPr lang="en-US" u="sng" dirty="0"/>
              <a:t>multiple-line commands</a:t>
            </a:r>
            <a:r>
              <a:rPr lang="en-US" dirty="0"/>
              <a:t>, which can be convenient because some commands get quite long. </a:t>
            </a:r>
          </a:p>
        </p:txBody>
      </p:sp>
      <p:pic>
        <p:nvPicPr>
          <p:cNvPr id="4" name="Picture 3">
            <a:extLst>
              <a:ext uri="{FF2B5EF4-FFF2-40B4-BE49-F238E27FC236}">
                <a16:creationId xmlns:a16="http://schemas.microsoft.com/office/drawing/2014/main" id="{2C3D0283-940B-4B26-9F2F-094F1987EE52}"/>
              </a:ext>
            </a:extLst>
          </p:cNvPr>
          <p:cNvPicPr>
            <a:picLocks noChangeAspect="1"/>
          </p:cNvPicPr>
          <p:nvPr/>
        </p:nvPicPr>
        <p:blipFill>
          <a:blip r:embed="rId3"/>
          <a:stretch>
            <a:fillRect/>
          </a:stretch>
        </p:blipFill>
        <p:spPr>
          <a:xfrm>
            <a:off x="5229225" y="70643"/>
            <a:ext cx="1733550" cy="1914525"/>
          </a:xfrm>
          <a:prstGeom prst="rect">
            <a:avLst/>
          </a:prstGeom>
        </p:spPr>
      </p:pic>
    </p:spTree>
    <p:extLst>
      <p:ext uri="{BB962C8B-B14F-4D97-AF65-F5344CB8AC3E}">
        <p14:creationId xmlns:p14="http://schemas.microsoft.com/office/powerpoint/2010/main" val="218178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31216"/>
            <a:ext cx="10515600" cy="5045747"/>
          </a:xfrm>
        </p:spPr>
        <p:txBody>
          <a:bodyPr>
            <a:normAutofit/>
          </a:bodyPr>
          <a:lstStyle/>
          <a:p>
            <a:r>
              <a:rPr lang="en-US" dirty="0"/>
              <a:t>It also allows you to issue </a:t>
            </a:r>
            <a:r>
              <a:rPr lang="en-US" u="sng" dirty="0"/>
              <a:t>more than one command at a time </a:t>
            </a:r>
            <a:r>
              <a:rPr lang="en-US" dirty="0"/>
              <a:t>by placing a semicolon after each one. </a:t>
            </a:r>
          </a:p>
          <a:p>
            <a:pPr lvl="1">
              <a:buFont typeface="Courier New" panose="02070309020205020404" pitchFamily="49" charset="0"/>
              <a:buChar char="o"/>
            </a:pPr>
            <a:r>
              <a:rPr lang="en-US" dirty="0"/>
              <a:t>The interpreter gets them all in a batch when you press the Enter (or Return) key and executes them in order.</a:t>
            </a:r>
          </a:p>
          <a:p>
            <a:endParaRPr lang="en-US" dirty="0"/>
          </a:p>
          <a:p>
            <a:endParaRPr lang="en-US" dirty="0"/>
          </a:p>
          <a:p>
            <a:r>
              <a:rPr lang="en-US" dirty="0"/>
              <a:t>It’s very common to receive a MySQL prompt instead of the results of your command; it means that you forgot the final semicolon.</a:t>
            </a:r>
          </a:p>
          <a:p>
            <a:pPr marL="457200" lvl="1" indent="0">
              <a:buNone/>
            </a:pPr>
            <a:r>
              <a:rPr lang="en-US" dirty="0"/>
              <a:t>Just enter the semicolon and press the Enter key, and you’ll get what you want.</a:t>
            </a:r>
          </a:p>
        </p:txBody>
      </p:sp>
    </p:spTree>
    <p:extLst>
      <p:ext uri="{BB962C8B-B14F-4D97-AF65-F5344CB8AC3E}">
        <p14:creationId xmlns:p14="http://schemas.microsoft.com/office/powerpoint/2010/main" val="255087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46755"/>
            <a:ext cx="10515600" cy="5495271"/>
          </a:xfrm>
        </p:spPr>
        <p:txBody>
          <a:bodyPr>
            <a:normAutofit/>
          </a:bodyPr>
          <a:lstStyle/>
          <a:p>
            <a:r>
              <a:rPr lang="en-US" dirty="0"/>
              <a:t>There are </a:t>
            </a:r>
            <a:r>
              <a:rPr lang="en-US" u="sng" dirty="0"/>
              <a:t>six different prompts</a:t>
            </a:r>
            <a:r>
              <a:rPr lang="en-US" dirty="0"/>
              <a:t> that MySQL may present you with, so you will always know where you are during a multiline input.</a:t>
            </a:r>
          </a:p>
        </p:txBody>
      </p:sp>
      <p:pic>
        <p:nvPicPr>
          <p:cNvPr id="4" name="Picture 3">
            <a:extLst>
              <a:ext uri="{FF2B5EF4-FFF2-40B4-BE49-F238E27FC236}">
                <a16:creationId xmlns:a16="http://schemas.microsoft.com/office/drawing/2014/main" id="{891A798E-F86E-43F4-B4F6-32695B0DF42D}"/>
              </a:ext>
            </a:extLst>
          </p:cNvPr>
          <p:cNvPicPr>
            <a:picLocks noChangeAspect="1"/>
          </p:cNvPicPr>
          <p:nvPr/>
        </p:nvPicPr>
        <p:blipFill>
          <a:blip r:embed="rId3"/>
          <a:stretch>
            <a:fillRect/>
          </a:stretch>
        </p:blipFill>
        <p:spPr>
          <a:xfrm>
            <a:off x="1592217" y="2136980"/>
            <a:ext cx="9007566" cy="4070570"/>
          </a:xfrm>
          <a:prstGeom prst="rect">
            <a:avLst/>
          </a:prstGeom>
        </p:spPr>
      </p:pic>
    </p:spTree>
    <p:extLst>
      <p:ext uri="{BB962C8B-B14F-4D97-AF65-F5344CB8AC3E}">
        <p14:creationId xmlns:p14="http://schemas.microsoft.com/office/powerpoint/2010/main" val="268085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Canceling a command</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If you are partway through entering a command and decide you don’t wish to execute it after all, whatever you do, </a:t>
            </a:r>
            <a:r>
              <a:rPr lang="en-US" b="1" i="1" dirty="0">
                <a:solidFill>
                  <a:srgbClr val="7030A0"/>
                </a:solidFill>
              </a:rPr>
              <a:t>don’t press Control-C</a:t>
            </a:r>
            <a:r>
              <a:rPr lang="en-US" b="1" dirty="0"/>
              <a:t>! </a:t>
            </a:r>
          </a:p>
          <a:p>
            <a:pPr marL="457200" lvl="1" indent="0">
              <a:buNone/>
            </a:pPr>
            <a:r>
              <a:rPr lang="en-US" dirty="0"/>
              <a:t>That will close the program.</a:t>
            </a:r>
          </a:p>
          <a:p>
            <a:endParaRPr lang="en-US" dirty="0"/>
          </a:p>
          <a:p>
            <a:r>
              <a:rPr lang="en-US" dirty="0"/>
              <a:t>Instead, you can enter </a:t>
            </a:r>
            <a:r>
              <a:rPr lang="en-US" b="1" dirty="0">
                <a:solidFill>
                  <a:srgbClr val="0070C0"/>
                </a:solidFill>
              </a:rPr>
              <a:t>\c</a:t>
            </a:r>
            <a:r>
              <a:rPr lang="en-US" dirty="0"/>
              <a:t> and press Return</a:t>
            </a:r>
          </a:p>
          <a:p>
            <a:endParaRPr lang="en-US" dirty="0"/>
          </a:p>
          <a:p>
            <a:pPr marL="0" indent="0" algn="ctr">
              <a:buNone/>
            </a:pPr>
            <a:r>
              <a:rPr lang="en-US" dirty="0">
                <a:solidFill>
                  <a:srgbClr val="0070C0"/>
                </a:solidFill>
              </a:rPr>
              <a:t>this is not MySQL command </a:t>
            </a:r>
            <a:r>
              <a:rPr lang="en-US" b="1" dirty="0">
                <a:solidFill>
                  <a:srgbClr val="0070C0"/>
                </a:solidFill>
              </a:rPr>
              <a:t>\c</a:t>
            </a:r>
          </a:p>
          <a:p>
            <a:endParaRPr lang="en-US" dirty="0"/>
          </a:p>
          <a:p>
            <a:pPr marL="457200" lvl="1" indent="0">
              <a:buNone/>
            </a:pPr>
            <a:r>
              <a:rPr lang="en-US" dirty="0"/>
              <a:t>When you type that line, MySQL will ignore everything you typed and issue a new prompt.  Without the \c, it would have displayed an error message. </a:t>
            </a:r>
          </a:p>
        </p:txBody>
      </p:sp>
    </p:spTree>
    <p:extLst>
      <p:ext uri="{BB962C8B-B14F-4D97-AF65-F5344CB8AC3E}">
        <p14:creationId xmlns:p14="http://schemas.microsoft.com/office/powerpoint/2010/main" val="298733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253765"/>
            <a:ext cx="10515600" cy="4923198"/>
          </a:xfrm>
        </p:spPr>
        <p:txBody>
          <a:bodyPr>
            <a:normAutofit/>
          </a:bodyPr>
          <a:lstStyle/>
          <a:p>
            <a:pPr marL="0" indent="0">
              <a:buNone/>
            </a:pPr>
            <a:r>
              <a:rPr lang="en-US" dirty="0"/>
              <a:t>Be careful, though: </a:t>
            </a:r>
          </a:p>
          <a:p>
            <a:r>
              <a:rPr lang="en-US" dirty="0"/>
              <a:t>If you have </a:t>
            </a:r>
            <a:r>
              <a:rPr lang="en-US" u="sng" dirty="0"/>
              <a:t>opened a string or comment</a:t>
            </a:r>
            <a:r>
              <a:rPr lang="en-US" dirty="0"/>
              <a:t>, close it first before using the </a:t>
            </a:r>
            <a:r>
              <a:rPr lang="en-US" dirty="0">
                <a:solidFill>
                  <a:srgbClr val="0070C0"/>
                </a:solidFill>
              </a:rPr>
              <a:t>\c </a:t>
            </a:r>
            <a:r>
              <a:rPr lang="en-US" dirty="0"/>
              <a:t>or MySQL will think the </a:t>
            </a:r>
            <a:r>
              <a:rPr lang="en-US" dirty="0">
                <a:solidFill>
                  <a:srgbClr val="0070C0"/>
                </a:solidFill>
              </a:rPr>
              <a:t>\c </a:t>
            </a:r>
            <a:r>
              <a:rPr lang="en-US" dirty="0"/>
              <a:t>is just part of the string. </a:t>
            </a:r>
          </a:p>
          <a:p>
            <a:endParaRPr lang="en-US" dirty="0"/>
          </a:p>
          <a:p>
            <a:endParaRPr lang="en-US" dirty="0"/>
          </a:p>
          <a:p>
            <a:r>
              <a:rPr lang="en-US" dirty="0"/>
              <a:t>Also note that using </a:t>
            </a:r>
            <a:r>
              <a:rPr lang="en-US" dirty="0">
                <a:solidFill>
                  <a:srgbClr val="0070C0"/>
                </a:solidFill>
              </a:rPr>
              <a:t>\c</a:t>
            </a:r>
            <a:r>
              <a:rPr lang="en-US" dirty="0"/>
              <a:t> </a:t>
            </a:r>
            <a:r>
              <a:rPr lang="en-US" u="sng" dirty="0"/>
              <a:t>after a semicolon will not work</a:t>
            </a:r>
            <a:r>
              <a:rPr lang="en-US" dirty="0"/>
              <a:t>, as it is then a new statement.</a:t>
            </a:r>
          </a:p>
        </p:txBody>
      </p:sp>
    </p:spTree>
    <p:extLst>
      <p:ext uri="{BB962C8B-B14F-4D97-AF65-F5344CB8AC3E}">
        <p14:creationId xmlns:p14="http://schemas.microsoft.com/office/powerpoint/2010/main" val="8774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657B-15D3-4016-ACFC-F0868B926640}"/>
              </a:ext>
            </a:extLst>
          </p:cNvPr>
          <p:cNvSpPr>
            <a:spLocks noGrp="1"/>
          </p:cNvSpPr>
          <p:nvPr>
            <p:ph type="title"/>
          </p:nvPr>
        </p:nvSpPr>
        <p:spPr/>
        <p:txBody>
          <a:bodyPr/>
          <a:lstStyle/>
          <a:p>
            <a:r>
              <a:rPr lang="en-US" dirty="0"/>
              <a:t>Database Systems Ranking</a:t>
            </a:r>
            <a:endParaRPr lang="en-GB" dirty="0"/>
          </a:p>
        </p:txBody>
      </p:sp>
      <p:pic>
        <p:nvPicPr>
          <p:cNvPr id="4" name="Picture 3">
            <a:extLst>
              <a:ext uri="{FF2B5EF4-FFF2-40B4-BE49-F238E27FC236}">
                <a16:creationId xmlns:a16="http://schemas.microsoft.com/office/drawing/2014/main" id="{E6D14433-7CBB-40AB-A48A-92D156AF62E4}"/>
              </a:ext>
            </a:extLst>
          </p:cNvPr>
          <p:cNvPicPr>
            <a:picLocks noChangeAspect="1"/>
          </p:cNvPicPr>
          <p:nvPr/>
        </p:nvPicPr>
        <p:blipFill>
          <a:blip r:embed="rId3"/>
          <a:stretch>
            <a:fillRect/>
          </a:stretch>
        </p:blipFill>
        <p:spPr>
          <a:xfrm>
            <a:off x="109537" y="1966913"/>
            <a:ext cx="11972925" cy="4210050"/>
          </a:xfrm>
          <a:prstGeom prst="rect">
            <a:avLst/>
          </a:prstGeom>
        </p:spPr>
      </p:pic>
    </p:spTree>
    <p:extLst>
      <p:ext uri="{BB962C8B-B14F-4D97-AF65-F5344CB8AC3E}">
        <p14:creationId xmlns:p14="http://schemas.microsoft.com/office/powerpoint/2010/main" val="73323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0"/>
            <a:ext cx="10515600" cy="1325563"/>
          </a:xfrm>
        </p:spPr>
        <p:txBody>
          <a:bodyPr>
            <a:normAutofit/>
          </a:bodyPr>
          <a:lstStyle/>
          <a:p>
            <a:r>
              <a:rPr lang="en-US" b="1" u="sng" dirty="0"/>
              <a:t>MySQL Commands</a:t>
            </a:r>
          </a:p>
        </p:txBody>
      </p:sp>
      <p:pic>
        <p:nvPicPr>
          <p:cNvPr id="4" name="Picture 3">
            <a:extLst>
              <a:ext uri="{FF2B5EF4-FFF2-40B4-BE49-F238E27FC236}">
                <a16:creationId xmlns:a16="http://schemas.microsoft.com/office/drawing/2014/main" id="{13D388BE-5309-4ED2-99FD-268A8C391E43}"/>
              </a:ext>
            </a:extLst>
          </p:cNvPr>
          <p:cNvPicPr>
            <a:picLocks noChangeAspect="1"/>
          </p:cNvPicPr>
          <p:nvPr/>
        </p:nvPicPr>
        <p:blipFill>
          <a:blip r:embed="rId3"/>
          <a:stretch>
            <a:fillRect/>
          </a:stretch>
        </p:blipFill>
        <p:spPr>
          <a:xfrm>
            <a:off x="979261" y="1187761"/>
            <a:ext cx="3955596" cy="5533261"/>
          </a:xfrm>
          <a:prstGeom prst="rect">
            <a:avLst/>
          </a:prstGeom>
        </p:spPr>
      </p:pic>
      <p:pic>
        <p:nvPicPr>
          <p:cNvPr id="5" name="Picture 4">
            <a:extLst>
              <a:ext uri="{FF2B5EF4-FFF2-40B4-BE49-F238E27FC236}">
                <a16:creationId xmlns:a16="http://schemas.microsoft.com/office/drawing/2014/main" id="{0DCF6A1F-E453-473D-AF48-9B580C7F2E53}"/>
              </a:ext>
            </a:extLst>
          </p:cNvPr>
          <p:cNvPicPr>
            <a:picLocks noChangeAspect="1"/>
          </p:cNvPicPr>
          <p:nvPr/>
        </p:nvPicPr>
        <p:blipFill>
          <a:blip r:embed="rId4"/>
          <a:stretch>
            <a:fillRect/>
          </a:stretch>
        </p:blipFill>
        <p:spPr>
          <a:xfrm>
            <a:off x="6821714" y="1187761"/>
            <a:ext cx="4071711" cy="3612761"/>
          </a:xfrm>
          <a:prstGeom prst="rect">
            <a:avLst/>
          </a:prstGeom>
        </p:spPr>
      </p:pic>
    </p:spTree>
    <p:extLst>
      <p:ext uri="{BB962C8B-B14F-4D97-AF65-F5344CB8AC3E}">
        <p14:creationId xmlns:p14="http://schemas.microsoft.com/office/powerpoint/2010/main" val="253956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F39CF8-B6CE-40AB-8EF7-68C8CE424331}"/>
              </a:ext>
            </a:extLst>
          </p:cNvPr>
          <p:cNvPicPr>
            <a:picLocks noChangeAspect="1"/>
          </p:cNvPicPr>
          <p:nvPr/>
        </p:nvPicPr>
        <p:blipFill>
          <a:blip r:embed="rId2"/>
          <a:stretch>
            <a:fillRect/>
          </a:stretch>
        </p:blipFill>
        <p:spPr>
          <a:xfrm>
            <a:off x="1394230" y="1437138"/>
            <a:ext cx="9676991" cy="3107421"/>
          </a:xfrm>
          <a:prstGeom prst="rect">
            <a:avLst/>
          </a:prstGeom>
        </p:spPr>
      </p:pic>
      <p:sp>
        <p:nvSpPr>
          <p:cNvPr id="5" name="Rectangle 4">
            <a:extLst>
              <a:ext uri="{FF2B5EF4-FFF2-40B4-BE49-F238E27FC236}">
                <a16:creationId xmlns:a16="http://schemas.microsoft.com/office/drawing/2014/main" id="{A6BC0812-57A7-4A03-B2D5-4F1BD8C6D682}"/>
              </a:ext>
            </a:extLst>
          </p:cNvPr>
          <p:cNvSpPr/>
          <p:nvPr/>
        </p:nvSpPr>
        <p:spPr>
          <a:xfrm>
            <a:off x="8755587" y="4544559"/>
            <a:ext cx="2315634" cy="369332"/>
          </a:xfrm>
          <a:prstGeom prst="rect">
            <a:avLst/>
          </a:prstGeom>
        </p:spPr>
        <p:txBody>
          <a:bodyPr wrap="none">
            <a:spAutoFit/>
          </a:bodyPr>
          <a:lstStyle/>
          <a:p>
            <a:r>
              <a:rPr lang="en-US" dirty="0">
                <a:solidFill>
                  <a:srgbClr val="000000"/>
                </a:solidFill>
                <a:latin typeface="Lucida"/>
              </a:rPr>
              <a:t>https://xkcd.com/327/</a:t>
            </a:r>
            <a:endParaRPr lang="en-US" dirty="0"/>
          </a:p>
        </p:txBody>
      </p:sp>
    </p:spTree>
    <p:extLst>
      <p:ext uri="{BB962C8B-B14F-4D97-AF65-F5344CB8AC3E}">
        <p14:creationId xmlns:p14="http://schemas.microsoft.com/office/powerpoint/2010/main" val="345393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MySQL Commands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I’ll cover most of these as we proceed, but first, you need to remember a couple of points about MySQL commands:</a:t>
            </a:r>
          </a:p>
          <a:p>
            <a:endParaRPr lang="en-US" dirty="0"/>
          </a:p>
          <a:p>
            <a:pPr marL="514350" indent="-514350">
              <a:buFont typeface="+mj-lt"/>
              <a:buAutoNum type="arabicPeriod"/>
            </a:pPr>
            <a:r>
              <a:rPr lang="en-US" dirty="0"/>
              <a:t>SQL commands and keywords are </a:t>
            </a:r>
            <a:r>
              <a:rPr lang="en-US" b="1" dirty="0"/>
              <a:t>case-</a:t>
            </a:r>
            <a:r>
              <a:rPr lang="en-US" b="1" dirty="0">
                <a:solidFill>
                  <a:srgbClr val="FF0000"/>
                </a:solidFill>
              </a:rPr>
              <a:t>in</a:t>
            </a:r>
            <a:r>
              <a:rPr lang="en-US" b="1" dirty="0"/>
              <a:t>sensitive</a:t>
            </a:r>
            <a:r>
              <a:rPr lang="en-US" dirty="0"/>
              <a:t> </a:t>
            </a:r>
          </a:p>
          <a:p>
            <a:pPr lvl="1"/>
            <a:r>
              <a:rPr lang="en-US" dirty="0"/>
              <a:t> </a:t>
            </a:r>
            <a:r>
              <a:rPr lang="en-US" dirty="0">
                <a:solidFill>
                  <a:srgbClr val="0070C0"/>
                </a:solidFill>
              </a:rPr>
              <a:t>CREATE</a:t>
            </a:r>
            <a:r>
              <a:rPr lang="en-US" dirty="0"/>
              <a:t>, </a:t>
            </a:r>
            <a:r>
              <a:rPr lang="en-US" dirty="0">
                <a:solidFill>
                  <a:srgbClr val="0070C0"/>
                </a:solidFill>
              </a:rPr>
              <a:t>create</a:t>
            </a:r>
            <a:r>
              <a:rPr lang="en-US" dirty="0"/>
              <a:t>, and </a:t>
            </a:r>
            <a:r>
              <a:rPr lang="en-US" dirty="0" err="1">
                <a:solidFill>
                  <a:srgbClr val="0070C0"/>
                </a:solidFill>
              </a:rPr>
              <a:t>CrEaTe</a:t>
            </a:r>
            <a:r>
              <a:rPr lang="en-US" dirty="0"/>
              <a:t> all mean the same thing</a:t>
            </a:r>
          </a:p>
          <a:p>
            <a:pPr lvl="1">
              <a:buFont typeface="Courier New" panose="02070309020205020404" pitchFamily="49" charset="0"/>
              <a:buChar char="o"/>
            </a:pPr>
            <a:r>
              <a:rPr lang="en-US" dirty="0"/>
              <a:t>However, for the sake of clarity, the </a:t>
            </a:r>
            <a:r>
              <a:rPr lang="en-US" u="sng" dirty="0"/>
              <a:t>recommended style is to use uppercase</a:t>
            </a:r>
            <a:endParaRPr lang="en-US" dirty="0"/>
          </a:p>
          <a:p>
            <a:pPr lvl="1">
              <a:buFont typeface="Courier New" panose="02070309020205020404" pitchFamily="49" charset="0"/>
              <a:buChar char="o"/>
            </a:pPr>
            <a:endParaRPr lang="en-US" dirty="0"/>
          </a:p>
          <a:p>
            <a:pPr marL="514350" indent="-514350">
              <a:buFont typeface="+mj-lt"/>
              <a:buAutoNum type="arabicPeriod"/>
            </a:pPr>
            <a:r>
              <a:rPr lang="en-US" dirty="0"/>
              <a:t> </a:t>
            </a:r>
            <a:r>
              <a:rPr lang="en-US" b="1" dirty="0"/>
              <a:t>Table names </a:t>
            </a:r>
            <a:r>
              <a:rPr lang="en-US" dirty="0"/>
              <a:t>are </a:t>
            </a:r>
            <a:r>
              <a:rPr lang="en-US" u="sng" dirty="0"/>
              <a:t>case-sensitive on Linux and OS X</a:t>
            </a:r>
            <a:r>
              <a:rPr lang="en-US" dirty="0"/>
              <a:t>, but </a:t>
            </a:r>
            <a:r>
              <a:rPr lang="en-US" u="sng" dirty="0"/>
              <a:t>case-insensitive on Windows</a:t>
            </a:r>
            <a:r>
              <a:rPr lang="en-US" dirty="0"/>
              <a:t> </a:t>
            </a:r>
          </a:p>
          <a:p>
            <a:pPr lvl="1"/>
            <a:r>
              <a:rPr lang="en-US" dirty="0"/>
              <a:t>So for portability purposes, you should always choose a case and stick to it </a:t>
            </a:r>
          </a:p>
          <a:p>
            <a:pPr lvl="1">
              <a:buFont typeface="Courier New" panose="02070309020205020404" pitchFamily="49" charset="0"/>
              <a:buChar char="o"/>
            </a:pPr>
            <a:r>
              <a:rPr lang="en-US" dirty="0"/>
              <a:t>The recommended style is to </a:t>
            </a:r>
            <a:r>
              <a:rPr lang="en-US" u="sng" dirty="0"/>
              <a:t>use lowercase for tables</a:t>
            </a:r>
            <a:endParaRPr lang="en-US" dirty="0"/>
          </a:p>
        </p:txBody>
      </p:sp>
    </p:spTree>
    <p:extLst>
      <p:ext uri="{BB962C8B-B14F-4D97-AF65-F5344CB8AC3E}">
        <p14:creationId xmlns:p14="http://schemas.microsoft.com/office/powerpoint/2010/main" val="2785803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a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r>
              <a:rPr lang="en-US" dirty="0"/>
              <a:t>Try issuing the following command to create a new database called </a:t>
            </a:r>
            <a:r>
              <a:rPr lang="en-US" i="1" dirty="0"/>
              <a:t>publications</a:t>
            </a:r>
            <a:r>
              <a:rPr lang="en-US" dirty="0"/>
              <a:t>:</a:t>
            </a:r>
          </a:p>
          <a:p>
            <a:endParaRPr lang="en-US" dirty="0"/>
          </a:p>
          <a:p>
            <a:pPr marL="0" indent="0" algn="ctr">
              <a:buNone/>
            </a:pPr>
            <a:r>
              <a:rPr lang="en-US" dirty="0">
                <a:solidFill>
                  <a:srgbClr val="0070C0"/>
                </a:solidFill>
              </a:rPr>
              <a:t>CREATE DATABASE publications;</a:t>
            </a:r>
          </a:p>
          <a:p>
            <a:endParaRPr lang="en-US" dirty="0"/>
          </a:p>
          <a:p>
            <a:pPr lvl="1"/>
            <a:r>
              <a:rPr lang="en-US" dirty="0"/>
              <a:t>A successful command will return a message that doesn’t mean much yet:</a:t>
            </a:r>
          </a:p>
          <a:p>
            <a:pPr lvl="1"/>
            <a:endParaRPr lang="en-US" dirty="0"/>
          </a:p>
          <a:p>
            <a:pPr marL="457200" lvl="1" indent="0" algn="ctr">
              <a:buNone/>
            </a:pPr>
            <a:r>
              <a:rPr lang="en-US" dirty="0"/>
              <a:t>Query OK, 1 row affected (0.00 sec) </a:t>
            </a:r>
          </a:p>
        </p:txBody>
      </p:sp>
    </p:spTree>
    <p:extLst>
      <p:ext uri="{BB962C8B-B14F-4D97-AF65-F5344CB8AC3E}">
        <p14:creationId xmlns:p14="http://schemas.microsoft.com/office/powerpoint/2010/main" val="139269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Now that you’ve created the database, you want to work with it, so issue the following:</a:t>
            </a:r>
          </a:p>
          <a:p>
            <a:endParaRPr lang="en-US" dirty="0"/>
          </a:p>
          <a:p>
            <a:pPr marL="0" indent="0" algn="ctr">
              <a:buNone/>
            </a:pPr>
            <a:r>
              <a:rPr lang="en-US" dirty="0">
                <a:solidFill>
                  <a:srgbClr val="0070C0"/>
                </a:solidFill>
              </a:rPr>
              <a:t>USE publications;</a:t>
            </a:r>
          </a:p>
          <a:p>
            <a:endParaRPr lang="en-US" dirty="0"/>
          </a:p>
          <a:p>
            <a:r>
              <a:rPr lang="en-US" dirty="0"/>
              <a:t>You should now see the message:</a:t>
            </a:r>
          </a:p>
          <a:p>
            <a:endParaRPr lang="en-US" dirty="0"/>
          </a:p>
          <a:p>
            <a:pPr marL="0" indent="0" algn="ctr">
              <a:buNone/>
            </a:pPr>
            <a:r>
              <a:rPr lang="en-US" dirty="0"/>
              <a:t> Database changed</a:t>
            </a:r>
          </a:p>
        </p:txBody>
      </p:sp>
    </p:spTree>
    <p:extLst>
      <p:ext uri="{BB962C8B-B14F-4D97-AF65-F5344CB8AC3E}">
        <p14:creationId xmlns:p14="http://schemas.microsoft.com/office/powerpoint/2010/main" val="310438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3198862"/>
          </a:xfrm>
        </p:spPr>
        <p:txBody>
          <a:bodyPr>
            <a:normAutofit lnSpcReduction="10000"/>
          </a:bodyPr>
          <a:lstStyle/>
          <a:p>
            <a:r>
              <a:rPr lang="en-US" dirty="0"/>
              <a:t>Now it’s time to look at how you create users, </a:t>
            </a:r>
          </a:p>
          <a:p>
            <a:pPr marL="457200" lvl="1" indent="0">
              <a:buNone/>
            </a:pPr>
            <a:r>
              <a:rPr lang="en-US" dirty="0">
                <a:solidFill>
                  <a:srgbClr val="FF0000"/>
                </a:solidFill>
              </a:rPr>
              <a:t>TIP: </a:t>
            </a:r>
            <a:r>
              <a:rPr lang="en-US" dirty="0"/>
              <a:t>You need to create at least one user to let PHP access your database.</a:t>
            </a:r>
          </a:p>
          <a:p>
            <a:pPr marL="457200" lvl="1" indent="0">
              <a:buNone/>
            </a:pPr>
            <a:r>
              <a:rPr lang="en-US" u="sng" dirty="0"/>
              <a:t>You don’t want to grant your PHP scripts root access</a:t>
            </a:r>
            <a:r>
              <a:rPr lang="en-US" dirty="0"/>
              <a:t> to MySQL; it could cause a real headache should you get hacked.</a:t>
            </a:r>
          </a:p>
          <a:p>
            <a:endParaRPr lang="en-US" dirty="0"/>
          </a:p>
          <a:p>
            <a:r>
              <a:rPr lang="en-US" dirty="0"/>
              <a:t>To create a user, issue the </a:t>
            </a:r>
            <a:r>
              <a:rPr lang="en-US" b="1" dirty="0">
                <a:solidFill>
                  <a:srgbClr val="0070C0"/>
                </a:solidFill>
              </a:rPr>
              <a:t>GRANT</a:t>
            </a:r>
            <a:r>
              <a:rPr lang="en-US" dirty="0"/>
              <a:t> command, which takes the following form (don’t type this in; it’s not an actual working command):</a:t>
            </a:r>
          </a:p>
          <a:p>
            <a:endParaRPr lang="en-US" dirty="0"/>
          </a:p>
          <a:p>
            <a:endParaRPr lang="en-US" dirty="0"/>
          </a:p>
        </p:txBody>
      </p:sp>
      <p:sp>
        <p:nvSpPr>
          <p:cNvPr id="4" name="Rectangle 3">
            <a:extLst>
              <a:ext uri="{FF2B5EF4-FFF2-40B4-BE49-F238E27FC236}">
                <a16:creationId xmlns:a16="http://schemas.microsoft.com/office/drawing/2014/main" id="{F9F20004-B2A1-461D-9872-563E2004B4F1}"/>
              </a:ext>
            </a:extLst>
          </p:cNvPr>
          <p:cNvSpPr/>
          <p:nvPr/>
        </p:nvSpPr>
        <p:spPr>
          <a:xfrm>
            <a:off x="838200" y="5437570"/>
            <a:ext cx="9989271" cy="954107"/>
          </a:xfrm>
          <a:prstGeom prst="rect">
            <a:avLst/>
          </a:prstGeom>
        </p:spPr>
        <p:txBody>
          <a:bodyPr wrap="square">
            <a:spAutoFit/>
          </a:bodyPr>
          <a:lstStyle/>
          <a:p>
            <a:pPr algn="ctr"/>
            <a:r>
              <a:rPr lang="en-US" sz="2800" dirty="0"/>
              <a:t>GRANT PRIVILEGES ON </a:t>
            </a:r>
            <a:r>
              <a:rPr lang="en-US" sz="2800" dirty="0" err="1"/>
              <a:t>database.object</a:t>
            </a:r>
            <a:r>
              <a:rPr lang="en-US" sz="2800" dirty="0"/>
              <a:t> TO '</a:t>
            </a:r>
            <a:r>
              <a:rPr lang="en-US" sz="2800" dirty="0" err="1"/>
              <a:t>username'@'hostname</a:t>
            </a:r>
            <a:r>
              <a:rPr lang="en-US" sz="2800" dirty="0"/>
              <a:t>’</a:t>
            </a:r>
          </a:p>
          <a:p>
            <a:r>
              <a:rPr lang="en-US" sz="2800" dirty="0"/>
              <a:t>   	IDENTIFIED BY 'password’;</a:t>
            </a:r>
          </a:p>
        </p:txBody>
      </p:sp>
    </p:spTree>
    <p:extLst>
      <p:ext uri="{BB962C8B-B14F-4D97-AF65-F5344CB8AC3E}">
        <p14:creationId xmlns:p14="http://schemas.microsoft.com/office/powerpoint/2010/main" val="248159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endParaRPr lang="en-US" dirty="0"/>
          </a:p>
          <a:p>
            <a:endParaRPr lang="en-US" dirty="0"/>
          </a:p>
          <a:p>
            <a:endParaRPr lang="en-US" dirty="0"/>
          </a:p>
          <a:p>
            <a:r>
              <a:rPr lang="en-US" dirty="0"/>
              <a:t>This should be pretty straightforward, with the possible exception of the </a:t>
            </a:r>
            <a:r>
              <a:rPr lang="en-US" dirty="0" err="1">
                <a:solidFill>
                  <a:srgbClr val="0070C0"/>
                </a:solidFill>
              </a:rPr>
              <a:t>database.object</a:t>
            </a:r>
            <a:r>
              <a:rPr lang="en-US" dirty="0">
                <a:solidFill>
                  <a:srgbClr val="0070C0"/>
                </a:solidFill>
              </a:rPr>
              <a:t> </a:t>
            </a:r>
            <a:r>
              <a:rPr lang="en-US" dirty="0"/>
              <a:t>part, which refers to the database itself and the objects it contains, such as tables.</a:t>
            </a:r>
          </a:p>
        </p:txBody>
      </p:sp>
      <p:pic>
        <p:nvPicPr>
          <p:cNvPr id="4" name="Picture 3">
            <a:extLst>
              <a:ext uri="{FF2B5EF4-FFF2-40B4-BE49-F238E27FC236}">
                <a16:creationId xmlns:a16="http://schemas.microsoft.com/office/drawing/2014/main" id="{3A033611-70C3-473D-B038-2480D3C99712}"/>
              </a:ext>
            </a:extLst>
          </p:cNvPr>
          <p:cNvPicPr>
            <a:picLocks noChangeAspect="1"/>
          </p:cNvPicPr>
          <p:nvPr/>
        </p:nvPicPr>
        <p:blipFill>
          <a:blip r:embed="rId3"/>
          <a:stretch>
            <a:fillRect/>
          </a:stretch>
        </p:blipFill>
        <p:spPr>
          <a:xfrm>
            <a:off x="1909541" y="4726646"/>
            <a:ext cx="8556822" cy="2008993"/>
          </a:xfrm>
          <a:prstGeom prst="rect">
            <a:avLst/>
          </a:prstGeom>
        </p:spPr>
      </p:pic>
      <p:sp>
        <p:nvSpPr>
          <p:cNvPr id="5" name="Rectangle 4">
            <a:extLst>
              <a:ext uri="{FF2B5EF4-FFF2-40B4-BE49-F238E27FC236}">
                <a16:creationId xmlns:a16="http://schemas.microsoft.com/office/drawing/2014/main" id="{EA3CA457-80C8-4D07-BACA-329BEF656247}"/>
              </a:ext>
            </a:extLst>
          </p:cNvPr>
          <p:cNvSpPr/>
          <p:nvPr/>
        </p:nvSpPr>
        <p:spPr>
          <a:xfrm>
            <a:off x="838200" y="1761117"/>
            <a:ext cx="9989271" cy="954107"/>
          </a:xfrm>
          <a:prstGeom prst="rect">
            <a:avLst/>
          </a:prstGeom>
        </p:spPr>
        <p:txBody>
          <a:bodyPr wrap="square">
            <a:spAutoFit/>
          </a:bodyPr>
          <a:lstStyle/>
          <a:p>
            <a:pPr algn="ctr"/>
            <a:r>
              <a:rPr lang="en-US" sz="2800" dirty="0"/>
              <a:t>GRANT PRIVILEGES ON </a:t>
            </a:r>
            <a:r>
              <a:rPr lang="en-US" sz="2800" dirty="0" err="1">
                <a:solidFill>
                  <a:srgbClr val="0070C0"/>
                </a:solidFill>
              </a:rPr>
              <a:t>database.object</a:t>
            </a:r>
            <a:r>
              <a:rPr lang="en-US" sz="2800" dirty="0">
                <a:solidFill>
                  <a:srgbClr val="0070C0"/>
                </a:solidFill>
              </a:rPr>
              <a:t> </a:t>
            </a:r>
            <a:r>
              <a:rPr lang="en-US" sz="2800" dirty="0"/>
              <a:t>TO '</a:t>
            </a:r>
            <a:r>
              <a:rPr lang="en-US" sz="2800" dirty="0" err="1"/>
              <a:t>username'@'hostname</a:t>
            </a:r>
            <a:r>
              <a:rPr lang="en-US" sz="2800" dirty="0"/>
              <a:t>’</a:t>
            </a:r>
          </a:p>
          <a:p>
            <a:r>
              <a:rPr lang="en-US" sz="2800" dirty="0"/>
              <a:t>   	IDENTIFIED BY 'password’;</a:t>
            </a:r>
          </a:p>
        </p:txBody>
      </p:sp>
    </p:spTree>
    <p:extLst>
      <p:ext uri="{BB962C8B-B14F-4D97-AF65-F5344CB8AC3E}">
        <p14:creationId xmlns:p14="http://schemas.microsoft.com/office/powerpoint/2010/main" val="1050916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So let’s create a user who can access just the new </a:t>
            </a:r>
            <a:r>
              <a:rPr lang="en-US" i="1" dirty="0"/>
              <a:t>publications </a:t>
            </a:r>
            <a:r>
              <a:rPr lang="en-US" dirty="0"/>
              <a:t>database and all its objects, by entering the following (replacing the username </a:t>
            </a:r>
            <a:r>
              <a:rPr lang="en-US" i="1" dirty="0" err="1"/>
              <a:t>jim</a:t>
            </a:r>
            <a:r>
              <a:rPr lang="en-US" i="1" dirty="0"/>
              <a:t> </a:t>
            </a:r>
            <a:r>
              <a:rPr lang="en-US" dirty="0"/>
              <a:t>and also the password </a:t>
            </a:r>
            <a:r>
              <a:rPr lang="en-US" i="1" dirty="0" err="1"/>
              <a:t>mypasswd</a:t>
            </a:r>
            <a:r>
              <a:rPr lang="en-US" i="1" dirty="0"/>
              <a:t> </a:t>
            </a:r>
            <a:r>
              <a:rPr lang="en-US" dirty="0"/>
              <a:t>with ones of your choosing):</a:t>
            </a:r>
          </a:p>
          <a:p>
            <a:endParaRPr lang="en-US" dirty="0"/>
          </a:p>
          <a:p>
            <a:pPr marL="0" indent="0" algn="ctr">
              <a:buNone/>
            </a:pPr>
            <a:r>
              <a:rPr lang="en-US" dirty="0">
                <a:solidFill>
                  <a:srgbClr val="0070C0"/>
                </a:solidFill>
              </a:rPr>
              <a:t>GRANT ALL ON publications.* TO '</a:t>
            </a:r>
            <a:r>
              <a:rPr lang="en-US" dirty="0" err="1">
                <a:solidFill>
                  <a:srgbClr val="0070C0"/>
                </a:solidFill>
              </a:rPr>
              <a:t>jim</a:t>
            </a:r>
            <a:r>
              <a:rPr lang="en-US" dirty="0">
                <a:solidFill>
                  <a:srgbClr val="0070C0"/>
                </a:solidFill>
              </a:rPr>
              <a:t>'@'localhost’</a:t>
            </a:r>
          </a:p>
          <a:p>
            <a:pPr marL="0" indent="0">
              <a:buNone/>
            </a:pPr>
            <a:r>
              <a:rPr lang="en-US" dirty="0">
                <a:solidFill>
                  <a:srgbClr val="0070C0"/>
                </a:solidFill>
              </a:rPr>
              <a:t>			IDENTIFIED BY '</a:t>
            </a:r>
            <a:r>
              <a:rPr lang="en-US" dirty="0" err="1">
                <a:solidFill>
                  <a:srgbClr val="0070C0"/>
                </a:solidFill>
              </a:rPr>
              <a:t>mypasswd</a:t>
            </a:r>
            <a:r>
              <a:rPr lang="en-US" dirty="0">
                <a:solidFill>
                  <a:srgbClr val="0070C0"/>
                </a:solidFill>
              </a:rPr>
              <a:t>’;</a:t>
            </a:r>
          </a:p>
          <a:p>
            <a:endParaRPr lang="en-US" dirty="0"/>
          </a:p>
          <a:p>
            <a:pPr lvl="1"/>
            <a:r>
              <a:rPr lang="en-US" dirty="0"/>
              <a:t>What this does is allow the user </a:t>
            </a:r>
            <a:r>
              <a:rPr lang="en-US" i="1" dirty="0" err="1"/>
              <a:t>jim@localhost</a:t>
            </a:r>
            <a:r>
              <a:rPr lang="en-US" i="1" dirty="0"/>
              <a:t> </a:t>
            </a:r>
            <a:r>
              <a:rPr lang="en-US" dirty="0"/>
              <a:t>full access to the </a:t>
            </a:r>
            <a:r>
              <a:rPr lang="en-US" i="1" dirty="0"/>
              <a:t>publications </a:t>
            </a:r>
            <a:r>
              <a:rPr lang="en-US" dirty="0"/>
              <a:t>database using the password </a:t>
            </a:r>
            <a:r>
              <a:rPr lang="en-US" i="1" dirty="0" err="1"/>
              <a:t>mypasswd</a:t>
            </a:r>
            <a:r>
              <a:rPr lang="en-US" dirty="0"/>
              <a:t>. </a:t>
            </a:r>
          </a:p>
        </p:txBody>
      </p:sp>
    </p:spTree>
    <p:extLst>
      <p:ext uri="{BB962C8B-B14F-4D97-AF65-F5344CB8AC3E}">
        <p14:creationId xmlns:p14="http://schemas.microsoft.com/office/powerpoint/2010/main" val="70008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514350" indent="-514350">
              <a:buFont typeface="+mj-lt"/>
              <a:buAutoNum type="arabicPeriod"/>
            </a:pPr>
            <a:r>
              <a:rPr lang="en-US" sz="2400" dirty="0"/>
              <a:t>You can test whether this step has worked following these steps:</a:t>
            </a:r>
          </a:p>
          <a:p>
            <a:pPr marL="514350" indent="-514350">
              <a:buFont typeface="+mj-lt"/>
              <a:buAutoNum type="arabicPeriod"/>
            </a:pPr>
            <a:r>
              <a:rPr lang="en-US" sz="2400" dirty="0"/>
              <a:t>Type </a:t>
            </a:r>
            <a:r>
              <a:rPr lang="en-US" sz="2400" b="1" dirty="0">
                <a:solidFill>
                  <a:srgbClr val="0070C0"/>
                </a:solidFill>
              </a:rPr>
              <a:t>quit</a:t>
            </a:r>
            <a:r>
              <a:rPr lang="en-US" sz="2400" b="1" dirty="0"/>
              <a:t> </a:t>
            </a:r>
            <a:r>
              <a:rPr lang="en-US" sz="2400" dirty="0"/>
              <a:t>to exit </a:t>
            </a:r>
          </a:p>
          <a:p>
            <a:pPr marL="514350" indent="-514350">
              <a:buFont typeface="+mj-lt"/>
              <a:buAutoNum type="arabicPeriod"/>
            </a:pPr>
            <a:r>
              <a:rPr lang="en-US" sz="2400" dirty="0"/>
              <a:t>Rerun MySQL with this command (</a:t>
            </a:r>
            <a:r>
              <a:rPr lang="en-US" sz="2400" dirty="0" err="1"/>
              <a:t>jim</a:t>
            </a:r>
            <a:r>
              <a:rPr lang="en-US" sz="2400" dirty="0"/>
              <a:t> is the username):</a:t>
            </a:r>
            <a:endParaRPr lang="en-US" sz="400" dirty="0"/>
          </a:p>
          <a:p>
            <a:pPr marL="0" indent="0" algn="ctr">
              <a:buNone/>
            </a:pPr>
            <a:r>
              <a:rPr lang="en-US" sz="2400" dirty="0">
                <a:solidFill>
                  <a:srgbClr val="0070C0"/>
                </a:solidFill>
              </a:rPr>
              <a:t> </a:t>
            </a:r>
            <a:r>
              <a:rPr lang="en-US" sz="2400" b="1" dirty="0">
                <a:solidFill>
                  <a:srgbClr val="0070C0"/>
                </a:solidFill>
              </a:rPr>
              <a:t>-u </a:t>
            </a:r>
            <a:r>
              <a:rPr lang="en-US" sz="2400" b="1" dirty="0" err="1">
                <a:solidFill>
                  <a:srgbClr val="0070C0"/>
                </a:solidFill>
              </a:rPr>
              <a:t>jim</a:t>
            </a:r>
            <a:r>
              <a:rPr lang="en-US" sz="2400" b="1" dirty="0">
                <a:solidFill>
                  <a:srgbClr val="0070C0"/>
                </a:solidFill>
              </a:rPr>
              <a:t> –p</a:t>
            </a:r>
          </a:p>
          <a:p>
            <a:pPr marL="0" indent="0" algn="ctr">
              <a:buNone/>
            </a:pPr>
            <a:endParaRPr lang="en-US" sz="400" b="1" dirty="0">
              <a:solidFill>
                <a:srgbClr val="0070C0"/>
              </a:solidFill>
            </a:endParaRPr>
          </a:p>
          <a:p>
            <a:pPr marL="514350" indent="-514350">
              <a:buFont typeface="+mj-lt"/>
              <a:buAutoNum type="arabicPeriod" startAt="4"/>
            </a:pPr>
            <a:r>
              <a:rPr lang="en-US" sz="2400" dirty="0"/>
              <a:t>Enter your password when prompted and you will be logged in. </a:t>
            </a:r>
          </a:p>
          <a:p>
            <a:pPr marL="0" indent="0">
              <a:buNone/>
            </a:pPr>
            <a:endParaRPr lang="en-US" dirty="0">
              <a:solidFill>
                <a:srgbClr val="0070C0"/>
              </a:solidFill>
            </a:endParaRPr>
          </a:p>
        </p:txBody>
      </p:sp>
      <p:pic>
        <p:nvPicPr>
          <p:cNvPr id="5" name="Picture 4">
            <a:extLst>
              <a:ext uri="{FF2B5EF4-FFF2-40B4-BE49-F238E27FC236}">
                <a16:creationId xmlns:a16="http://schemas.microsoft.com/office/drawing/2014/main" id="{40D5FE44-8F8D-4E6C-BE93-188A652D31AF}"/>
              </a:ext>
            </a:extLst>
          </p:cNvPr>
          <p:cNvPicPr>
            <a:picLocks noChangeAspect="1"/>
          </p:cNvPicPr>
          <p:nvPr/>
        </p:nvPicPr>
        <p:blipFill>
          <a:blip r:embed="rId3"/>
          <a:stretch>
            <a:fillRect/>
          </a:stretch>
        </p:blipFill>
        <p:spPr>
          <a:xfrm>
            <a:off x="2398996" y="4639798"/>
            <a:ext cx="7394007" cy="2218202"/>
          </a:xfrm>
          <a:prstGeom prst="rect">
            <a:avLst/>
          </a:prstGeom>
        </p:spPr>
      </p:pic>
    </p:spTree>
    <p:extLst>
      <p:ext uri="{BB962C8B-B14F-4D97-AF65-F5344CB8AC3E}">
        <p14:creationId xmlns:p14="http://schemas.microsoft.com/office/powerpoint/2010/main" val="220842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If you prefer, you can place your password immediately following the –p (without any spaces) to avoid having to enter it when prompted.</a:t>
            </a:r>
          </a:p>
          <a:p>
            <a:endParaRPr lang="en-US" dirty="0"/>
          </a:p>
          <a:p>
            <a:pPr marL="0" indent="0" algn="ctr">
              <a:buNone/>
            </a:pPr>
            <a:r>
              <a:rPr lang="en-US" dirty="0" err="1">
                <a:solidFill>
                  <a:srgbClr val="0070C0"/>
                </a:solidFill>
              </a:rPr>
              <a:t>mysql</a:t>
            </a:r>
            <a:r>
              <a:rPr lang="en-US" dirty="0">
                <a:solidFill>
                  <a:srgbClr val="0070C0"/>
                </a:solidFill>
              </a:rPr>
              <a:t> -u </a:t>
            </a:r>
            <a:r>
              <a:rPr lang="en-US" dirty="0" err="1">
                <a:solidFill>
                  <a:srgbClr val="0070C0"/>
                </a:solidFill>
              </a:rPr>
              <a:t>jim</a:t>
            </a:r>
            <a:r>
              <a:rPr lang="en-US" dirty="0">
                <a:solidFill>
                  <a:srgbClr val="0070C0"/>
                </a:solidFill>
              </a:rPr>
              <a:t> -</a:t>
            </a:r>
            <a:r>
              <a:rPr lang="en-US" dirty="0" err="1">
                <a:solidFill>
                  <a:srgbClr val="0070C0"/>
                </a:solidFill>
              </a:rPr>
              <a:t>pmypasswd</a:t>
            </a:r>
            <a:endParaRPr lang="en-US" dirty="0">
              <a:solidFill>
                <a:srgbClr val="0070C0"/>
              </a:solidFill>
            </a:endParaRPr>
          </a:p>
          <a:p>
            <a:endParaRPr lang="en-US" dirty="0"/>
          </a:p>
          <a:p>
            <a:r>
              <a:rPr lang="en-US" dirty="0"/>
              <a:t>But this is </a:t>
            </a:r>
            <a:r>
              <a:rPr lang="en-US" dirty="0">
                <a:solidFill>
                  <a:srgbClr val="FF0000"/>
                </a:solidFill>
              </a:rPr>
              <a:t>considered a poor practice</a:t>
            </a:r>
            <a:r>
              <a:rPr lang="en-US" dirty="0"/>
              <a:t>, because if  other people are logged into your system, there may be ways for them to look at the command you entered and find out your password.</a:t>
            </a:r>
          </a:p>
        </p:txBody>
      </p:sp>
    </p:spTree>
    <p:extLst>
      <p:ext uri="{BB962C8B-B14F-4D97-AF65-F5344CB8AC3E}">
        <p14:creationId xmlns:p14="http://schemas.microsoft.com/office/powerpoint/2010/main" val="50230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199" y="1825625"/>
            <a:ext cx="10785049" cy="4351338"/>
          </a:xfrm>
        </p:spPr>
        <p:txBody>
          <a:bodyPr>
            <a:normAutofit/>
          </a:bodyPr>
          <a:lstStyle/>
          <a:p>
            <a:r>
              <a:rPr lang="en-US" dirty="0"/>
              <a:t>MySQL is one of the most popular database management system for web servers. </a:t>
            </a:r>
          </a:p>
          <a:p>
            <a:pPr marL="457200" lvl="1" indent="0">
              <a:buNone/>
            </a:pPr>
            <a:r>
              <a:rPr lang="en-US" dirty="0"/>
              <a:t>Developed in the mid-1990s, it’s now a mature technology that powers many of today’s most-visited Internet destinations.</a:t>
            </a:r>
          </a:p>
          <a:p>
            <a:endParaRPr lang="en-US" dirty="0"/>
          </a:p>
          <a:p>
            <a:r>
              <a:rPr lang="en-US" dirty="0"/>
              <a:t>One reason for its success must be the fact that it’s </a:t>
            </a:r>
            <a:r>
              <a:rPr lang="en-US" b="1" dirty="0">
                <a:solidFill>
                  <a:srgbClr val="7030A0"/>
                </a:solidFill>
              </a:rPr>
              <a:t>free to use </a:t>
            </a:r>
          </a:p>
          <a:p>
            <a:pPr lvl="1">
              <a:buFont typeface="Courier New" panose="02070309020205020404" pitchFamily="49" charset="0"/>
              <a:buChar char="o"/>
            </a:pPr>
            <a:r>
              <a:rPr lang="en-US" dirty="0"/>
              <a:t>But it’s also extremely powerful and </a:t>
            </a:r>
            <a:r>
              <a:rPr lang="en-US" b="1" dirty="0">
                <a:solidFill>
                  <a:srgbClr val="00B050"/>
                </a:solidFill>
              </a:rPr>
              <a:t>exceptionally fast</a:t>
            </a:r>
          </a:p>
          <a:p>
            <a:pPr lvl="1">
              <a:buFont typeface="Courier New" panose="02070309020205020404" pitchFamily="49" charset="0"/>
              <a:buChar char="o"/>
            </a:pPr>
            <a:r>
              <a:rPr lang="en-US" dirty="0"/>
              <a:t>MySQL is also </a:t>
            </a:r>
            <a:r>
              <a:rPr lang="en-US" b="1" dirty="0">
                <a:solidFill>
                  <a:srgbClr val="00B050"/>
                </a:solidFill>
              </a:rPr>
              <a:t>highly scalable</a:t>
            </a:r>
            <a:r>
              <a:rPr lang="en-US" dirty="0"/>
              <a:t>, which means that it can grow with your website (for the latest benchmarks, see </a:t>
            </a:r>
            <a:r>
              <a:rPr lang="en-US" i="1" dirty="0">
                <a:solidFill>
                  <a:srgbClr val="0070C0"/>
                </a:solidFill>
              </a:rPr>
              <a:t>http://mysql.com/why-mysql/benchmarks</a:t>
            </a:r>
            <a:r>
              <a:rPr lang="en-US" dirty="0"/>
              <a:t>).</a:t>
            </a:r>
          </a:p>
        </p:txBody>
      </p:sp>
    </p:spTree>
    <p:extLst>
      <p:ext uri="{BB962C8B-B14F-4D97-AF65-F5344CB8AC3E}">
        <p14:creationId xmlns:p14="http://schemas.microsoft.com/office/powerpoint/2010/main" val="414741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users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fontScale="92500" lnSpcReduction="10000"/>
          </a:bodyPr>
          <a:lstStyle/>
          <a:p>
            <a:r>
              <a:rPr lang="en-US" dirty="0"/>
              <a:t>You can grant only privileges that you already have, and you must also have the privilege to issue </a:t>
            </a:r>
            <a:r>
              <a:rPr lang="en-US" dirty="0">
                <a:solidFill>
                  <a:srgbClr val="0070C0"/>
                </a:solidFill>
              </a:rPr>
              <a:t>GRANT</a:t>
            </a:r>
            <a:r>
              <a:rPr lang="en-US" dirty="0"/>
              <a:t> commands. </a:t>
            </a:r>
          </a:p>
          <a:p>
            <a:pPr>
              <a:buFont typeface="Courier New" panose="02070309020205020404" pitchFamily="49" charset="0"/>
              <a:buChar char="o"/>
            </a:pPr>
            <a:r>
              <a:rPr lang="en-US" dirty="0"/>
              <a:t>There are </a:t>
            </a:r>
            <a:r>
              <a:rPr lang="en-US" u="sng" dirty="0"/>
              <a:t>a whole range of privileges</a:t>
            </a:r>
            <a:r>
              <a:rPr lang="en-US" dirty="0"/>
              <a:t> you can choose to grant if you are not granting all privileges. </a:t>
            </a:r>
          </a:p>
          <a:p>
            <a:endParaRPr lang="en-US" dirty="0"/>
          </a:p>
          <a:p>
            <a:r>
              <a:rPr lang="en-US" dirty="0"/>
              <a:t>For further details, please visit the following site, which also covers the </a:t>
            </a:r>
            <a:r>
              <a:rPr lang="en-US" b="1" dirty="0">
                <a:solidFill>
                  <a:srgbClr val="0070C0"/>
                </a:solidFill>
              </a:rPr>
              <a:t>REVOKE</a:t>
            </a:r>
            <a:r>
              <a:rPr lang="en-US" dirty="0"/>
              <a:t> command, which can remove privileges once granted: </a:t>
            </a:r>
            <a:r>
              <a:rPr lang="en-US" i="1" dirty="0">
                <a:solidFill>
                  <a:srgbClr val="0070C0"/>
                </a:solidFill>
                <a:hlinkClick r:id="rId3"/>
              </a:rPr>
              <a:t>https://dev.mysql.com/doc/refman/5.7/en/grant.html</a:t>
            </a:r>
            <a:endParaRPr lang="en-US" i="1" dirty="0">
              <a:solidFill>
                <a:srgbClr val="0070C0"/>
              </a:solidFill>
            </a:endParaRPr>
          </a:p>
          <a:p>
            <a:endParaRPr lang="en-US" i="1" dirty="0">
              <a:solidFill>
                <a:srgbClr val="0070C0"/>
              </a:solidFill>
            </a:endParaRPr>
          </a:p>
          <a:p>
            <a:pPr marL="457200" lvl="1" indent="0">
              <a:buNone/>
            </a:pPr>
            <a:r>
              <a:rPr lang="en-US" dirty="0"/>
              <a:t>Also be aware that if you create a new user but do not specify an </a:t>
            </a:r>
            <a:r>
              <a:rPr lang="en-US" dirty="0">
                <a:solidFill>
                  <a:srgbClr val="0070C0"/>
                </a:solidFill>
              </a:rPr>
              <a:t>IDENTIFIED BY </a:t>
            </a:r>
            <a:r>
              <a:rPr lang="en-US" dirty="0"/>
              <a:t>clause, </a:t>
            </a:r>
            <a:r>
              <a:rPr lang="en-US" dirty="0">
                <a:solidFill>
                  <a:srgbClr val="FF0000"/>
                </a:solidFill>
              </a:rPr>
              <a:t>the user will have no password</a:t>
            </a:r>
            <a:r>
              <a:rPr lang="en-US" dirty="0"/>
              <a:t>, a situation that is very insecure and should be avoided.</a:t>
            </a:r>
          </a:p>
        </p:txBody>
      </p:sp>
    </p:spTree>
    <p:extLst>
      <p:ext uri="{BB962C8B-B14F-4D97-AF65-F5344CB8AC3E}">
        <p14:creationId xmlns:p14="http://schemas.microsoft.com/office/powerpoint/2010/main" val="98155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lnSpcReduction="10000"/>
          </a:bodyPr>
          <a:lstStyle/>
          <a:p>
            <a:r>
              <a:rPr lang="en-US" dirty="0"/>
              <a:t>A </a:t>
            </a:r>
            <a:r>
              <a:rPr lang="en-US" b="1" i="1" dirty="0"/>
              <a:t>database</a:t>
            </a:r>
            <a:r>
              <a:rPr lang="en-US" i="1" dirty="0"/>
              <a:t> </a:t>
            </a:r>
            <a:r>
              <a:rPr lang="en-US" dirty="0"/>
              <a:t>is a </a:t>
            </a:r>
            <a:r>
              <a:rPr lang="en-US" u="sng" dirty="0"/>
              <a:t>structured collection of records</a:t>
            </a:r>
            <a:r>
              <a:rPr lang="en-US" dirty="0"/>
              <a:t> or data stored in a computer system and organized in such a way that it can be quickly searched and information can be rapidly retrieved.</a:t>
            </a:r>
          </a:p>
          <a:p>
            <a:endParaRPr lang="en-US" dirty="0"/>
          </a:p>
          <a:p>
            <a:r>
              <a:rPr lang="en-US" dirty="0"/>
              <a:t>The </a:t>
            </a:r>
            <a:r>
              <a:rPr lang="en-US" i="1" dirty="0"/>
              <a:t>SQL </a:t>
            </a:r>
            <a:r>
              <a:rPr lang="en-US" dirty="0"/>
              <a:t>in MySQL stands for </a:t>
            </a:r>
            <a:r>
              <a:rPr lang="en-US" b="1" i="1" dirty="0"/>
              <a:t>Structured Query Language</a:t>
            </a:r>
          </a:p>
          <a:p>
            <a:pPr lvl="1">
              <a:buFont typeface="Courier New" panose="02070309020205020404" pitchFamily="49" charset="0"/>
              <a:buChar char="o"/>
            </a:pPr>
            <a:r>
              <a:rPr lang="en-US" dirty="0"/>
              <a:t>This language is loosely based on English and also used in other databases such as Oracle and Microsoft SQL Server. </a:t>
            </a:r>
          </a:p>
          <a:p>
            <a:endParaRPr lang="en-US" dirty="0"/>
          </a:p>
          <a:p>
            <a:pPr marL="457200" lvl="1" indent="0">
              <a:buNone/>
            </a:pPr>
            <a:r>
              <a:rPr lang="en-US" dirty="0"/>
              <a:t>It is designed to allow simple requests from a database via commands such as:</a:t>
            </a:r>
          </a:p>
          <a:p>
            <a:endParaRPr lang="en-US" sz="500" dirty="0"/>
          </a:p>
          <a:p>
            <a:pPr marL="457200" lvl="1" indent="0">
              <a:buNone/>
            </a:pPr>
            <a:r>
              <a:rPr lang="en-US" dirty="0">
                <a:solidFill>
                  <a:srgbClr val="0070C0"/>
                </a:solidFill>
              </a:rPr>
              <a:t>SELECT title FROM publications WHERE author = 'Charles Darwin’;</a:t>
            </a:r>
          </a:p>
          <a:p>
            <a:endParaRPr lang="en-US" dirty="0"/>
          </a:p>
        </p:txBody>
      </p:sp>
    </p:spTree>
    <p:extLst>
      <p:ext uri="{BB962C8B-B14F-4D97-AF65-F5344CB8AC3E}">
        <p14:creationId xmlns:p14="http://schemas.microsoft.com/office/powerpoint/2010/main" val="146731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a:buFont typeface="Wingdings" panose="05000000000000000000" pitchFamily="2" charset="2"/>
              <a:buChar char="§"/>
            </a:pPr>
            <a:r>
              <a:rPr lang="en-US" dirty="0"/>
              <a:t>A MySQL database contains one or more </a:t>
            </a:r>
            <a:r>
              <a:rPr lang="en-US" b="1" i="1" dirty="0"/>
              <a:t>tables</a:t>
            </a:r>
            <a:r>
              <a:rPr lang="en-US" dirty="0"/>
              <a:t>, each of which contains </a:t>
            </a:r>
            <a:r>
              <a:rPr lang="en-US" b="1" i="1" dirty="0"/>
              <a:t>records</a:t>
            </a:r>
            <a:r>
              <a:rPr lang="en-US" i="1" dirty="0"/>
              <a:t> </a:t>
            </a:r>
            <a:r>
              <a:rPr lang="en-US" dirty="0"/>
              <a:t>or </a:t>
            </a:r>
            <a:r>
              <a:rPr lang="en-US" b="1" i="1" dirty="0"/>
              <a:t>rows</a:t>
            </a:r>
            <a:r>
              <a:rPr lang="en-US" dirty="0"/>
              <a:t>.</a:t>
            </a:r>
          </a:p>
          <a:p>
            <a:pPr>
              <a:buFont typeface="Wingdings" panose="05000000000000000000" pitchFamily="2" charset="2"/>
              <a:buChar char="§"/>
            </a:pPr>
            <a:endParaRPr lang="en-US" dirty="0"/>
          </a:p>
          <a:p>
            <a:pPr>
              <a:buFont typeface="Wingdings" panose="05000000000000000000" pitchFamily="2" charset="2"/>
              <a:buChar char="§"/>
            </a:pPr>
            <a:r>
              <a:rPr lang="en-US" dirty="0"/>
              <a:t>Within these rows are various </a:t>
            </a:r>
            <a:r>
              <a:rPr lang="en-US" b="1" i="1" dirty="0"/>
              <a:t>columns</a:t>
            </a:r>
            <a:r>
              <a:rPr lang="en-US" i="1" dirty="0"/>
              <a:t> </a:t>
            </a:r>
            <a:r>
              <a:rPr lang="en-US" dirty="0"/>
              <a:t>or </a:t>
            </a:r>
            <a:r>
              <a:rPr lang="en-US" b="1" i="1" dirty="0"/>
              <a:t>fields</a:t>
            </a:r>
            <a:r>
              <a:rPr lang="en-US" i="1" dirty="0"/>
              <a:t> </a:t>
            </a:r>
            <a:r>
              <a:rPr lang="en-US" dirty="0"/>
              <a:t>that contain the data itself.</a:t>
            </a:r>
          </a:p>
          <a:p>
            <a:endParaRPr lang="en-US" dirty="0"/>
          </a:p>
        </p:txBody>
      </p:sp>
    </p:spTree>
    <p:extLst>
      <p:ext uri="{BB962C8B-B14F-4D97-AF65-F5344CB8AC3E}">
        <p14:creationId xmlns:p14="http://schemas.microsoft.com/office/powerpoint/2010/main" val="313629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r>
              <a:rPr lang="en-US" dirty="0"/>
              <a:t>This table shows the contents of an example database of five publications detailing the author, title, type, and year of publication.</a:t>
            </a:r>
          </a:p>
          <a:p>
            <a:pPr marL="457200" lvl="1" indent="0">
              <a:buNone/>
            </a:pPr>
            <a:r>
              <a:rPr lang="en-US" dirty="0"/>
              <a:t>Each row in the table is the same as a row in a MySQL table, and each element within a row is the same as a MySQL field.</a:t>
            </a:r>
          </a:p>
          <a:p>
            <a:endParaRPr lang="en-US" dirty="0"/>
          </a:p>
        </p:txBody>
      </p:sp>
      <p:pic>
        <p:nvPicPr>
          <p:cNvPr id="4" name="Picture 3">
            <a:extLst>
              <a:ext uri="{FF2B5EF4-FFF2-40B4-BE49-F238E27FC236}">
                <a16:creationId xmlns:a16="http://schemas.microsoft.com/office/drawing/2014/main" id="{E0ECA14E-E4D9-4B76-9C09-A0C7D5A55F1B}"/>
              </a:ext>
            </a:extLst>
          </p:cNvPr>
          <p:cNvPicPr>
            <a:picLocks noChangeAspect="1"/>
          </p:cNvPicPr>
          <p:nvPr/>
        </p:nvPicPr>
        <p:blipFill>
          <a:blip r:embed="rId2"/>
          <a:stretch>
            <a:fillRect/>
          </a:stretch>
        </p:blipFill>
        <p:spPr>
          <a:xfrm>
            <a:off x="2674330" y="3818827"/>
            <a:ext cx="6843340" cy="2879703"/>
          </a:xfrm>
          <a:prstGeom prst="rect">
            <a:avLst/>
          </a:prstGeom>
        </p:spPr>
      </p:pic>
    </p:spTree>
    <p:extLst>
      <p:ext uri="{BB962C8B-B14F-4D97-AF65-F5344CB8AC3E}">
        <p14:creationId xmlns:p14="http://schemas.microsoft.com/office/powerpoint/2010/main" val="379012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MySQL Basics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u="sng" dirty="0"/>
              <a:t>Name of the database</a:t>
            </a:r>
            <a:r>
              <a:rPr lang="en-US" dirty="0"/>
              <a:t>: </a:t>
            </a:r>
          </a:p>
          <a:p>
            <a:pPr marL="0" indent="0">
              <a:buNone/>
            </a:pPr>
            <a:r>
              <a:rPr lang="en-US" dirty="0"/>
              <a:t>To uniquely identify this database, I’ll refer to it as the </a:t>
            </a:r>
            <a:r>
              <a:rPr lang="en-US" b="1" i="1" dirty="0">
                <a:solidFill>
                  <a:srgbClr val="002060"/>
                </a:solidFill>
              </a:rPr>
              <a:t>publications</a:t>
            </a:r>
            <a:r>
              <a:rPr lang="en-US" i="1" dirty="0"/>
              <a:t> </a:t>
            </a:r>
            <a:r>
              <a:rPr lang="en-US" dirty="0"/>
              <a:t>database </a:t>
            </a:r>
          </a:p>
          <a:p>
            <a:endParaRPr lang="en-US" dirty="0"/>
          </a:p>
          <a:p>
            <a:pPr marL="0" indent="0">
              <a:buNone/>
            </a:pPr>
            <a:r>
              <a:rPr lang="en-US" u="sng" dirty="0"/>
              <a:t>Name of the Table</a:t>
            </a:r>
            <a:r>
              <a:rPr lang="en-US" dirty="0"/>
              <a:t>: </a:t>
            </a:r>
          </a:p>
          <a:p>
            <a:pPr marL="0" indent="0">
              <a:buNone/>
            </a:pPr>
            <a:r>
              <a:rPr lang="en-US" dirty="0"/>
              <a:t>And, as you will have observed, all these publications are considered to be classics of literature, so I’ll call the table within the database that holds the details </a:t>
            </a:r>
            <a:r>
              <a:rPr lang="en-US" b="1" i="1" dirty="0">
                <a:solidFill>
                  <a:srgbClr val="002060"/>
                </a:solidFill>
              </a:rPr>
              <a:t>classics</a:t>
            </a:r>
            <a:endParaRPr lang="en-US" b="1" dirty="0"/>
          </a:p>
        </p:txBody>
      </p:sp>
    </p:spTree>
    <p:extLst>
      <p:ext uri="{BB962C8B-B14F-4D97-AF65-F5344CB8AC3E}">
        <p14:creationId xmlns:p14="http://schemas.microsoft.com/office/powerpoint/2010/main" val="239292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Summary of Database Terms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821918"/>
          </a:xfrm>
        </p:spPr>
        <p:txBody>
          <a:bodyPr>
            <a:normAutofit fontScale="85000" lnSpcReduction="20000"/>
          </a:bodyPr>
          <a:lstStyle/>
          <a:p>
            <a:r>
              <a:rPr lang="en-US" dirty="0"/>
              <a:t>The main terms you need to acquaint yourself with for now are as follows:</a:t>
            </a:r>
          </a:p>
          <a:p>
            <a:endParaRPr lang="en-US" dirty="0"/>
          </a:p>
          <a:p>
            <a:pPr marL="0" indent="0">
              <a:buNone/>
            </a:pPr>
            <a:r>
              <a:rPr lang="en-US" b="1" i="1" dirty="0"/>
              <a:t>Database</a:t>
            </a:r>
            <a:r>
              <a:rPr lang="en-US" i="1" dirty="0"/>
              <a:t>	</a:t>
            </a:r>
            <a:r>
              <a:rPr lang="en-US" dirty="0"/>
              <a:t>The overall container for a collection of MySQL data</a:t>
            </a:r>
          </a:p>
          <a:p>
            <a:pPr marL="0" indent="0">
              <a:buNone/>
            </a:pPr>
            <a:endParaRPr lang="en-US" dirty="0"/>
          </a:p>
          <a:p>
            <a:pPr marL="0" indent="0">
              <a:buNone/>
            </a:pPr>
            <a:r>
              <a:rPr lang="en-US" b="1" i="1" dirty="0"/>
              <a:t>Table</a:t>
            </a:r>
            <a:r>
              <a:rPr lang="en-US" i="1" dirty="0"/>
              <a:t>		</a:t>
            </a:r>
            <a:r>
              <a:rPr lang="en-US" dirty="0"/>
              <a:t>A sub-container within a database that stores the actual data</a:t>
            </a:r>
          </a:p>
          <a:p>
            <a:pPr marL="0" indent="0">
              <a:buNone/>
            </a:pPr>
            <a:endParaRPr lang="en-US" dirty="0"/>
          </a:p>
          <a:p>
            <a:pPr marL="0" indent="0">
              <a:buNone/>
            </a:pPr>
            <a:r>
              <a:rPr lang="en-US" b="1" i="1" dirty="0"/>
              <a:t>Row</a:t>
            </a:r>
            <a:r>
              <a:rPr lang="en-US" i="1" dirty="0"/>
              <a:t>		</a:t>
            </a:r>
            <a:r>
              <a:rPr lang="en-US" dirty="0"/>
              <a:t>A single record within a table, which may contain several fields</a:t>
            </a:r>
          </a:p>
          <a:p>
            <a:pPr marL="0" indent="0">
              <a:buNone/>
            </a:pPr>
            <a:endParaRPr lang="en-US" dirty="0"/>
          </a:p>
          <a:p>
            <a:pPr marL="0" indent="0">
              <a:buNone/>
            </a:pPr>
            <a:r>
              <a:rPr lang="en-US" b="1" i="1" dirty="0"/>
              <a:t>Column</a:t>
            </a:r>
            <a:r>
              <a:rPr lang="en-US" i="1" dirty="0"/>
              <a:t>	</a:t>
            </a:r>
            <a:r>
              <a:rPr lang="en-US" dirty="0"/>
              <a:t>The name of a field within a row</a:t>
            </a:r>
          </a:p>
          <a:p>
            <a:endParaRPr lang="en-US" dirty="0"/>
          </a:p>
          <a:p>
            <a:pPr marL="457200" lvl="1" indent="0">
              <a:buNone/>
            </a:pPr>
            <a:r>
              <a:rPr lang="en-US" dirty="0"/>
              <a:t>DISCLAIMER: I should note that I’m not trying to reproduce the precise terminology used in academic literature about relational databases, but just to provide simple, everyday terms to help you quickly grasp basic concepts and get started with a database.</a:t>
            </a:r>
          </a:p>
        </p:txBody>
      </p:sp>
    </p:spTree>
    <p:extLst>
      <p:ext uri="{BB962C8B-B14F-4D97-AF65-F5344CB8AC3E}">
        <p14:creationId xmlns:p14="http://schemas.microsoft.com/office/powerpoint/2010/main" val="339383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lstStyle/>
          <a:p>
            <a:r>
              <a:rPr lang="en-US" dirty="0"/>
              <a:t>Accessing MySQL via the Command Line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p:txBody>
          <a:bodyPr>
            <a:normAutofit/>
          </a:bodyPr>
          <a:lstStyle/>
          <a:p>
            <a:pPr marL="0" indent="0">
              <a:buNone/>
            </a:pPr>
            <a:r>
              <a:rPr lang="en-US" dirty="0"/>
              <a:t>There are 3 main ways in which you can interact with MySQL:</a:t>
            </a:r>
          </a:p>
          <a:p>
            <a:endParaRPr lang="en-US" dirty="0"/>
          </a:p>
          <a:p>
            <a:pPr marL="514350" indent="-514350">
              <a:buFont typeface="+mj-lt"/>
              <a:buAutoNum type="arabicPeriod"/>
            </a:pPr>
            <a:r>
              <a:rPr lang="en-US" dirty="0"/>
              <a:t> Using a command line</a:t>
            </a:r>
          </a:p>
          <a:p>
            <a:pPr marL="514350" indent="-514350">
              <a:buFont typeface="+mj-lt"/>
              <a:buAutoNum type="arabicPeriod"/>
            </a:pPr>
            <a:endParaRPr lang="en-US" dirty="0"/>
          </a:p>
          <a:p>
            <a:pPr marL="514350" indent="-514350">
              <a:buFont typeface="+mj-lt"/>
              <a:buAutoNum type="arabicPeriod"/>
            </a:pPr>
            <a:r>
              <a:rPr lang="en-US" dirty="0"/>
              <a:t> Via a web interface such as </a:t>
            </a:r>
            <a:r>
              <a:rPr lang="en-US" dirty="0" err="1"/>
              <a:t>phpMyAdmin</a:t>
            </a:r>
            <a:r>
              <a:rPr lang="en-US" dirty="0"/>
              <a:t> </a:t>
            </a:r>
          </a:p>
          <a:p>
            <a:pPr marL="514350" indent="-514350">
              <a:buFont typeface="+mj-lt"/>
              <a:buAutoNum type="arabicPeriod"/>
            </a:pPr>
            <a:endParaRPr lang="en-US" dirty="0"/>
          </a:p>
          <a:p>
            <a:pPr marL="514350" indent="-514350">
              <a:buFont typeface="+mj-lt"/>
              <a:buAutoNum type="arabicPeriod"/>
            </a:pPr>
            <a:r>
              <a:rPr lang="en-US" dirty="0"/>
              <a:t> Through a programming language like PHP</a:t>
            </a:r>
          </a:p>
          <a:p>
            <a:endParaRPr lang="en-US" dirty="0"/>
          </a:p>
        </p:txBody>
      </p:sp>
    </p:spTree>
    <p:extLst>
      <p:ext uri="{BB962C8B-B14F-4D97-AF65-F5344CB8AC3E}">
        <p14:creationId xmlns:p14="http://schemas.microsoft.com/office/powerpoint/2010/main" val="84146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3705</TotalTime>
  <Words>1686</Words>
  <Application>Microsoft Office PowerPoint</Application>
  <PresentationFormat>Widescreen</PresentationFormat>
  <Paragraphs>203</Paragraphs>
  <Slides>30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Lucida</vt:lpstr>
      <vt:lpstr>Wingdings</vt:lpstr>
      <vt:lpstr>Office Theme</vt:lpstr>
      <vt:lpstr>PowerPoint Presentation</vt:lpstr>
      <vt:lpstr>Database Systems Ranking</vt:lpstr>
      <vt:lpstr>MySQL</vt:lpstr>
      <vt:lpstr>MySQL Basics</vt:lpstr>
      <vt:lpstr>MySQL Basics</vt:lpstr>
      <vt:lpstr>MySQL Basics</vt:lpstr>
      <vt:lpstr>MySQL Basics</vt:lpstr>
      <vt:lpstr>Summary of Database Terms</vt:lpstr>
      <vt:lpstr>Accessing MySQL via the Command Line</vt:lpstr>
      <vt:lpstr>Starting the Command-Line Interface in Linux</vt:lpstr>
      <vt:lpstr>Starting the Command-Line Interface</vt:lpstr>
      <vt:lpstr>PowerPoint Presentation</vt:lpstr>
      <vt:lpstr>Starting the Command-Line Interface  MySQL on a remote server</vt:lpstr>
      <vt:lpstr>Starting the Command-Line Interface  MySQL on a remote server</vt:lpstr>
      <vt:lpstr>The semicolon</vt:lpstr>
      <vt:lpstr>PowerPoint Presentation</vt:lpstr>
      <vt:lpstr>PowerPoint Presentation</vt:lpstr>
      <vt:lpstr>Canceling a command</vt:lpstr>
      <vt:lpstr>PowerPoint Presentation</vt:lpstr>
      <vt:lpstr>MySQL Commands</vt:lpstr>
      <vt:lpstr>PowerPoint Presentation</vt:lpstr>
      <vt:lpstr>MySQL Commands</vt:lpstr>
      <vt:lpstr>Creating a database</vt:lpstr>
      <vt:lpstr>Creating a database</vt:lpstr>
      <vt:lpstr>Creating users</vt:lpstr>
      <vt:lpstr>Creating users</vt:lpstr>
      <vt:lpstr>Creating users</vt:lpstr>
      <vt:lpstr>Creating users</vt:lpstr>
      <vt:lpstr>Creating users</vt:lpstr>
      <vt:lpstr>Creating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2</cp:revision>
  <dcterms:created xsi:type="dcterms:W3CDTF">2017-09-23T16:21:49Z</dcterms:created>
  <dcterms:modified xsi:type="dcterms:W3CDTF">2019-10-01T19:28:56Z</dcterms:modified>
</cp:coreProperties>
</file>