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83" r:id="rId2"/>
    <p:sldId id="284" r:id="rId3"/>
    <p:sldId id="285" r:id="rId4"/>
    <p:sldId id="286" r:id="rId5"/>
    <p:sldId id="287" r:id="rId6"/>
    <p:sldId id="327" r:id="rId7"/>
    <p:sldId id="288" r:id="rId8"/>
    <p:sldId id="328" r:id="rId9"/>
    <p:sldId id="290" r:id="rId10"/>
    <p:sldId id="331" r:id="rId11"/>
    <p:sldId id="293" r:id="rId12"/>
    <p:sldId id="291" r:id="rId13"/>
    <p:sldId id="292" r:id="rId14"/>
    <p:sldId id="294" r:id="rId15"/>
    <p:sldId id="296" r:id="rId16"/>
    <p:sldId id="297" r:id="rId17"/>
    <p:sldId id="329" r:id="rId18"/>
    <p:sldId id="298" r:id="rId19"/>
    <p:sldId id="299" r:id="rId20"/>
    <p:sldId id="300" r:id="rId21"/>
    <p:sldId id="301" r:id="rId22"/>
    <p:sldId id="302" r:id="rId23"/>
    <p:sldId id="330" r:id="rId24"/>
    <p:sldId id="303" r:id="rId25"/>
    <p:sldId id="304" r:id="rId26"/>
    <p:sldId id="305" r:id="rId27"/>
    <p:sldId id="306" r:id="rId28"/>
    <p:sldId id="307" r:id="rId29"/>
    <p:sldId id="308" r:id="rId30"/>
    <p:sldId id="309" r:id="rId31"/>
    <p:sldId id="310" r:id="rId32"/>
    <p:sldId id="311" r:id="rId33"/>
    <p:sldId id="312" r:id="rId34"/>
    <p:sldId id="313" r:id="rId35"/>
    <p:sldId id="315" r:id="rId36"/>
    <p:sldId id="316" r:id="rId37"/>
    <p:sldId id="3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C682A-4048-45C0-8D87-C2D56D102829}" v="3" dt="2019-10-01T21:07:28.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68"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80030EC3-EEC2-4706-A1D3-364381CC8EE8}"/>
  </pc:docChgLst>
  <pc:docChgLst>
    <pc:chgData name="Fabio Di Troia" userId="7de80edd88c2c9de" providerId="LiveId" clId="{05DC682A-4048-45C0-8D87-C2D56D102829}"/>
    <pc:docChg chg="undo custSel modSld">
      <pc:chgData name="Fabio Di Troia" userId="7de80edd88c2c9de" providerId="LiveId" clId="{05DC682A-4048-45C0-8D87-C2D56D102829}" dt="2019-10-01T21:07:41.417" v="144" actId="27636"/>
      <pc:docMkLst>
        <pc:docMk/>
      </pc:docMkLst>
      <pc:sldChg chg="modSp modNotesTx">
        <pc:chgData name="Fabio Di Troia" userId="7de80edd88c2c9de" providerId="LiveId" clId="{05DC682A-4048-45C0-8D87-C2D56D102829}" dt="2019-10-01T21:03:03.849" v="86" actId="20577"/>
        <pc:sldMkLst>
          <pc:docMk/>
          <pc:sldMk cId="4190875567" sldId="284"/>
        </pc:sldMkLst>
        <pc:spChg chg="mod">
          <ac:chgData name="Fabio Di Troia" userId="7de80edd88c2c9de" providerId="LiveId" clId="{05DC682A-4048-45C0-8D87-C2D56D102829}" dt="2019-10-01T21:02:45.404" v="5" actId="20577"/>
          <ac:spMkLst>
            <pc:docMk/>
            <pc:sldMk cId="4190875567" sldId="284"/>
            <ac:spMk id="3" creationId="{E963EE11-E13B-479C-B4E0-0153B32CAD2B}"/>
          </ac:spMkLst>
        </pc:spChg>
      </pc:sldChg>
      <pc:sldChg chg="modSp modNotesTx">
        <pc:chgData name="Fabio Di Troia" userId="7de80edd88c2c9de" providerId="LiveId" clId="{05DC682A-4048-45C0-8D87-C2D56D102829}" dt="2019-10-01T21:04:42.013" v="121" actId="5793"/>
        <pc:sldMkLst>
          <pc:docMk/>
          <pc:sldMk cId="909525576" sldId="285"/>
        </pc:sldMkLst>
        <pc:spChg chg="mod">
          <ac:chgData name="Fabio Di Troia" userId="7de80edd88c2c9de" providerId="LiveId" clId="{05DC682A-4048-45C0-8D87-C2D56D102829}" dt="2019-10-01T21:04:02.675" v="92" actId="20577"/>
          <ac:spMkLst>
            <pc:docMk/>
            <pc:sldMk cId="909525576" sldId="285"/>
            <ac:spMk id="3" creationId="{E963EE11-E13B-479C-B4E0-0153B32CAD2B}"/>
          </ac:spMkLst>
        </pc:spChg>
      </pc:sldChg>
      <pc:sldChg chg="modSp">
        <pc:chgData name="Fabio Di Troia" userId="7de80edd88c2c9de" providerId="LiveId" clId="{05DC682A-4048-45C0-8D87-C2D56D102829}" dt="2019-10-01T21:05:25.530" v="122" actId="12"/>
        <pc:sldMkLst>
          <pc:docMk/>
          <pc:sldMk cId="1133815541" sldId="290"/>
        </pc:sldMkLst>
        <pc:spChg chg="mod">
          <ac:chgData name="Fabio Di Troia" userId="7de80edd88c2c9de" providerId="LiveId" clId="{05DC682A-4048-45C0-8D87-C2D56D102829}" dt="2019-10-01T21:05:25.530" v="122" actId="12"/>
          <ac:spMkLst>
            <pc:docMk/>
            <pc:sldMk cId="1133815541" sldId="290"/>
            <ac:spMk id="3" creationId="{E963EE11-E13B-479C-B4E0-0153B32CAD2B}"/>
          </ac:spMkLst>
        </pc:spChg>
      </pc:sldChg>
      <pc:sldChg chg="addSp delSp modSp">
        <pc:chgData name="Fabio Di Troia" userId="7de80edd88c2c9de" providerId="LiveId" clId="{05DC682A-4048-45C0-8D87-C2D56D102829}" dt="2019-10-01T21:06:00.401" v="132" actId="20577"/>
        <pc:sldMkLst>
          <pc:docMk/>
          <pc:sldMk cId="1426826430" sldId="291"/>
        </pc:sldMkLst>
        <pc:spChg chg="del">
          <ac:chgData name="Fabio Di Troia" userId="7de80edd88c2c9de" providerId="LiveId" clId="{05DC682A-4048-45C0-8D87-C2D56D102829}" dt="2019-10-01T21:05:52.787" v="129" actId="478"/>
          <ac:spMkLst>
            <pc:docMk/>
            <pc:sldMk cId="1426826430" sldId="291"/>
            <ac:spMk id="2" creationId="{C9AD34C0-BD75-4377-B59F-7C12D72E5018}"/>
          </ac:spMkLst>
        </pc:spChg>
        <pc:spChg chg="mod">
          <ac:chgData name="Fabio Di Troia" userId="7de80edd88c2c9de" providerId="LiveId" clId="{05DC682A-4048-45C0-8D87-C2D56D102829}" dt="2019-10-01T21:06:00.401" v="132" actId="20577"/>
          <ac:spMkLst>
            <pc:docMk/>
            <pc:sldMk cId="1426826430" sldId="291"/>
            <ac:spMk id="3" creationId="{E963EE11-E13B-479C-B4E0-0153B32CAD2B}"/>
          </ac:spMkLst>
        </pc:spChg>
        <pc:spChg chg="add del mod">
          <ac:chgData name="Fabio Di Troia" userId="7de80edd88c2c9de" providerId="LiveId" clId="{05DC682A-4048-45C0-8D87-C2D56D102829}" dt="2019-10-01T21:05:54.129" v="130" actId="478"/>
          <ac:spMkLst>
            <pc:docMk/>
            <pc:sldMk cId="1426826430" sldId="291"/>
            <ac:spMk id="5" creationId="{353194B5-7817-44A7-B97C-DD8E9369B4E9}"/>
          </ac:spMkLst>
        </pc:spChg>
      </pc:sldChg>
      <pc:sldChg chg="addSp delSp modSp">
        <pc:chgData name="Fabio Di Troia" userId="7de80edd88c2c9de" providerId="LiveId" clId="{05DC682A-4048-45C0-8D87-C2D56D102829}" dt="2019-10-01T21:07:41.417" v="144" actId="27636"/>
        <pc:sldMkLst>
          <pc:docMk/>
          <pc:sldMk cId="4073954207" sldId="292"/>
        </pc:sldMkLst>
        <pc:spChg chg="del">
          <ac:chgData name="Fabio Di Troia" userId="7de80edd88c2c9de" providerId="LiveId" clId="{05DC682A-4048-45C0-8D87-C2D56D102829}" dt="2019-10-01T21:07:21.492" v="135" actId="478"/>
          <ac:spMkLst>
            <pc:docMk/>
            <pc:sldMk cId="4073954207" sldId="292"/>
            <ac:spMk id="2" creationId="{C9AD34C0-BD75-4377-B59F-7C12D72E5018}"/>
          </ac:spMkLst>
        </pc:spChg>
        <pc:spChg chg="mod">
          <ac:chgData name="Fabio Di Troia" userId="7de80edd88c2c9de" providerId="LiveId" clId="{05DC682A-4048-45C0-8D87-C2D56D102829}" dt="2019-10-01T21:07:41.417" v="144" actId="27636"/>
          <ac:spMkLst>
            <pc:docMk/>
            <pc:sldMk cId="4073954207" sldId="292"/>
            <ac:spMk id="3" creationId="{E963EE11-E13B-479C-B4E0-0153B32CAD2B}"/>
          </ac:spMkLst>
        </pc:spChg>
        <pc:spChg chg="add del mod">
          <ac:chgData name="Fabio Di Troia" userId="7de80edd88c2c9de" providerId="LiveId" clId="{05DC682A-4048-45C0-8D87-C2D56D102829}" dt="2019-10-01T21:07:29.400" v="142" actId="6549"/>
          <ac:spMkLst>
            <pc:docMk/>
            <pc:sldMk cId="4073954207" sldId="292"/>
            <ac:spMk id="5" creationId="{E6939CB6-4D7C-4AF6-A0FC-3718C2511C9C}"/>
          </ac:spMkLst>
        </pc:spChg>
      </pc:sldChg>
      <pc:sldChg chg="addSp delSp modSp">
        <pc:chgData name="Fabio Di Troia" userId="7de80edd88c2c9de" providerId="LiveId" clId="{05DC682A-4048-45C0-8D87-C2D56D102829}" dt="2019-10-01T21:06:34.941" v="134" actId="113"/>
        <pc:sldMkLst>
          <pc:docMk/>
          <pc:sldMk cId="3399013958" sldId="293"/>
        </pc:sldMkLst>
        <pc:spChg chg="del">
          <ac:chgData name="Fabio Di Troia" userId="7de80edd88c2c9de" providerId="LiveId" clId="{05DC682A-4048-45C0-8D87-C2D56D102829}" dt="2019-10-01T21:05:38.300" v="126" actId="478"/>
          <ac:spMkLst>
            <pc:docMk/>
            <pc:sldMk cId="3399013958" sldId="293"/>
            <ac:spMk id="2" creationId="{C9AD34C0-BD75-4377-B59F-7C12D72E5018}"/>
          </ac:spMkLst>
        </pc:spChg>
        <pc:spChg chg="mod">
          <ac:chgData name="Fabio Di Troia" userId="7de80edd88c2c9de" providerId="LiveId" clId="{05DC682A-4048-45C0-8D87-C2D56D102829}" dt="2019-10-01T21:06:34.941" v="134" actId="113"/>
          <ac:spMkLst>
            <pc:docMk/>
            <pc:sldMk cId="3399013958" sldId="293"/>
            <ac:spMk id="3" creationId="{E963EE11-E13B-479C-B4E0-0153B32CAD2B}"/>
          </ac:spMkLst>
        </pc:spChg>
        <pc:spChg chg="add del mod">
          <ac:chgData name="Fabio Di Troia" userId="7de80edd88c2c9de" providerId="LiveId" clId="{05DC682A-4048-45C0-8D87-C2D56D102829}" dt="2019-10-01T21:05:39.753" v="127" actId="478"/>
          <ac:spMkLst>
            <pc:docMk/>
            <pc:sldMk cId="3399013958" sldId="293"/>
            <ac:spMk id="5" creationId="{6BC1E94D-F63F-4907-B782-2D133FB5AC52}"/>
          </ac:spMkLst>
        </pc:spChg>
      </pc:sldChg>
      <pc:sldChg chg="addSp delSp modSp">
        <pc:chgData name="Fabio Di Troia" userId="7de80edd88c2c9de" providerId="LiveId" clId="{05DC682A-4048-45C0-8D87-C2D56D102829}" dt="2019-10-01T21:05:35.500" v="125" actId="14100"/>
        <pc:sldMkLst>
          <pc:docMk/>
          <pc:sldMk cId="1308527712" sldId="331"/>
        </pc:sldMkLst>
        <pc:spChg chg="del">
          <ac:chgData name="Fabio Di Troia" userId="7de80edd88c2c9de" providerId="LiveId" clId="{05DC682A-4048-45C0-8D87-C2D56D102829}" dt="2019-10-01T21:05:32.193" v="123" actId="478"/>
          <ac:spMkLst>
            <pc:docMk/>
            <pc:sldMk cId="1308527712" sldId="331"/>
            <ac:spMk id="2" creationId="{C9AD34C0-BD75-4377-B59F-7C12D72E5018}"/>
          </ac:spMkLst>
        </pc:spChg>
        <pc:spChg chg="mod">
          <ac:chgData name="Fabio Di Troia" userId="7de80edd88c2c9de" providerId="LiveId" clId="{05DC682A-4048-45C0-8D87-C2D56D102829}" dt="2019-10-01T21:05:35.500" v="125" actId="14100"/>
          <ac:spMkLst>
            <pc:docMk/>
            <pc:sldMk cId="1308527712" sldId="331"/>
            <ac:spMk id="3" creationId="{E963EE11-E13B-479C-B4E0-0153B32CAD2B}"/>
          </ac:spMkLst>
        </pc:spChg>
        <pc:spChg chg="add del mod">
          <ac:chgData name="Fabio Di Troia" userId="7de80edd88c2c9de" providerId="LiveId" clId="{05DC682A-4048-45C0-8D87-C2D56D102829}" dt="2019-10-01T21:05:33.372" v="124" actId="478"/>
          <ac:spMkLst>
            <pc:docMk/>
            <pc:sldMk cId="1308527712" sldId="331"/>
            <ac:spMk id="5" creationId="{4F4C63F9-014C-49E4-8A75-7BEA64636C86}"/>
          </ac:spMkLst>
        </pc:spChg>
      </pc:sldChg>
    </pc:docChg>
  </pc:docChgLst>
  <pc:docChgLst>
    <pc:chgData name="Fabio Di Troia" userId="7de80edd88c2c9de" providerId="LiveId" clId="{5CD3BDC7-1AF9-471A-86EE-6334C0585B61}"/>
    <pc:docChg chg="modSld">
      <pc:chgData name="Fabio Di Troia" userId="7de80edd88c2c9de" providerId="LiveId" clId="{5CD3BDC7-1AF9-471A-86EE-6334C0585B61}" dt="2019-03-07T21:03:53.109" v="3" actId="115"/>
      <pc:docMkLst>
        <pc:docMk/>
      </pc:docMkLst>
      <pc:sldChg chg="modSp">
        <pc:chgData name="Fabio Di Troia" userId="7de80edd88c2c9de" providerId="LiveId" clId="{5CD3BDC7-1AF9-471A-86EE-6334C0585B61}" dt="2019-03-07T20:53:59.984" v="1" actId="207"/>
        <pc:sldMkLst>
          <pc:docMk/>
          <pc:sldMk cId="909525576" sldId="285"/>
        </pc:sldMkLst>
        <pc:spChg chg="mod">
          <ac:chgData name="Fabio Di Troia" userId="7de80edd88c2c9de" providerId="LiveId" clId="{5CD3BDC7-1AF9-471A-86EE-6334C0585B61}" dt="2019-03-07T20:53:59.984" v="1" actId="207"/>
          <ac:spMkLst>
            <pc:docMk/>
            <pc:sldMk cId="909525576" sldId="285"/>
            <ac:spMk id="3" creationId="{E963EE11-E13B-479C-B4E0-0153B32CAD2B}"/>
          </ac:spMkLst>
        </pc:spChg>
      </pc:sldChg>
      <pc:sldChg chg="modSp">
        <pc:chgData name="Fabio Di Troia" userId="7de80edd88c2c9de" providerId="LiveId" clId="{5CD3BDC7-1AF9-471A-86EE-6334C0585B61}" dt="2019-03-07T21:03:53.109" v="3" actId="115"/>
        <pc:sldMkLst>
          <pc:docMk/>
          <pc:sldMk cId="1241346924" sldId="305"/>
        </pc:sldMkLst>
        <pc:spChg chg="mod">
          <ac:chgData name="Fabio Di Troia" userId="7de80edd88c2c9de" providerId="LiveId" clId="{5CD3BDC7-1AF9-471A-86EE-6334C0585B61}" dt="2019-03-07T21:03:53.109" v="3" actId="115"/>
          <ac:spMkLst>
            <pc:docMk/>
            <pc:sldMk cId="1241346924" sldId="305"/>
            <ac:spMk id="3" creationId="{E963EE11-E13B-479C-B4E0-0153B32CAD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a:t>
            </a:fld>
            <a:endParaRPr lang="en-US"/>
          </a:p>
        </p:txBody>
      </p:sp>
    </p:spTree>
    <p:extLst>
      <p:ext uri="{BB962C8B-B14F-4D97-AF65-F5344CB8AC3E}">
        <p14:creationId xmlns:p14="http://schemas.microsoft.com/office/powerpoint/2010/main" val="370910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10</a:t>
            </a:fld>
            <a:endParaRPr lang="en-US"/>
          </a:p>
        </p:txBody>
      </p:sp>
    </p:spTree>
    <p:extLst>
      <p:ext uri="{BB962C8B-B14F-4D97-AF65-F5344CB8AC3E}">
        <p14:creationId xmlns:p14="http://schemas.microsoft.com/office/powerpoint/2010/main" val="2591037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11</a:t>
            </a:fld>
            <a:endParaRPr lang="en-US"/>
          </a:p>
        </p:txBody>
      </p:sp>
    </p:spTree>
    <p:extLst>
      <p:ext uri="{BB962C8B-B14F-4D97-AF65-F5344CB8AC3E}">
        <p14:creationId xmlns:p14="http://schemas.microsoft.com/office/powerpoint/2010/main" val="2334534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12</a:t>
            </a:fld>
            <a:endParaRPr lang="en-US"/>
          </a:p>
        </p:txBody>
      </p:sp>
    </p:spTree>
    <p:extLst>
      <p:ext uri="{BB962C8B-B14F-4D97-AF65-F5344CB8AC3E}">
        <p14:creationId xmlns:p14="http://schemas.microsoft.com/office/powerpoint/2010/main" val="631188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CHAR is slightly more efficient if the sizes are similar in all records, whereas VARCHAR is more efficient if sizes can vary a lot and get large. </a:t>
            </a:r>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2851026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214551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15</a:t>
            </a:fld>
            <a:endParaRPr lang="en-US"/>
          </a:p>
        </p:txBody>
      </p:sp>
    </p:spTree>
    <p:extLst>
      <p:ext uri="{BB962C8B-B14F-4D97-AF65-F5344CB8AC3E}">
        <p14:creationId xmlns:p14="http://schemas.microsoft.com/office/powerpoint/2010/main" val="792974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881703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2587094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4068052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19</a:t>
            </a:fld>
            <a:endParaRPr lang="en-US"/>
          </a:p>
        </p:txBody>
      </p:sp>
    </p:spTree>
    <p:extLst>
      <p:ext uri="{BB962C8B-B14F-4D97-AF65-F5344CB8AC3E}">
        <p14:creationId xmlns:p14="http://schemas.microsoft.com/office/powerpoint/2010/main" val="268099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InnoDB</a:t>
            </a:r>
            <a:r>
              <a:rPr lang="en-US" dirty="0"/>
              <a:t> is the new standard (MySQL 5.5+), replacing </a:t>
            </a:r>
            <a:r>
              <a:rPr lang="en-US" dirty="0" err="1"/>
              <a:t>MyISAM</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a:t>
            </a:fld>
            <a:endParaRPr lang="en-US"/>
          </a:p>
        </p:txBody>
      </p:sp>
    </p:spTree>
    <p:extLst>
      <p:ext uri="{BB962C8B-B14F-4D97-AF65-F5344CB8AC3E}">
        <p14:creationId xmlns:p14="http://schemas.microsoft.com/office/powerpoint/2010/main" val="2968946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2886749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21</a:t>
            </a:fld>
            <a:endParaRPr lang="en-US"/>
          </a:p>
        </p:txBody>
      </p:sp>
    </p:spTree>
    <p:extLst>
      <p:ext uri="{BB962C8B-B14F-4D97-AF65-F5344CB8AC3E}">
        <p14:creationId xmlns:p14="http://schemas.microsoft.com/office/powerpoint/2010/main" val="2132764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3040830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1153870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389718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215861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26</a:t>
            </a:fld>
            <a:endParaRPr lang="en-US"/>
          </a:p>
        </p:txBody>
      </p:sp>
    </p:spTree>
    <p:extLst>
      <p:ext uri="{BB962C8B-B14F-4D97-AF65-F5344CB8AC3E}">
        <p14:creationId xmlns:p14="http://schemas.microsoft.com/office/powerpoint/2010/main" val="815582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3786947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1021005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29</a:t>
            </a:fld>
            <a:endParaRPr lang="en-US"/>
          </a:p>
        </p:txBody>
      </p:sp>
    </p:spTree>
    <p:extLst>
      <p:ext uri="{BB962C8B-B14F-4D97-AF65-F5344CB8AC3E}">
        <p14:creationId xmlns:p14="http://schemas.microsoft.com/office/powerpoint/2010/main" val="312738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Other examples: </a:t>
            </a:r>
          </a:p>
          <a:p>
            <a:r>
              <a:rPr lang="en-US" sz="1200" b="0" i="0" kern="1200" dirty="0">
                <a:solidFill>
                  <a:schemeClr val="tx1"/>
                </a:solidFill>
                <a:effectLst/>
                <a:latin typeface="+mn-lt"/>
                <a:ea typeface="+mn-ea"/>
                <a:cs typeface="+mn-cs"/>
              </a:rPr>
              <a:t>ARIA</a:t>
            </a:r>
          </a:p>
          <a:p>
            <a:r>
              <a:rPr lang="en-US" sz="1200" b="0" i="0" kern="1200" dirty="0">
                <a:solidFill>
                  <a:schemeClr val="tx1"/>
                </a:solidFill>
                <a:effectLst/>
                <a:latin typeface="+mn-lt"/>
                <a:ea typeface="+mn-ea"/>
                <a:cs typeface="+mn-cs"/>
              </a:rPr>
              <a:t>MERGE</a:t>
            </a:r>
          </a:p>
          <a:p>
            <a:r>
              <a:rPr lang="en-US" sz="1200" b="0" i="0" kern="1200" dirty="0">
                <a:solidFill>
                  <a:schemeClr val="tx1"/>
                </a:solidFill>
                <a:effectLst/>
                <a:latin typeface="+mn-lt"/>
                <a:ea typeface="+mn-ea"/>
                <a:cs typeface="+mn-cs"/>
              </a:rPr>
              <a:t>MEMORY (HEAP)</a:t>
            </a:r>
          </a:p>
          <a:p>
            <a:r>
              <a:rPr lang="en-US" sz="1200" b="0" i="0" kern="1200" dirty="0">
                <a:solidFill>
                  <a:schemeClr val="tx1"/>
                </a:solidFill>
                <a:effectLst/>
                <a:latin typeface="+mn-lt"/>
                <a:ea typeface="+mn-ea"/>
                <a:cs typeface="+mn-cs"/>
              </a:rPr>
              <a:t>ARCHIVE</a:t>
            </a:r>
          </a:p>
          <a:p>
            <a:r>
              <a:rPr lang="en-US" sz="1200" b="0" i="0" kern="1200" dirty="0">
                <a:solidFill>
                  <a:schemeClr val="tx1"/>
                </a:solidFill>
                <a:effectLst/>
                <a:latin typeface="+mn-lt"/>
                <a:ea typeface="+mn-ea"/>
                <a:cs typeface="+mn-cs"/>
              </a:rPr>
              <a:t>CSV</a:t>
            </a:r>
          </a:p>
          <a:p>
            <a:r>
              <a:rPr lang="en-US" sz="1200" b="0" i="0" kern="1200" dirty="0">
                <a:solidFill>
                  <a:schemeClr val="tx1"/>
                </a:solidFill>
                <a:effectLst/>
                <a:latin typeface="+mn-lt"/>
                <a:ea typeface="+mn-ea"/>
                <a:cs typeface="+mn-cs"/>
              </a:rPr>
              <a:t>FEDERATED</a:t>
            </a:r>
          </a:p>
          <a:p>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a:t>
            </a:fld>
            <a:endParaRPr lang="en-US"/>
          </a:p>
        </p:txBody>
      </p:sp>
    </p:spTree>
    <p:extLst>
      <p:ext uri="{BB962C8B-B14F-4D97-AF65-F5344CB8AC3E}">
        <p14:creationId xmlns:p14="http://schemas.microsoft.com/office/powerpoint/2010/main" val="2891184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example adds a column named </a:t>
            </a:r>
            <a:r>
              <a:rPr lang="en-US" i="1" dirty="0"/>
              <a:t>id </a:t>
            </a:r>
            <a:r>
              <a:rPr lang="en-US" dirty="0"/>
              <a:t>with the following characteristics</a:t>
            </a:r>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959355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more about keys later</a:t>
            </a:r>
          </a:p>
        </p:txBody>
      </p:sp>
      <p:sp>
        <p:nvSpPr>
          <p:cNvPr id="4" name="Slide Number Placeholder 3"/>
          <p:cNvSpPr>
            <a:spLocks noGrp="1"/>
          </p:cNvSpPr>
          <p:nvPr>
            <p:ph type="sldNum" sz="quarter" idx="10"/>
          </p:nvPr>
        </p:nvSpPr>
        <p:spPr/>
        <p:txBody>
          <a:bodyPr/>
          <a:lstStyle/>
          <a:p>
            <a:fld id="{E0A4A6D1-42E9-4464-9ADE-EF6BC12DC145}" type="slidenum">
              <a:rPr lang="en-US" smtClean="0"/>
              <a:t>31</a:t>
            </a:fld>
            <a:endParaRPr lang="en-US"/>
          </a:p>
        </p:txBody>
      </p:sp>
    </p:spTree>
    <p:extLst>
      <p:ext uri="{BB962C8B-B14F-4D97-AF65-F5344CB8AC3E}">
        <p14:creationId xmlns:p14="http://schemas.microsoft.com/office/powerpoint/2010/main" val="4172980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32</a:t>
            </a:fld>
            <a:endParaRPr lang="en-US"/>
          </a:p>
        </p:txBody>
      </p:sp>
    </p:spTree>
    <p:extLst>
      <p:ext uri="{BB962C8B-B14F-4D97-AF65-F5344CB8AC3E}">
        <p14:creationId xmlns:p14="http://schemas.microsoft.com/office/powerpoint/2010/main" val="4030146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33</a:t>
            </a:fld>
            <a:endParaRPr lang="en-US"/>
          </a:p>
        </p:txBody>
      </p:sp>
    </p:spTree>
    <p:extLst>
      <p:ext uri="{BB962C8B-B14F-4D97-AF65-F5344CB8AC3E}">
        <p14:creationId xmlns:p14="http://schemas.microsoft.com/office/powerpoint/2010/main" val="1553068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34</a:t>
            </a:fld>
            <a:endParaRPr lang="en-US"/>
          </a:p>
        </p:txBody>
      </p:sp>
    </p:spTree>
    <p:extLst>
      <p:ext uri="{BB962C8B-B14F-4D97-AF65-F5344CB8AC3E}">
        <p14:creationId xmlns:p14="http://schemas.microsoft.com/office/powerpoint/2010/main" val="185493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35</a:t>
            </a:fld>
            <a:endParaRPr lang="en-US"/>
          </a:p>
        </p:txBody>
      </p:sp>
    </p:spTree>
    <p:extLst>
      <p:ext uri="{BB962C8B-B14F-4D97-AF65-F5344CB8AC3E}">
        <p14:creationId xmlns:p14="http://schemas.microsoft.com/office/powerpoint/2010/main" val="3171362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36</a:t>
            </a:fld>
            <a:endParaRPr lang="en-US"/>
          </a:p>
        </p:txBody>
      </p:sp>
    </p:spTree>
    <p:extLst>
      <p:ext uri="{BB962C8B-B14F-4D97-AF65-F5344CB8AC3E}">
        <p14:creationId xmlns:p14="http://schemas.microsoft.com/office/powerpoint/2010/main" val="4228983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37</a:t>
            </a:fld>
            <a:endParaRPr lang="en-US"/>
          </a:p>
        </p:txBody>
      </p:sp>
    </p:spTree>
    <p:extLst>
      <p:ext uri="{BB962C8B-B14F-4D97-AF65-F5344CB8AC3E}">
        <p14:creationId xmlns:p14="http://schemas.microsoft.com/office/powerpoint/2010/main" val="57786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a:t>
            </a:fld>
            <a:endParaRPr lang="en-US"/>
          </a:p>
        </p:txBody>
      </p:sp>
    </p:spTree>
    <p:extLst>
      <p:ext uri="{BB962C8B-B14F-4D97-AF65-F5344CB8AC3E}">
        <p14:creationId xmlns:p14="http://schemas.microsoft.com/office/powerpoint/2010/main" val="67901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being well, you will see the sequence of commands and responses shown in the next slide, where you should particularly note the table format displayed.</a:t>
            </a:r>
          </a:p>
        </p:txBody>
      </p:sp>
      <p:sp>
        <p:nvSpPr>
          <p:cNvPr id="4" name="Slide Number Placeholder 3"/>
          <p:cNvSpPr>
            <a:spLocks noGrp="1"/>
          </p:cNvSpPr>
          <p:nvPr>
            <p:ph type="sldNum" sz="quarter" idx="10"/>
          </p:nvPr>
        </p:nvSpPr>
        <p:spPr/>
        <p:txBody>
          <a:bodyPr/>
          <a:lstStyle/>
          <a:p>
            <a:fld id="{E0A4A6D1-42E9-4464-9ADE-EF6BC12DC145}" type="slidenum">
              <a:rPr lang="en-US" smtClean="0"/>
              <a:t>5</a:t>
            </a:fld>
            <a:endParaRPr lang="en-US"/>
          </a:p>
        </p:txBody>
      </p:sp>
    </p:spTree>
    <p:extLst>
      <p:ext uri="{BB962C8B-B14F-4D97-AF65-F5344CB8AC3E}">
        <p14:creationId xmlns:p14="http://schemas.microsoft.com/office/powerpoint/2010/main" val="267949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6</a:t>
            </a:fld>
            <a:endParaRPr lang="en-US"/>
          </a:p>
        </p:txBody>
      </p:sp>
    </p:spTree>
    <p:extLst>
      <p:ext uri="{BB962C8B-B14F-4D97-AF65-F5344CB8AC3E}">
        <p14:creationId xmlns:p14="http://schemas.microsoft.com/office/powerpoint/2010/main" val="417580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7</a:t>
            </a:fld>
            <a:endParaRPr lang="en-US"/>
          </a:p>
        </p:txBody>
      </p:sp>
    </p:spTree>
    <p:extLst>
      <p:ext uri="{BB962C8B-B14F-4D97-AF65-F5344CB8AC3E}">
        <p14:creationId xmlns:p14="http://schemas.microsoft.com/office/powerpoint/2010/main" val="263496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8</a:t>
            </a:fld>
            <a:endParaRPr lang="en-US"/>
          </a:p>
        </p:txBody>
      </p:sp>
    </p:spTree>
    <p:extLst>
      <p:ext uri="{BB962C8B-B14F-4D97-AF65-F5344CB8AC3E}">
        <p14:creationId xmlns:p14="http://schemas.microsoft.com/office/powerpoint/2010/main" val="160775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9</a:t>
            </a:fld>
            <a:endParaRPr lang="en-US"/>
          </a:p>
        </p:txBody>
      </p:sp>
    </p:spTree>
    <p:extLst>
      <p:ext uri="{BB962C8B-B14F-4D97-AF65-F5344CB8AC3E}">
        <p14:creationId xmlns:p14="http://schemas.microsoft.com/office/powerpoint/2010/main" val="206786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Creating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pPr marL="514350" indent="-514350">
              <a:buFont typeface="+mj-lt"/>
              <a:buAutoNum type="arabicPeriod"/>
            </a:pPr>
            <a:r>
              <a:rPr lang="en-US" dirty="0"/>
              <a:t>Make sure the correct database is in use by typing the following:</a:t>
            </a:r>
          </a:p>
          <a:p>
            <a:pPr marL="0" indent="0" algn="ctr">
              <a:buNone/>
            </a:pPr>
            <a:r>
              <a:rPr lang="en-US" dirty="0">
                <a:solidFill>
                  <a:srgbClr val="0070C0"/>
                </a:solidFill>
              </a:rPr>
              <a:t>USE publications;</a:t>
            </a:r>
          </a:p>
          <a:p>
            <a:pPr marL="0" indent="0" algn="ctr">
              <a:buNone/>
            </a:pPr>
            <a:endParaRPr lang="en-US" sz="400" dirty="0">
              <a:solidFill>
                <a:srgbClr val="0070C0"/>
              </a:solidFill>
            </a:endParaRPr>
          </a:p>
          <a:p>
            <a:pPr marL="514350" indent="-514350">
              <a:buFont typeface="+mj-lt"/>
              <a:buAutoNum type="arabicPeriod" startAt="2"/>
            </a:pPr>
            <a:r>
              <a:rPr lang="en-US" dirty="0"/>
              <a:t>Type this command:</a:t>
            </a:r>
          </a:p>
          <a:p>
            <a:endParaRPr lang="en-US" dirty="0"/>
          </a:p>
          <a:p>
            <a:pPr marL="457200" lvl="1" indent="0">
              <a:buNone/>
            </a:pPr>
            <a:r>
              <a:rPr lang="en-US" dirty="0">
                <a:solidFill>
                  <a:srgbClr val="0070C0"/>
                </a:solidFill>
              </a:rPr>
              <a:t>CREATE TABLE classics (</a:t>
            </a:r>
          </a:p>
          <a:p>
            <a:pPr marL="457200" lvl="1" indent="0">
              <a:buNone/>
            </a:pPr>
            <a:r>
              <a:rPr lang="en-US" dirty="0">
                <a:solidFill>
                  <a:srgbClr val="0070C0"/>
                </a:solidFill>
              </a:rPr>
              <a:t>	author VARCHAR(128),</a:t>
            </a:r>
          </a:p>
          <a:p>
            <a:pPr marL="457200" lvl="1" indent="0">
              <a:buNone/>
            </a:pPr>
            <a:r>
              <a:rPr lang="en-US" dirty="0">
                <a:solidFill>
                  <a:srgbClr val="0070C0"/>
                </a:solidFill>
              </a:rPr>
              <a:t>	title VARCHAR(128),</a:t>
            </a:r>
          </a:p>
          <a:p>
            <a:pPr marL="457200" lvl="1" indent="0">
              <a:buNone/>
            </a:pPr>
            <a:r>
              <a:rPr lang="en-US" dirty="0">
                <a:solidFill>
                  <a:srgbClr val="0070C0"/>
                </a:solidFill>
              </a:rPr>
              <a:t>	type VARCHAR(16),</a:t>
            </a:r>
          </a:p>
          <a:p>
            <a:pPr marL="457200" lvl="1" indent="0">
              <a:buNone/>
            </a:pPr>
            <a:r>
              <a:rPr lang="en-US" dirty="0">
                <a:solidFill>
                  <a:srgbClr val="0070C0"/>
                </a:solidFill>
              </a:rPr>
              <a:t>	year CHAR(4) ) </a:t>
            </a:r>
          </a:p>
          <a:p>
            <a:pPr marL="457200" lvl="1" indent="0">
              <a:buNone/>
            </a:pPr>
            <a:r>
              <a:rPr lang="en-US" dirty="0">
                <a:solidFill>
                  <a:srgbClr val="0070C0"/>
                </a:solidFill>
              </a:rPr>
              <a:t>ENGINE </a:t>
            </a:r>
            <a:r>
              <a:rPr lang="en-US" dirty="0" err="1">
                <a:solidFill>
                  <a:srgbClr val="0070C0"/>
                </a:solidFill>
              </a:rPr>
              <a:t>MyISAM</a:t>
            </a:r>
            <a:r>
              <a:rPr lang="en-US" dirty="0">
                <a:solidFill>
                  <a:srgbClr val="0070C0"/>
                </a:solidFill>
              </a:rPr>
              <a:t>;</a:t>
            </a:r>
          </a:p>
        </p:txBody>
      </p:sp>
    </p:spTree>
    <p:extLst>
      <p:ext uri="{BB962C8B-B14F-4D97-AF65-F5344CB8AC3E}">
        <p14:creationId xmlns:p14="http://schemas.microsoft.com/office/powerpoint/2010/main" val="90484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185705"/>
            <a:ext cx="10515600" cy="4991258"/>
          </a:xfrm>
        </p:spPr>
        <p:txBody>
          <a:bodyPr>
            <a:normAutofit/>
          </a:bodyPr>
          <a:lstStyle/>
          <a:p>
            <a:r>
              <a:rPr lang="en-US" dirty="0"/>
              <a:t>The term </a:t>
            </a:r>
            <a:r>
              <a:rPr lang="en-US" b="1" dirty="0">
                <a:solidFill>
                  <a:srgbClr val="0070C0"/>
                </a:solidFill>
              </a:rPr>
              <a:t>VARCHAR</a:t>
            </a:r>
            <a:r>
              <a:rPr lang="en-US" dirty="0"/>
              <a:t> stands for </a:t>
            </a:r>
            <a:r>
              <a:rPr lang="en-US" b="1" i="1" dirty="0" err="1"/>
              <a:t>VARiable</a:t>
            </a:r>
            <a:r>
              <a:rPr lang="en-US" b="1" i="1" dirty="0"/>
              <a:t> length </a:t>
            </a:r>
            <a:r>
              <a:rPr lang="en-US" b="1" i="1" dirty="0" err="1"/>
              <a:t>CHARacter</a:t>
            </a:r>
            <a:r>
              <a:rPr lang="en-US" b="1" i="1" dirty="0"/>
              <a:t> string</a:t>
            </a:r>
            <a:r>
              <a:rPr lang="en-US" dirty="0"/>
              <a:t>, and the command takes a numeric value that tells MySQL the </a:t>
            </a:r>
            <a:r>
              <a:rPr lang="en-US" u="sng" dirty="0"/>
              <a:t>maximum length allowed for a string</a:t>
            </a:r>
            <a:r>
              <a:rPr lang="en-US" dirty="0"/>
              <a:t> stored in this field.</a:t>
            </a:r>
          </a:p>
          <a:p>
            <a:endParaRPr lang="en-US" dirty="0"/>
          </a:p>
          <a:p>
            <a:endParaRPr lang="en-US" dirty="0"/>
          </a:p>
          <a:p>
            <a:r>
              <a:rPr lang="en-US" dirty="0"/>
              <a:t>This data type is very useful, as </a:t>
            </a:r>
            <a:r>
              <a:rPr lang="en-US" u="sng" dirty="0"/>
              <a:t>MySQL can then plan the size of databases</a:t>
            </a:r>
            <a:r>
              <a:rPr lang="en-US" dirty="0"/>
              <a:t> and perform lookups and searches more easily. </a:t>
            </a:r>
          </a:p>
        </p:txBody>
      </p:sp>
    </p:spTree>
    <p:extLst>
      <p:ext uri="{BB962C8B-B14F-4D97-AF65-F5344CB8AC3E}">
        <p14:creationId xmlns:p14="http://schemas.microsoft.com/office/powerpoint/2010/main" val="130852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095270"/>
            <a:ext cx="10515600" cy="5081693"/>
          </a:xfrm>
        </p:spPr>
        <p:txBody>
          <a:bodyPr>
            <a:normAutofit/>
          </a:bodyPr>
          <a:lstStyle/>
          <a:p>
            <a:r>
              <a:rPr lang="en-US" dirty="0"/>
              <a:t>The downside is that if you ever attempt to assign a string value longer than the length allowed, </a:t>
            </a:r>
            <a:r>
              <a:rPr lang="en-US" u="sng" dirty="0"/>
              <a:t>it will be truncated to the maximum length</a:t>
            </a:r>
            <a:r>
              <a:rPr lang="en-US" dirty="0"/>
              <a:t> declared in the table definition.</a:t>
            </a:r>
          </a:p>
          <a:p>
            <a:endParaRPr lang="en-US" dirty="0"/>
          </a:p>
          <a:p>
            <a:r>
              <a:rPr lang="en-US" dirty="0"/>
              <a:t>The year field, however, has more-predictable values, so instead of </a:t>
            </a:r>
            <a:r>
              <a:rPr lang="en-US" dirty="0">
                <a:solidFill>
                  <a:srgbClr val="0070C0"/>
                </a:solidFill>
              </a:rPr>
              <a:t>VARCHAR</a:t>
            </a:r>
            <a:r>
              <a:rPr lang="en-US" dirty="0"/>
              <a:t> we use the </a:t>
            </a:r>
            <a:r>
              <a:rPr lang="en-US" b="1" dirty="0">
                <a:solidFill>
                  <a:srgbClr val="00B050"/>
                </a:solidFill>
              </a:rPr>
              <a:t>more efficient </a:t>
            </a:r>
            <a:r>
              <a:rPr lang="en-US" b="1" dirty="0">
                <a:solidFill>
                  <a:srgbClr val="0070C0"/>
                </a:solidFill>
              </a:rPr>
              <a:t>CHAR(4) </a:t>
            </a:r>
            <a:r>
              <a:rPr lang="en-US" dirty="0"/>
              <a:t>data type. </a:t>
            </a:r>
          </a:p>
          <a:p>
            <a:pPr lvl="1">
              <a:buFont typeface="Courier New" panose="02070309020205020404" pitchFamily="49" charset="0"/>
              <a:buChar char="o"/>
            </a:pPr>
            <a:r>
              <a:rPr lang="en-US" dirty="0"/>
              <a:t>The parameter of 4 allows for 4 bytes of data, supporting all years from </a:t>
            </a:r>
          </a:p>
          <a:p>
            <a:pPr marL="457200" lvl="1" indent="0">
              <a:buNone/>
            </a:pPr>
            <a:r>
              <a:rPr lang="en-US" dirty="0"/>
              <a:t>    –999 to 9999</a:t>
            </a:r>
          </a:p>
        </p:txBody>
      </p:sp>
    </p:spTree>
    <p:extLst>
      <p:ext uri="{BB962C8B-B14F-4D97-AF65-F5344CB8AC3E}">
        <p14:creationId xmlns:p14="http://schemas.microsoft.com/office/powerpoint/2010/main" val="339901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823965"/>
            <a:ext cx="10515600" cy="5352998"/>
          </a:xfrm>
        </p:spPr>
        <p:txBody>
          <a:bodyPr>
            <a:normAutofit/>
          </a:bodyPr>
          <a:lstStyle/>
          <a:p>
            <a:endParaRPr lang="en-US" dirty="0"/>
          </a:p>
          <a:p>
            <a:r>
              <a:rPr lang="en-US" dirty="0"/>
              <a:t>I didn’t use the </a:t>
            </a:r>
            <a:r>
              <a:rPr lang="en-US" b="1" dirty="0">
                <a:solidFill>
                  <a:srgbClr val="0070C0"/>
                </a:solidFill>
              </a:rPr>
              <a:t>YEAR</a:t>
            </a:r>
            <a:r>
              <a:rPr lang="en-US" dirty="0"/>
              <a:t> data type in the </a:t>
            </a:r>
            <a:r>
              <a:rPr lang="en-US" i="1" dirty="0"/>
              <a:t>classics </a:t>
            </a:r>
            <a:r>
              <a:rPr lang="en-US" dirty="0"/>
              <a:t>table because it supports only the year 0000, and years 1901 through 2155. </a:t>
            </a:r>
          </a:p>
          <a:p>
            <a:endParaRPr lang="en-US" dirty="0"/>
          </a:p>
          <a:p>
            <a:endParaRPr lang="en-US" dirty="0"/>
          </a:p>
          <a:p>
            <a:r>
              <a:rPr lang="en-US" dirty="0"/>
              <a:t>This is because MySQL </a:t>
            </a:r>
            <a:r>
              <a:rPr lang="en-US" u="sng" dirty="0"/>
              <a:t>stores the year in a single byte</a:t>
            </a:r>
            <a:r>
              <a:rPr lang="en-US" dirty="0"/>
              <a:t> for reasons of efficiency, but it also means that only 256 years are available, and the publication years of the titles in the </a:t>
            </a:r>
            <a:r>
              <a:rPr lang="en-US" i="1" dirty="0"/>
              <a:t>classics </a:t>
            </a:r>
            <a:r>
              <a:rPr lang="en-US" dirty="0"/>
              <a:t>table are well before this.</a:t>
            </a:r>
          </a:p>
        </p:txBody>
      </p:sp>
    </p:spTree>
    <p:extLst>
      <p:ext uri="{BB962C8B-B14F-4D97-AF65-F5344CB8AC3E}">
        <p14:creationId xmlns:p14="http://schemas.microsoft.com/office/powerpoint/2010/main" val="142682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r>
              <a:rPr lang="en-US" dirty="0"/>
              <a:t>The difference is that every string in a </a:t>
            </a:r>
            <a:r>
              <a:rPr lang="en-US" b="1" dirty="0"/>
              <a:t>CHAR</a:t>
            </a:r>
            <a:r>
              <a:rPr lang="en-US" dirty="0"/>
              <a:t> field has the specified size. </a:t>
            </a:r>
          </a:p>
          <a:p>
            <a:pPr lvl="1">
              <a:buFont typeface="Courier New" panose="02070309020205020404" pitchFamily="49" charset="0"/>
              <a:buChar char="o"/>
            </a:pPr>
            <a:r>
              <a:rPr lang="en-US" dirty="0"/>
              <a:t>If you put in a smaller string, </a:t>
            </a:r>
            <a:r>
              <a:rPr lang="en-US" u="sng" dirty="0"/>
              <a:t>it is padded with spaces</a:t>
            </a:r>
            <a:endParaRPr lang="en-US" dirty="0"/>
          </a:p>
          <a:p>
            <a:endParaRPr lang="en-US" dirty="0"/>
          </a:p>
          <a:p>
            <a:r>
              <a:rPr lang="en-US" dirty="0"/>
              <a:t>A </a:t>
            </a:r>
            <a:r>
              <a:rPr lang="en-US" b="1" dirty="0"/>
              <a:t>VARCHAR</a:t>
            </a:r>
            <a:r>
              <a:rPr lang="en-US" dirty="0"/>
              <a:t> field </a:t>
            </a:r>
            <a:r>
              <a:rPr lang="en-US" u="sng" dirty="0"/>
              <a:t>does not pad the text</a:t>
            </a:r>
            <a:r>
              <a:rPr lang="en-US" dirty="0"/>
              <a:t>; it lets the size of the field vary to fit the text that is inserted. </a:t>
            </a:r>
          </a:p>
          <a:p>
            <a:pPr lvl="1">
              <a:buFont typeface="Courier New" panose="02070309020205020404" pitchFamily="49" charset="0"/>
              <a:buChar char="o"/>
            </a:pPr>
            <a:r>
              <a:rPr lang="en-US" dirty="0"/>
              <a:t>But VARCHAR requires a </a:t>
            </a:r>
            <a:r>
              <a:rPr lang="en-US" u="sng" dirty="0"/>
              <a:t>small amount of overhead</a:t>
            </a:r>
            <a:r>
              <a:rPr lang="en-US" dirty="0"/>
              <a:t> to keep track of the size of each value. </a:t>
            </a:r>
          </a:p>
          <a:p>
            <a:pPr>
              <a:buFont typeface="Courier New" panose="02070309020205020404" pitchFamily="49" charset="0"/>
              <a:buChar char="o"/>
            </a:pPr>
            <a:endParaRPr lang="en-US" dirty="0"/>
          </a:p>
          <a:p>
            <a:r>
              <a:rPr lang="en-US" dirty="0"/>
              <a:t>The overhead causes </a:t>
            </a:r>
            <a:r>
              <a:rPr lang="en-US" u="sng" dirty="0"/>
              <a:t>access to VARCHAR data to be </a:t>
            </a:r>
            <a:r>
              <a:rPr lang="en-US" b="1" u="sng" dirty="0">
                <a:solidFill>
                  <a:srgbClr val="FFC000"/>
                </a:solidFill>
              </a:rPr>
              <a:t>slightly slower</a:t>
            </a:r>
            <a:r>
              <a:rPr lang="en-US" dirty="0"/>
              <a:t> than to CHAR data</a:t>
            </a:r>
          </a:p>
        </p:txBody>
      </p:sp>
      <p:sp>
        <p:nvSpPr>
          <p:cNvPr id="5" name="Title 4">
            <a:extLst>
              <a:ext uri="{FF2B5EF4-FFF2-40B4-BE49-F238E27FC236}">
                <a16:creationId xmlns:a16="http://schemas.microsoft.com/office/drawing/2014/main" id="{E6939CB6-4D7C-4AF6-A0FC-3718C2511C9C}"/>
              </a:ext>
            </a:extLst>
          </p:cNvPr>
          <p:cNvSpPr>
            <a:spLocks noGrp="1"/>
          </p:cNvSpPr>
          <p:nvPr>
            <p:ph type="title"/>
          </p:nvPr>
        </p:nvSpPr>
        <p:spPr/>
        <p:txBody>
          <a:bodyPr/>
          <a:lstStyle/>
          <a:p>
            <a:r>
              <a:rPr lang="en-US" dirty="0"/>
              <a:t>CHAR vs VARCHAR </a:t>
            </a:r>
            <a:endParaRPr lang="en-GB" dirty="0"/>
          </a:p>
        </p:txBody>
      </p:sp>
    </p:spTree>
    <p:extLst>
      <p:ext uri="{BB962C8B-B14F-4D97-AF65-F5344CB8AC3E}">
        <p14:creationId xmlns:p14="http://schemas.microsoft.com/office/powerpoint/2010/main" val="407395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t>
            </a:r>
            <a:r>
              <a:rPr lang="en-US" b="1" dirty="0">
                <a:solidFill>
                  <a:srgbClr val="0070C0"/>
                </a:solidFill>
              </a:rPr>
              <a:t>CHAR</a:t>
            </a:r>
            <a:r>
              <a:rPr lang="en-US" dirty="0"/>
              <a: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dirty="0"/>
              <a:t>The table lists the </a:t>
            </a:r>
            <a:r>
              <a:rPr lang="en-US" b="1" dirty="0">
                <a:solidFill>
                  <a:srgbClr val="0070C0"/>
                </a:solidFill>
              </a:rPr>
              <a:t>CHAR</a:t>
            </a:r>
            <a:r>
              <a:rPr lang="en-US" dirty="0"/>
              <a:t> data types. </a:t>
            </a:r>
          </a:p>
          <a:p>
            <a:r>
              <a:rPr lang="en-US" dirty="0"/>
              <a:t>All these types offer a parameter that sets the maximum (or exact) length of the string allowed in the field. As the table shows, each type has a built-in maximum number of bytes it can occupy.</a:t>
            </a:r>
          </a:p>
        </p:txBody>
      </p:sp>
      <p:pic>
        <p:nvPicPr>
          <p:cNvPr id="4" name="Picture 3">
            <a:extLst>
              <a:ext uri="{FF2B5EF4-FFF2-40B4-BE49-F238E27FC236}">
                <a16:creationId xmlns:a16="http://schemas.microsoft.com/office/drawing/2014/main" id="{998B1363-C025-4C6A-A72A-122FDE375EE3}"/>
              </a:ext>
            </a:extLst>
          </p:cNvPr>
          <p:cNvPicPr>
            <a:picLocks noChangeAspect="1"/>
          </p:cNvPicPr>
          <p:nvPr/>
        </p:nvPicPr>
        <p:blipFill>
          <a:blip r:embed="rId3"/>
          <a:stretch>
            <a:fillRect/>
          </a:stretch>
        </p:blipFill>
        <p:spPr>
          <a:xfrm>
            <a:off x="2397384" y="4290647"/>
            <a:ext cx="7610753" cy="2293476"/>
          </a:xfrm>
          <a:prstGeom prst="rect">
            <a:avLst/>
          </a:prstGeom>
        </p:spPr>
      </p:pic>
    </p:spTree>
    <p:extLst>
      <p:ext uri="{BB962C8B-B14F-4D97-AF65-F5344CB8AC3E}">
        <p14:creationId xmlns:p14="http://schemas.microsoft.com/office/powerpoint/2010/main" val="94072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t>
            </a:r>
            <a:r>
              <a:rPr lang="en-US" b="1" dirty="0">
                <a:solidFill>
                  <a:srgbClr val="0070C0"/>
                </a:solidFill>
              </a:rPr>
              <a:t>BINARY</a:t>
            </a:r>
            <a:r>
              <a:rPr lang="en-US" dirty="0"/>
              <a: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 </a:t>
            </a:r>
            <a:r>
              <a:rPr lang="en-US" b="1" dirty="0">
                <a:solidFill>
                  <a:srgbClr val="0070C0"/>
                </a:solidFill>
              </a:rPr>
              <a:t>BINARY</a:t>
            </a:r>
            <a:r>
              <a:rPr lang="en-US" dirty="0"/>
              <a:t>/</a:t>
            </a:r>
            <a:r>
              <a:rPr lang="en-US" b="1" dirty="0">
                <a:solidFill>
                  <a:srgbClr val="0070C0"/>
                </a:solidFill>
              </a:rPr>
              <a:t>BYTE</a:t>
            </a:r>
            <a:r>
              <a:rPr lang="en-US" dirty="0"/>
              <a:t> data type is used for </a:t>
            </a:r>
            <a:r>
              <a:rPr lang="en-US" u="sng" dirty="0"/>
              <a:t>storing strings of full bytes</a:t>
            </a:r>
            <a:r>
              <a:rPr lang="en-US" dirty="0"/>
              <a:t> that do not have an associated character set. </a:t>
            </a:r>
          </a:p>
          <a:p>
            <a:pPr lvl="1">
              <a:buFont typeface="Courier New" panose="02070309020205020404" pitchFamily="49" charset="0"/>
              <a:buChar char="o"/>
            </a:pPr>
            <a:r>
              <a:rPr lang="en-US" dirty="0"/>
              <a:t>For example, you might use the BINARY data type to store a GIF image</a:t>
            </a:r>
          </a:p>
        </p:txBody>
      </p:sp>
      <p:pic>
        <p:nvPicPr>
          <p:cNvPr id="4" name="Picture 3">
            <a:extLst>
              <a:ext uri="{FF2B5EF4-FFF2-40B4-BE49-F238E27FC236}">
                <a16:creationId xmlns:a16="http://schemas.microsoft.com/office/drawing/2014/main" id="{56609206-E5E5-48AB-9D4E-290F44375BB6}"/>
              </a:ext>
            </a:extLst>
          </p:cNvPr>
          <p:cNvPicPr>
            <a:picLocks noChangeAspect="1"/>
          </p:cNvPicPr>
          <p:nvPr/>
        </p:nvPicPr>
        <p:blipFill>
          <a:blip r:embed="rId3"/>
          <a:stretch>
            <a:fillRect/>
          </a:stretch>
        </p:blipFill>
        <p:spPr>
          <a:xfrm>
            <a:off x="1787366" y="4233968"/>
            <a:ext cx="8617268" cy="1539248"/>
          </a:xfrm>
          <a:prstGeom prst="rect">
            <a:avLst/>
          </a:prstGeom>
        </p:spPr>
      </p:pic>
    </p:spTree>
    <p:extLst>
      <p:ext uri="{BB962C8B-B14F-4D97-AF65-F5344CB8AC3E}">
        <p14:creationId xmlns:p14="http://schemas.microsoft.com/office/powerpoint/2010/main" val="338366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t>
            </a:r>
            <a:r>
              <a:rPr lang="en-US" b="1" dirty="0">
                <a:solidFill>
                  <a:srgbClr val="0070C0"/>
                </a:solidFill>
              </a:rPr>
              <a:t>TEXT</a:t>
            </a:r>
            <a:r>
              <a:rPr lang="en-US" dirty="0"/>
              <a:t> and VARCHAR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dirty="0"/>
              <a:t>The differences between </a:t>
            </a:r>
            <a:r>
              <a:rPr lang="en-US" b="1" dirty="0">
                <a:solidFill>
                  <a:srgbClr val="0070C0"/>
                </a:solidFill>
              </a:rPr>
              <a:t>TEXT</a:t>
            </a:r>
            <a:r>
              <a:rPr lang="en-US" dirty="0"/>
              <a:t> and </a:t>
            </a:r>
            <a:r>
              <a:rPr lang="en-US" b="1" dirty="0">
                <a:solidFill>
                  <a:srgbClr val="0070C0"/>
                </a:solidFill>
              </a:rPr>
              <a:t>VARCHAR</a:t>
            </a:r>
            <a:r>
              <a:rPr lang="en-US" dirty="0"/>
              <a:t> are small:</a:t>
            </a:r>
          </a:p>
          <a:p>
            <a:pPr marL="0" indent="0">
              <a:buNone/>
            </a:pPr>
            <a:endParaRPr lang="en-US" dirty="0"/>
          </a:p>
          <a:p>
            <a:pPr marL="514350" indent="-514350">
              <a:buFont typeface="+mj-lt"/>
              <a:buAutoNum type="arabicPeriod"/>
            </a:pPr>
            <a:r>
              <a:rPr lang="en-US" dirty="0"/>
              <a:t>Prior to version 5.0.3, MySQL would remove leading and trailing spaces from </a:t>
            </a:r>
            <a:r>
              <a:rPr lang="en-US" dirty="0">
                <a:solidFill>
                  <a:srgbClr val="0070C0"/>
                </a:solidFill>
              </a:rPr>
              <a:t>VARCHAR</a:t>
            </a:r>
            <a:r>
              <a:rPr lang="en-US" dirty="0"/>
              <a:t> fields.</a:t>
            </a:r>
          </a:p>
          <a:p>
            <a:pPr marL="514350" indent="-514350">
              <a:buFont typeface="+mj-lt"/>
              <a:buAutoNum type="arabicPeriod"/>
            </a:pPr>
            <a:endParaRPr lang="en-US" dirty="0"/>
          </a:p>
          <a:p>
            <a:pPr marL="514350" indent="-514350">
              <a:buFont typeface="+mj-lt"/>
              <a:buAutoNum type="arabicPeriod"/>
            </a:pPr>
            <a:r>
              <a:rPr lang="en-US" dirty="0"/>
              <a:t> </a:t>
            </a:r>
            <a:r>
              <a:rPr lang="en-US" dirty="0">
                <a:solidFill>
                  <a:srgbClr val="0070C0"/>
                </a:solidFill>
              </a:rPr>
              <a:t>TEXT</a:t>
            </a:r>
            <a:r>
              <a:rPr lang="en-US" dirty="0"/>
              <a:t> fields cannot have default values.</a:t>
            </a:r>
          </a:p>
          <a:p>
            <a:pPr marL="514350" indent="-514350">
              <a:buFont typeface="+mj-lt"/>
              <a:buAutoNum type="arabicPeriod"/>
            </a:pPr>
            <a:endParaRPr lang="en-US" dirty="0"/>
          </a:p>
          <a:p>
            <a:pPr marL="514350" indent="-514350">
              <a:buFont typeface="+mj-lt"/>
              <a:buAutoNum type="arabicPeriod"/>
            </a:pPr>
            <a:r>
              <a:rPr lang="en-US" dirty="0"/>
              <a:t>MySQL indexes only the first </a:t>
            </a:r>
            <a:r>
              <a:rPr lang="en-US" i="1" dirty="0"/>
              <a:t>n </a:t>
            </a:r>
            <a:r>
              <a:rPr lang="en-US" dirty="0"/>
              <a:t>characters of a </a:t>
            </a:r>
            <a:r>
              <a:rPr lang="en-US" dirty="0">
                <a:solidFill>
                  <a:srgbClr val="0070C0"/>
                </a:solidFill>
              </a:rPr>
              <a:t>TEXT</a:t>
            </a:r>
            <a:r>
              <a:rPr lang="en-US" dirty="0"/>
              <a:t> column (you specify </a:t>
            </a:r>
            <a:r>
              <a:rPr lang="en-US" i="1" dirty="0"/>
              <a:t>n </a:t>
            </a:r>
            <a:r>
              <a:rPr lang="en-US" dirty="0"/>
              <a:t>when you create the index).</a:t>
            </a:r>
          </a:p>
          <a:p>
            <a:endParaRPr lang="en-US" dirty="0"/>
          </a:p>
        </p:txBody>
      </p:sp>
    </p:spTree>
    <p:extLst>
      <p:ext uri="{BB962C8B-B14F-4D97-AF65-F5344CB8AC3E}">
        <p14:creationId xmlns:p14="http://schemas.microsoft.com/office/powerpoint/2010/main" val="210362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TEXT and VARCHAR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What this means is that </a:t>
            </a:r>
            <a:r>
              <a:rPr lang="en-US" dirty="0">
                <a:solidFill>
                  <a:srgbClr val="0070C0"/>
                </a:solidFill>
              </a:rPr>
              <a:t>VARCHAR</a:t>
            </a:r>
            <a:r>
              <a:rPr lang="en-US" dirty="0"/>
              <a:t> is the </a:t>
            </a:r>
            <a:r>
              <a:rPr lang="en-US" u="sng" dirty="0"/>
              <a:t>better and faster data type</a:t>
            </a:r>
            <a:r>
              <a:rPr lang="en-US" dirty="0"/>
              <a:t> to use </a:t>
            </a:r>
            <a:r>
              <a:rPr lang="en-US" u="sng" dirty="0"/>
              <a:t>if you need to search the entire contents of a field</a:t>
            </a:r>
          </a:p>
          <a:p>
            <a:pPr>
              <a:buFont typeface="Wingdings" panose="05000000000000000000" pitchFamily="2" charset="2"/>
              <a:buChar char="Ø"/>
            </a:pPr>
            <a:r>
              <a:rPr lang="en-US" dirty="0"/>
              <a:t>But, if you will never search more than a certain number of leading characters in a field, you should use a </a:t>
            </a:r>
            <a:r>
              <a:rPr lang="en-US" dirty="0">
                <a:solidFill>
                  <a:srgbClr val="0070C0"/>
                </a:solidFill>
              </a:rPr>
              <a:t>TEXT</a:t>
            </a:r>
            <a:r>
              <a:rPr lang="en-US" dirty="0"/>
              <a:t> data type</a:t>
            </a:r>
          </a:p>
        </p:txBody>
      </p:sp>
      <p:pic>
        <p:nvPicPr>
          <p:cNvPr id="5" name="Picture 4">
            <a:extLst>
              <a:ext uri="{FF2B5EF4-FFF2-40B4-BE49-F238E27FC236}">
                <a16:creationId xmlns:a16="http://schemas.microsoft.com/office/drawing/2014/main" id="{F73046E6-120D-4F30-9857-0C4BEC2E3244}"/>
              </a:ext>
            </a:extLst>
          </p:cNvPr>
          <p:cNvPicPr>
            <a:picLocks noChangeAspect="1"/>
          </p:cNvPicPr>
          <p:nvPr/>
        </p:nvPicPr>
        <p:blipFill>
          <a:blip r:embed="rId3"/>
          <a:stretch>
            <a:fillRect/>
          </a:stretch>
        </p:blipFill>
        <p:spPr>
          <a:xfrm>
            <a:off x="1707018" y="3840480"/>
            <a:ext cx="8770136" cy="2654300"/>
          </a:xfrm>
          <a:prstGeom prst="rect">
            <a:avLst/>
          </a:prstGeom>
        </p:spPr>
      </p:pic>
    </p:spTree>
    <p:extLst>
      <p:ext uri="{BB962C8B-B14F-4D97-AF65-F5344CB8AC3E}">
        <p14:creationId xmlns:p14="http://schemas.microsoft.com/office/powerpoint/2010/main" val="561646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t>
            </a:r>
            <a:r>
              <a:rPr lang="en-US" b="1" dirty="0">
                <a:solidFill>
                  <a:srgbClr val="0070C0"/>
                </a:solidFill>
              </a:rPr>
              <a:t>BLOB</a:t>
            </a:r>
            <a:r>
              <a:rPr lang="en-US" dirty="0"/>
              <a: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 term </a:t>
            </a:r>
            <a:r>
              <a:rPr lang="en-US" b="1" dirty="0">
                <a:solidFill>
                  <a:srgbClr val="0070C0"/>
                </a:solidFill>
              </a:rPr>
              <a:t>BLOB</a:t>
            </a:r>
            <a:r>
              <a:rPr lang="en-US" dirty="0"/>
              <a:t> stands for </a:t>
            </a:r>
            <a:r>
              <a:rPr lang="en-US" b="1" i="1" dirty="0"/>
              <a:t>Binary Large </a:t>
            </a:r>
            <a:r>
              <a:rPr lang="en-US" b="1" i="1" dirty="0" err="1"/>
              <a:t>OBject</a:t>
            </a:r>
            <a:r>
              <a:rPr lang="en-US" b="1" i="1" dirty="0"/>
              <a:t> </a:t>
            </a:r>
            <a:r>
              <a:rPr lang="en-US" dirty="0"/>
              <a:t>and, therefore, as you would think, the </a:t>
            </a:r>
            <a:r>
              <a:rPr lang="en-US" dirty="0">
                <a:solidFill>
                  <a:srgbClr val="0070C0"/>
                </a:solidFill>
              </a:rPr>
              <a:t>BLOB</a:t>
            </a:r>
            <a:r>
              <a:rPr lang="en-US" dirty="0"/>
              <a:t> data type is most useful </a:t>
            </a:r>
            <a:r>
              <a:rPr lang="en-US" u="sng" dirty="0"/>
              <a:t>for binary data in excess of 65,536 bytes in size</a:t>
            </a:r>
            <a:r>
              <a:rPr lang="en-US" dirty="0"/>
              <a:t> </a:t>
            </a:r>
          </a:p>
          <a:p>
            <a:r>
              <a:rPr lang="en-US" dirty="0"/>
              <a:t>The main other difference between the </a:t>
            </a:r>
            <a:r>
              <a:rPr lang="en-US" dirty="0">
                <a:solidFill>
                  <a:srgbClr val="0070C0"/>
                </a:solidFill>
              </a:rPr>
              <a:t>BLOB</a:t>
            </a:r>
            <a:r>
              <a:rPr lang="en-US" dirty="0"/>
              <a:t> and </a:t>
            </a:r>
            <a:r>
              <a:rPr lang="en-US" dirty="0">
                <a:solidFill>
                  <a:srgbClr val="0070C0"/>
                </a:solidFill>
              </a:rPr>
              <a:t>BINARY</a:t>
            </a:r>
            <a:r>
              <a:rPr lang="en-US" dirty="0"/>
              <a:t> data types is that </a:t>
            </a:r>
            <a:r>
              <a:rPr lang="en-US" u="sng" dirty="0"/>
              <a:t>BLOBs cannot have default values</a:t>
            </a:r>
            <a:endParaRPr lang="en-US" dirty="0"/>
          </a:p>
        </p:txBody>
      </p:sp>
      <p:pic>
        <p:nvPicPr>
          <p:cNvPr id="4" name="Picture 3">
            <a:extLst>
              <a:ext uri="{FF2B5EF4-FFF2-40B4-BE49-F238E27FC236}">
                <a16:creationId xmlns:a16="http://schemas.microsoft.com/office/drawing/2014/main" id="{177C46FA-949C-41B8-98A9-AA973A1E5586}"/>
              </a:ext>
            </a:extLst>
          </p:cNvPr>
          <p:cNvPicPr>
            <a:picLocks noChangeAspect="1"/>
          </p:cNvPicPr>
          <p:nvPr/>
        </p:nvPicPr>
        <p:blipFill>
          <a:blip r:embed="rId3"/>
          <a:stretch>
            <a:fillRect/>
          </a:stretch>
        </p:blipFill>
        <p:spPr>
          <a:xfrm>
            <a:off x="1952761" y="4304714"/>
            <a:ext cx="8523849" cy="2553286"/>
          </a:xfrm>
          <a:prstGeom prst="rect">
            <a:avLst/>
          </a:prstGeom>
        </p:spPr>
      </p:pic>
    </p:spTree>
    <p:extLst>
      <p:ext uri="{BB962C8B-B14F-4D97-AF65-F5344CB8AC3E}">
        <p14:creationId xmlns:p14="http://schemas.microsoft.com/office/powerpoint/2010/main" val="3136317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MySQL supports various numeric data types from a single byte up to double-precision floating-point numbers. </a:t>
            </a:r>
          </a:p>
          <a:p>
            <a:endParaRPr lang="en-US" dirty="0"/>
          </a:p>
          <a:p>
            <a:r>
              <a:rPr lang="en-US" dirty="0"/>
              <a:t>Although the most memory that a numeric field can use up is </a:t>
            </a:r>
            <a:r>
              <a:rPr lang="en-US" b="1" dirty="0">
                <a:solidFill>
                  <a:srgbClr val="002060"/>
                </a:solidFill>
              </a:rPr>
              <a:t>8 bytes</a:t>
            </a:r>
            <a:r>
              <a:rPr lang="en-US" dirty="0"/>
              <a:t>, you are well advised to </a:t>
            </a:r>
            <a:r>
              <a:rPr lang="en-US" u="sng" dirty="0"/>
              <a:t>choose the smallest data type</a:t>
            </a:r>
            <a:r>
              <a:rPr lang="en-US" dirty="0"/>
              <a:t> that will adequately handle the largest value you expect.</a:t>
            </a:r>
          </a:p>
          <a:p>
            <a:endParaRPr lang="en-US" dirty="0"/>
          </a:p>
          <a:p>
            <a:pPr marL="457200" lvl="1" indent="0">
              <a:buNone/>
            </a:pPr>
            <a:r>
              <a:rPr lang="en-US" dirty="0"/>
              <a:t>Your databases will be small and quickly accessible.</a:t>
            </a:r>
          </a:p>
          <a:p>
            <a:endParaRPr lang="en-US" dirty="0"/>
          </a:p>
        </p:txBody>
      </p:sp>
    </p:spTree>
    <p:extLst>
      <p:ext uri="{BB962C8B-B14F-4D97-AF65-F5344CB8AC3E}">
        <p14:creationId xmlns:p14="http://schemas.microsoft.com/office/powerpoint/2010/main" val="225617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767646" cy="4351338"/>
          </a:xfrm>
        </p:spPr>
        <p:txBody>
          <a:bodyPr>
            <a:normAutofit/>
          </a:bodyPr>
          <a:lstStyle/>
          <a:p>
            <a:r>
              <a:rPr lang="en-US" dirty="0"/>
              <a:t>You could also issue this command </a:t>
            </a:r>
            <a:r>
              <a:rPr lang="en-US" u="sng" dirty="0"/>
              <a:t>on a single line</a:t>
            </a:r>
            <a:r>
              <a:rPr lang="en-US" dirty="0"/>
              <a:t>, like this:</a:t>
            </a:r>
          </a:p>
          <a:p>
            <a:endParaRPr lang="en-US" dirty="0"/>
          </a:p>
          <a:p>
            <a:pPr marL="0" indent="0">
              <a:buNone/>
            </a:pPr>
            <a:r>
              <a:rPr lang="en-US" dirty="0">
                <a:solidFill>
                  <a:srgbClr val="0070C0"/>
                </a:solidFill>
              </a:rPr>
              <a:t>CREATE TABLE classics (author VARCHAR(128), title VARCHAR(128), type VARCHAR(16), year CHAR(4)) ENGINE </a:t>
            </a:r>
            <a:r>
              <a:rPr lang="en-US" dirty="0" err="1">
                <a:solidFill>
                  <a:srgbClr val="0070C0"/>
                </a:solidFill>
              </a:rPr>
              <a:t>InnoDB</a:t>
            </a:r>
            <a:r>
              <a:rPr lang="en-US" dirty="0">
                <a:solidFill>
                  <a:srgbClr val="0070C0"/>
                </a:solidFill>
              </a:rPr>
              <a:t>;</a:t>
            </a:r>
          </a:p>
          <a:p>
            <a:endParaRPr lang="en-US" dirty="0"/>
          </a:p>
          <a:p>
            <a:r>
              <a:rPr lang="en-US" dirty="0"/>
              <a:t>But MySQL commands can be long and complicated, so I recommend a single line at a time until you are comfortable with longer ones.</a:t>
            </a:r>
          </a:p>
        </p:txBody>
      </p:sp>
    </p:spTree>
    <p:extLst>
      <p:ext uri="{BB962C8B-B14F-4D97-AF65-F5344CB8AC3E}">
        <p14:creationId xmlns:p14="http://schemas.microsoft.com/office/powerpoint/2010/main" val="419087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This table lists the numeric data types supported by MySQL and the ranges of values they can contain. </a:t>
            </a:r>
          </a:p>
          <a:p>
            <a:endParaRPr lang="en-US" dirty="0"/>
          </a:p>
        </p:txBody>
      </p:sp>
      <p:pic>
        <p:nvPicPr>
          <p:cNvPr id="4" name="Picture 3">
            <a:extLst>
              <a:ext uri="{FF2B5EF4-FFF2-40B4-BE49-F238E27FC236}">
                <a16:creationId xmlns:a16="http://schemas.microsoft.com/office/drawing/2014/main" id="{25CED69B-FA5D-4203-94F8-8335D9409360}"/>
              </a:ext>
            </a:extLst>
          </p:cNvPr>
          <p:cNvPicPr>
            <a:picLocks noChangeAspect="1"/>
          </p:cNvPicPr>
          <p:nvPr/>
        </p:nvPicPr>
        <p:blipFill>
          <a:blip r:embed="rId3"/>
          <a:stretch>
            <a:fillRect/>
          </a:stretch>
        </p:blipFill>
        <p:spPr>
          <a:xfrm>
            <a:off x="2757267" y="3070693"/>
            <a:ext cx="7027398" cy="3787307"/>
          </a:xfrm>
          <a:prstGeom prst="rect">
            <a:avLst/>
          </a:prstGeom>
        </p:spPr>
      </p:pic>
    </p:spTree>
    <p:extLst>
      <p:ext uri="{BB962C8B-B14F-4D97-AF65-F5344CB8AC3E}">
        <p14:creationId xmlns:p14="http://schemas.microsoft.com/office/powerpoint/2010/main" val="2787455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In case you are not acquainted with the terms, a </a:t>
            </a:r>
            <a:r>
              <a:rPr lang="en-US" b="1" i="1" dirty="0"/>
              <a:t>signed number </a:t>
            </a:r>
            <a:r>
              <a:rPr lang="en-US" dirty="0"/>
              <a:t>is one with a possible range from a minus value, through 0, to a positive one; and an </a:t>
            </a:r>
            <a:r>
              <a:rPr lang="en-US" b="1" i="1" dirty="0"/>
              <a:t>unsigned</a:t>
            </a:r>
            <a:r>
              <a:rPr lang="en-US" i="1" dirty="0"/>
              <a:t> </a:t>
            </a:r>
            <a:r>
              <a:rPr lang="en-US" dirty="0"/>
              <a:t>one has a value ranging from 0 to a positive one. </a:t>
            </a:r>
          </a:p>
          <a:p>
            <a:endParaRPr lang="en-US" dirty="0"/>
          </a:p>
          <a:p>
            <a:r>
              <a:rPr lang="en-US" dirty="0"/>
              <a:t>They can both hold the same number of values; just picture a signed number as being shifted halfway to the left so that half its values are negative and half are positive. </a:t>
            </a:r>
          </a:p>
          <a:p>
            <a:pPr>
              <a:buFont typeface="Courier New" panose="02070309020205020404" pitchFamily="49" charset="0"/>
              <a:buChar char="o"/>
            </a:pPr>
            <a:r>
              <a:rPr lang="en-US" dirty="0"/>
              <a:t>Note that floating-point values (of any precision) may only be signed.</a:t>
            </a:r>
          </a:p>
          <a:p>
            <a:endParaRPr lang="en-US" dirty="0"/>
          </a:p>
        </p:txBody>
      </p:sp>
    </p:spTree>
    <p:extLst>
      <p:ext uri="{BB962C8B-B14F-4D97-AF65-F5344CB8AC3E}">
        <p14:creationId xmlns:p14="http://schemas.microsoft.com/office/powerpoint/2010/main" val="1093588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9951720" cy="4351338"/>
          </a:xfrm>
        </p:spPr>
        <p:txBody>
          <a:bodyPr>
            <a:normAutofit/>
          </a:bodyPr>
          <a:lstStyle/>
          <a:p>
            <a:r>
              <a:rPr lang="en-US" dirty="0"/>
              <a:t>To specify whether a data type is signed or unsigned, use the </a:t>
            </a:r>
            <a:r>
              <a:rPr lang="en-US" b="1" dirty="0">
                <a:solidFill>
                  <a:srgbClr val="0070C0"/>
                </a:solidFill>
              </a:rPr>
              <a:t>UNSIGNED</a:t>
            </a:r>
            <a:r>
              <a:rPr lang="en-US" dirty="0"/>
              <a:t> </a:t>
            </a:r>
            <a:r>
              <a:rPr lang="en-US" b="1" dirty="0"/>
              <a:t>qualifier</a:t>
            </a:r>
          </a:p>
          <a:p>
            <a:endParaRPr lang="en-US" sz="400" dirty="0"/>
          </a:p>
          <a:p>
            <a:pPr marL="457200" lvl="1" indent="0">
              <a:buNone/>
            </a:pPr>
            <a:r>
              <a:rPr lang="en-US" dirty="0"/>
              <a:t>The following example creates a table called </a:t>
            </a:r>
            <a:r>
              <a:rPr lang="en-US" i="1" dirty="0" err="1"/>
              <a:t>tablename</a:t>
            </a:r>
            <a:r>
              <a:rPr lang="en-US" i="1" dirty="0"/>
              <a:t> </a:t>
            </a:r>
            <a:r>
              <a:rPr lang="en-US" dirty="0"/>
              <a:t>with a field in it called </a:t>
            </a:r>
            <a:r>
              <a:rPr lang="en-US" i="1" dirty="0"/>
              <a:t>fieldname </a:t>
            </a:r>
            <a:r>
              <a:rPr lang="en-US" dirty="0"/>
              <a:t>of the data type UNSIGNED INTEGER:</a:t>
            </a:r>
          </a:p>
          <a:p>
            <a:endParaRPr lang="en-US" dirty="0"/>
          </a:p>
          <a:p>
            <a:pPr marL="0" indent="0" algn="ctr">
              <a:buNone/>
            </a:pPr>
            <a:r>
              <a:rPr lang="en-US" dirty="0">
                <a:solidFill>
                  <a:srgbClr val="0070C0"/>
                </a:solidFill>
              </a:rPr>
              <a:t>CREATE TABLE </a:t>
            </a:r>
            <a:r>
              <a:rPr lang="en-US" dirty="0" err="1">
                <a:solidFill>
                  <a:srgbClr val="0070C0"/>
                </a:solidFill>
              </a:rPr>
              <a:t>tablename</a:t>
            </a:r>
            <a:r>
              <a:rPr lang="en-US" dirty="0">
                <a:solidFill>
                  <a:srgbClr val="0070C0"/>
                </a:solidFill>
              </a:rPr>
              <a:t> (fieldname INT UNSIGNED);</a:t>
            </a:r>
          </a:p>
          <a:p>
            <a:endParaRPr lang="en-US" dirty="0"/>
          </a:p>
          <a:p>
            <a:endParaRPr lang="en-US" dirty="0"/>
          </a:p>
          <a:p>
            <a:endParaRPr lang="en-US" dirty="0"/>
          </a:p>
        </p:txBody>
      </p:sp>
    </p:spTree>
    <p:extLst>
      <p:ext uri="{BB962C8B-B14F-4D97-AF65-F5344CB8AC3E}">
        <p14:creationId xmlns:p14="http://schemas.microsoft.com/office/powerpoint/2010/main" val="1257439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199" y="1825625"/>
            <a:ext cx="10373751" cy="4351338"/>
          </a:xfrm>
        </p:spPr>
        <p:txBody>
          <a:bodyPr>
            <a:normAutofit/>
          </a:bodyPr>
          <a:lstStyle/>
          <a:p>
            <a:r>
              <a:rPr lang="en-US" dirty="0"/>
              <a:t>When creating a numeric field, you can also pass an </a:t>
            </a:r>
            <a:r>
              <a:rPr lang="en-US" u="sng" dirty="0"/>
              <a:t>optional number </a:t>
            </a:r>
            <a:r>
              <a:rPr lang="en-US" dirty="0"/>
              <a:t>as a parameter, like this:</a:t>
            </a:r>
          </a:p>
          <a:p>
            <a:endParaRPr lang="en-US" dirty="0"/>
          </a:p>
          <a:p>
            <a:pPr marL="0" indent="0" algn="ctr">
              <a:buNone/>
            </a:pPr>
            <a:r>
              <a:rPr lang="en-US" dirty="0">
                <a:solidFill>
                  <a:srgbClr val="0070C0"/>
                </a:solidFill>
              </a:rPr>
              <a:t>CREATE TABLE </a:t>
            </a:r>
            <a:r>
              <a:rPr lang="en-US" dirty="0" err="1">
                <a:solidFill>
                  <a:srgbClr val="0070C0"/>
                </a:solidFill>
              </a:rPr>
              <a:t>tablename</a:t>
            </a:r>
            <a:r>
              <a:rPr lang="en-US" dirty="0">
                <a:solidFill>
                  <a:srgbClr val="0070C0"/>
                </a:solidFill>
              </a:rPr>
              <a:t> (fieldname INT(4));</a:t>
            </a:r>
          </a:p>
          <a:p>
            <a:pPr marL="0" indent="0">
              <a:buNone/>
            </a:pPr>
            <a:endParaRPr lang="en-US" dirty="0">
              <a:solidFill>
                <a:srgbClr val="0070C0"/>
              </a:solidFill>
            </a:endParaRPr>
          </a:p>
          <a:p>
            <a:pPr marL="0" indent="0">
              <a:buNone/>
            </a:pPr>
            <a:endParaRPr lang="en-US" dirty="0">
              <a:solidFill>
                <a:srgbClr val="0070C0"/>
              </a:solidFill>
            </a:endParaRPr>
          </a:p>
          <a:p>
            <a:pPr marL="457200" lvl="1" indent="0">
              <a:buNone/>
            </a:pPr>
            <a:r>
              <a:rPr lang="en-US" dirty="0"/>
              <a:t>NOTE: this parameter </a:t>
            </a:r>
            <a:r>
              <a:rPr lang="en-US" b="1" dirty="0">
                <a:solidFill>
                  <a:srgbClr val="002060"/>
                </a:solidFill>
              </a:rPr>
              <a:t>does not indicate the number of bytes </a:t>
            </a:r>
            <a:r>
              <a:rPr lang="en-US" dirty="0"/>
              <a:t>of storage to use. </a:t>
            </a:r>
          </a:p>
          <a:p>
            <a:pPr marL="457200" lvl="1" indent="0">
              <a:buNone/>
            </a:pPr>
            <a:r>
              <a:rPr lang="en-US" dirty="0"/>
              <a:t>It may seem counterintuitive, but what the number actually represents </a:t>
            </a:r>
            <a:r>
              <a:rPr lang="en-US" u="sng" dirty="0"/>
              <a:t>is the display width of the data in the field</a:t>
            </a:r>
            <a:r>
              <a:rPr lang="en-US" dirty="0"/>
              <a:t> when it is retrieved.</a:t>
            </a:r>
          </a:p>
          <a:p>
            <a:pPr marL="0" indent="0">
              <a:buNone/>
            </a:pPr>
            <a:endParaRPr lang="en-US" dirty="0"/>
          </a:p>
          <a:p>
            <a:endParaRPr lang="en-US" dirty="0"/>
          </a:p>
        </p:txBody>
      </p:sp>
      <p:cxnSp>
        <p:nvCxnSpPr>
          <p:cNvPr id="5" name="Straight Arrow Connector 4">
            <a:extLst>
              <a:ext uri="{FF2B5EF4-FFF2-40B4-BE49-F238E27FC236}">
                <a16:creationId xmlns:a16="http://schemas.microsoft.com/office/drawing/2014/main" id="{ABEB3677-003F-43B2-94E0-92DC0ED5DEC0}"/>
              </a:ext>
            </a:extLst>
          </p:cNvPr>
          <p:cNvCxnSpPr>
            <a:cxnSpLocks/>
          </p:cNvCxnSpPr>
          <p:nvPr/>
        </p:nvCxnSpPr>
        <p:spPr>
          <a:xfrm flipV="1">
            <a:off x="8665698" y="3770143"/>
            <a:ext cx="0" cy="85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1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It is commonly used with the </a:t>
            </a:r>
            <a:r>
              <a:rPr lang="en-US" b="1" dirty="0">
                <a:solidFill>
                  <a:srgbClr val="0070C0"/>
                </a:solidFill>
              </a:rPr>
              <a:t>ZEROFILL</a:t>
            </a:r>
            <a:r>
              <a:rPr lang="en-US" dirty="0"/>
              <a:t> </a:t>
            </a:r>
            <a:r>
              <a:rPr lang="en-US" b="1" dirty="0"/>
              <a:t>qualifier</a:t>
            </a:r>
            <a:r>
              <a:rPr lang="en-US" dirty="0"/>
              <a:t>, like this:</a:t>
            </a:r>
          </a:p>
          <a:p>
            <a:endParaRPr lang="en-US" dirty="0"/>
          </a:p>
          <a:p>
            <a:pPr marL="0" indent="0" algn="ctr">
              <a:buNone/>
            </a:pPr>
            <a:r>
              <a:rPr lang="en-US" dirty="0">
                <a:solidFill>
                  <a:srgbClr val="0070C0"/>
                </a:solidFill>
              </a:rPr>
              <a:t>CREATE TABLE </a:t>
            </a:r>
            <a:r>
              <a:rPr lang="en-US" dirty="0" err="1">
                <a:solidFill>
                  <a:srgbClr val="0070C0"/>
                </a:solidFill>
              </a:rPr>
              <a:t>tablename</a:t>
            </a:r>
            <a:r>
              <a:rPr lang="en-US" dirty="0">
                <a:solidFill>
                  <a:srgbClr val="0070C0"/>
                </a:solidFill>
              </a:rPr>
              <a:t> (fieldname INT(4) ZEROFILL);</a:t>
            </a:r>
          </a:p>
          <a:p>
            <a:endParaRPr lang="en-US" dirty="0"/>
          </a:p>
          <a:p>
            <a:r>
              <a:rPr lang="en-US" dirty="0"/>
              <a:t>What this does is cause any numbers with a width of less than four characters to be </a:t>
            </a:r>
            <a:r>
              <a:rPr lang="en-US" u="sng" dirty="0"/>
              <a:t>padded with one or more zeros</a:t>
            </a:r>
            <a:r>
              <a:rPr lang="en-US" dirty="0"/>
              <a:t>, sufficient to make the display width of the field four characters long. </a:t>
            </a:r>
          </a:p>
          <a:p>
            <a:pPr lvl="1">
              <a:buFont typeface="Courier New" panose="02070309020205020404" pitchFamily="49" charset="0"/>
              <a:buChar char="o"/>
            </a:pPr>
            <a:r>
              <a:rPr lang="en-US" dirty="0"/>
              <a:t>When a field is already of the specified width or greater, no padding takes place.</a:t>
            </a:r>
          </a:p>
          <a:p>
            <a:endParaRPr lang="en-US" dirty="0"/>
          </a:p>
        </p:txBody>
      </p:sp>
    </p:spTree>
    <p:extLst>
      <p:ext uri="{BB962C8B-B14F-4D97-AF65-F5344CB8AC3E}">
        <p14:creationId xmlns:p14="http://schemas.microsoft.com/office/powerpoint/2010/main" val="3880954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DATE and TIME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 main remaining data types supported by MySQL relate to the date and time and can be seen here:</a:t>
            </a:r>
          </a:p>
        </p:txBody>
      </p:sp>
      <p:pic>
        <p:nvPicPr>
          <p:cNvPr id="4" name="Picture 3">
            <a:extLst>
              <a:ext uri="{FF2B5EF4-FFF2-40B4-BE49-F238E27FC236}">
                <a16:creationId xmlns:a16="http://schemas.microsoft.com/office/drawing/2014/main" id="{8113D3F7-C2E6-48A6-A6E2-319FE064A39A}"/>
              </a:ext>
            </a:extLst>
          </p:cNvPr>
          <p:cNvPicPr>
            <a:picLocks noChangeAspect="1"/>
          </p:cNvPicPr>
          <p:nvPr/>
        </p:nvPicPr>
        <p:blipFill>
          <a:blip r:embed="rId3"/>
          <a:stretch>
            <a:fillRect/>
          </a:stretch>
        </p:blipFill>
        <p:spPr>
          <a:xfrm>
            <a:off x="3371800" y="3068185"/>
            <a:ext cx="5689650" cy="3108778"/>
          </a:xfrm>
          <a:prstGeom prst="rect">
            <a:avLst/>
          </a:prstGeom>
        </p:spPr>
      </p:pic>
    </p:spTree>
    <p:extLst>
      <p:ext uri="{BB962C8B-B14F-4D97-AF65-F5344CB8AC3E}">
        <p14:creationId xmlns:p14="http://schemas.microsoft.com/office/powerpoint/2010/main" val="1626709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DATE and TIME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pPr marL="0" indent="0">
              <a:buNone/>
            </a:pPr>
            <a:r>
              <a:rPr lang="en-US" dirty="0"/>
              <a:t>The </a:t>
            </a:r>
            <a:r>
              <a:rPr lang="en-US" b="1" dirty="0"/>
              <a:t>DATETIME</a:t>
            </a:r>
            <a:r>
              <a:rPr lang="en-US" dirty="0"/>
              <a:t> and </a:t>
            </a:r>
            <a:r>
              <a:rPr lang="en-US" b="1" dirty="0"/>
              <a:t>TIMESTAMP</a:t>
            </a:r>
            <a:r>
              <a:rPr lang="en-US" dirty="0"/>
              <a:t> data types display the same way. </a:t>
            </a:r>
          </a:p>
          <a:p>
            <a:pPr lvl="1"/>
            <a:r>
              <a:rPr lang="en-US" dirty="0"/>
              <a:t>The main difference is that </a:t>
            </a:r>
            <a:r>
              <a:rPr lang="en-US" b="1" dirty="0"/>
              <a:t>TIMESTAMP</a:t>
            </a:r>
            <a:r>
              <a:rPr lang="en-US" dirty="0"/>
              <a:t> has a </a:t>
            </a:r>
            <a:r>
              <a:rPr lang="en-US" u="sng" dirty="0"/>
              <a:t>very narrow range</a:t>
            </a:r>
            <a:r>
              <a:rPr lang="en-US" dirty="0"/>
              <a:t> (from the years 1970 through 2037)</a:t>
            </a:r>
          </a:p>
          <a:p>
            <a:pPr lvl="1"/>
            <a:r>
              <a:rPr lang="en-US" dirty="0"/>
              <a:t>Whereas </a:t>
            </a:r>
            <a:r>
              <a:rPr lang="en-US" b="1" dirty="0"/>
              <a:t>DATETIME</a:t>
            </a:r>
            <a:r>
              <a:rPr lang="en-US" dirty="0"/>
              <a:t> will hold just </a:t>
            </a:r>
            <a:r>
              <a:rPr lang="en-US" u="sng" dirty="0"/>
              <a:t>about any date</a:t>
            </a:r>
            <a:r>
              <a:rPr lang="en-US" dirty="0"/>
              <a:t> you’re likely to specify, unless you’re interested in ancient history or science fiction.</a:t>
            </a:r>
          </a:p>
          <a:p>
            <a:endParaRPr lang="en-US" dirty="0"/>
          </a:p>
          <a:p>
            <a:pPr marL="0" indent="0">
              <a:buNone/>
            </a:pPr>
            <a:r>
              <a:rPr lang="en-US" b="1" dirty="0"/>
              <a:t>TIMESTAMP</a:t>
            </a:r>
            <a:r>
              <a:rPr lang="en-US" dirty="0"/>
              <a:t> is useful, however, because you can </a:t>
            </a:r>
            <a:r>
              <a:rPr lang="en-US" u="sng" dirty="0"/>
              <a:t>let MySQL set the value for you</a:t>
            </a:r>
            <a:r>
              <a:rPr lang="en-US" dirty="0"/>
              <a:t>.</a:t>
            </a:r>
          </a:p>
          <a:p>
            <a:pPr lvl="1"/>
            <a:r>
              <a:rPr lang="en-US" dirty="0"/>
              <a:t>If you don’t specify the value when adding a row, the current time is automatically inserted.</a:t>
            </a:r>
          </a:p>
          <a:p>
            <a:pPr lvl="1"/>
            <a:r>
              <a:rPr lang="en-US" dirty="0"/>
              <a:t>You can also have MySQL update a TIMESTAMP column each time you change a row.</a:t>
            </a:r>
          </a:p>
        </p:txBody>
      </p:sp>
    </p:spTree>
    <p:extLst>
      <p:ext uri="{BB962C8B-B14F-4D97-AF65-F5344CB8AC3E}">
        <p14:creationId xmlns:p14="http://schemas.microsoft.com/office/powerpoint/2010/main" val="1241346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t>
            </a:r>
            <a:r>
              <a:rPr lang="en-US" b="1" dirty="0"/>
              <a:t>AUTO_INCREMENT </a:t>
            </a:r>
            <a:r>
              <a:rPr lang="en-US" dirty="0"/>
              <a:t>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Sometimes you need to ensure that </a:t>
            </a:r>
            <a:r>
              <a:rPr lang="en-US" dirty="0">
                <a:solidFill>
                  <a:srgbClr val="002060"/>
                </a:solidFill>
              </a:rPr>
              <a:t>every row </a:t>
            </a:r>
            <a:r>
              <a:rPr lang="en-US" dirty="0"/>
              <a:t>in your database is </a:t>
            </a:r>
            <a:r>
              <a:rPr lang="en-US" dirty="0">
                <a:solidFill>
                  <a:srgbClr val="002060"/>
                </a:solidFill>
              </a:rPr>
              <a:t>guaranteed to be unique</a:t>
            </a:r>
            <a:r>
              <a:rPr lang="en-US" dirty="0"/>
              <a:t>. </a:t>
            </a:r>
          </a:p>
          <a:p>
            <a:pPr lvl="1">
              <a:buFont typeface="Courier New" panose="02070309020205020404" pitchFamily="49" charset="0"/>
              <a:buChar char="o"/>
            </a:pPr>
            <a:r>
              <a:rPr lang="en-US" dirty="0"/>
              <a:t>You could do this in your program by carefully checking the data you enter and making sure that there is at least one value that differs in any two rows, but this approach is error-prone and works only in certain circumstances. </a:t>
            </a:r>
          </a:p>
          <a:p>
            <a:endParaRPr lang="en-US" dirty="0"/>
          </a:p>
          <a:p>
            <a:pPr lvl="1"/>
            <a:r>
              <a:rPr lang="en-US" dirty="0"/>
              <a:t>In the </a:t>
            </a:r>
            <a:r>
              <a:rPr lang="en-US" i="1" dirty="0"/>
              <a:t>classics </a:t>
            </a:r>
            <a:r>
              <a:rPr lang="en-US" dirty="0"/>
              <a:t>table, for instance, an author may appear multiple times.</a:t>
            </a:r>
          </a:p>
          <a:p>
            <a:pPr lvl="1"/>
            <a:r>
              <a:rPr lang="en-US" dirty="0"/>
              <a:t>Likewise, the year of publication will also be frequently duplicated, and so on. </a:t>
            </a:r>
          </a:p>
          <a:p>
            <a:pPr lvl="1"/>
            <a:r>
              <a:rPr lang="en-US" dirty="0"/>
              <a:t>It would be hard to guarantee that you have no duplicate rows.</a:t>
            </a:r>
          </a:p>
        </p:txBody>
      </p:sp>
    </p:spTree>
    <p:extLst>
      <p:ext uri="{BB962C8B-B14F-4D97-AF65-F5344CB8AC3E}">
        <p14:creationId xmlns:p14="http://schemas.microsoft.com/office/powerpoint/2010/main" val="5873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 general solution is to use </a:t>
            </a:r>
            <a:r>
              <a:rPr lang="en-US" b="1" dirty="0">
                <a:solidFill>
                  <a:srgbClr val="002060"/>
                </a:solidFill>
              </a:rPr>
              <a:t>an extra column just for this purpose</a:t>
            </a:r>
            <a:r>
              <a:rPr lang="en-US" dirty="0"/>
              <a:t>. </a:t>
            </a:r>
          </a:p>
          <a:p>
            <a:pPr lvl="1"/>
            <a:r>
              <a:rPr lang="en-US" dirty="0"/>
              <a:t>In a while, we’ll look at using a publication’s ISBN (International Standard Book Number), but first I’d like to introduce the </a:t>
            </a:r>
            <a:r>
              <a:rPr lang="en-US" b="1" dirty="0">
                <a:solidFill>
                  <a:srgbClr val="0070C0"/>
                </a:solidFill>
              </a:rPr>
              <a:t>AUTO_INCREMENT </a:t>
            </a:r>
            <a:r>
              <a:rPr lang="en-US" dirty="0"/>
              <a:t>data type.</a:t>
            </a:r>
          </a:p>
          <a:p>
            <a:endParaRPr lang="en-US" dirty="0"/>
          </a:p>
          <a:p>
            <a:endParaRPr lang="en-US" dirty="0"/>
          </a:p>
          <a:p>
            <a:r>
              <a:rPr lang="en-US" dirty="0"/>
              <a:t>As its name implies, a column given this data type will set the value of its contents to that of the column entry in the previously inserted row, plus 1. </a:t>
            </a:r>
          </a:p>
        </p:txBody>
      </p:sp>
    </p:spTree>
    <p:extLst>
      <p:ext uri="{BB962C8B-B14F-4D97-AF65-F5344CB8AC3E}">
        <p14:creationId xmlns:p14="http://schemas.microsoft.com/office/powerpoint/2010/main" val="2115268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i="1" dirty="0"/>
              <a:t>Adding the auto-incrementing column id</a:t>
            </a:r>
          </a:p>
          <a:p>
            <a:endParaRPr lang="en-US" i="1" dirty="0"/>
          </a:p>
          <a:p>
            <a:pPr marL="457200" lvl="1" indent="0">
              <a:buNone/>
            </a:pPr>
            <a:r>
              <a:rPr lang="en-US" dirty="0">
                <a:solidFill>
                  <a:srgbClr val="0070C0"/>
                </a:solidFill>
              </a:rPr>
              <a:t>ALTER TABLE classics ADD id INT UNSIGNED NOT NULL AUTO_INCREMENT KEY;</a:t>
            </a:r>
          </a:p>
          <a:p>
            <a:endParaRPr lang="en-US" dirty="0"/>
          </a:p>
          <a:p>
            <a:r>
              <a:rPr lang="en-US" dirty="0"/>
              <a:t>This is your introduction to the </a:t>
            </a:r>
            <a:r>
              <a:rPr lang="en-US" b="1" dirty="0">
                <a:solidFill>
                  <a:srgbClr val="0070C0"/>
                </a:solidFill>
              </a:rPr>
              <a:t>ALTER</a:t>
            </a:r>
            <a:r>
              <a:rPr lang="en-US" dirty="0"/>
              <a:t> command, which is very similar to </a:t>
            </a:r>
            <a:r>
              <a:rPr lang="en-US" dirty="0">
                <a:solidFill>
                  <a:srgbClr val="0070C0"/>
                </a:solidFill>
              </a:rPr>
              <a:t>CREATE</a:t>
            </a:r>
            <a:endParaRPr lang="en-US" dirty="0"/>
          </a:p>
          <a:p>
            <a:endParaRPr lang="en-US" dirty="0"/>
          </a:p>
          <a:p>
            <a:r>
              <a:rPr lang="en-US" b="1" dirty="0"/>
              <a:t> </a:t>
            </a:r>
            <a:r>
              <a:rPr lang="en-US" b="1" dirty="0">
                <a:solidFill>
                  <a:srgbClr val="0070C0"/>
                </a:solidFill>
              </a:rPr>
              <a:t>ALTER</a:t>
            </a:r>
            <a:r>
              <a:rPr lang="en-US" dirty="0"/>
              <a:t> </a:t>
            </a:r>
            <a:r>
              <a:rPr lang="en-US" u="sng" dirty="0"/>
              <a:t>operates on an existing table</a:t>
            </a:r>
            <a:r>
              <a:rPr lang="en-US" dirty="0"/>
              <a:t>, and can add, change, or delete columns</a:t>
            </a:r>
          </a:p>
          <a:p>
            <a:endParaRPr lang="en-US" dirty="0"/>
          </a:p>
          <a:p>
            <a:endParaRPr lang="en-US" dirty="0"/>
          </a:p>
        </p:txBody>
      </p:sp>
    </p:spTree>
    <p:extLst>
      <p:ext uri="{BB962C8B-B14F-4D97-AF65-F5344CB8AC3E}">
        <p14:creationId xmlns:p14="http://schemas.microsoft.com/office/powerpoint/2010/main" val="65529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MySQL should then issue the response:</a:t>
            </a:r>
          </a:p>
          <a:p>
            <a:pPr marL="0" indent="0" algn="ctr">
              <a:buNone/>
            </a:pPr>
            <a:r>
              <a:rPr lang="en-US" i="1" dirty="0">
                <a:solidFill>
                  <a:schemeClr val="tx1">
                    <a:lumMod val="65000"/>
                    <a:lumOff val="35000"/>
                  </a:schemeClr>
                </a:solidFill>
              </a:rPr>
              <a:t>Query OK, 0 rows affected (0.01 sec)</a:t>
            </a:r>
          </a:p>
          <a:p>
            <a:endParaRPr lang="en-US" dirty="0"/>
          </a:p>
          <a:p>
            <a:pPr marL="457200" lvl="1" indent="0">
              <a:buNone/>
            </a:pPr>
            <a:r>
              <a:rPr lang="en-US" dirty="0"/>
              <a:t>If you see an error message instead, check your syntax carefully. Every parenthesis and comma counts, and typing errors are easy to make. </a:t>
            </a:r>
          </a:p>
          <a:p>
            <a:pPr marL="457200" lvl="1" indent="0">
              <a:buNone/>
            </a:pPr>
            <a:endParaRPr lang="en-US" dirty="0"/>
          </a:p>
          <a:p>
            <a:pPr marL="457200" lvl="1" indent="0">
              <a:buNone/>
            </a:pPr>
            <a:endParaRPr lang="en-US" dirty="0"/>
          </a:p>
          <a:p>
            <a:r>
              <a:rPr lang="en-US" dirty="0"/>
              <a:t>In case you are wondering, the </a:t>
            </a:r>
            <a:r>
              <a:rPr lang="en-US" dirty="0">
                <a:solidFill>
                  <a:srgbClr val="0070C0"/>
                </a:solidFill>
              </a:rPr>
              <a:t>ENGINE </a:t>
            </a:r>
            <a:r>
              <a:rPr lang="en-US" dirty="0" err="1">
                <a:solidFill>
                  <a:srgbClr val="0070C0"/>
                </a:solidFill>
              </a:rPr>
              <a:t>InnoDB</a:t>
            </a:r>
            <a:r>
              <a:rPr lang="en-US" dirty="0">
                <a:solidFill>
                  <a:srgbClr val="0070C0"/>
                </a:solidFill>
              </a:rPr>
              <a:t> </a:t>
            </a:r>
            <a:r>
              <a:rPr lang="en-US" dirty="0"/>
              <a:t>tells MySQL the </a:t>
            </a:r>
            <a:r>
              <a:rPr lang="en-US" u="sng" dirty="0"/>
              <a:t>type of database engine</a:t>
            </a:r>
            <a:r>
              <a:rPr lang="en-US" dirty="0"/>
              <a:t> to use for this table.</a:t>
            </a:r>
          </a:p>
        </p:txBody>
      </p:sp>
    </p:spTree>
    <p:extLst>
      <p:ext uri="{BB962C8B-B14F-4D97-AF65-F5344CB8AC3E}">
        <p14:creationId xmlns:p14="http://schemas.microsoft.com/office/powerpoint/2010/main" val="909525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b="1" dirty="0">
                <a:solidFill>
                  <a:srgbClr val="0070C0"/>
                </a:solidFill>
              </a:rPr>
              <a:t>INT UNSIGNED</a:t>
            </a:r>
          </a:p>
          <a:p>
            <a:r>
              <a:rPr lang="en-US" dirty="0"/>
              <a:t>Makes the column take an integer large enough for you to store more than 4 billion records in the table.</a:t>
            </a:r>
          </a:p>
          <a:p>
            <a:endParaRPr lang="en-US" dirty="0"/>
          </a:p>
          <a:p>
            <a:pPr marL="0" indent="0">
              <a:buNone/>
            </a:pPr>
            <a:r>
              <a:rPr lang="en-US" b="1" dirty="0">
                <a:solidFill>
                  <a:srgbClr val="0070C0"/>
                </a:solidFill>
              </a:rPr>
              <a:t>NOT NULL</a:t>
            </a:r>
          </a:p>
          <a:p>
            <a:r>
              <a:rPr lang="en-US" dirty="0"/>
              <a:t>Ensures that every column has a value. Many programmers use </a:t>
            </a:r>
            <a:r>
              <a:rPr lang="en-US" dirty="0">
                <a:solidFill>
                  <a:srgbClr val="0070C0"/>
                </a:solidFill>
              </a:rPr>
              <a:t>NULL</a:t>
            </a:r>
            <a:r>
              <a:rPr lang="en-US" dirty="0"/>
              <a:t> in a field to indicate that it doesn’t have any value. </a:t>
            </a:r>
          </a:p>
          <a:p>
            <a:pPr lvl="1">
              <a:buFont typeface="Courier New" panose="02070309020205020404" pitchFamily="49" charset="0"/>
              <a:buChar char="o"/>
            </a:pPr>
            <a:r>
              <a:rPr lang="en-US" dirty="0"/>
              <a:t>But that would allow duplicates, which would violate the whole reason for this column’s existence. So we disallow NULL values.</a:t>
            </a:r>
          </a:p>
          <a:p>
            <a:endParaRPr lang="en-US" dirty="0"/>
          </a:p>
        </p:txBody>
      </p:sp>
    </p:spTree>
    <p:extLst>
      <p:ext uri="{BB962C8B-B14F-4D97-AF65-F5344CB8AC3E}">
        <p14:creationId xmlns:p14="http://schemas.microsoft.com/office/powerpoint/2010/main" val="3680714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699866"/>
          </a:xfrm>
        </p:spPr>
        <p:txBody>
          <a:bodyPr>
            <a:normAutofit fontScale="85000" lnSpcReduction="20000"/>
          </a:bodyPr>
          <a:lstStyle/>
          <a:p>
            <a:pPr marL="0" indent="0">
              <a:buNone/>
            </a:pPr>
            <a:r>
              <a:rPr lang="en-US" b="1" dirty="0">
                <a:solidFill>
                  <a:srgbClr val="0070C0"/>
                </a:solidFill>
              </a:rPr>
              <a:t>AUTO_INCREMENT</a:t>
            </a:r>
          </a:p>
          <a:p>
            <a:r>
              <a:rPr lang="en-US" dirty="0"/>
              <a:t>Causes MySQL to set a unique value for this column in every row, as described earlier.</a:t>
            </a:r>
          </a:p>
          <a:p>
            <a:r>
              <a:rPr lang="en-US" u="sng" dirty="0"/>
              <a:t>We don’t really have control over the value</a:t>
            </a:r>
            <a:r>
              <a:rPr lang="en-US" dirty="0"/>
              <a:t> that this column will take in each row, but we don’t care: all we care about is that we are guaranteed a unique value.</a:t>
            </a:r>
          </a:p>
          <a:p>
            <a:endParaRPr lang="en-US" dirty="0"/>
          </a:p>
          <a:p>
            <a:pPr marL="0" indent="0">
              <a:buNone/>
            </a:pPr>
            <a:r>
              <a:rPr lang="en-US" b="1" dirty="0">
                <a:solidFill>
                  <a:srgbClr val="0070C0"/>
                </a:solidFill>
              </a:rPr>
              <a:t>KEY</a:t>
            </a:r>
          </a:p>
          <a:p>
            <a:r>
              <a:rPr lang="en-US" dirty="0"/>
              <a:t>An auto-increment column is useful as a key, because you will tend to search for rows based on this column. </a:t>
            </a:r>
          </a:p>
          <a:p>
            <a:r>
              <a:rPr lang="en-US" dirty="0"/>
              <a:t>Each entry in the column </a:t>
            </a:r>
            <a:r>
              <a:rPr lang="en-US" i="1" dirty="0"/>
              <a:t>id </a:t>
            </a:r>
            <a:r>
              <a:rPr lang="en-US" dirty="0"/>
              <a:t>will now have a </a:t>
            </a:r>
            <a:r>
              <a:rPr lang="en-US" u="sng" dirty="0"/>
              <a:t>unique number</a:t>
            </a:r>
            <a:r>
              <a:rPr lang="en-US" dirty="0"/>
              <a:t>, with the first starting at 1 and the others counting upward from there.</a:t>
            </a:r>
          </a:p>
          <a:p>
            <a:r>
              <a:rPr lang="en-US" dirty="0"/>
              <a:t>And whenever a new row is inserted, its </a:t>
            </a:r>
            <a:r>
              <a:rPr lang="en-US" i="1" dirty="0"/>
              <a:t>id </a:t>
            </a:r>
            <a:r>
              <a:rPr lang="en-US" dirty="0"/>
              <a:t>column will automatically be given the next number in sequence.</a:t>
            </a:r>
          </a:p>
          <a:p>
            <a:endParaRPr lang="en-US" dirty="0"/>
          </a:p>
        </p:txBody>
      </p:sp>
    </p:spTree>
    <p:extLst>
      <p:ext uri="{BB962C8B-B14F-4D97-AF65-F5344CB8AC3E}">
        <p14:creationId xmlns:p14="http://schemas.microsoft.com/office/powerpoint/2010/main" val="3637483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4725077"/>
          </a:xfrm>
        </p:spPr>
        <p:txBody>
          <a:bodyPr>
            <a:normAutofit fontScale="92500"/>
          </a:bodyPr>
          <a:lstStyle/>
          <a:p>
            <a:r>
              <a:rPr lang="en-US" dirty="0"/>
              <a:t>Rather than applying the column retroactively, you could have included it by issuing the </a:t>
            </a:r>
            <a:r>
              <a:rPr lang="en-US" b="1" dirty="0">
                <a:solidFill>
                  <a:srgbClr val="0070C0"/>
                </a:solidFill>
              </a:rPr>
              <a:t>CREATE</a:t>
            </a:r>
            <a:r>
              <a:rPr lang="en-US" dirty="0"/>
              <a:t> command in a slightly different format. </a:t>
            </a:r>
          </a:p>
          <a:p>
            <a:endParaRPr lang="en-US" i="1" dirty="0"/>
          </a:p>
          <a:p>
            <a:pPr marL="0" indent="0">
              <a:buNone/>
            </a:pPr>
            <a:r>
              <a:rPr lang="en-US" i="1" dirty="0"/>
              <a:t>Adding the auto-incrementing id column at table creation</a:t>
            </a:r>
          </a:p>
          <a:p>
            <a:endParaRPr lang="en-US" sz="600" i="1" dirty="0"/>
          </a:p>
          <a:p>
            <a:pPr marL="457200" lvl="1" indent="0">
              <a:buNone/>
            </a:pPr>
            <a:r>
              <a:rPr lang="en-US" b="1" dirty="0">
                <a:solidFill>
                  <a:srgbClr val="0070C0"/>
                </a:solidFill>
              </a:rPr>
              <a:t>CREATE TABLE classics (</a:t>
            </a:r>
          </a:p>
          <a:p>
            <a:pPr marL="457200" lvl="1" indent="0">
              <a:buNone/>
            </a:pPr>
            <a:r>
              <a:rPr lang="en-US" b="1" dirty="0">
                <a:solidFill>
                  <a:srgbClr val="0070C0"/>
                </a:solidFill>
              </a:rPr>
              <a:t>	author VARCHAR(128),</a:t>
            </a:r>
          </a:p>
          <a:p>
            <a:pPr marL="457200" lvl="1" indent="0">
              <a:buNone/>
            </a:pPr>
            <a:r>
              <a:rPr lang="en-US" b="1" dirty="0">
                <a:solidFill>
                  <a:srgbClr val="0070C0"/>
                </a:solidFill>
              </a:rPr>
              <a:t>	title VARCHAR(128),</a:t>
            </a:r>
          </a:p>
          <a:p>
            <a:pPr marL="457200" lvl="1" indent="0">
              <a:buNone/>
            </a:pPr>
            <a:r>
              <a:rPr lang="en-US" b="1" dirty="0">
                <a:solidFill>
                  <a:srgbClr val="0070C0"/>
                </a:solidFill>
              </a:rPr>
              <a:t>	type VARCHAR(16),</a:t>
            </a:r>
          </a:p>
          <a:p>
            <a:pPr marL="457200" lvl="1" indent="0">
              <a:buNone/>
            </a:pPr>
            <a:r>
              <a:rPr lang="en-US" b="1" dirty="0">
                <a:solidFill>
                  <a:srgbClr val="0070C0"/>
                </a:solidFill>
              </a:rPr>
              <a:t>	year CHAR(4),</a:t>
            </a:r>
          </a:p>
          <a:p>
            <a:pPr marL="457200" lvl="1" indent="0">
              <a:buNone/>
            </a:pPr>
            <a:r>
              <a:rPr lang="en-US" b="1" dirty="0">
                <a:solidFill>
                  <a:srgbClr val="0070C0"/>
                </a:solidFill>
              </a:rPr>
              <a:t>	id INT UNSIGNED NOT NULL AUTO_INCREMENT KEY) </a:t>
            </a:r>
          </a:p>
          <a:p>
            <a:pPr marL="457200" lvl="1" indent="0">
              <a:buNone/>
            </a:pPr>
            <a:r>
              <a:rPr lang="en-US" b="1" dirty="0">
                <a:solidFill>
                  <a:srgbClr val="0070C0"/>
                </a:solidFill>
              </a:rPr>
              <a:t>ENGINE </a:t>
            </a:r>
            <a:r>
              <a:rPr lang="en-US" b="1" dirty="0" err="1">
                <a:solidFill>
                  <a:srgbClr val="0070C0"/>
                </a:solidFill>
              </a:rPr>
              <a:t>MyISAM</a:t>
            </a:r>
            <a:r>
              <a:rPr lang="en-US" b="1" dirty="0">
                <a:solidFill>
                  <a:srgbClr val="0070C0"/>
                </a:solidFill>
              </a:rPr>
              <a:t>;</a:t>
            </a:r>
          </a:p>
          <a:p>
            <a:endParaRPr lang="en-US" dirty="0"/>
          </a:p>
        </p:txBody>
      </p:sp>
    </p:spTree>
    <p:extLst>
      <p:ext uri="{BB962C8B-B14F-4D97-AF65-F5344CB8AC3E}">
        <p14:creationId xmlns:p14="http://schemas.microsoft.com/office/powerpoint/2010/main" val="559279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If you wish to </a:t>
            </a:r>
            <a:r>
              <a:rPr lang="en-US" u="sng" dirty="0"/>
              <a:t>check whether the column has been added</a:t>
            </a:r>
            <a:r>
              <a:rPr lang="en-US" dirty="0"/>
              <a:t>, use the following command to view the table’s columns and data types:</a:t>
            </a:r>
          </a:p>
          <a:p>
            <a:endParaRPr lang="en-US" dirty="0"/>
          </a:p>
          <a:p>
            <a:pPr marL="457200" lvl="1" indent="0">
              <a:buNone/>
            </a:pPr>
            <a:r>
              <a:rPr lang="en-US" dirty="0">
                <a:solidFill>
                  <a:srgbClr val="0070C0"/>
                </a:solidFill>
              </a:rPr>
              <a:t>DESCRIBE classics;</a:t>
            </a:r>
          </a:p>
          <a:p>
            <a:endParaRPr lang="en-US" dirty="0"/>
          </a:p>
          <a:p>
            <a:pPr marL="0" indent="0">
              <a:buNone/>
            </a:pPr>
            <a:r>
              <a:rPr lang="en-US" i="1" dirty="0"/>
              <a:t>Removing the id column</a:t>
            </a:r>
          </a:p>
          <a:p>
            <a:endParaRPr lang="en-US" i="1" dirty="0"/>
          </a:p>
          <a:p>
            <a:pPr marL="457200" lvl="1" indent="0">
              <a:buNone/>
            </a:pPr>
            <a:r>
              <a:rPr lang="en-US" dirty="0">
                <a:solidFill>
                  <a:srgbClr val="0070C0"/>
                </a:solidFill>
              </a:rPr>
              <a:t>ALTER TABLE classics </a:t>
            </a:r>
            <a:r>
              <a:rPr lang="en-US" b="1" dirty="0">
                <a:solidFill>
                  <a:srgbClr val="0070C0"/>
                </a:solidFill>
              </a:rPr>
              <a:t>DROP</a:t>
            </a:r>
            <a:r>
              <a:rPr lang="en-US" dirty="0">
                <a:solidFill>
                  <a:srgbClr val="0070C0"/>
                </a:solidFill>
              </a:rPr>
              <a:t> id;</a:t>
            </a:r>
          </a:p>
        </p:txBody>
      </p:sp>
    </p:spTree>
    <p:extLst>
      <p:ext uri="{BB962C8B-B14F-4D97-AF65-F5344CB8AC3E}">
        <p14:creationId xmlns:p14="http://schemas.microsoft.com/office/powerpoint/2010/main" val="649493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u="sng" dirty="0"/>
              <a:t>Adding data to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593274"/>
            <a:ext cx="10515600" cy="5264726"/>
          </a:xfrm>
        </p:spPr>
        <p:txBody>
          <a:bodyPr>
            <a:normAutofit fontScale="92500" lnSpcReduction="20000"/>
          </a:bodyPr>
          <a:lstStyle/>
          <a:p>
            <a:r>
              <a:rPr lang="en-US" dirty="0"/>
              <a:t>To add data to a table, use the </a:t>
            </a:r>
            <a:r>
              <a:rPr lang="en-US" b="1" dirty="0">
                <a:solidFill>
                  <a:srgbClr val="0070C0"/>
                </a:solidFill>
              </a:rPr>
              <a:t>INSERT</a:t>
            </a:r>
            <a:r>
              <a:rPr lang="en-US" dirty="0"/>
              <a:t> command. </a:t>
            </a:r>
          </a:p>
          <a:p>
            <a:endParaRPr lang="en-US" dirty="0"/>
          </a:p>
          <a:p>
            <a:pPr marL="457200" lvl="1" indent="0">
              <a:buNone/>
            </a:pPr>
            <a:r>
              <a:rPr lang="en-US" b="1" dirty="0">
                <a:solidFill>
                  <a:srgbClr val="0070C0"/>
                </a:solidFill>
              </a:rPr>
              <a:t>INSERT INTO </a:t>
            </a:r>
            <a:r>
              <a:rPr lang="en-US" dirty="0">
                <a:solidFill>
                  <a:srgbClr val="0070C0"/>
                </a:solidFill>
              </a:rPr>
              <a:t>classics(author, title, type, year)</a:t>
            </a:r>
          </a:p>
          <a:p>
            <a:pPr marL="457200" lvl="1" indent="0">
              <a:buNone/>
            </a:pPr>
            <a:r>
              <a:rPr lang="en-US" dirty="0">
                <a:solidFill>
                  <a:srgbClr val="0070C0"/>
                </a:solidFill>
              </a:rPr>
              <a:t>  </a:t>
            </a:r>
            <a:r>
              <a:rPr lang="en-US" b="1" dirty="0">
                <a:solidFill>
                  <a:srgbClr val="0070C0"/>
                </a:solidFill>
              </a:rPr>
              <a:t>VALUES</a:t>
            </a:r>
            <a:r>
              <a:rPr lang="en-US" dirty="0">
                <a:solidFill>
                  <a:srgbClr val="0070C0"/>
                </a:solidFill>
              </a:rPr>
              <a:t>('Mark </a:t>
            </a:r>
            <a:r>
              <a:rPr lang="en-US" dirty="0" err="1">
                <a:solidFill>
                  <a:srgbClr val="0070C0"/>
                </a:solidFill>
              </a:rPr>
              <a:t>Twain','The</a:t>
            </a:r>
            <a:r>
              <a:rPr lang="en-US" dirty="0">
                <a:solidFill>
                  <a:srgbClr val="0070C0"/>
                </a:solidFill>
              </a:rPr>
              <a:t> Adventures of Tom Sawyer','Fiction','1876’);</a:t>
            </a:r>
          </a:p>
          <a:p>
            <a:pPr marL="457200" lvl="1" indent="0">
              <a:buNone/>
            </a:pPr>
            <a:endParaRPr lang="en-US" dirty="0">
              <a:solidFill>
                <a:srgbClr val="0070C0"/>
              </a:solidFill>
            </a:endParaRPr>
          </a:p>
          <a:p>
            <a:pPr marL="457200" lvl="1" indent="0">
              <a:buNone/>
            </a:pPr>
            <a:r>
              <a:rPr lang="en-US" b="1" dirty="0">
                <a:solidFill>
                  <a:srgbClr val="0070C0"/>
                </a:solidFill>
              </a:rPr>
              <a:t>INSERT INTO </a:t>
            </a:r>
            <a:r>
              <a:rPr lang="en-US" dirty="0">
                <a:solidFill>
                  <a:srgbClr val="0070C0"/>
                </a:solidFill>
              </a:rPr>
              <a:t>classics(author, title, type, year)</a:t>
            </a:r>
          </a:p>
          <a:p>
            <a:pPr marL="457200" lvl="1" indent="0">
              <a:buNone/>
            </a:pPr>
            <a:r>
              <a:rPr lang="en-US" dirty="0">
                <a:solidFill>
                  <a:srgbClr val="0070C0"/>
                </a:solidFill>
              </a:rPr>
              <a:t>  </a:t>
            </a:r>
            <a:r>
              <a:rPr lang="en-US" b="1" dirty="0">
                <a:solidFill>
                  <a:srgbClr val="0070C0"/>
                </a:solidFill>
              </a:rPr>
              <a:t>VALUES</a:t>
            </a:r>
            <a:r>
              <a:rPr lang="en-US" dirty="0">
                <a:solidFill>
                  <a:srgbClr val="0070C0"/>
                </a:solidFill>
              </a:rPr>
              <a:t>('Jane </a:t>
            </a:r>
            <a:r>
              <a:rPr lang="en-US" dirty="0" err="1">
                <a:solidFill>
                  <a:srgbClr val="0070C0"/>
                </a:solidFill>
              </a:rPr>
              <a:t>Austen','Pride</a:t>
            </a:r>
            <a:r>
              <a:rPr lang="en-US" dirty="0">
                <a:solidFill>
                  <a:srgbClr val="0070C0"/>
                </a:solidFill>
              </a:rPr>
              <a:t> and Prejudice','Fiction','1811’);</a:t>
            </a:r>
          </a:p>
          <a:p>
            <a:pPr marL="457200" lvl="1" indent="0">
              <a:buNone/>
            </a:pPr>
            <a:endParaRPr lang="en-US" dirty="0">
              <a:solidFill>
                <a:srgbClr val="0070C0"/>
              </a:solidFill>
            </a:endParaRPr>
          </a:p>
          <a:p>
            <a:pPr marL="457200" lvl="1" indent="0">
              <a:buNone/>
            </a:pPr>
            <a:r>
              <a:rPr lang="en-US" b="1" dirty="0">
                <a:solidFill>
                  <a:srgbClr val="0070C0"/>
                </a:solidFill>
              </a:rPr>
              <a:t>INSERT INTO </a:t>
            </a:r>
            <a:r>
              <a:rPr lang="en-US" dirty="0">
                <a:solidFill>
                  <a:srgbClr val="0070C0"/>
                </a:solidFill>
              </a:rPr>
              <a:t>classics(author, title, type, year)</a:t>
            </a:r>
          </a:p>
          <a:p>
            <a:pPr marL="457200" lvl="1" indent="0">
              <a:buNone/>
            </a:pPr>
            <a:r>
              <a:rPr lang="en-US" dirty="0">
                <a:solidFill>
                  <a:srgbClr val="0070C0"/>
                </a:solidFill>
              </a:rPr>
              <a:t>  </a:t>
            </a:r>
            <a:r>
              <a:rPr lang="en-US" b="1" dirty="0">
                <a:solidFill>
                  <a:srgbClr val="0070C0"/>
                </a:solidFill>
              </a:rPr>
              <a:t>VALUES</a:t>
            </a:r>
            <a:r>
              <a:rPr lang="en-US" dirty="0">
                <a:solidFill>
                  <a:srgbClr val="0070C0"/>
                </a:solidFill>
              </a:rPr>
              <a:t>('Charles </a:t>
            </a:r>
            <a:r>
              <a:rPr lang="en-US" dirty="0" err="1">
                <a:solidFill>
                  <a:srgbClr val="0070C0"/>
                </a:solidFill>
              </a:rPr>
              <a:t>Darwin','The</a:t>
            </a:r>
            <a:r>
              <a:rPr lang="en-US" dirty="0">
                <a:solidFill>
                  <a:srgbClr val="0070C0"/>
                </a:solidFill>
              </a:rPr>
              <a:t> Origin of Species','Non-Fiction','1856’);</a:t>
            </a:r>
          </a:p>
          <a:p>
            <a:pPr marL="457200" lvl="1" indent="0">
              <a:buNone/>
            </a:pPr>
            <a:endParaRPr lang="en-US" dirty="0">
              <a:solidFill>
                <a:srgbClr val="0070C0"/>
              </a:solidFill>
            </a:endParaRPr>
          </a:p>
          <a:p>
            <a:pPr marL="457200" lvl="1" indent="0">
              <a:buNone/>
            </a:pPr>
            <a:r>
              <a:rPr lang="en-US" b="1" dirty="0">
                <a:solidFill>
                  <a:srgbClr val="0070C0"/>
                </a:solidFill>
              </a:rPr>
              <a:t>INSERT INTO </a:t>
            </a:r>
            <a:r>
              <a:rPr lang="en-US" dirty="0">
                <a:solidFill>
                  <a:srgbClr val="0070C0"/>
                </a:solidFill>
              </a:rPr>
              <a:t>classics(author, title, type, year)</a:t>
            </a:r>
          </a:p>
          <a:p>
            <a:pPr marL="457200" lvl="1" indent="0">
              <a:buNone/>
            </a:pPr>
            <a:r>
              <a:rPr lang="en-US" dirty="0">
                <a:solidFill>
                  <a:srgbClr val="0070C0"/>
                </a:solidFill>
              </a:rPr>
              <a:t>  </a:t>
            </a:r>
            <a:r>
              <a:rPr lang="en-US" b="1" dirty="0">
                <a:solidFill>
                  <a:srgbClr val="0070C0"/>
                </a:solidFill>
              </a:rPr>
              <a:t>VALUES</a:t>
            </a:r>
            <a:r>
              <a:rPr lang="en-US" dirty="0">
                <a:solidFill>
                  <a:srgbClr val="0070C0"/>
                </a:solidFill>
              </a:rPr>
              <a:t>('Charles </a:t>
            </a:r>
            <a:r>
              <a:rPr lang="en-US" dirty="0" err="1">
                <a:solidFill>
                  <a:srgbClr val="0070C0"/>
                </a:solidFill>
              </a:rPr>
              <a:t>Dickens','The</a:t>
            </a:r>
            <a:r>
              <a:rPr lang="en-US" dirty="0">
                <a:solidFill>
                  <a:srgbClr val="0070C0"/>
                </a:solidFill>
              </a:rPr>
              <a:t> Old Curiosity Shop','Fiction','1841’);</a:t>
            </a:r>
          </a:p>
          <a:p>
            <a:pPr marL="457200" lvl="1" indent="0">
              <a:buNone/>
            </a:pPr>
            <a:endParaRPr lang="en-US" dirty="0">
              <a:solidFill>
                <a:srgbClr val="0070C0"/>
              </a:solidFill>
            </a:endParaRPr>
          </a:p>
          <a:p>
            <a:pPr marL="457200" lvl="1" indent="0">
              <a:buNone/>
            </a:pPr>
            <a:r>
              <a:rPr lang="en-US" b="1" dirty="0">
                <a:solidFill>
                  <a:srgbClr val="0070C0"/>
                </a:solidFill>
              </a:rPr>
              <a:t>INSERT INTO </a:t>
            </a:r>
            <a:r>
              <a:rPr lang="en-US" dirty="0">
                <a:solidFill>
                  <a:srgbClr val="0070C0"/>
                </a:solidFill>
              </a:rPr>
              <a:t>classics(author, title, type, year)</a:t>
            </a:r>
          </a:p>
          <a:p>
            <a:pPr marL="457200" lvl="1" indent="0">
              <a:buNone/>
            </a:pPr>
            <a:r>
              <a:rPr lang="en-US" dirty="0">
                <a:solidFill>
                  <a:srgbClr val="0070C0"/>
                </a:solidFill>
              </a:rPr>
              <a:t>  </a:t>
            </a:r>
            <a:r>
              <a:rPr lang="en-US" b="1" dirty="0">
                <a:solidFill>
                  <a:srgbClr val="0070C0"/>
                </a:solidFill>
              </a:rPr>
              <a:t>VALUES</a:t>
            </a:r>
            <a:r>
              <a:rPr lang="en-US" dirty="0">
                <a:solidFill>
                  <a:srgbClr val="0070C0"/>
                </a:solidFill>
              </a:rPr>
              <a:t>('William </a:t>
            </a:r>
            <a:r>
              <a:rPr lang="en-US" dirty="0" err="1">
                <a:solidFill>
                  <a:srgbClr val="0070C0"/>
                </a:solidFill>
              </a:rPr>
              <a:t>Shakespeare','Romeo</a:t>
            </a:r>
            <a:r>
              <a:rPr lang="en-US" dirty="0">
                <a:solidFill>
                  <a:srgbClr val="0070C0"/>
                </a:solidFill>
              </a:rPr>
              <a:t> and Juliet','Play','1594');</a:t>
            </a:r>
          </a:p>
        </p:txBody>
      </p:sp>
    </p:spTree>
    <p:extLst>
      <p:ext uri="{BB962C8B-B14F-4D97-AF65-F5344CB8AC3E}">
        <p14:creationId xmlns:p14="http://schemas.microsoft.com/office/powerpoint/2010/main" val="3535671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Adding data to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The first part, </a:t>
            </a:r>
            <a:r>
              <a:rPr lang="en-US" b="1" dirty="0">
                <a:solidFill>
                  <a:srgbClr val="0070C0"/>
                </a:solidFill>
              </a:rPr>
              <a:t>INSERT INTO </a:t>
            </a:r>
            <a:r>
              <a:rPr lang="en-US" dirty="0">
                <a:solidFill>
                  <a:srgbClr val="0070C0"/>
                </a:solidFill>
              </a:rPr>
              <a:t>classics</a:t>
            </a:r>
            <a:r>
              <a:rPr lang="en-US" dirty="0"/>
              <a:t>, tells MySQL where to insert the following data. </a:t>
            </a:r>
          </a:p>
          <a:p>
            <a:endParaRPr lang="en-US" dirty="0"/>
          </a:p>
          <a:p>
            <a:r>
              <a:rPr lang="en-US" dirty="0"/>
              <a:t>Then, within parentheses, the four column names are listed—</a:t>
            </a:r>
            <a:r>
              <a:rPr lang="en-US" i="1" dirty="0">
                <a:solidFill>
                  <a:srgbClr val="0070C0"/>
                </a:solidFill>
              </a:rPr>
              <a:t>author</a:t>
            </a:r>
            <a:r>
              <a:rPr lang="en-US" dirty="0"/>
              <a:t>, </a:t>
            </a:r>
            <a:r>
              <a:rPr lang="en-US" i="1" dirty="0">
                <a:solidFill>
                  <a:srgbClr val="0070C0"/>
                </a:solidFill>
              </a:rPr>
              <a:t>title</a:t>
            </a:r>
            <a:r>
              <a:rPr lang="en-US" dirty="0"/>
              <a:t>, </a:t>
            </a:r>
            <a:r>
              <a:rPr lang="en-US" i="1" dirty="0">
                <a:solidFill>
                  <a:srgbClr val="0070C0"/>
                </a:solidFill>
              </a:rPr>
              <a:t>type</a:t>
            </a:r>
            <a:r>
              <a:rPr lang="en-US" dirty="0"/>
              <a:t>, and </a:t>
            </a:r>
            <a:r>
              <a:rPr lang="en-US" i="1" dirty="0">
                <a:solidFill>
                  <a:srgbClr val="0070C0"/>
                </a:solidFill>
              </a:rPr>
              <a:t>year</a:t>
            </a:r>
            <a:r>
              <a:rPr lang="en-US" dirty="0"/>
              <a:t>—all separated by commas. </a:t>
            </a:r>
          </a:p>
          <a:p>
            <a:pPr>
              <a:buFont typeface="Courier New" panose="02070309020205020404" pitchFamily="49" charset="0"/>
              <a:buChar char="o"/>
            </a:pPr>
            <a:r>
              <a:rPr lang="en-US" dirty="0"/>
              <a:t>This tells MySQL that these are the fields into which the data is to be inserted.</a:t>
            </a:r>
          </a:p>
        </p:txBody>
      </p:sp>
    </p:spTree>
    <p:extLst>
      <p:ext uri="{BB962C8B-B14F-4D97-AF65-F5344CB8AC3E}">
        <p14:creationId xmlns:p14="http://schemas.microsoft.com/office/powerpoint/2010/main" val="2022373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Adding data to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The second line of each </a:t>
            </a:r>
            <a:r>
              <a:rPr lang="en-US" dirty="0">
                <a:solidFill>
                  <a:srgbClr val="0070C0"/>
                </a:solidFill>
              </a:rPr>
              <a:t>INSERT</a:t>
            </a:r>
            <a:r>
              <a:rPr lang="en-US" dirty="0"/>
              <a:t> command contains the keyword </a:t>
            </a:r>
            <a:r>
              <a:rPr lang="en-US" b="1" dirty="0">
                <a:solidFill>
                  <a:srgbClr val="0070C0"/>
                </a:solidFill>
              </a:rPr>
              <a:t>VALUES</a:t>
            </a:r>
            <a:r>
              <a:rPr lang="en-US" dirty="0"/>
              <a:t> followed by four strings within parentheses, and separated by commas. </a:t>
            </a:r>
          </a:p>
          <a:p>
            <a:pPr lvl="1">
              <a:buFont typeface="Courier New" panose="02070309020205020404" pitchFamily="49" charset="0"/>
              <a:buChar char="o"/>
            </a:pPr>
            <a:r>
              <a:rPr lang="en-US" dirty="0"/>
              <a:t>This supplies MySQL with the four values to be inserted into the four columns previously specified. </a:t>
            </a:r>
          </a:p>
          <a:p>
            <a:pPr lvl="1">
              <a:buFont typeface="Courier New" panose="02070309020205020404" pitchFamily="49" charset="0"/>
              <a:buChar char="o"/>
            </a:pPr>
            <a:endParaRPr lang="en-US" dirty="0"/>
          </a:p>
          <a:p>
            <a:r>
              <a:rPr lang="en-US" dirty="0"/>
              <a:t>Each item of data will be inserted into the corresponding column, in a </a:t>
            </a:r>
            <a:r>
              <a:rPr lang="en-US" u="sng" dirty="0"/>
              <a:t>one-to-one correspondence</a:t>
            </a:r>
            <a:r>
              <a:rPr lang="en-US" dirty="0"/>
              <a:t>. </a:t>
            </a:r>
          </a:p>
          <a:p>
            <a:pPr lvl="1"/>
            <a:r>
              <a:rPr lang="en-US" dirty="0"/>
              <a:t>If you accidentally listed the columns in a different order from the data, the data would go into the wrong columns. And the number of columns must match the number of data items.</a:t>
            </a:r>
          </a:p>
        </p:txBody>
      </p:sp>
    </p:spTree>
    <p:extLst>
      <p:ext uri="{BB962C8B-B14F-4D97-AF65-F5344CB8AC3E}">
        <p14:creationId xmlns:p14="http://schemas.microsoft.com/office/powerpoint/2010/main" val="1008030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658090" y="260062"/>
            <a:ext cx="10515600" cy="4705804"/>
          </a:xfrm>
        </p:spPr>
        <p:txBody>
          <a:bodyPr>
            <a:normAutofit/>
          </a:bodyPr>
          <a:lstStyle/>
          <a:p>
            <a:r>
              <a:rPr lang="en-US" dirty="0"/>
              <a:t>After every second line, you should see a </a:t>
            </a:r>
            <a:r>
              <a:rPr lang="en-US" dirty="0">
                <a:solidFill>
                  <a:srgbClr val="002060"/>
                </a:solidFill>
              </a:rPr>
              <a:t>Query OK message</a:t>
            </a:r>
            <a:r>
              <a:rPr lang="en-US" dirty="0"/>
              <a:t>. </a:t>
            </a:r>
          </a:p>
          <a:p>
            <a:pPr>
              <a:buFont typeface="Courier New" panose="02070309020205020404" pitchFamily="49" charset="0"/>
              <a:buChar char="o"/>
            </a:pPr>
            <a:r>
              <a:rPr lang="en-US" dirty="0"/>
              <a:t>Once all lines have been entered, type the following command, which will display the table’s contents. Try this:</a:t>
            </a:r>
          </a:p>
          <a:p>
            <a:pPr>
              <a:buFont typeface="Courier New" panose="02070309020205020404" pitchFamily="49" charset="0"/>
              <a:buChar char="o"/>
            </a:pPr>
            <a:endParaRPr lang="en-US" sz="400" dirty="0"/>
          </a:p>
          <a:p>
            <a:pPr marL="457200" lvl="1" indent="0">
              <a:buNone/>
            </a:pPr>
            <a:r>
              <a:rPr lang="en-US" dirty="0">
                <a:solidFill>
                  <a:srgbClr val="0070C0"/>
                </a:solidFill>
              </a:rPr>
              <a:t>SELECT * FROM classics;</a:t>
            </a:r>
          </a:p>
        </p:txBody>
      </p:sp>
      <p:pic>
        <p:nvPicPr>
          <p:cNvPr id="4" name="Picture 3">
            <a:extLst>
              <a:ext uri="{FF2B5EF4-FFF2-40B4-BE49-F238E27FC236}">
                <a16:creationId xmlns:a16="http://schemas.microsoft.com/office/drawing/2014/main" id="{BAEE93E5-9C81-4D11-90AE-F8C14F987FA0}"/>
              </a:ext>
            </a:extLst>
          </p:cNvPr>
          <p:cNvPicPr>
            <a:picLocks noChangeAspect="1"/>
          </p:cNvPicPr>
          <p:nvPr/>
        </p:nvPicPr>
        <p:blipFill>
          <a:blip r:embed="rId3"/>
          <a:stretch>
            <a:fillRect/>
          </a:stretch>
        </p:blipFill>
        <p:spPr>
          <a:xfrm>
            <a:off x="1911926" y="2593153"/>
            <a:ext cx="8518381" cy="4264847"/>
          </a:xfrm>
          <a:prstGeom prst="rect">
            <a:avLst/>
          </a:prstGeom>
        </p:spPr>
      </p:pic>
    </p:spTree>
    <p:extLst>
      <p:ext uri="{BB962C8B-B14F-4D97-AF65-F5344CB8AC3E}">
        <p14:creationId xmlns:p14="http://schemas.microsoft.com/office/powerpoint/2010/main" val="34035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To check whether your new table has been created, type the following:</a:t>
            </a:r>
          </a:p>
          <a:p>
            <a:endParaRPr lang="en-US" dirty="0"/>
          </a:p>
          <a:p>
            <a:endParaRPr lang="en-US" sz="400" dirty="0"/>
          </a:p>
          <a:p>
            <a:pPr marL="0" indent="0" algn="ctr">
              <a:buNone/>
            </a:pPr>
            <a:r>
              <a:rPr lang="en-US" dirty="0">
                <a:solidFill>
                  <a:srgbClr val="0070C0"/>
                </a:solidFill>
              </a:rPr>
              <a:t>DESCRIBE classics;</a:t>
            </a:r>
          </a:p>
          <a:p>
            <a:endParaRPr lang="en-US" dirty="0"/>
          </a:p>
        </p:txBody>
      </p:sp>
    </p:spTree>
    <p:extLst>
      <p:ext uri="{BB962C8B-B14F-4D97-AF65-F5344CB8AC3E}">
        <p14:creationId xmlns:p14="http://schemas.microsoft.com/office/powerpoint/2010/main" val="79645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386016-6262-4E02-B623-C7C08BC5CEB5}"/>
              </a:ext>
            </a:extLst>
          </p:cNvPr>
          <p:cNvPicPr>
            <a:picLocks noChangeAspect="1"/>
          </p:cNvPicPr>
          <p:nvPr/>
        </p:nvPicPr>
        <p:blipFill>
          <a:blip r:embed="rId3"/>
          <a:stretch>
            <a:fillRect/>
          </a:stretch>
        </p:blipFill>
        <p:spPr>
          <a:xfrm>
            <a:off x="2151481" y="449943"/>
            <a:ext cx="7787404" cy="6207351"/>
          </a:xfrm>
          <a:prstGeom prst="rect">
            <a:avLst/>
          </a:prstGeom>
        </p:spPr>
      </p:pic>
    </p:spTree>
    <p:extLst>
      <p:ext uri="{BB962C8B-B14F-4D97-AF65-F5344CB8AC3E}">
        <p14:creationId xmlns:p14="http://schemas.microsoft.com/office/powerpoint/2010/main" val="352549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marL="0" indent="0">
              <a:buNone/>
            </a:pPr>
            <a:r>
              <a:rPr lang="en-US" b="1" dirty="0"/>
              <a:t>Field</a:t>
            </a:r>
            <a:r>
              <a:rPr lang="en-US" dirty="0"/>
              <a:t> 		The name of each field or column within a table.</a:t>
            </a:r>
          </a:p>
          <a:p>
            <a:endParaRPr lang="en-US" dirty="0"/>
          </a:p>
          <a:p>
            <a:pPr marL="0" indent="0">
              <a:buNone/>
            </a:pPr>
            <a:r>
              <a:rPr lang="en-US" b="1" dirty="0"/>
              <a:t>Type</a:t>
            </a:r>
            <a:r>
              <a:rPr lang="en-US" dirty="0"/>
              <a:t>		The type of data being stored in the field.</a:t>
            </a:r>
          </a:p>
          <a:p>
            <a:endParaRPr lang="en-US" dirty="0"/>
          </a:p>
          <a:p>
            <a:pPr marL="0" indent="0">
              <a:buNone/>
            </a:pPr>
            <a:r>
              <a:rPr lang="en-US" b="1" dirty="0"/>
              <a:t>Null</a:t>
            </a:r>
            <a:r>
              <a:rPr lang="en-US" dirty="0"/>
              <a:t>		Whether a field is allowed to contain a value of NULL.</a:t>
            </a:r>
          </a:p>
          <a:p>
            <a:endParaRPr lang="en-US" dirty="0"/>
          </a:p>
        </p:txBody>
      </p:sp>
      <p:pic>
        <p:nvPicPr>
          <p:cNvPr id="4" name="Picture 3">
            <a:extLst>
              <a:ext uri="{FF2B5EF4-FFF2-40B4-BE49-F238E27FC236}">
                <a16:creationId xmlns:a16="http://schemas.microsoft.com/office/drawing/2014/main" id="{0CA074E4-98FE-4D73-A533-9CAE58587813}"/>
              </a:ext>
            </a:extLst>
          </p:cNvPr>
          <p:cNvPicPr>
            <a:picLocks noChangeAspect="1"/>
          </p:cNvPicPr>
          <p:nvPr/>
        </p:nvPicPr>
        <p:blipFill>
          <a:blip r:embed="rId3"/>
          <a:stretch>
            <a:fillRect/>
          </a:stretch>
        </p:blipFill>
        <p:spPr>
          <a:xfrm>
            <a:off x="1935756" y="351693"/>
            <a:ext cx="8320488" cy="2748328"/>
          </a:xfrm>
          <a:prstGeom prst="rect">
            <a:avLst/>
          </a:prstGeom>
        </p:spPr>
      </p:pic>
    </p:spTree>
    <p:extLst>
      <p:ext uri="{BB962C8B-B14F-4D97-AF65-F5344CB8AC3E}">
        <p14:creationId xmlns:p14="http://schemas.microsoft.com/office/powerpoint/2010/main" val="89142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pPr marL="0" indent="0">
              <a:buNone/>
            </a:pPr>
            <a:r>
              <a:rPr lang="en-US" b="1" dirty="0"/>
              <a:t>Key</a:t>
            </a:r>
            <a:r>
              <a:rPr lang="en-US" dirty="0"/>
              <a:t>		MySQL supports </a:t>
            </a:r>
            <a:r>
              <a:rPr lang="en-US" i="1" dirty="0"/>
              <a:t>keys </a:t>
            </a:r>
            <a:r>
              <a:rPr lang="en-US" dirty="0"/>
              <a:t>or </a:t>
            </a:r>
            <a:r>
              <a:rPr lang="en-US" i="1" dirty="0"/>
              <a:t>indexes</a:t>
            </a:r>
            <a:r>
              <a:rPr lang="en-US" dirty="0"/>
              <a:t>, which are quick ways to</a:t>
            </a:r>
          </a:p>
          <a:p>
            <a:pPr marL="0" indent="0">
              <a:buNone/>
            </a:pPr>
            <a:r>
              <a:rPr lang="en-US" dirty="0"/>
              <a:t>		look up and search for data. </a:t>
            </a:r>
          </a:p>
          <a:p>
            <a:pPr lvl="4"/>
            <a:r>
              <a:rPr lang="en-US" sz="2500" dirty="0"/>
              <a:t>The Key heading shows what type of key (if any) has been applied.</a:t>
            </a:r>
          </a:p>
          <a:p>
            <a:endParaRPr lang="en-US" dirty="0"/>
          </a:p>
          <a:p>
            <a:pPr marL="0" indent="0">
              <a:buNone/>
            </a:pPr>
            <a:r>
              <a:rPr lang="en-US" b="1" dirty="0"/>
              <a:t>Default</a:t>
            </a:r>
            <a:r>
              <a:rPr lang="en-US" dirty="0"/>
              <a:t>	The default value that will be assigned to the field if no</a:t>
            </a:r>
          </a:p>
          <a:p>
            <a:pPr marL="0" indent="0">
              <a:buNone/>
            </a:pPr>
            <a:r>
              <a:rPr lang="en-US" dirty="0"/>
              <a:t>		value is specified when a new row is created.</a:t>
            </a:r>
          </a:p>
          <a:p>
            <a:endParaRPr lang="en-US" dirty="0"/>
          </a:p>
        </p:txBody>
      </p:sp>
      <p:pic>
        <p:nvPicPr>
          <p:cNvPr id="4" name="Picture 3">
            <a:extLst>
              <a:ext uri="{FF2B5EF4-FFF2-40B4-BE49-F238E27FC236}">
                <a16:creationId xmlns:a16="http://schemas.microsoft.com/office/drawing/2014/main" id="{0CA074E4-98FE-4D73-A533-9CAE58587813}"/>
              </a:ext>
            </a:extLst>
          </p:cNvPr>
          <p:cNvPicPr>
            <a:picLocks noChangeAspect="1"/>
          </p:cNvPicPr>
          <p:nvPr/>
        </p:nvPicPr>
        <p:blipFill>
          <a:blip r:embed="rId3"/>
          <a:stretch>
            <a:fillRect/>
          </a:stretch>
        </p:blipFill>
        <p:spPr>
          <a:xfrm>
            <a:off x="1935756" y="351693"/>
            <a:ext cx="8320488" cy="2748328"/>
          </a:xfrm>
          <a:prstGeom prst="rect">
            <a:avLst/>
          </a:prstGeom>
        </p:spPr>
      </p:pic>
    </p:spTree>
    <p:extLst>
      <p:ext uri="{BB962C8B-B14F-4D97-AF65-F5344CB8AC3E}">
        <p14:creationId xmlns:p14="http://schemas.microsoft.com/office/powerpoint/2010/main" val="256426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endParaRPr lang="en-US" dirty="0"/>
          </a:p>
          <a:p>
            <a:endParaRPr lang="en-US" dirty="0"/>
          </a:p>
          <a:p>
            <a:endParaRPr lang="en-US" dirty="0"/>
          </a:p>
          <a:p>
            <a:endParaRPr lang="en-US" dirty="0"/>
          </a:p>
          <a:p>
            <a:pPr marL="0" indent="0">
              <a:buNone/>
            </a:pPr>
            <a:r>
              <a:rPr lang="en-US" b="1" dirty="0"/>
              <a:t>Extra</a:t>
            </a:r>
            <a:r>
              <a:rPr lang="en-US" dirty="0"/>
              <a:t>		Additional information, such as whether a field is set to</a:t>
            </a:r>
          </a:p>
          <a:p>
            <a:pPr marL="0" indent="0">
              <a:buNone/>
            </a:pPr>
            <a:r>
              <a:rPr lang="en-US" dirty="0"/>
              <a:t>		auto-increment.</a:t>
            </a:r>
          </a:p>
          <a:p>
            <a:endParaRPr lang="en-US" dirty="0"/>
          </a:p>
        </p:txBody>
      </p:sp>
      <p:pic>
        <p:nvPicPr>
          <p:cNvPr id="4" name="Picture 3">
            <a:extLst>
              <a:ext uri="{FF2B5EF4-FFF2-40B4-BE49-F238E27FC236}">
                <a16:creationId xmlns:a16="http://schemas.microsoft.com/office/drawing/2014/main" id="{0CA074E4-98FE-4D73-A533-9CAE58587813}"/>
              </a:ext>
            </a:extLst>
          </p:cNvPr>
          <p:cNvPicPr>
            <a:picLocks noChangeAspect="1"/>
          </p:cNvPicPr>
          <p:nvPr/>
        </p:nvPicPr>
        <p:blipFill>
          <a:blip r:embed="rId3"/>
          <a:stretch>
            <a:fillRect/>
          </a:stretch>
        </p:blipFill>
        <p:spPr>
          <a:xfrm>
            <a:off x="1935756" y="351693"/>
            <a:ext cx="8320488" cy="2748328"/>
          </a:xfrm>
          <a:prstGeom prst="rect">
            <a:avLst/>
          </a:prstGeom>
        </p:spPr>
      </p:pic>
    </p:spTree>
    <p:extLst>
      <p:ext uri="{BB962C8B-B14F-4D97-AF65-F5344CB8AC3E}">
        <p14:creationId xmlns:p14="http://schemas.microsoft.com/office/powerpoint/2010/main" val="3511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US" dirty="0"/>
              <a:t>CHAR</a:t>
            </a:r>
          </a:p>
          <a:p>
            <a:pPr>
              <a:buFont typeface="Wingdings" panose="05000000000000000000" pitchFamily="2" charset="2"/>
              <a:buChar char="§"/>
            </a:pPr>
            <a:r>
              <a:rPr lang="en-US" dirty="0"/>
              <a:t>VARCHAR</a:t>
            </a:r>
          </a:p>
          <a:p>
            <a:pPr>
              <a:buFont typeface="Wingdings" panose="05000000000000000000" pitchFamily="2" charset="2"/>
              <a:buChar char="§"/>
            </a:pPr>
            <a:r>
              <a:rPr lang="en-US" dirty="0"/>
              <a:t>TEXT</a:t>
            </a:r>
          </a:p>
          <a:p>
            <a:pPr>
              <a:buFont typeface="Wingdings" panose="05000000000000000000" pitchFamily="2" charset="2"/>
              <a:buChar char="§"/>
            </a:pPr>
            <a:r>
              <a:rPr lang="en-US" dirty="0"/>
              <a:t>INT</a:t>
            </a:r>
          </a:p>
          <a:p>
            <a:pPr>
              <a:buFont typeface="Wingdings" panose="05000000000000000000" pitchFamily="2" charset="2"/>
              <a:buChar char="§"/>
            </a:pPr>
            <a:r>
              <a:rPr lang="en-US" dirty="0"/>
              <a:t>FLOAT</a:t>
            </a:r>
          </a:p>
          <a:p>
            <a:pPr>
              <a:buFont typeface="Wingdings" panose="05000000000000000000" pitchFamily="2" charset="2"/>
              <a:buChar char="§"/>
            </a:pPr>
            <a:r>
              <a:rPr lang="en-US" dirty="0"/>
              <a:t>BINARY/BYTE</a:t>
            </a:r>
          </a:p>
          <a:p>
            <a:pPr>
              <a:buFont typeface="Wingdings" panose="05000000000000000000" pitchFamily="2" charset="2"/>
              <a:buChar char="§"/>
            </a:pPr>
            <a:r>
              <a:rPr lang="en-US" dirty="0"/>
              <a:t>VARBINARY</a:t>
            </a:r>
          </a:p>
          <a:p>
            <a:pPr>
              <a:buFont typeface="Wingdings" panose="05000000000000000000" pitchFamily="2" charset="2"/>
              <a:buChar char="§"/>
            </a:pPr>
            <a:r>
              <a:rPr lang="en-US" dirty="0"/>
              <a:t>BLOB</a:t>
            </a:r>
          </a:p>
          <a:p>
            <a:pPr>
              <a:buFont typeface="Wingdings" panose="05000000000000000000" pitchFamily="2" charset="2"/>
              <a:buChar char="§"/>
            </a:pPr>
            <a:r>
              <a:rPr lang="en-US" dirty="0"/>
              <a:t>DATETIME</a:t>
            </a:r>
          </a:p>
          <a:p>
            <a:pPr>
              <a:buFont typeface="Wingdings" panose="05000000000000000000" pitchFamily="2" charset="2"/>
              <a:buChar char="§"/>
            </a:pPr>
            <a:r>
              <a:rPr lang="en-US" dirty="0"/>
              <a:t>TIMESTAMP</a:t>
            </a:r>
          </a:p>
          <a:p>
            <a:pPr>
              <a:buFont typeface="Wingdings" panose="05000000000000000000" pitchFamily="2" charset="2"/>
              <a:buChar char="§"/>
            </a:pPr>
            <a:r>
              <a:rPr lang="en-US" dirty="0"/>
              <a:t>YEAR</a:t>
            </a:r>
          </a:p>
        </p:txBody>
      </p:sp>
    </p:spTree>
    <p:extLst>
      <p:ext uri="{BB962C8B-B14F-4D97-AF65-F5344CB8AC3E}">
        <p14:creationId xmlns:p14="http://schemas.microsoft.com/office/powerpoint/2010/main" val="113381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11046</TotalTime>
  <Words>2318</Words>
  <Application>Microsoft Office PowerPoint</Application>
  <PresentationFormat>Widescreen</PresentationFormat>
  <Paragraphs>294</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Wingdings</vt:lpstr>
      <vt:lpstr>Office Theme</vt:lpstr>
      <vt:lpstr>Creating a table</vt:lpstr>
      <vt:lpstr>Creating a table</vt:lpstr>
      <vt:lpstr>Creating a table</vt:lpstr>
      <vt:lpstr>Creating a table</vt:lpstr>
      <vt:lpstr>PowerPoint Presentation</vt:lpstr>
      <vt:lpstr>PowerPoint Presentation</vt:lpstr>
      <vt:lpstr>PowerPoint Presentation</vt:lpstr>
      <vt:lpstr>PowerPoint Presentation</vt:lpstr>
      <vt:lpstr>Data Types</vt:lpstr>
      <vt:lpstr>PowerPoint Presentation</vt:lpstr>
      <vt:lpstr>PowerPoint Presentation</vt:lpstr>
      <vt:lpstr>PowerPoint Presentation</vt:lpstr>
      <vt:lpstr>CHAR vs VARCHAR </vt:lpstr>
      <vt:lpstr>The CHAR data type</vt:lpstr>
      <vt:lpstr>The BINARY data type</vt:lpstr>
      <vt:lpstr>The TEXT and VARCHAR data types</vt:lpstr>
      <vt:lpstr>The TEXT and VARCHAR data types</vt:lpstr>
      <vt:lpstr>The BLOB data type</vt:lpstr>
      <vt:lpstr>Numeric data types</vt:lpstr>
      <vt:lpstr>Numeric data types</vt:lpstr>
      <vt:lpstr>Numeric data types</vt:lpstr>
      <vt:lpstr>Numeric data types</vt:lpstr>
      <vt:lpstr>Numeric data types</vt:lpstr>
      <vt:lpstr>Numeric data types</vt:lpstr>
      <vt:lpstr>DATE and TIME</vt:lpstr>
      <vt:lpstr>DATE and TIME</vt:lpstr>
      <vt:lpstr>The AUTO_INCREMENT data type</vt:lpstr>
      <vt:lpstr>The AUTO_INCREMENT data type</vt:lpstr>
      <vt:lpstr>The AUTO_INCREMENT data type</vt:lpstr>
      <vt:lpstr>The AUTO_INCREMENT data type</vt:lpstr>
      <vt:lpstr>The AUTO_INCREMENT data type</vt:lpstr>
      <vt:lpstr>The AUTO_INCREMENT data type</vt:lpstr>
      <vt:lpstr>The AUTO_INCREMENT data type</vt:lpstr>
      <vt:lpstr>Adding data to a table</vt:lpstr>
      <vt:lpstr>Adding data to a table</vt:lpstr>
      <vt:lpstr>Adding data to a 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4</cp:revision>
  <dcterms:created xsi:type="dcterms:W3CDTF">2017-09-23T16:21:49Z</dcterms:created>
  <dcterms:modified xsi:type="dcterms:W3CDTF">2019-10-01T21:07:51Z</dcterms:modified>
</cp:coreProperties>
</file>