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2" r:id="rId5"/>
    <p:sldId id="286" r:id="rId6"/>
    <p:sldId id="264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57" r:id="rId20"/>
    <p:sldId id="260" r:id="rId21"/>
    <p:sldId id="284" r:id="rId22"/>
    <p:sldId id="261" r:id="rId23"/>
    <p:sldId id="285" r:id="rId24"/>
    <p:sldId id="263" r:id="rId25"/>
    <p:sldId id="287" r:id="rId26"/>
    <p:sldId id="288" r:id="rId27"/>
    <p:sldId id="303" r:id="rId28"/>
    <p:sldId id="289" r:id="rId29"/>
    <p:sldId id="305" r:id="rId30"/>
    <p:sldId id="266" r:id="rId31"/>
    <p:sldId id="280" r:id="rId32"/>
    <p:sldId id="281" r:id="rId33"/>
    <p:sldId id="283" r:id="rId34"/>
    <p:sldId id="309" r:id="rId35"/>
    <p:sldId id="258" r:id="rId36"/>
    <p:sldId id="307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91050" y="1261745"/>
            <a:ext cx="2829560" cy="4048125"/>
          </a:xfrm>
          <a:prstGeom prst="rect">
            <a:avLst/>
          </a:prstGeom>
          <a:noFill/>
          <a:ln w="1143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75965" y="1861820"/>
            <a:ext cx="5639435" cy="1750060"/>
          </a:xfrm>
          <a:solidFill>
            <a:schemeClr val="bg1"/>
          </a:solidFill>
        </p:spPr>
        <p:txBody>
          <a:bodyPr/>
          <a:p>
            <a:r>
              <a:rPr lang="zh-CN" altLang="en-US" sz="4800">
                <a:solidFill>
                  <a:srgbClr val="C00000"/>
                </a:solidFill>
                <a:effectLst/>
              </a:rPr>
              <a:t>常见算法题类型</a:t>
            </a:r>
            <a:br>
              <a:rPr lang="zh-CN" altLang="en-US" sz="4800">
                <a:solidFill>
                  <a:srgbClr val="C00000"/>
                </a:solidFill>
                <a:effectLst/>
              </a:rPr>
            </a:br>
            <a:r>
              <a:rPr lang="en-US" altLang="zh-CN" sz="4800">
                <a:solidFill>
                  <a:srgbClr val="C00000"/>
                </a:solidFill>
                <a:effectLst/>
              </a:rPr>
              <a:t>&amp; </a:t>
            </a:r>
            <a:r>
              <a:rPr lang="zh-CN" altLang="en-US" sz="4800">
                <a:solidFill>
                  <a:srgbClr val="C00000"/>
                </a:solidFill>
                <a:effectLst/>
              </a:rPr>
              <a:t>解题思路</a:t>
            </a:r>
            <a:endParaRPr lang="zh-CN" altLang="en-US" sz="4800">
              <a:solidFill>
                <a:srgbClr val="C00000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00855" y="3709670"/>
            <a:ext cx="3410585" cy="455295"/>
          </a:xfrm>
        </p:spPr>
        <p:txBody>
          <a:bodyPr/>
          <a:p>
            <a:r>
              <a:rPr lang="zh-CN" altLang="en-US" sz="2000"/>
              <a:t>后台开发业务组 梁奥</a:t>
            </a:r>
            <a:endParaRPr lang="zh-CN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chemeClr val="tx1"/>
                </a:solidFill>
              </a:rPr>
              <a:t>回溯 </a:t>
            </a:r>
            <a:r>
              <a:rPr lang="en-US" altLang="zh-CN">
                <a:solidFill>
                  <a:schemeClr val="tx1"/>
                </a:solidFill>
              </a:rPr>
              <a:t>Backtracking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小结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en-US" altLang="zh-CN"/>
              <a:t> </a:t>
            </a:r>
            <a:r>
              <a:rPr lang="zh-CN" altLang="en-US"/>
              <a:t>需要找到</a:t>
            </a:r>
            <a:r>
              <a:rPr lang="zh-CN" altLang="en-US" b="1">
                <a:solidFill>
                  <a:srgbClr val="C00000"/>
                </a:solidFill>
              </a:rPr>
              <a:t>所有</a:t>
            </a:r>
            <a:r>
              <a:rPr lang="zh-CN" altLang="en-US"/>
              <a:t>情况，如全排，组合等等问题</a:t>
            </a:r>
            <a:endParaRPr lang="en-US" altLang="zh-CN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 和穷举的区别：使用剪枝函数，剪去一些不可能到达的状态，减少状态空间树节点的生成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endParaRPr lang="zh-CN" altLang="en-US" sz="2400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chemeClr val="tx1"/>
                </a:solidFill>
              </a:rPr>
              <a:t>图遍历 </a:t>
            </a:r>
            <a:r>
              <a:rPr lang="en-US" altLang="zh-CN">
                <a:solidFill>
                  <a:schemeClr val="tx1"/>
                </a:solidFill>
              </a:rPr>
              <a:t>DFS &amp; BFS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77435" cy="4351655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en-US" altLang="zh-CN"/>
              <a:t>DFS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13450" y="1825625"/>
            <a:ext cx="487743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en-US"/>
              <a:t>BFS</a:t>
            </a:r>
            <a:endParaRPr 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2319655"/>
            <a:ext cx="2987040" cy="2096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725" y="2319655"/>
            <a:ext cx="3706495" cy="4518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3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课程安排 </a:t>
            </a:r>
            <a:r>
              <a:rPr lang="en-US" altLang="zh-CN" sz="2800">
                <a:solidFill>
                  <a:schemeClr val="tx1"/>
                </a:solidFill>
              </a:rPr>
              <a:t>Course Schedule || 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输入：给定一个二维数组</a:t>
            </a:r>
            <a:r>
              <a:rPr lang="en-US" altLang="zh-CN" sz="2400"/>
              <a:t>int[][] prerequisites</a:t>
            </a:r>
            <a:r>
              <a:rPr lang="zh-CN" altLang="en-US" sz="2400"/>
              <a:t>和课程总数</a:t>
            </a:r>
            <a:r>
              <a:rPr lang="en-US" altLang="zh-CN" sz="2400"/>
              <a:t>num,</a:t>
            </a:r>
            <a:r>
              <a:rPr lang="zh-CN" altLang="en-US" sz="2400"/>
              <a:t>课程代码从</a:t>
            </a:r>
            <a:r>
              <a:rPr lang="en-US" altLang="zh-CN" sz="2400"/>
              <a:t>0</a:t>
            </a:r>
            <a:r>
              <a:rPr lang="zh-CN" altLang="en-US" sz="2400"/>
              <a:t>到</a:t>
            </a:r>
            <a:r>
              <a:rPr lang="en-US" altLang="zh-CN" sz="2400"/>
              <a:t>num-1, prerequisites[i] = [ai, bi]</a:t>
            </a:r>
            <a:r>
              <a:rPr lang="zh-CN" altLang="en-US" sz="2400"/>
              <a:t>代表为了选课程</a:t>
            </a:r>
            <a:r>
              <a:rPr lang="en-US" altLang="zh-CN" sz="2400"/>
              <a:t>ai,</a:t>
            </a:r>
            <a:r>
              <a:rPr lang="zh-CN" altLang="en-US" sz="2400"/>
              <a:t>必须先完成课程</a:t>
            </a:r>
            <a:r>
              <a:rPr lang="en-US" altLang="zh-CN" sz="2400"/>
              <a:t>bi</a:t>
            </a:r>
            <a:endParaRPr lang="en-US" altLang="zh-CN" sz="240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>
                <a:cs typeface="Arial" panose="020B0604020202020204" pitchFamily="34" charset="0"/>
              </a:rPr>
              <a:t>输出：上完所有课程的顺序数组</a:t>
            </a:r>
            <a:r>
              <a:rPr lang="en-US" altLang="zh-CN" sz="2400">
                <a:cs typeface="Arial" panose="020B0604020202020204" pitchFamily="34" charset="0"/>
              </a:rPr>
              <a:t>(</a:t>
            </a:r>
            <a:r>
              <a:rPr lang="zh-CN" altLang="en-US" sz="2400">
                <a:cs typeface="Arial" panose="020B0604020202020204" pitchFamily="34" charset="0"/>
              </a:rPr>
              <a:t>如果有多个顺序，任意一个即可，如不能完成所有课程返回空数组</a:t>
            </a:r>
            <a:r>
              <a:rPr lang="en-US" altLang="zh-CN" sz="2400">
                <a:cs typeface="Arial" panose="020B0604020202020204" pitchFamily="34" charset="0"/>
              </a:rPr>
              <a:t>)</a:t>
            </a:r>
            <a:endParaRPr lang="zh-CN" altLang="en-US" sz="2400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3</a:t>
            </a:r>
            <a:r>
              <a:rPr lang="en-US" altLang="zh-CN" sz="2800">
                <a:solidFill>
                  <a:schemeClr val="tx1"/>
                </a:solidFill>
              </a:rPr>
              <a:t> Course Schedule || DFS</a:t>
            </a:r>
            <a:r>
              <a:rPr lang="zh-CN" altLang="en-US" sz="2800">
                <a:solidFill>
                  <a:schemeClr val="tx1"/>
                </a:solidFill>
              </a:rPr>
              <a:t>示例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endParaRPr lang="zh-CN" altLang="en-US" sz="2400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4" name="内容占位符 9"/>
          <p:cNvSpPr>
            <a:spLocks noGrp="1"/>
          </p:cNvSpPr>
          <p:nvPr/>
        </p:nvSpPr>
        <p:spPr>
          <a:xfrm>
            <a:off x="838200" y="1432560"/>
            <a:ext cx="10515600" cy="520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e.g. prerequisites = [[0,5],[0,4],[0,2],[1,0],[1,2],[3,5],[5,6]], numCourse=7,output=[6,4,2,5,3,0,1] </a:t>
            </a:r>
            <a:endParaRPr lang="zh-CN" altLang="en-US" sz="1400"/>
          </a:p>
        </p:txBody>
      </p:sp>
      <p:sp>
        <p:nvSpPr>
          <p:cNvPr id="3" name="圆角矩形 2"/>
          <p:cNvSpPr/>
          <p:nvPr/>
        </p:nvSpPr>
        <p:spPr>
          <a:xfrm>
            <a:off x="838200" y="1346835"/>
            <a:ext cx="10206355" cy="691515"/>
          </a:xfrm>
          <a:prstGeom prst="roundRect">
            <a:avLst/>
          </a:prstGeom>
          <a:solidFill>
            <a:srgbClr val="FF7C80">
              <a:alpha val="24000"/>
            </a:srgbClr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3</a:t>
            </a:r>
            <a:r>
              <a:rPr lang="en-US" altLang="zh-CN" sz="2800">
                <a:solidFill>
                  <a:schemeClr val="tx1"/>
                </a:solidFill>
              </a:rPr>
              <a:t> Course Schedule || BFS</a:t>
            </a:r>
            <a:r>
              <a:rPr lang="zh-CN" altLang="en-US" sz="2800">
                <a:solidFill>
                  <a:schemeClr val="tx1"/>
                </a:solidFill>
              </a:rPr>
              <a:t>示例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endParaRPr lang="zh-CN" altLang="en-US" sz="2400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4" name="内容占位符 9"/>
          <p:cNvSpPr>
            <a:spLocks noGrp="1"/>
          </p:cNvSpPr>
          <p:nvPr/>
        </p:nvSpPr>
        <p:spPr>
          <a:xfrm>
            <a:off x="838200" y="1432560"/>
            <a:ext cx="10515600" cy="520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e.g. prerequisites = [[0,5],[0,4],[0,2],[1,0],[1,2],[3,5],[5,6]], numCourse=7,output=[6,4,2,5,3,0,1] </a:t>
            </a:r>
            <a:endParaRPr lang="zh-CN" altLang="en-US" sz="1400"/>
          </a:p>
        </p:txBody>
      </p:sp>
      <p:sp>
        <p:nvSpPr>
          <p:cNvPr id="3" name="圆角矩形 2"/>
          <p:cNvSpPr/>
          <p:nvPr/>
        </p:nvSpPr>
        <p:spPr>
          <a:xfrm>
            <a:off x="838200" y="1346835"/>
            <a:ext cx="10206355" cy="691515"/>
          </a:xfrm>
          <a:prstGeom prst="roundRect">
            <a:avLst/>
          </a:prstGeom>
          <a:solidFill>
            <a:srgbClr val="FF7C80">
              <a:alpha val="24000"/>
            </a:srgbClr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3 </a:t>
            </a:r>
            <a:r>
              <a:rPr lang="en-US" altLang="zh-CN" sz="2800" i="1" u="sng">
                <a:solidFill>
                  <a:schemeClr val="tx1"/>
                </a:solidFill>
              </a:rPr>
              <a:t>Course Schedule || DFS </a:t>
            </a:r>
            <a:r>
              <a:rPr lang="zh-CN" altLang="en-US" sz="2800" i="1" u="sng">
                <a:solidFill>
                  <a:schemeClr val="tx1"/>
                </a:solidFill>
              </a:rPr>
              <a:t>解法</a:t>
            </a:r>
            <a:endParaRPr lang="zh-CN" altLang="en-US" sz="2800" i="1" u="sng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endParaRPr lang="zh-CN" altLang="en-US" sz="2400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cxnSp>
        <p:nvCxnSpPr>
          <p:cNvPr id="7" name="直接连接符 6"/>
          <p:cNvCxnSpPr/>
          <p:nvPr/>
        </p:nvCxnSpPr>
        <p:spPr>
          <a:xfrm>
            <a:off x="6151880" y="1591310"/>
            <a:ext cx="0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" y="1691005"/>
            <a:ext cx="5617845" cy="4496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1099"/>
          <a:stretch>
            <a:fillRect/>
          </a:stretch>
        </p:blipFill>
        <p:spPr>
          <a:xfrm>
            <a:off x="6199505" y="1691005"/>
            <a:ext cx="6000750" cy="39985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3 </a:t>
            </a:r>
            <a:r>
              <a:rPr lang="en-US" altLang="zh-CN" sz="2800" i="1" u="sng">
                <a:solidFill>
                  <a:schemeClr val="tx1"/>
                </a:solidFill>
              </a:rPr>
              <a:t>Course Schedule || BFS </a:t>
            </a:r>
            <a:r>
              <a:rPr lang="zh-CN" altLang="en-US" sz="2800" i="1" u="sng">
                <a:solidFill>
                  <a:schemeClr val="tx1"/>
                </a:solidFill>
              </a:rPr>
              <a:t>解法</a:t>
            </a:r>
            <a:endParaRPr lang="zh-CN" altLang="en-US" sz="2800" i="1" u="sng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endParaRPr lang="zh-CN" altLang="en-US" sz="2400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691005"/>
            <a:ext cx="5899785" cy="44272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6151880" y="1591310"/>
            <a:ext cx="0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80" y="1691005"/>
            <a:ext cx="4809490" cy="41313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chemeClr val="tx1"/>
                </a:solidFill>
              </a:rPr>
              <a:t>动态规划 </a:t>
            </a:r>
            <a:r>
              <a:rPr lang="en-US" altLang="zh-CN">
                <a:solidFill>
                  <a:schemeClr val="tx1"/>
                </a:solidFill>
              </a:rPr>
              <a:t>Dynamic Programming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概念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en-US" altLang="zh-CN"/>
              <a:t> </a:t>
            </a:r>
            <a:r>
              <a:rPr lang="zh-CN" altLang="en-US"/>
              <a:t>数学归纳法：已知                              ，可以得到任意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马尔科夫模型（贪心算法）：对于        只需要知道它上一个状态即可完成整个推理过程，不需要前序状态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动态归纳、高阶马尔科夫模型：对于         需要前序所有状态才能完成推理</a:t>
            </a:r>
            <a:endParaRPr lang="zh-CN" altLang="en-US"/>
          </a:p>
          <a:p>
            <a:pPr lvl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思路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划分阶段，确定状态</a:t>
            </a:r>
            <a:endParaRPr lang="zh-CN" altLang="en-US" sz="2400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确定决策，写出状态转义方程</a:t>
            </a:r>
            <a:endParaRPr lang="zh-CN" altLang="en-US" sz="2400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确定边界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graphicFrame>
        <p:nvGraphicFramePr>
          <p:cNvPr id="5" name="对象 4"/>
          <p:cNvGraphicFramePr/>
          <p:nvPr/>
        </p:nvGraphicFramePr>
        <p:xfrm>
          <a:off x="3917950" y="2391410"/>
          <a:ext cx="196024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808480" imgH="394970" progId="Equation.KSEE3">
                  <p:embed/>
                </p:oleObj>
              </mc:Choice>
              <mc:Fallback>
                <p:oleObj name="" r:id="rId1" imgW="1808480" imgH="39497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17950" y="2391410"/>
                        <a:ext cx="1960245" cy="372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7731760" y="2390140"/>
          <a:ext cx="121729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993775" imgH="359410" progId="Equation.KSEE3">
                  <p:embed/>
                </p:oleObj>
              </mc:Choice>
              <mc:Fallback>
                <p:oleObj name="" r:id="rId3" imgW="993775" imgH="35941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31760" y="2390140"/>
                        <a:ext cx="121729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5744210" y="2783205"/>
          <a:ext cx="526415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465455" imgH="393700" progId="Equation.KSEE3">
                  <p:embed/>
                </p:oleObj>
              </mc:Choice>
              <mc:Fallback>
                <p:oleObj name="" r:id="rId5" imgW="465455" imgH="393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4210" y="2783205"/>
                        <a:ext cx="526415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6029960" y="3600450"/>
          <a:ext cx="61150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474345" imgH="295910" progId="Equation.KSEE3">
                  <p:embed/>
                </p:oleObj>
              </mc:Choice>
              <mc:Fallback>
                <p:oleObj name="" r:id="rId7" imgW="474345" imgH="29591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</p:blipFill>
                    <p:spPr>
                      <a:xfrm>
                        <a:off x="6029960" y="3600450"/>
                        <a:ext cx="611505" cy="38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4 </a:t>
            </a:r>
            <a:r>
              <a:rPr lang="zh-CN" altLang="en-US" sz="2800">
                <a:solidFill>
                  <a:schemeClr val="tx1"/>
                </a:solidFill>
              </a:rPr>
              <a:t>不同路径</a:t>
            </a:r>
            <a:r>
              <a:rPr lang="en-US" altLang="zh-CN" sz="2800">
                <a:solidFill>
                  <a:schemeClr val="tx1"/>
                </a:solidFill>
              </a:rPr>
              <a:t> Unique Paths</a:t>
            </a:r>
            <a:endParaRPr lang="en-US" altLang="zh-CN" sz="28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80690"/>
            <a:ext cx="5485130" cy="258127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输入：给定一个长方形地图</a:t>
            </a:r>
            <a:r>
              <a:rPr lang="en-US" altLang="zh-CN" sz="2400"/>
              <a:t>m</a:t>
            </a:r>
            <a:r>
              <a:rPr lang="en-US" altLang="zh-CN" sz="2400">
                <a:cs typeface="Arial" panose="020B0604020202020204" pitchFamily="34" charset="0"/>
              </a:rPr>
              <a:t>×n</a:t>
            </a:r>
            <a:endParaRPr lang="en-US" altLang="zh-CN" sz="240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>
                <a:cs typeface="Arial" panose="020B0604020202020204" pitchFamily="34" charset="0"/>
              </a:rPr>
              <a:t>输出：从左上角到右下角的不同路径的条数</a:t>
            </a:r>
            <a:endParaRPr lang="zh-CN" altLang="en-US" sz="2400"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055">
                <a:cs typeface="Arial" panose="020B0604020202020204" pitchFamily="34" charset="0"/>
              </a:rPr>
              <a:t>限制：只能向下走或者向右走</a:t>
            </a:r>
            <a:endParaRPr lang="zh-CN" altLang="en-US" sz="2055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ym typeface="+mn-ea"/>
              </a:rPr>
              <a:t>例题</a:t>
            </a:r>
            <a:r>
              <a:rPr lang="en-US" altLang="zh-CN" sz="2800">
                <a:sym typeface="+mn-ea"/>
              </a:rPr>
              <a:t>4 </a:t>
            </a:r>
            <a:r>
              <a:rPr lang="en-US" altLang="zh-CN" sz="2800" i="1" u="sng">
                <a:sym typeface="+mn-ea"/>
              </a:rPr>
              <a:t>Unique Paths</a:t>
            </a:r>
            <a:r>
              <a:rPr lang="en-US" altLang="zh-CN" sz="2800" i="1" u="sng">
                <a:solidFill>
                  <a:schemeClr val="tx1"/>
                </a:solidFill>
              </a:rPr>
              <a:t> </a:t>
            </a:r>
            <a:r>
              <a:rPr lang="zh-CN" altLang="en-US" sz="2800" i="1" u="sng">
                <a:solidFill>
                  <a:schemeClr val="tx1"/>
                </a:solidFill>
              </a:rPr>
              <a:t>解答</a:t>
            </a:r>
            <a:endParaRPr lang="zh-CN" altLang="en-US" sz="2800" i="1" u="sng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1390650"/>
            <a:ext cx="6076315" cy="4647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8095" y="2480945"/>
            <a:ext cx="1537970" cy="1546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80945"/>
            <a:ext cx="1524000" cy="153987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438400" y="2089150"/>
            <a:ext cx="2324100" cy="23241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25030" y="2088515"/>
            <a:ext cx="2324100" cy="23241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438400" y="4640580"/>
            <a:ext cx="2820035" cy="702945"/>
          </a:xfrm>
        </p:spPr>
        <p:txBody>
          <a:bodyPr>
            <a:normAutofit/>
          </a:bodyPr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思维能力</a:t>
            </a:r>
            <a:endParaRPr lang="zh-CN" altLang="en-US"/>
          </a:p>
          <a:p>
            <a:pPr marL="457200" lvl="1" indent="0"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zh-CN"/>
          </a:p>
          <a:p>
            <a:pPr marL="457200" lvl="1" indent="0"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11" name="内容占位符 9"/>
          <p:cNvSpPr>
            <a:spLocks noGrp="1"/>
          </p:cNvSpPr>
          <p:nvPr/>
        </p:nvSpPr>
        <p:spPr>
          <a:xfrm>
            <a:off x="7289800" y="4640580"/>
            <a:ext cx="2820035" cy="702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实现</a:t>
            </a:r>
            <a:r>
              <a:rPr lang="en-US" altLang="zh-CN"/>
              <a:t>-</a:t>
            </a:r>
            <a:r>
              <a:rPr lang="zh-CN" altLang="en-US"/>
              <a:t>编程</a:t>
            </a:r>
            <a:r>
              <a:rPr lang="zh-CN" altLang="en-US"/>
              <a:t>能力</a:t>
            </a:r>
            <a:endParaRPr lang="zh-CN" altLang="en-US"/>
          </a:p>
          <a:p>
            <a:pPr marL="457200" lvl="1" indent="0"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zh-CN"/>
          </a:p>
          <a:p>
            <a:pPr marL="457200" lvl="1" indent="0"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5</a:t>
            </a:r>
            <a:r>
              <a:rPr lang="en-US" altLang="zh-CN" sz="2800">
                <a:solidFill>
                  <a:schemeClr val="tx1"/>
                </a:solidFill>
              </a:rPr>
              <a:t> Coin Change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输入：给定一个代表硬币面额的数组</a:t>
            </a:r>
            <a:r>
              <a:rPr lang="en-US" altLang="zh-CN" sz="2400"/>
              <a:t>int[] coins</a:t>
            </a:r>
            <a:r>
              <a:rPr lang="zh-CN" altLang="en-US" sz="2400"/>
              <a:t>和需要凑的金额数</a:t>
            </a:r>
            <a:r>
              <a:rPr lang="en-US" altLang="zh-CN" sz="2400"/>
              <a:t>amount</a:t>
            </a:r>
            <a:endParaRPr lang="en-US" altLang="zh-CN" sz="240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>
                <a:cs typeface="Arial" panose="020B0604020202020204" pitchFamily="34" charset="0"/>
              </a:rPr>
              <a:t>输出：返回凑齐该金额用的最少硬币数量，凑不到返回</a:t>
            </a:r>
            <a:r>
              <a:rPr lang="en-US" altLang="zh-CN" sz="2400">
                <a:cs typeface="Arial" panose="020B0604020202020204" pitchFamily="34" charset="0"/>
              </a:rPr>
              <a:t>-1</a:t>
            </a:r>
            <a:r>
              <a:rPr lang="zh-CN" altLang="en-US" sz="2400">
                <a:cs typeface="Arial" panose="020B0604020202020204" pitchFamily="34" charset="0"/>
              </a:rPr>
              <a:t>，硬币可重复用</a:t>
            </a:r>
            <a:endParaRPr lang="zh-CN" altLang="en-US" sz="2055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3" name="圆角矩形 2"/>
          <p:cNvSpPr/>
          <p:nvPr/>
        </p:nvSpPr>
        <p:spPr>
          <a:xfrm>
            <a:off x="948690" y="2712720"/>
            <a:ext cx="9930765" cy="1231265"/>
          </a:xfrm>
          <a:prstGeom prst="roundRect">
            <a:avLst/>
          </a:prstGeom>
          <a:solidFill>
            <a:srgbClr val="FF7C80">
              <a:alpha val="24000"/>
            </a:srgbClr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9"/>
          <p:cNvSpPr>
            <a:spLocks noGrp="1"/>
          </p:cNvSpPr>
          <p:nvPr/>
        </p:nvSpPr>
        <p:spPr>
          <a:xfrm>
            <a:off x="1122680" y="2804795"/>
            <a:ext cx="10515600" cy="520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e.g. coins = [1,2,5,10], amount = 27, output=4,</a:t>
            </a:r>
            <a:r>
              <a:rPr lang="zh-CN" altLang="en-US" sz="2055">
                <a:cs typeface="Arial" panose="020B0604020202020204" pitchFamily="34" charset="0"/>
              </a:rPr>
              <a:t>两张</a:t>
            </a:r>
            <a:r>
              <a:rPr lang="en-US" altLang="zh-CN" sz="2055">
                <a:cs typeface="Arial" panose="020B0604020202020204" pitchFamily="34" charset="0"/>
              </a:rPr>
              <a:t>10</a:t>
            </a:r>
            <a:r>
              <a:rPr lang="zh-CN" altLang="en-US" sz="2055">
                <a:cs typeface="Arial" panose="020B0604020202020204" pitchFamily="34" charset="0"/>
              </a:rPr>
              <a:t>块，一张</a:t>
            </a:r>
            <a:r>
              <a:rPr lang="en-US" altLang="zh-CN" sz="2055">
                <a:cs typeface="Arial" panose="020B0604020202020204" pitchFamily="34" charset="0"/>
              </a:rPr>
              <a:t>5</a:t>
            </a:r>
            <a:r>
              <a:rPr lang="zh-CN" altLang="en-US" sz="2055">
                <a:cs typeface="Arial" panose="020B0604020202020204" pitchFamily="34" charset="0"/>
              </a:rPr>
              <a:t>块，一张</a:t>
            </a:r>
            <a:r>
              <a:rPr lang="en-US" altLang="zh-CN" sz="2055">
                <a:cs typeface="Arial" panose="020B0604020202020204" pitchFamily="34" charset="0"/>
              </a:rPr>
              <a:t>2</a:t>
            </a:r>
            <a:r>
              <a:rPr lang="zh-CN" altLang="en-US" sz="2055">
                <a:cs typeface="Arial" panose="020B0604020202020204" pitchFamily="34" charset="0"/>
              </a:rPr>
              <a:t>块</a:t>
            </a:r>
            <a:endParaRPr lang="zh-CN" altLang="en-US" sz="1400"/>
          </a:p>
        </p:txBody>
      </p:sp>
      <p:sp>
        <p:nvSpPr>
          <p:cNvPr id="5" name="内容占位符 9"/>
          <p:cNvSpPr>
            <a:spLocks noGrp="1"/>
          </p:cNvSpPr>
          <p:nvPr/>
        </p:nvSpPr>
        <p:spPr>
          <a:xfrm>
            <a:off x="1122680" y="3319780"/>
            <a:ext cx="10515600" cy="520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e.g. coins = [1,15,25], amount = 30, output=2,</a:t>
            </a:r>
            <a:r>
              <a:rPr lang="zh-CN" altLang="en-US" sz="2055">
                <a:cs typeface="Arial" panose="020B0604020202020204" pitchFamily="34" charset="0"/>
              </a:rPr>
              <a:t>两张</a:t>
            </a:r>
            <a:r>
              <a:rPr lang="en-US" altLang="zh-CN" sz="2055">
                <a:cs typeface="Arial" panose="020B0604020202020204" pitchFamily="34" charset="0"/>
              </a:rPr>
              <a:t>15</a:t>
            </a:r>
            <a:r>
              <a:rPr lang="zh-CN" altLang="en-US" sz="2055">
                <a:cs typeface="Arial" panose="020B0604020202020204" pitchFamily="34" charset="0"/>
              </a:rPr>
              <a:t>块</a:t>
            </a:r>
            <a:endParaRPr lang="zh-CN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ym typeface="+mn-ea"/>
              </a:rPr>
              <a:t>例题</a:t>
            </a:r>
            <a:r>
              <a:rPr lang="en-US" altLang="zh-CN" sz="2800">
                <a:sym typeface="+mn-ea"/>
              </a:rPr>
              <a:t>5 </a:t>
            </a:r>
            <a:r>
              <a:rPr lang="en-US" altLang="zh-CN" sz="2800" i="1" u="sng">
                <a:sym typeface="+mn-ea"/>
              </a:rPr>
              <a:t>Coin Change</a:t>
            </a:r>
            <a:r>
              <a:rPr lang="en-US" altLang="zh-CN" sz="2800" i="1" u="sng">
                <a:solidFill>
                  <a:schemeClr val="tx1"/>
                </a:solidFill>
              </a:rPr>
              <a:t> </a:t>
            </a:r>
            <a:r>
              <a:rPr lang="zh-CN" altLang="en-US" sz="2800" i="1" u="sng">
                <a:solidFill>
                  <a:schemeClr val="tx1"/>
                </a:solidFill>
              </a:rPr>
              <a:t>解答</a:t>
            </a:r>
            <a:endParaRPr lang="zh-CN" altLang="en-US" sz="2800" i="1" u="sng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281430"/>
            <a:ext cx="8876665" cy="54235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chemeClr val="tx1"/>
                </a:solidFill>
              </a:rPr>
              <a:t>动态规划 </a:t>
            </a:r>
            <a:r>
              <a:rPr lang="en-US" altLang="zh-CN">
                <a:solidFill>
                  <a:schemeClr val="tx1"/>
                </a:solidFill>
              </a:rPr>
              <a:t>Dynamic Programming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小结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en-US" altLang="zh-CN"/>
              <a:t> </a:t>
            </a:r>
            <a:r>
              <a:rPr lang="zh-CN" altLang="en-US"/>
              <a:t>什么时候用动态规划？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怎样划分状态？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信息不够怎么办？</a:t>
            </a:r>
            <a:endParaRPr lang="zh-CN" altLang="en-US"/>
          </a:p>
          <a:p>
            <a:pPr marL="0" lv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2400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chemeClr val="tx1"/>
                </a:solidFill>
              </a:rPr>
              <a:t>贪婪</a:t>
            </a:r>
            <a:r>
              <a:rPr lang="zh-CN" altLang="en-US">
                <a:solidFill>
                  <a:schemeClr val="tx1"/>
                </a:solidFill>
              </a:rPr>
              <a:t>算法 </a:t>
            </a:r>
            <a:r>
              <a:rPr lang="en-US" altLang="zh-CN">
                <a:solidFill>
                  <a:schemeClr val="tx1"/>
                </a:solidFill>
              </a:rPr>
              <a:t>Greedy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概念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en-US" altLang="zh-CN"/>
              <a:t> </a:t>
            </a:r>
            <a:r>
              <a:rPr lang="zh-CN" altLang="en-US"/>
              <a:t>求解问题时，局部最优解可以达到全局最优解，贪心算法是动态规划的一种特例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衍生：最短路径问题</a:t>
            </a:r>
            <a:r>
              <a:rPr lang="en-US" altLang="zh-CN"/>
              <a:t>(</a:t>
            </a:r>
            <a:r>
              <a:rPr lang="zh-CN" altLang="en-US"/>
              <a:t>广度优先，</a:t>
            </a:r>
            <a:r>
              <a:rPr lang="en-US" altLang="zh-CN"/>
              <a:t>Dijisktra)</a:t>
            </a:r>
            <a:endParaRPr lang="en-US" altLang="zh-CN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但是，贪心算法得到的结果往往不是全局最优解 如例题</a:t>
            </a:r>
            <a:r>
              <a:rPr lang="en-US" altLang="zh-CN"/>
              <a:t>Coin Changes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6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跳跃游戏 </a:t>
            </a:r>
            <a:r>
              <a:rPr lang="en-US" altLang="zh-CN" sz="2800">
                <a:solidFill>
                  <a:schemeClr val="tx1"/>
                </a:solidFill>
              </a:rPr>
              <a:t>Jump Game 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输入：给定一个数组</a:t>
            </a:r>
            <a:r>
              <a:rPr lang="en-US" altLang="zh-CN" sz="2400"/>
              <a:t>int[] nums, nums[i]</a:t>
            </a:r>
            <a:r>
              <a:rPr lang="zh-CN" altLang="en-US" sz="2400"/>
              <a:t>代表从这个位置能跳跃的最长距离</a:t>
            </a:r>
            <a:endParaRPr lang="zh-CN" altLang="en-US" sz="240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>
                <a:cs typeface="Arial" panose="020B0604020202020204" pitchFamily="34" charset="0"/>
              </a:rPr>
              <a:t>输出：初始位置位于</a:t>
            </a:r>
            <a:r>
              <a:rPr lang="en-US" altLang="zh-CN" sz="2400">
                <a:cs typeface="Arial" panose="020B0604020202020204" pitchFamily="34" charset="0"/>
              </a:rPr>
              <a:t>nums[0],</a:t>
            </a:r>
            <a:r>
              <a:rPr lang="zh-CN" altLang="en-US" sz="2400">
                <a:cs typeface="Arial" panose="020B0604020202020204" pitchFamily="34" charset="0"/>
              </a:rPr>
              <a:t>返回是否能跳跃到</a:t>
            </a:r>
            <a:r>
              <a:rPr lang="en-US" altLang="zh-CN" sz="2400">
                <a:cs typeface="Arial" panose="020B0604020202020204" pitchFamily="34" charset="0"/>
              </a:rPr>
              <a:t>nums[nums.length-1]</a:t>
            </a:r>
            <a:endParaRPr lang="en-US" altLang="zh-CN" sz="2400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3" name="圆角矩形 2"/>
          <p:cNvSpPr/>
          <p:nvPr/>
        </p:nvSpPr>
        <p:spPr>
          <a:xfrm>
            <a:off x="948690" y="2712720"/>
            <a:ext cx="9930765" cy="1119505"/>
          </a:xfrm>
          <a:prstGeom prst="roundRect">
            <a:avLst/>
          </a:prstGeom>
          <a:solidFill>
            <a:srgbClr val="FF7C80">
              <a:alpha val="24000"/>
            </a:srgbClr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9"/>
          <p:cNvSpPr>
            <a:spLocks noGrp="1"/>
          </p:cNvSpPr>
          <p:nvPr/>
        </p:nvSpPr>
        <p:spPr>
          <a:xfrm>
            <a:off x="1122680" y="2804795"/>
            <a:ext cx="10515600" cy="102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e.g. nums = [2,3,1,1,4], output = true, </a:t>
            </a:r>
            <a:r>
              <a:rPr lang="zh-CN" altLang="en-US" sz="2055">
                <a:cs typeface="Arial" panose="020B0604020202020204" pitchFamily="34" charset="0"/>
              </a:rPr>
              <a:t>先跳</a:t>
            </a:r>
            <a:r>
              <a:rPr lang="en-US" altLang="zh-CN" sz="2055">
                <a:cs typeface="Arial" panose="020B0604020202020204" pitchFamily="34" charset="0"/>
              </a:rPr>
              <a:t>1</a:t>
            </a:r>
            <a:r>
              <a:rPr lang="zh-CN" altLang="en-US" sz="2055">
                <a:cs typeface="Arial" panose="020B0604020202020204" pitchFamily="34" charset="0"/>
              </a:rPr>
              <a:t>步从</a:t>
            </a:r>
            <a:r>
              <a:rPr lang="en-US" altLang="zh-CN" sz="2055">
                <a:cs typeface="Arial" panose="020B0604020202020204" pitchFamily="34" charset="0"/>
              </a:rPr>
              <a:t>nums[0]</a:t>
            </a:r>
            <a:r>
              <a:rPr lang="zh-CN" altLang="en-US" sz="2055">
                <a:cs typeface="Arial" panose="020B0604020202020204" pitchFamily="34" charset="0"/>
              </a:rPr>
              <a:t>到</a:t>
            </a:r>
            <a:r>
              <a:rPr lang="en-US" altLang="zh-CN" sz="2055">
                <a:cs typeface="Arial" panose="020B0604020202020204" pitchFamily="34" charset="0"/>
              </a:rPr>
              <a:t>nums[1],</a:t>
            </a:r>
            <a:r>
              <a:rPr lang="zh-CN" altLang="en-US" sz="2055">
                <a:cs typeface="Arial" panose="020B0604020202020204" pitchFamily="34" charset="0"/>
              </a:rPr>
              <a:t>再跳</a:t>
            </a:r>
            <a:r>
              <a:rPr lang="en-US" altLang="zh-CN" sz="2055">
                <a:cs typeface="Arial" panose="020B0604020202020204" pitchFamily="34" charset="0"/>
              </a:rPr>
              <a:t>3</a:t>
            </a:r>
            <a:r>
              <a:rPr lang="zh-CN" altLang="en-US" sz="2055">
                <a:cs typeface="Arial" panose="020B0604020202020204" pitchFamily="34" charset="0"/>
              </a:rPr>
              <a:t>步到</a:t>
            </a:r>
            <a:r>
              <a:rPr lang="en-US" altLang="zh-CN" sz="2055">
                <a:cs typeface="Arial" panose="020B0604020202020204" pitchFamily="34" charset="0"/>
              </a:rPr>
              <a:t>nums[4]</a:t>
            </a:r>
            <a:endParaRPr lang="en-US" altLang="zh-CN" sz="2055"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e.g. nums = [3,2,1,0,4], output = false</a:t>
            </a:r>
            <a:endParaRPr lang="en-US" altLang="zh-CN" sz="2055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6 </a:t>
            </a:r>
            <a:r>
              <a:rPr lang="zh-CN" altLang="en-US" sz="2800" i="1" u="sng">
                <a:solidFill>
                  <a:schemeClr val="tx1"/>
                </a:solidFill>
              </a:rPr>
              <a:t>跳跃游戏 </a:t>
            </a:r>
            <a:r>
              <a:rPr lang="en-US" altLang="zh-CN" sz="2800" i="1" u="sng">
                <a:solidFill>
                  <a:schemeClr val="tx1"/>
                </a:solidFill>
              </a:rPr>
              <a:t>Jump Game </a:t>
            </a:r>
            <a:r>
              <a:rPr lang="zh-CN" altLang="en-US" sz="2800" i="1" u="sng">
                <a:solidFill>
                  <a:schemeClr val="tx1"/>
                </a:solidFill>
              </a:rPr>
              <a:t>解答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endParaRPr lang="en-US" altLang="zh-CN" sz="28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1495425"/>
            <a:ext cx="5942965" cy="33331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7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会议室安排 </a:t>
            </a:r>
            <a:r>
              <a:rPr lang="en-US" altLang="zh-CN" sz="2800">
                <a:solidFill>
                  <a:schemeClr val="tx1"/>
                </a:solidFill>
              </a:rPr>
              <a:t>Meeting Rooms II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输入：给定一个二维数组</a:t>
            </a:r>
            <a:r>
              <a:rPr lang="en-US" altLang="zh-CN" sz="2400"/>
              <a:t>int[][] schedules, schedules[i][0],schedules[i][1]</a:t>
            </a:r>
            <a:r>
              <a:rPr lang="zh-CN" altLang="en-US" sz="2400"/>
              <a:t>代表第</a:t>
            </a:r>
            <a:r>
              <a:rPr lang="en-US" altLang="zh-CN" sz="2400"/>
              <a:t>i</a:t>
            </a:r>
            <a:r>
              <a:rPr lang="zh-CN" altLang="en-US" sz="2400"/>
              <a:t>个会议的起始和终止时间</a:t>
            </a:r>
            <a:endParaRPr lang="zh-CN" altLang="en-US" sz="240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>
                <a:cs typeface="Arial" panose="020B0604020202020204" pitchFamily="34" charset="0"/>
              </a:rPr>
              <a:t>输出：最少需要的会议室个数</a:t>
            </a: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3" name="圆角矩形 2"/>
          <p:cNvSpPr/>
          <p:nvPr/>
        </p:nvSpPr>
        <p:spPr>
          <a:xfrm>
            <a:off x="929640" y="3019425"/>
            <a:ext cx="9930765" cy="1119505"/>
          </a:xfrm>
          <a:prstGeom prst="roundRect">
            <a:avLst/>
          </a:prstGeom>
          <a:solidFill>
            <a:srgbClr val="FF7C80">
              <a:alpha val="24000"/>
            </a:srgbClr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9"/>
          <p:cNvSpPr>
            <a:spLocks noGrp="1"/>
          </p:cNvSpPr>
          <p:nvPr/>
        </p:nvSpPr>
        <p:spPr>
          <a:xfrm>
            <a:off x="1084580" y="3066415"/>
            <a:ext cx="9563100" cy="102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e.g. schedules = [[0,30],[5,10],[15,20]], output = 2,</a:t>
            </a:r>
            <a:r>
              <a:rPr lang="zh-CN" altLang="en-US" sz="2055">
                <a:cs typeface="Arial" panose="020B0604020202020204" pitchFamily="34" charset="0"/>
              </a:rPr>
              <a:t>一间会议室从</a:t>
            </a:r>
            <a:r>
              <a:rPr lang="en-US" altLang="zh-CN" sz="2055">
                <a:cs typeface="Arial" panose="020B0604020202020204" pitchFamily="34" charset="0"/>
              </a:rPr>
              <a:t>0</a:t>
            </a:r>
            <a:r>
              <a:rPr lang="zh-CN" altLang="en-US" sz="2055">
                <a:cs typeface="Arial" panose="020B0604020202020204" pitchFamily="34" charset="0"/>
              </a:rPr>
              <a:t>到</a:t>
            </a:r>
            <a:r>
              <a:rPr lang="en-US" altLang="zh-CN" sz="2055">
                <a:cs typeface="Arial" panose="020B0604020202020204" pitchFamily="34" charset="0"/>
              </a:rPr>
              <a:t>30,</a:t>
            </a:r>
            <a:r>
              <a:rPr lang="zh-CN" altLang="en-US" sz="2055">
                <a:cs typeface="Arial" panose="020B0604020202020204" pitchFamily="34" charset="0"/>
              </a:rPr>
              <a:t>一间从</a:t>
            </a:r>
            <a:r>
              <a:rPr lang="en-US" altLang="zh-CN" sz="2055">
                <a:cs typeface="Arial" panose="020B0604020202020204" pitchFamily="34" charset="0"/>
              </a:rPr>
              <a:t>5</a:t>
            </a:r>
            <a:r>
              <a:rPr lang="zh-CN" altLang="en-US" sz="2055">
                <a:cs typeface="Arial" panose="020B0604020202020204" pitchFamily="34" charset="0"/>
              </a:rPr>
              <a:t>到</a:t>
            </a:r>
            <a:r>
              <a:rPr lang="en-US" altLang="zh-CN" sz="2055">
                <a:cs typeface="Arial" panose="020B0604020202020204" pitchFamily="34" charset="0"/>
              </a:rPr>
              <a:t>10,</a:t>
            </a:r>
            <a:endParaRPr lang="en-US" altLang="zh-CN" sz="2055"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055">
                <a:cs typeface="Arial" panose="020B0604020202020204" pitchFamily="34" charset="0"/>
              </a:rPr>
              <a:t>再</a:t>
            </a:r>
            <a:r>
              <a:rPr lang="en-US" altLang="zh-CN" sz="2055">
                <a:cs typeface="Arial" panose="020B0604020202020204" pitchFamily="34" charset="0"/>
              </a:rPr>
              <a:t>15</a:t>
            </a:r>
            <a:r>
              <a:rPr lang="zh-CN" altLang="en-US" sz="2055">
                <a:cs typeface="Arial" panose="020B0604020202020204" pitchFamily="34" charset="0"/>
              </a:rPr>
              <a:t>到</a:t>
            </a:r>
            <a:r>
              <a:rPr lang="en-US" altLang="zh-CN" sz="2055">
                <a:cs typeface="Arial" panose="020B0604020202020204" pitchFamily="34" charset="0"/>
              </a:rPr>
              <a:t>20</a:t>
            </a:r>
            <a:endParaRPr lang="en-US" altLang="zh-CN" sz="2055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7 </a:t>
            </a:r>
            <a:r>
              <a:rPr lang="zh-CN" altLang="en-US" sz="2800" i="1" u="sng">
                <a:solidFill>
                  <a:schemeClr val="tx1"/>
                </a:solidFill>
              </a:rPr>
              <a:t>会议室安排 解答 </a:t>
            </a:r>
            <a:r>
              <a:rPr lang="en-US" altLang="zh-CN" sz="2800" i="1" u="sng">
                <a:solidFill>
                  <a:schemeClr val="tx1"/>
                </a:solidFill>
              </a:rPr>
              <a:t>Meeting Rooms II Solution </a:t>
            </a:r>
            <a:endParaRPr lang="en-US" altLang="zh-CN" sz="2800" i="1" u="sng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1691005"/>
            <a:ext cx="10857230" cy="33045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chemeClr val="tx1"/>
                </a:solidFill>
              </a:rPr>
              <a:t>滑动窗口 </a:t>
            </a:r>
            <a:r>
              <a:rPr lang="en-US" altLang="zh-CN">
                <a:solidFill>
                  <a:schemeClr val="tx1"/>
                </a:solidFill>
              </a:rPr>
              <a:t>Sliding window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概念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en-US" altLang="zh-CN"/>
              <a:t> </a:t>
            </a:r>
            <a:r>
              <a:rPr lang="zh-CN" altLang="en-US"/>
              <a:t>在特定大小的字符串或者数组上进行操作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将一部分问题中的嵌套循环转变为单循环，减少时间复杂度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双指针算法的一种形式</a:t>
            </a:r>
            <a:endParaRPr lang="zh-CN" altLang="en-US"/>
          </a:p>
          <a:p>
            <a:pPr lvl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330"/>
              <a:t>滑动：窗口是移动的</a:t>
            </a:r>
            <a:endParaRPr lang="zh-CN" altLang="en-US" sz="2330"/>
          </a:p>
          <a:p>
            <a:pPr lvl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330"/>
              <a:t>窗口：窗口大小也不一定是固定的，可不断扩容知道满足一定条件，或缩小直到找到一个满足条件的最小窗口；</a:t>
            </a:r>
            <a:endParaRPr lang="zh-CN" altLang="en-US" sz="2330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ym typeface="+mn-ea"/>
              </a:rPr>
              <a:t>例题</a:t>
            </a:r>
            <a:r>
              <a:rPr lang="en-US" altLang="zh-CN" sz="2800">
                <a:sym typeface="+mn-ea"/>
              </a:rPr>
              <a:t>8</a:t>
            </a:r>
            <a:r>
              <a:rPr lang="en-US" altLang="zh-CN" sz="2800">
                <a:sym typeface="+mn-ea"/>
              </a:rPr>
              <a:t> Minimum Window Substring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输入：给定两个字符串</a:t>
            </a:r>
            <a:r>
              <a:rPr lang="en-US" altLang="zh-CN" sz="2400"/>
              <a:t>s,t</a:t>
            </a:r>
            <a:endParaRPr lang="en-US" altLang="zh-CN" sz="240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>
                <a:cs typeface="Arial" panose="020B0604020202020204" pitchFamily="34" charset="0"/>
              </a:rPr>
              <a:t>输出：包含</a:t>
            </a:r>
            <a:r>
              <a:rPr lang="en-US" altLang="zh-CN" sz="2400">
                <a:cs typeface="Arial" panose="020B0604020202020204" pitchFamily="34" charset="0"/>
              </a:rPr>
              <a:t>t</a:t>
            </a:r>
            <a:r>
              <a:rPr lang="zh-CN" altLang="en-US" sz="2400">
                <a:cs typeface="Arial" panose="020B0604020202020204" pitchFamily="34" charset="0"/>
              </a:rPr>
              <a:t>每个字符的最短</a:t>
            </a:r>
            <a:r>
              <a:rPr lang="en-US" altLang="zh-CN" sz="2400">
                <a:cs typeface="Arial" panose="020B0604020202020204" pitchFamily="34" charset="0"/>
              </a:rPr>
              <a:t>s</a:t>
            </a:r>
            <a:r>
              <a:rPr lang="zh-CN" altLang="en-US" sz="2400">
                <a:cs typeface="Arial" panose="020B0604020202020204" pitchFamily="34" charset="0"/>
              </a:rPr>
              <a:t>子字符串，不存在返回空字符串</a:t>
            </a:r>
            <a:endParaRPr lang="zh-CN" altLang="en-US" sz="2400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 sz="1400"/>
          </a:p>
        </p:txBody>
      </p:sp>
      <p:sp>
        <p:nvSpPr>
          <p:cNvPr id="3" name="圆角矩形 2"/>
          <p:cNvSpPr/>
          <p:nvPr/>
        </p:nvSpPr>
        <p:spPr>
          <a:xfrm>
            <a:off x="838200" y="2585085"/>
            <a:ext cx="10206355" cy="1120140"/>
          </a:xfrm>
          <a:prstGeom prst="roundRect">
            <a:avLst/>
          </a:prstGeom>
          <a:solidFill>
            <a:srgbClr val="FF7C80">
              <a:alpha val="24000"/>
            </a:srgbClr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9"/>
          <p:cNvSpPr>
            <a:spLocks noGrp="1"/>
          </p:cNvSpPr>
          <p:nvPr/>
        </p:nvSpPr>
        <p:spPr>
          <a:xfrm>
            <a:off x="838200" y="2670810"/>
            <a:ext cx="10515600" cy="103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e.g. s = “ADOBECODEBANC”,t = “ABC”,output = “BANC”</a:t>
            </a:r>
            <a:endParaRPr lang="en-US" altLang="zh-CN" sz="2055"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e.g. s = “A”, t = “AA”, output = “”</a:t>
            </a:r>
            <a:endParaRPr lang="en-US" altLang="zh-CN" sz="2055"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1314450" y="2061845"/>
            <a:ext cx="448310" cy="4483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59535" y="2061845"/>
            <a:ext cx="431800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OPPOSans B" panose="00020600040101010101" charset="-122"/>
                <a:ea typeface="OPPOSans B" panose="00020600040101010101" charset="-122"/>
              </a:rPr>
              <a:t>1</a:t>
            </a:r>
            <a:endParaRPr lang="en-US" altLang="zh-CN" sz="2400" b="1">
              <a:solidFill>
                <a:schemeClr val="bg1"/>
              </a:solidFill>
              <a:latin typeface="OPPOSans B" panose="00020600040101010101" charset="-122"/>
              <a:ea typeface="OPPOSans B" panose="000206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4450" y="2760345"/>
            <a:ext cx="448310" cy="4483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59535" y="2760345"/>
            <a:ext cx="431800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OPPOSans B" panose="00020600040101010101" charset="-122"/>
                <a:ea typeface="OPPOSans B" panose="00020600040101010101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OPPOSans B" panose="00020600040101010101" charset="-122"/>
              <a:ea typeface="OPPOSans B" panose="0002060004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14450" y="3465195"/>
            <a:ext cx="448310" cy="4483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59535" y="3465195"/>
            <a:ext cx="431800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OPPOSans B" panose="00020600040101010101" charset="-122"/>
                <a:ea typeface="OPPOSans B" panose="00020600040101010101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OPPOSans B" panose="00020600040101010101" charset="-122"/>
              <a:ea typeface="OPPOSans B" panose="0002060004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14450" y="4131945"/>
            <a:ext cx="448310" cy="4483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59535" y="4131945"/>
            <a:ext cx="431800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OPPOSans B" panose="00020600040101010101" charset="-122"/>
                <a:ea typeface="OPPOSans B" panose="00020600040101010101" charset="-122"/>
              </a:rPr>
              <a:t>4</a:t>
            </a:r>
            <a:endParaRPr lang="en-US" altLang="zh-CN" sz="2400" b="1">
              <a:solidFill>
                <a:schemeClr val="bg1"/>
              </a:solidFill>
              <a:latin typeface="OPPOSans B" panose="00020600040101010101" charset="-122"/>
              <a:ea typeface="OPPOSans B" panose="0002060004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314450" y="4836795"/>
            <a:ext cx="448310" cy="4483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59535" y="4836795"/>
            <a:ext cx="431800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OPPOSans B" panose="00020600040101010101" charset="-122"/>
                <a:ea typeface="OPPOSans B" panose="00020600040101010101" charset="-122"/>
              </a:rPr>
              <a:t>5</a:t>
            </a:r>
            <a:endParaRPr lang="en-US" altLang="zh-CN" sz="2400" b="1">
              <a:solidFill>
                <a:schemeClr val="bg1"/>
              </a:solidFill>
              <a:latin typeface="OPPOSans B" panose="00020600040101010101" charset="-122"/>
              <a:ea typeface="OPPOSans B" panose="00020600040101010101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2009775" y="3390900"/>
            <a:ext cx="9144000" cy="522605"/>
          </a:xfrm>
        </p:spPr>
        <p:txBody>
          <a:bodyPr>
            <a:normAutofit/>
          </a:bodyPr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</a:pPr>
            <a:r>
              <a:rPr lang="zh-CN" altLang="en-US"/>
              <a:t>动态规划 </a:t>
            </a:r>
            <a:r>
              <a:rPr lang="en-US" altLang="zh-CN"/>
              <a:t>Dynamic Programming</a:t>
            </a:r>
            <a:endParaRPr lang="en-US" altLang="zh-CN"/>
          </a:p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</a:pP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17" name="内容占位符 15"/>
          <p:cNvSpPr>
            <a:spLocks noGrp="1"/>
          </p:cNvSpPr>
          <p:nvPr/>
        </p:nvSpPr>
        <p:spPr>
          <a:xfrm>
            <a:off x="2009775" y="1987550"/>
            <a:ext cx="9144000" cy="52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</a:pPr>
            <a:r>
              <a:rPr lang="zh-CN" altLang="en-US"/>
              <a:t>回溯 </a:t>
            </a:r>
            <a:r>
              <a:rPr lang="en-US" altLang="zh-CN"/>
              <a:t>Backtrack</a:t>
            </a:r>
            <a:endParaRPr lang="en-US" altLang="zh-CN"/>
          </a:p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</a:pP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18" name="内容占位符 15"/>
          <p:cNvSpPr>
            <a:spLocks noGrp="1"/>
          </p:cNvSpPr>
          <p:nvPr/>
        </p:nvSpPr>
        <p:spPr>
          <a:xfrm>
            <a:off x="2009775" y="2686050"/>
            <a:ext cx="9144000" cy="52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</a:pPr>
            <a:r>
              <a:rPr lang="zh-CN" altLang="en-US"/>
              <a:t>深度优先搜索 </a:t>
            </a:r>
            <a:r>
              <a:rPr lang="en-US" altLang="zh-CN"/>
              <a:t>DFS</a:t>
            </a:r>
            <a:r>
              <a:rPr lang="zh-CN" altLang="en-US"/>
              <a:t> </a:t>
            </a:r>
            <a:r>
              <a:rPr lang="en-US" altLang="zh-CN"/>
              <a:t>&amp; </a:t>
            </a:r>
            <a:r>
              <a:rPr lang="zh-CN" altLang="en-US"/>
              <a:t>广度优先搜索 </a:t>
            </a:r>
            <a:r>
              <a:rPr lang="en-US" altLang="zh-CN"/>
              <a:t>BFS</a:t>
            </a:r>
            <a:endParaRPr lang="en-US" altLang="zh-CN"/>
          </a:p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</a:pP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19" name="内容占位符 15"/>
          <p:cNvSpPr>
            <a:spLocks noGrp="1"/>
          </p:cNvSpPr>
          <p:nvPr/>
        </p:nvSpPr>
        <p:spPr>
          <a:xfrm>
            <a:off x="2009775" y="4673600"/>
            <a:ext cx="9144000" cy="52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</a:pPr>
            <a:r>
              <a:rPr lang="zh-CN" altLang="en-US"/>
              <a:t>滑动窗口 </a:t>
            </a:r>
            <a:r>
              <a:rPr lang="en-US" altLang="zh-CN"/>
              <a:t>Sliding Window</a:t>
            </a:r>
            <a:endParaRPr lang="en-US" altLang="zh-CN"/>
          </a:p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</a:pP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20" name="内容占位符 15"/>
          <p:cNvSpPr>
            <a:spLocks noGrp="1"/>
          </p:cNvSpPr>
          <p:nvPr/>
        </p:nvSpPr>
        <p:spPr>
          <a:xfrm>
            <a:off x="2009775" y="4057650"/>
            <a:ext cx="9144000" cy="52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</a:pPr>
            <a:r>
              <a:rPr lang="zh-CN" altLang="en-US"/>
              <a:t>贪心算法 </a:t>
            </a:r>
            <a:r>
              <a:rPr lang="en-US" altLang="zh-CN"/>
              <a:t>Greedy</a:t>
            </a:r>
            <a:endParaRPr lang="en-US" altLang="zh-CN"/>
          </a:p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</a:pP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cxnSp>
        <p:nvCxnSpPr>
          <p:cNvPr id="21" name="直接连接符 20"/>
          <p:cNvCxnSpPr/>
          <p:nvPr/>
        </p:nvCxnSpPr>
        <p:spPr>
          <a:xfrm>
            <a:off x="2009775" y="3913505"/>
            <a:ext cx="42862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009775" y="4580255"/>
            <a:ext cx="23050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009775" y="3208655"/>
            <a:ext cx="51911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09775" y="5196205"/>
            <a:ext cx="33337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009775" y="2510155"/>
            <a:ext cx="20288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1162050" y="496570"/>
            <a:ext cx="9144000" cy="1022985"/>
          </a:xfrm>
        </p:spPr>
        <p:txBody>
          <a:bodyPr/>
          <a:p>
            <a:pPr algn="l"/>
            <a:r>
              <a:rPr lang="en-US" altLang="zh-CN" sz="4400">
                <a:solidFill>
                  <a:srgbClr val="FF0000"/>
                </a:solidFill>
              </a:rPr>
              <a:t># </a:t>
            </a:r>
            <a:r>
              <a:rPr lang="zh-CN" altLang="en-US" sz="4400">
                <a:solidFill>
                  <a:schemeClr val="tx1"/>
                </a:solidFill>
              </a:rPr>
              <a:t>目录</a:t>
            </a:r>
            <a:endParaRPr lang="zh-CN" altLang="en-US" sz="440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200900" y="-1795145"/>
            <a:ext cx="3580765" cy="358076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74355" y="3034665"/>
            <a:ext cx="4972050" cy="49720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内容占位符 9"/>
          <p:cNvSpPr>
            <a:spLocks noGrp="1"/>
          </p:cNvSpPr>
          <p:nvPr/>
        </p:nvSpPr>
        <p:spPr>
          <a:xfrm>
            <a:off x="47625" y="6459855"/>
            <a:ext cx="6525260" cy="7029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注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所有题目均可通过英文名在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leetcode.com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上搜索进行实战练习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l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896100" y="-1795145"/>
            <a:ext cx="4191000" cy="419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624445" y="2759710"/>
            <a:ext cx="5521960" cy="55219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ym typeface="+mn-ea"/>
              </a:rPr>
              <a:t>例题</a:t>
            </a:r>
            <a:r>
              <a:rPr lang="en-US" altLang="zh-CN" sz="2800">
                <a:sym typeface="+mn-ea"/>
              </a:rPr>
              <a:t>8</a:t>
            </a:r>
            <a:r>
              <a:rPr lang="en-US" altLang="zh-CN" sz="2800">
                <a:sym typeface="+mn-ea"/>
              </a:rPr>
              <a:t> Minimum Window Substring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4" name="内容占位符 9"/>
          <p:cNvSpPr>
            <a:spLocks noGrp="1"/>
          </p:cNvSpPr>
          <p:nvPr/>
        </p:nvSpPr>
        <p:spPr>
          <a:xfrm>
            <a:off x="838200" y="1442085"/>
            <a:ext cx="10515600" cy="544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 s = ADOBECODEBANC	t = ABC</a:t>
            </a:r>
            <a:endParaRPr lang="en-US" altLang="zh-CN" sz="2055"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0"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5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[ADOBEC]</a:t>
            </a:r>
            <a:r>
              <a:rPr lang="en-US" altLang="zh-CN" sz="2050">
                <a:cs typeface="Arial" panose="020B0604020202020204" pitchFamily="34" charset="0"/>
                <a:sym typeface="+mn-ea"/>
              </a:rPr>
              <a:t>ODEBANC  =&gt; </a:t>
            </a:r>
            <a:r>
              <a:rPr lang="en-US" altLang="zh-CN" sz="205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05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[DOBECODEBA]</a:t>
            </a:r>
            <a:r>
              <a:rPr lang="en-US" altLang="zh-CN" sz="2050">
                <a:cs typeface="Arial" panose="020B0604020202020204" pitchFamily="34" charset="0"/>
                <a:sym typeface="+mn-ea"/>
              </a:rPr>
              <a:t>NC =&gt; A</a:t>
            </a:r>
            <a:r>
              <a:rPr lang="en-US" altLang="zh-CN" sz="205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DOBE</a:t>
            </a:r>
            <a:r>
              <a:rPr lang="en-US" altLang="zh-CN" sz="205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[CODEBA]</a:t>
            </a:r>
            <a:r>
              <a:rPr lang="en-US" altLang="zh-CN" sz="2050">
                <a:cs typeface="Arial" panose="020B0604020202020204" pitchFamily="34" charset="0"/>
                <a:sym typeface="+mn-ea"/>
              </a:rPr>
              <a:t>NC =&gt; A</a:t>
            </a:r>
            <a:r>
              <a:rPr lang="en-US" altLang="zh-CN" sz="205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DOBEC</a:t>
            </a:r>
            <a:r>
              <a:rPr lang="en-US" altLang="zh-CN" sz="205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[ODEBANC]</a:t>
            </a:r>
            <a:endParaRPr lang="en-US" altLang="zh-CN" sz="2050">
              <a:solidFill>
                <a:srgbClr val="C00000"/>
              </a:solidFill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=&gt; </a:t>
            </a:r>
            <a:r>
              <a:rPr lang="en-US" altLang="zh-CN" sz="2050">
                <a:cs typeface="Arial" panose="020B0604020202020204" pitchFamily="34" charset="0"/>
                <a:sym typeface="+mn-ea"/>
              </a:rPr>
              <a:t>ADOBECODE</a:t>
            </a:r>
            <a:r>
              <a:rPr lang="en-US" altLang="zh-CN" sz="205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[BANC]</a:t>
            </a:r>
            <a:endParaRPr lang="en-US" altLang="zh-CN" sz="2050">
              <a:solidFill>
                <a:srgbClr val="C00000"/>
              </a:solidFill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zh-CN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8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 u="sng">
                <a:sym typeface="+mn-ea"/>
              </a:rPr>
              <a:t>Minimum Window Substring</a:t>
            </a:r>
            <a:r>
              <a:rPr lang="en-US" altLang="zh-CN" sz="2800" i="1" u="sng">
                <a:sym typeface="+mn-ea"/>
              </a:rPr>
              <a:t> </a:t>
            </a:r>
            <a:r>
              <a:rPr lang="zh-CN" altLang="en-US" sz="2800" i="1" u="sng">
                <a:solidFill>
                  <a:schemeClr val="tx1"/>
                </a:solidFill>
              </a:rPr>
              <a:t>解法</a:t>
            </a:r>
            <a:endParaRPr lang="zh-CN" altLang="en-US" sz="2800" i="1" u="sng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endParaRPr lang="zh-CN" altLang="en-US" sz="2400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cxnSp>
        <p:nvCxnSpPr>
          <p:cNvPr id="9" name="直接连接符 8"/>
          <p:cNvCxnSpPr/>
          <p:nvPr/>
        </p:nvCxnSpPr>
        <p:spPr>
          <a:xfrm>
            <a:off x="6151880" y="1591310"/>
            <a:ext cx="0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03985"/>
            <a:ext cx="4930140" cy="3070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60" y="1403985"/>
            <a:ext cx="4919980" cy="534479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chemeClr val="tx1"/>
                </a:solidFill>
              </a:rPr>
              <a:t>滑动窗口 </a:t>
            </a:r>
            <a:r>
              <a:rPr lang="en-US" altLang="zh-CN">
                <a:solidFill>
                  <a:schemeClr val="tx1"/>
                </a:solidFill>
              </a:rPr>
              <a:t>Sliding window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330"/>
              <a:t>小结</a:t>
            </a:r>
            <a:endParaRPr lang="zh-CN" altLang="en-US" sz="2330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1995">
                <a:sym typeface="+mn-ea"/>
              </a:rPr>
              <a:t>解决各种字符串匹配等问题</a:t>
            </a:r>
            <a:endParaRPr lang="zh-CN" altLang="en-US" sz="1995">
              <a:sym typeface="+mn-ea"/>
            </a:endParaRPr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1995">
                <a:sym typeface="+mn-ea"/>
              </a:rPr>
              <a:t>优化时间复杂度</a:t>
            </a:r>
            <a:endParaRPr lang="zh-CN" altLang="en-US" sz="1995"/>
          </a:p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endParaRPr lang="zh-CN" altLang="en-US" sz="2330"/>
          </a:p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endParaRPr lang="zh-CN" altLang="en-US" sz="2330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5015" y="1391285"/>
            <a:ext cx="6820535" cy="4913630"/>
          </a:xfrm>
        </p:spPr>
        <p:txBody>
          <a:bodyPr>
            <a:normAutofit lnSpcReduction="10000"/>
          </a:bodyPr>
          <a:p>
            <a:pPr>
              <a:buClr>
                <a:srgbClr val="C0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递归和迭代</a:t>
            </a:r>
            <a:endParaRPr lang="zh-CN" altLang="en-US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分治法</a:t>
            </a:r>
            <a:endParaRPr lang="zh-CN" altLang="en-US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&gt;"/>
            </a:pPr>
            <a:r>
              <a:rPr lang="zh-CN" altLang="en-US">
                <a:sym typeface="+mn-ea"/>
              </a:rPr>
              <a:t>并查集 </a:t>
            </a:r>
            <a:r>
              <a:rPr lang="en-US" altLang="zh-CN">
                <a:sym typeface="+mn-ea"/>
              </a:rPr>
              <a:t>union-find</a:t>
            </a:r>
            <a:endParaRPr lang="zh-CN" altLang="en-US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堆</a:t>
            </a:r>
            <a:r>
              <a:rPr lang="en-US" altLang="zh-CN"/>
              <a:t>,</a:t>
            </a:r>
            <a:r>
              <a:rPr lang="zh-CN" altLang="en-US"/>
              <a:t>栈</a:t>
            </a:r>
            <a:r>
              <a:rPr lang="en-US" altLang="zh-CN"/>
              <a:t>,TreeMap,Deque</a:t>
            </a:r>
            <a:endParaRPr lang="en-US" altLang="zh-CN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优化 </a:t>
            </a:r>
            <a:r>
              <a:rPr lang="en-US" altLang="zh-CN"/>
              <a:t>O(n2)-&gt;O(n)/O(nlogn)</a:t>
            </a:r>
            <a:endParaRPr lang="zh-CN" altLang="en-US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&gt;"/>
            </a:pPr>
            <a:r>
              <a:rPr lang="en-US" altLang="zh-CN"/>
              <a:t>LRU</a:t>
            </a:r>
            <a:endParaRPr lang="en-US" altLang="zh-CN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前缀树 </a:t>
            </a:r>
            <a:r>
              <a:rPr lang="en-US" altLang="zh-CN"/>
              <a:t>Trie</a:t>
            </a:r>
            <a:endParaRPr lang="en-US" altLang="zh-CN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&gt;"/>
            </a:pPr>
            <a:r>
              <a:rPr lang="en-US" altLang="zh-CN"/>
              <a:t>Minimax </a:t>
            </a:r>
            <a:r>
              <a:rPr lang="zh-CN" altLang="en-US"/>
              <a:t>问题</a:t>
            </a:r>
            <a:endParaRPr lang="zh-CN" altLang="en-US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双指针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-1228725" y="2442845"/>
            <a:ext cx="5972175" cy="597217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1416050" y="1656715"/>
            <a:ext cx="6915150" cy="69151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0100000">
            <a:off x="5600700" y="-1104900"/>
            <a:ext cx="514350" cy="86677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rgbClr val="C00000"/>
                </a:solidFill>
              </a:rPr>
              <a:t>Thank you !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chemeClr val="tx1"/>
                </a:solidFill>
              </a:rPr>
              <a:t>回溯 </a:t>
            </a:r>
            <a:r>
              <a:rPr lang="en-US" altLang="zh-CN">
                <a:solidFill>
                  <a:schemeClr val="tx1"/>
                </a:solidFill>
              </a:rPr>
              <a:t>Backtracking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5045"/>
          </a:xfrm>
        </p:spPr>
        <p:txBody>
          <a:bodyPr>
            <a:normAutofit lnSpcReduction="10000"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概念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en-US" altLang="zh-CN"/>
              <a:t> </a:t>
            </a:r>
            <a:r>
              <a:rPr lang="zh-CN" altLang="en-US"/>
              <a:t>一条路走不通，就退回再走其他路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满足回溯条件的某个状态点叫回溯点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既带有系统性又带有跳跃性的搜索算法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en-US" altLang="zh-CN"/>
              <a:t>“</a:t>
            </a:r>
            <a:r>
              <a:rPr lang="zh-CN" altLang="en-US"/>
              <a:t>通用解题方法</a:t>
            </a:r>
            <a:r>
              <a:rPr lang="en-US" altLang="zh-CN"/>
              <a:t>”</a:t>
            </a:r>
            <a:endParaRPr lang="en-US" altLang="zh-CN"/>
          </a:p>
          <a:p>
            <a:pPr lvl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思路</a:t>
            </a:r>
            <a:endParaRPr lang="zh-CN" altLang="en-US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确定问题解空间</a:t>
            </a:r>
            <a:endParaRPr lang="zh-CN" altLang="en-US" sz="2400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确定节点扩展规则</a:t>
            </a:r>
            <a:endParaRPr lang="zh-CN" altLang="en-US" sz="2400"/>
          </a:p>
          <a:p>
            <a:pPr lvl="1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深度优先的方式搜索解空间并剪枝函数避免无效</a:t>
            </a:r>
            <a:endParaRPr lang="zh-CN" altLang="en-US" sz="2400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1800" i="1" u="sng"/>
              <a:t>https://houbb.github.io/2020/01/23/data-struct-learn-07-base-backtracking</a:t>
            </a:r>
            <a:endParaRPr lang="en-US" altLang="zh-CN" sz="1800" i="1" u="sng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chemeClr val="tx1"/>
                </a:solidFill>
              </a:rPr>
              <a:t>回溯 </a:t>
            </a:r>
            <a:r>
              <a:rPr lang="en-US" altLang="zh-CN">
                <a:solidFill>
                  <a:schemeClr val="tx1"/>
                </a:solidFill>
              </a:rPr>
              <a:t>Backtracking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/>
              <a:t>思路</a:t>
            </a:r>
            <a:endParaRPr lang="zh-CN" altLang="en-US"/>
          </a:p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447925"/>
            <a:ext cx="4478655" cy="4055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1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排列数 </a:t>
            </a:r>
            <a:r>
              <a:rPr lang="en-US" altLang="zh-CN" sz="2800">
                <a:solidFill>
                  <a:schemeClr val="tx1"/>
                </a:solidFill>
              </a:rPr>
              <a:t>Permutation 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输入：给定一个不含重复元素的数组</a:t>
            </a:r>
            <a:r>
              <a:rPr lang="en-US" altLang="zh-CN" sz="2400"/>
              <a:t>int[] nums</a:t>
            </a:r>
            <a:endParaRPr lang="en-US" altLang="zh-CN" sz="240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>
                <a:cs typeface="Arial" panose="020B0604020202020204" pitchFamily="34" charset="0"/>
              </a:rPr>
              <a:t>输出：返回其所有排列情况（任意顺序）</a:t>
            </a:r>
            <a:endParaRPr lang="zh-CN" altLang="en-US" sz="2055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3" name="圆角矩形 2"/>
          <p:cNvSpPr/>
          <p:nvPr/>
        </p:nvSpPr>
        <p:spPr>
          <a:xfrm>
            <a:off x="948690" y="2712720"/>
            <a:ext cx="9930765" cy="691515"/>
          </a:xfrm>
          <a:prstGeom prst="roundRect">
            <a:avLst/>
          </a:prstGeom>
          <a:solidFill>
            <a:srgbClr val="FF7C80">
              <a:alpha val="24000"/>
            </a:srgbClr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9"/>
          <p:cNvSpPr>
            <a:spLocks noGrp="1"/>
          </p:cNvSpPr>
          <p:nvPr/>
        </p:nvSpPr>
        <p:spPr>
          <a:xfrm>
            <a:off x="1122680" y="2804795"/>
            <a:ext cx="10515600" cy="520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e.g. nums = [0,1,2], output = [[0,1,2],[0,2,1],[1,0,2],[1,2,0],[2,0,1],[2,1,0]]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1 </a:t>
            </a:r>
            <a:r>
              <a:rPr lang="zh-CN" altLang="en-US" sz="2800" i="1" u="sng">
                <a:solidFill>
                  <a:schemeClr val="tx1"/>
                </a:solidFill>
              </a:rPr>
              <a:t>排列数 </a:t>
            </a:r>
            <a:r>
              <a:rPr lang="en-US" altLang="zh-CN" sz="2800" i="1" u="sng">
                <a:solidFill>
                  <a:schemeClr val="tx1"/>
                </a:solidFill>
              </a:rPr>
              <a:t>Permutation </a:t>
            </a:r>
            <a:r>
              <a:rPr lang="zh-CN" altLang="en-US" sz="2800" i="1" u="sng">
                <a:solidFill>
                  <a:schemeClr val="tx1"/>
                </a:solidFill>
              </a:rPr>
              <a:t>解答</a:t>
            </a:r>
            <a:endParaRPr lang="zh-CN" altLang="en-US" sz="2800" i="1" u="sng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1571625"/>
            <a:ext cx="10042525" cy="4646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2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排列数</a:t>
            </a:r>
            <a:r>
              <a:rPr lang="en-US" altLang="zh-CN" sz="2800">
                <a:solidFill>
                  <a:schemeClr val="tx1"/>
                </a:solidFill>
              </a:rPr>
              <a:t>2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Permutation II 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/>
              <a:t>输入：给定一个可能含有重复元素的数组</a:t>
            </a:r>
            <a:r>
              <a:rPr lang="en-US" altLang="zh-CN" sz="2400"/>
              <a:t>int[] nums</a:t>
            </a:r>
            <a:endParaRPr lang="en-US" altLang="zh-CN" sz="240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&gt;"/>
            </a:pPr>
            <a:r>
              <a:rPr lang="zh-CN" altLang="en-US" sz="2400">
                <a:cs typeface="Arial" panose="020B0604020202020204" pitchFamily="34" charset="0"/>
              </a:rPr>
              <a:t>输出：返回其所有排列情况（任意顺序）</a:t>
            </a:r>
            <a:endParaRPr lang="zh-CN" altLang="en-US" sz="2055"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3" name="圆角矩形 2"/>
          <p:cNvSpPr/>
          <p:nvPr/>
        </p:nvSpPr>
        <p:spPr>
          <a:xfrm>
            <a:off x="948690" y="2712720"/>
            <a:ext cx="9930765" cy="691515"/>
          </a:xfrm>
          <a:prstGeom prst="roundRect">
            <a:avLst/>
          </a:prstGeom>
          <a:solidFill>
            <a:srgbClr val="FF7C80">
              <a:alpha val="24000"/>
            </a:srgbClr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9"/>
          <p:cNvSpPr>
            <a:spLocks noGrp="1"/>
          </p:cNvSpPr>
          <p:nvPr/>
        </p:nvSpPr>
        <p:spPr>
          <a:xfrm>
            <a:off x="1122680" y="2804795"/>
            <a:ext cx="10515600" cy="520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055">
                <a:cs typeface="Arial" panose="020B0604020202020204" pitchFamily="34" charset="0"/>
              </a:rPr>
              <a:t>e.g. nums = [1,1,2], output = [[1,1,2],[1,2,1],[2,1,1]]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olidFill>
                  <a:srgbClr val="FF0000"/>
                </a:solidFill>
              </a:rPr>
              <a:t># </a:t>
            </a:r>
            <a:r>
              <a:rPr lang="zh-CN" altLang="en-US" sz="2800">
                <a:solidFill>
                  <a:schemeClr val="tx1"/>
                </a:solidFill>
              </a:rPr>
              <a:t>例题</a:t>
            </a:r>
            <a:r>
              <a:rPr lang="en-US" altLang="zh-CN" sz="2800">
                <a:solidFill>
                  <a:schemeClr val="tx1"/>
                </a:solidFill>
              </a:rPr>
              <a:t>2 </a:t>
            </a:r>
            <a:r>
              <a:rPr lang="zh-CN" altLang="en-US" sz="2800" i="1" u="sng">
                <a:solidFill>
                  <a:schemeClr val="tx1"/>
                </a:solidFill>
              </a:rPr>
              <a:t>排列数</a:t>
            </a:r>
            <a:r>
              <a:rPr lang="en-US" altLang="zh-CN" sz="2800" i="1" u="sng">
                <a:solidFill>
                  <a:schemeClr val="tx1"/>
                </a:solidFill>
              </a:rPr>
              <a:t>2 PermutationII </a:t>
            </a:r>
            <a:r>
              <a:rPr lang="zh-CN" altLang="en-US" sz="2800" i="1" u="sng">
                <a:solidFill>
                  <a:schemeClr val="tx1"/>
                </a:solidFill>
              </a:rPr>
              <a:t>解答</a:t>
            </a:r>
            <a:endParaRPr lang="zh-CN" altLang="en-US" sz="2800" i="1" u="sng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1233805"/>
            <a:ext cx="11163935" cy="5461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3091</Words>
  <Application>WPS 演示</Application>
  <PresentationFormat>宽屏</PresentationFormat>
  <Paragraphs>284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OPPOSans B</vt:lpstr>
      <vt:lpstr>Office 主题</vt:lpstr>
      <vt:lpstr>Equation.KSEE3</vt:lpstr>
      <vt:lpstr>Equation.KSEE3</vt:lpstr>
      <vt:lpstr>Equation.KSEE3</vt:lpstr>
      <vt:lpstr>Equation.KSEE3</vt:lpstr>
      <vt:lpstr>PowerPoint 演示文稿</vt:lpstr>
      <vt:lpstr>常见算法题类型 与解题思路</vt:lpstr>
      <vt:lpstr># 动态规划 Dynamic Programming</vt:lpstr>
      <vt:lpstr># 动态规划 Dynamic Programming</vt:lpstr>
      <vt:lpstr># 回溯 Backtracking</vt:lpstr>
      <vt:lpstr># 例题3 Permutation </vt:lpstr>
      <vt:lpstr># 例题3 Permutation 解答</vt:lpstr>
      <vt:lpstr># 例题4 Permutation II </vt:lpstr>
      <vt:lpstr># 例题4 PermutationII 解答</vt:lpstr>
      <vt:lpstr># 回溯 Backtracking</vt:lpstr>
      <vt:lpstr># 图遍历 DFS &amp; BFS</vt:lpstr>
      <vt:lpstr># 例题5 Course Schedule || </vt:lpstr>
      <vt:lpstr># 例题5 Course Schedule || DFS示例</vt:lpstr>
      <vt:lpstr># 例题5 Course Schedule || BFS示例</vt:lpstr>
      <vt:lpstr># 例题5 Course Schedule || DFS 解法</vt:lpstr>
      <vt:lpstr># 例题5 Course Schedule || BFS 解法</vt:lpstr>
      <vt:lpstr>PowerPoint 演示文稿</vt:lpstr>
      <vt:lpstr># 动态规划</vt:lpstr>
      <vt:lpstr># 例题3 Permutation 解答</vt:lpstr>
      <vt:lpstr># 例题1 Unique Paths</vt:lpstr>
      <vt:lpstr># 例题1 Unique Paths 解答</vt:lpstr>
      <vt:lpstr># 动态规划 Dynamic Programming</vt:lpstr>
      <vt:lpstr># 贪心算法 Greedy</vt:lpstr>
      <vt:lpstr># 例题3 Permutation </vt:lpstr>
      <vt:lpstr># 例题3 跳跃游戏 Jump Game </vt:lpstr>
      <vt:lpstr># 例题3 跳跃游戏 Jump Game </vt:lpstr>
      <vt:lpstr># 例题4 会议室安排 Meeting Rooms II </vt:lpstr>
      <vt:lpstr># 图遍历 DFS &amp; BFS</vt:lpstr>
      <vt:lpstr># 例题5 Course Schedule || </vt:lpstr>
      <vt:lpstr># 例题6 Minimum Window Substring </vt:lpstr>
      <vt:lpstr># 例题5 Course Schedule || BFS 解法</vt:lpstr>
      <vt:lpstr># 滑动窗口 Sliding window</vt:lpstr>
      <vt:lpstr>PowerPoint 演示文稿</vt:lpstr>
      <vt:lpstr>常见算法题类型 与解题思路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105</cp:revision>
  <dcterms:created xsi:type="dcterms:W3CDTF">2021-09-02T11:08:20Z</dcterms:created>
  <dcterms:modified xsi:type="dcterms:W3CDTF">2021-09-09T11:49:40Z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