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3" r:id="rId3"/>
    <p:sldId id="301" r:id="rId5"/>
    <p:sldId id="302" r:id="rId6"/>
    <p:sldId id="277" r:id="rId7"/>
    <p:sldId id="256" r:id="rId8"/>
    <p:sldId id="340" r:id="rId9"/>
    <p:sldId id="343" r:id="rId10"/>
    <p:sldId id="341" r:id="rId11"/>
    <p:sldId id="348" r:id="rId12"/>
    <p:sldId id="344" r:id="rId13"/>
    <p:sldId id="304" r:id="rId14"/>
    <p:sldId id="306" r:id="rId15"/>
    <p:sldId id="342" r:id="rId16"/>
    <p:sldId id="305" r:id="rId17"/>
    <p:sldId id="307" r:id="rId18"/>
    <p:sldId id="308" r:id="rId19"/>
    <p:sldId id="309" r:id="rId20"/>
    <p:sldId id="310" r:id="rId21"/>
    <p:sldId id="346" r:id="rId22"/>
    <p:sldId id="311" r:id="rId23"/>
    <p:sldId id="278" r:id="rId24"/>
    <p:sldId id="258" r:id="rId25"/>
    <p:sldId id="275" r:id="rId26"/>
    <p:sldId id="276" r:id="rId27"/>
    <p:sldId id="260" r:id="rId28"/>
    <p:sldId id="259" r:id="rId29"/>
    <p:sldId id="261" r:id="rId30"/>
    <p:sldId id="279" r:id="rId31"/>
    <p:sldId id="353" r:id="rId32"/>
    <p:sldId id="257" r:id="rId33"/>
    <p:sldId id="262" r:id="rId34"/>
    <p:sldId id="300" r:id="rId35"/>
    <p:sldId id="263" r:id="rId36"/>
    <p:sldId id="264" r:id="rId37"/>
    <p:sldId id="266" r:id="rId38"/>
    <p:sldId id="350" r:id="rId39"/>
    <p:sldId id="267" r:id="rId40"/>
    <p:sldId id="268" r:id="rId41"/>
    <p:sldId id="270" r:id="rId42"/>
    <p:sldId id="352" r:id="rId43"/>
    <p:sldId id="271" r:id="rId44"/>
    <p:sldId id="349" r:id="rId45"/>
    <p:sldId id="272" r:id="rId46"/>
    <p:sldId id="273" r:id="rId47"/>
    <p:sldId id="274" r:id="rId48"/>
    <p:sldId id="312" r:id="rId49"/>
    <p:sldId id="313" r:id="rId50"/>
    <p:sldId id="347" r:id="rId51"/>
    <p:sldId id="269" r:id="rId52"/>
  </p:sldIdLst>
  <p:sldSz cx="12192000" cy="6858000"/>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743F"/>
    <a:srgbClr val="06482C"/>
    <a:srgbClr val="33CF58"/>
    <a:srgbClr val="D0D0CE"/>
    <a:srgbClr val="61D3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3"/>
            <a:ext cx="7315200" cy="2700338"/>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https://juejin.im/post/6844903600309846023</a:t>
            </a:r>
            <a:r>
              <a:rPr lang="en-US" altLang="zh-CN"/>
              <a:t>; </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https://juejin.im/post/6844903890224152584；</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https://juejin.im/post/6844903600309846023</a:t>
            </a:r>
            <a:r>
              <a:rPr lang="en-US" altLang="zh-CN"/>
              <a:t>; </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https://juejin.im/post/6844903600309846023</a:t>
            </a:r>
            <a:r>
              <a:rPr lang="en-US" altLang="zh-CN"/>
              <a:t>; </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https://juejin.im/post/6844903600309846023</a:t>
            </a:r>
            <a:r>
              <a:rPr lang="en-US" altLang="zh-CN"/>
              <a:t>; </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juejin.im/post/6844904019559710727</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https://juejin.im/post/6844903600309846023</a:t>
            </a:r>
            <a:r>
              <a:rPr lang="en-US" altLang="zh-CN"/>
              <a:t>; </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b="1">
                <a:solidFill>
                  <a:srgbClr val="FF0000"/>
                </a:solidFill>
              </a:rPr>
              <a:t>原理：</a:t>
            </a:r>
            <a:r>
              <a:rPr lang="zh-CN" altLang="en-US"/>
              <a:t>创建一个</a:t>
            </a:r>
            <a:r>
              <a:rPr lang="en-US" altLang="zh-CN"/>
              <a:t>CountDownLatch</a:t>
            </a:r>
            <a:r>
              <a:rPr lang="zh-CN" altLang="en-US"/>
              <a:t>就是创建一个</a:t>
            </a:r>
            <a:r>
              <a:rPr lang="en-US" altLang="zh-CN"/>
              <a:t>Sync</a:t>
            </a:r>
            <a:r>
              <a:rPr lang="zh-CN" altLang="en-US"/>
              <a:t>对象，然后</a:t>
            </a:r>
            <a:r>
              <a:rPr lang="en-US" altLang="zh-CN"/>
              <a:t>setState(N), https://juejin.im/post/6844903860281016328</a:t>
            </a:r>
            <a:endParaRPr lang="en-US" altLang="zh-CN"/>
          </a:p>
          <a:p>
            <a:r>
              <a:rPr lang="en-US" altLang="zh-CN"/>
              <a:t>只有当count为0时，await之后的程序才够执行</a:t>
            </a:r>
            <a:r>
              <a:rPr lang="zh-CN" altLang="en-US"/>
              <a:t>；</a:t>
            </a:r>
            <a:r>
              <a:rPr lang="en-US" altLang="zh-CN"/>
              <a:t>countDown必须写在finally中，防止发生异程常时，导致程序死锁。</a:t>
            </a:r>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输出</a:t>
            </a:r>
            <a:r>
              <a:rPr lang="en-US" altLang="zh-CN"/>
              <a:t>1</a:t>
            </a:r>
            <a:r>
              <a:rPr lang="zh-CN" altLang="en-US"/>
              <a:t>，</a:t>
            </a:r>
            <a:r>
              <a:rPr lang="en-US" altLang="zh-CN"/>
              <a:t>2 or 2,1 </a:t>
            </a:r>
            <a:r>
              <a:rPr lang="zh-CN" altLang="en-US"/>
              <a:t>主线程子线程的调度是由</a:t>
            </a:r>
            <a:r>
              <a:rPr lang="en-US" altLang="zh-CN"/>
              <a:t>CPU</a:t>
            </a:r>
            <a:r>
              <a:rPr lang="zh-CN" altLang="en-US"/>
              <a:t>决定的，都可能先执行；如果</a:t>
            </a:r>
            <a:r>
              <a:rPr lang="en-US" altLang="zh-CN"/>
              <a:t>parties</a:t>
            </a:r>
            <a:r>
              <a:rPr lang="zh-CN" altLang="en-US"/>
              <a:t>参数改为</a:t>
            </a:r>
            <a:r>
              <a:rPr lang="en-US" altLang="zh-CN"/>
              <a:t>3</a:t>
            </a:r>
            <a:r>
              <a:rPr lang="zh-CN" altLang="en-US"/>
              <a:t>，主线程和子线程会永永久等待。https://juejin.im/post/6844903839783485454</a:t>
            </a:r>
            <a:endParaRPr lang="zh-CN" altLang="en-US"/>
          </a:p>
          <a:p>
            <a:r>
              <a:rPr lang="zh-CN" altLang="en-US" b="1"/>
              <a:t>原理</a:t>
            </a:r>
            <a:r>
              <a:rPr lang="zh-CN" altLang="en-US"/>
              <a:t>：</a:t>
            </a:r>
            <a:r>
              <a:rPr lang="zh-CN" altLang="en-US">
                <a:solidFill>
                  <a:srgbClr val="FF0000"/>
                </a:solidFill>
              </a:rPr>
              <a:t>在CyclicBarrier的内部定义了一个Lock对象，每当一个线程调用CyclicBarrier的await方法时，将剩余拦截的线程数减1，然后判断剩余拦截数是否为0，如果不是，进入Lock对象的条件队列等待。如果是，执行barrierAction对象的Runnable方法，然后将锁的条件队列中的所有线程放入锁等待队列中，这些线程会依次的获取锁、释放锁，接着先从await方法返回，再从CyclicBarrier的await方法中返回</a:t>
            </a:r>
            <a:endParaRPr lang="zh-CN" altLang="en-US">
              <a:solidFill>
                <a:srgbClr val="FF0000"/>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olidFill>
                  <a:srgbClr val="FF0000"/>
                </a:solidFill>
              </a:rPr>
              <a:t>semaphore (</a:t>
            </a:r>
            <a:r>
              <a:rPr lang="zh-CN" altLang="en-US">
                <a:solidFill>
                  <a:srgbClr val="FF0000"/>
                </a:solidFill>
              </a:rPr>
              <a:t>信息量</a:t>
            </a:r>
            <a:r>
              <a:rPr lang="en-US" altLang="zh-CN">
                <a:solidFill>
                  <a:srgbClr val="FF0000"/>
                </a:solidFill>
              </a:rPr>
              <a:t>) </a:t>
            </a:r>
            <a:r>
              <a:rPr lang="zh-CN" altLang="en-US">
                <a:solidFill>
                  <a:srgbClr val="FF0000"/>
                </a:solidFill>
              </a:rPr>
              <a:t>红绿灯比喻，控制限制流量。https://juejin.im/post/6844904201147908110</a:t>
            </a:r>
            <a:endParaRPr lang="zh-CN" altLang="en-US">
              <a:solidFill>
                <a:srgbClr val="FF0000"/>
              </a:solidFill>
            </a:endParaRPr>
          </a:p>
          <a:p>
            <a:r>
              <a:rPr lang="zh-CN" altLang="en-US">
                <a:solidFill>
                  <a:srgbClr val="FF0000"/>
                </a:solidFill>
              </a:rPr>
              <a:t>每三秒会有</a:t>
            </a:r>
            <a:r>
              <a:rPr lang="en-US" altLang="zh-CN">
                <a:solidFill>
                  <a:srgbClr val="FF0000"/>
                </a:solidFill>
              </a:rPr>
              <a:t>5</a:t>
            </a:r>
            <a:r>
              <a:rPr lang="zh-CN" altLang="en-US">
                <a:solidFill>
                  <a:srgbClr val="FF0000"/>
                </a:solidFill>
              </a:rPr>
              <a:t>条数据打印出来，每个线程通过</a:t>
            </a:r>
            <a:r>
              <a:rPr lang="en-US" altLang="zh-CN">
                <a:solidFill>
                  <a:srgbClr val="FF0000"/>
                </a:solidFill>
              </a:rPr>
              <a:t>acquire</a:t>
            </a:r>
            <a:r>
              <a:rPr lang="zh-CN" altLang="en-US">
                <a:solidFill>
                  <a:srgbClr val="FF0000"/>
                </a:solidFill>
              </a:rPr>
              <a:t>去获取许可证，当许可证发完了就进入等待状态</a:t>
            </a:r>
            <a:endParaRPr lang="zh-CN" altLang="en-US">
              <a:solidFill>
                <a:srgbClr val="FF0000"/>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https://juejin.im/post/6844903600309846023</a:t>
            </a:r>
            <a:r>
              <a:rPr lang="en-US" altLang="zh-CN"/>
              <a:t>; </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olidFill>
                  <a:srgbClr val="FF0000"/>
                </a:solidFill>
              </a:rPr>
              <a:t>semaphore (</a:t>
            </a:r>
            <a:r>
              <a:rPr lang="zh-CN" altLang="en-US">
                <a:solidFill>
                  <a:srgbClr val="FF0000"/>
                </a:solidFill>
              </a:rPr>
              <a:t>信息量</a:t>
            </a:r>
            <a:r>
              <a:rPr lang="en-US" altLang="zh-CN">
                <a:solidFill>
                  <a:srgbClr val="FF0000"/>
                </a:solidFill>
              </a:rPr>
              <a:t>) </a:t>
            </a:r>
            <a:r>
              <a:rPr lang="zh-CN" altLang="en-US">
                <a:solidFill>
                  <a:srgbClr val="FF0000"/>
                </a:solidFill>
              </a:rPr>
              <a:t>红绿灯比喻，控制限制流量。https://juejin.im/post/6844904201147908110</a:t>
            </a:r>
            <a:endParaRPr lang="zh-CN" altLang="en-US">
              <a:solidFill>
                <a:srgbClr val="FF0000"/>
              </a:solidFill>
            </a:endParaRPr>
          </a:p>
          <a:p>
            <a:r>
              <a:rPr lang="zh-CN" altLang="en-US">
                <a:solidFill>
                  <a:srgbClr val="FF0000"/>
                </a:solidFill>
              </a:rPr>
              <a:t>每三秒会有</a:t>
            </a:r>
            <a:r>
              <a:rPr lang="en-US" altLang="zh-CN">
                <a:solidFill>
                  <a:srgbClr val="FF0000"/>
                </a:solidFill>
              </a:rPr>
              <a:t>5</a:t>
            </a:r>
            <a:r>
              <a:rPr lang="zh-CN" altLang="en-US">
                <a:solidFill>
                  <a:srgbClr val="FF0000"/>
                </a:solidFill>
              </a:rPr>
              <a:t>条数据打印出来，每个线程通过</a:t>
            </a:r>
            <a:r>
              <a:rPr lang="en-US" altLang="zh-CN">
                <a:solidFill>
                  <a:srgbClr val="FF0000"/>
                </a:solidFill>
              </a:rPr>
              <a:t>acquire</a:t>
            </a:r>
            <a:r>
              <a:rPr lang="zh-CN" altLang="en-US">
                <a:solidFill>
                  <a:srgbClr val="FF0000"/>
                </a:solidFill>
              </a:rPr>
              <a:t>去获取许可证，当许可证发完了就进入等待状态</a:t>
            </a:r>
            <a:endParaRPr lang="zh-CN" altLang="en-US">
              <a:solidFill>
                <a:srgbClr val="FF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https://tech.meituan.com/2020/04/02/java-pooling-pratice-in-meituan.html</a:t>
            </a:r>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https://juejin.im/entry/6844903475197788168</a:t>
            </a:r>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https://juejin.im/entry/6844903475197788168</a:t>
            </a:r>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10.52.46.106_33066</a:t>
            </a:r>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https://juejin.im/post/6844903600309846023</a:t>
            </a:r>
            <a:r>
              <a:rPr lang="en-US" altLang="zh-CN"/>
              <a:t>; </a:t>
            </a:r>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https://juejin.im/post/6844904186400899086</a:t>
            </a:r>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https://juejin.im/post/6844904186400899086</a:t>
            </a:r>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https://juejin.im/post/6844903600309846023</a:t>
            </a:r>
            <a:r>
              <a:rPr lang="en-US" altLang="zh-CN"/>
              <a:t>; </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https://juejin.im/post/6844903600309846023</a:t>
            </a:r>
            <a:r>
              <a:rPr lang="en-US" altLang="zh-CN"/>
              <a:t>; </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https://juejin.im/post/6844903600309846023</a:t>
            </a:r>
            <a:r>
              <a:rPr lang="en-US" altLang="zh-CN"/>
              <a:t>; https://juejin.im/post/6844903984197533704</a:t>
            </a:r>
            <a:r>
              <a:rPr lang="zh-CN" altLang="en-US"/>
              <a:t>；</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https://juejin.im/post/6844903600309846023</a:t>
            </a:r>
            <a:r>
              <a:rPr lang="en-US" altLang="zh-CN"/>
              <a:t>; https://juejin.im/post/6844903984197533704</a:t>
            </a:r>
            <a:r>
              <a:rPr lang="zh-CN" altLang="en-US"/>
              <a:t>；</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https://juejin.im/post/6844903890224152584；https://blog.csdn.net/Goodbye_Youth/article/details/106194112</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https://juejin.im/post/6844903890224152584；https://blog.csdn.net/Goodbye_Youth/article/details/106194112</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8" Type="http://schemas.openxmlformats.org/officeDocument/2006/relationships/notesSlide" Target="../notesSlides/notesSlide37.xml"/><Relationship Id="rId7" Type="http://schemas.openxmlformats.org/officeDocument/2006/relationships/vmlDrawing" Target="../drawings/vmlDrawing1.vml"/><Relationship Id="rId6" Type="http://schemas.openxmlformats.org/officeDocument/2006/relationships/slideLayout" Target="../slideLayouts/slideLayout1.xml"/><Relationship Id="rId5" Type="http://schemas.openxmlformats.org/officeDocument/2006/relationships/image" Target="../media/image30.wmf"/><Relationship Id="rId4" Type="http://schemas.openxmlformats.org/officeDocument/2006/relationships/oleObject" Target="../embeddings/oleObject2.bin"/><Relationship Id="rId3" Type="http://schemas.openxmlformats.org/officeDocument/2006/relationships/image" Target="../media/image29.wmf"/><Relationship Id="rId2" Type="http://schemas.openxmlformats.org/officeDocument/2006/relationships/oleObject" Target="../embeddings/oleObject1.bin"/><Relationship Id="rId1" Type="http://schemas.openxmlformats.org/officeDocument/2006/relationships/image" Target="../media/image28.png"/></Relationships>
</file>

<file path=ppt/slides/_rels/slide48.xml.rels><?xml version="1.0" encoding="UTF-8" standalone="yes"?>
<Relationships xmlns="http://schemas.openxmlformats.org/package/2006/relationships"><Relationship Id="rId8" Type="http://schemas.openxmlformats.org/officeDocument/2006/relationships/notesSlide" Target="../notesSlides/notesSlide38.xml"/><Relationship Id="rId7" Type="http://schemas.openxmlformats.org/officeDocument/2006/relationships/vmlDrawing" Target="../drawings/vmlDrawing2.vml"/><Relationship Id="rId6"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wmf"/><Relationship Id="rId3" Type="http://schemas.openxmlformats.org/officeDocument/2006/relationships/oleObject" Target="../embeddings/oleObject4.bin"/><Relationship Id="rId2" Type="http://schemas.openxmlformats.org/officeDocument/2006/relationships/image" Target="../media/image29.wmf"/><Relationship Id="rId1" Type="http://schemas.openxmlformats.org/officeDocument/2006/relationships/oleObject" Target="../embeddings/oleObject3.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 name="文本框 41"/>
          <p:cNvSpPr txBox="1"/>
          <p:nvPr/>
        </p:nvSpPr>
        <p:spPr>
          <a:xfrm>
            <a:off x="3848735" y="2330450"/>
            <a:ext cx="4494530" cy="953135"/>
          </a:xfrm>
          <a:prstGeom prst="rect">
            <a:avLst/>
          </a:prstGeom>
          <a:noFill/>
        </p:spPr>
        <p:txBody>
          <a:bodyPr wrap="square" rtlCol="0">
            <a:spAutoFit/>
          </a:bodyPr>
          <a:p>
            <a:pPr algn="ctr"/>
            <a:r>
              <a:rPr lang="en-US" altLang="zh-CN" sz="3600">
                <a:solidFill>
                  <a:srgbClr val="02743F"/>
                </a:solidFill>
                <a:latin typeface="OPPOSans M" panose="00020600040101010101" charset="-122"/>
                <a:ea typeface="OPPOSans M" panose="00020600040101010101" charset="-122"/>
              </a:rPr>
              <a:t>Java</a:t>
            </a:r>
            <a:r>
              <a:rPr lang="zh-CN" altLang="en-US" sz="3600">
                <a:solidFill>
                  <a:srgbClr val="02743F"/>
                </a:solidFill>
                <a:latin typeface="OPPOSans M" panose="00020600040101010101" charset="-122"/>
                <a:ea typeface="OPPOSans M" panose="00020600040101010101" charset="-122"/>
              </a:rPr>
              <a:t>多线程技术基础</a:t>
            </a:r>
            <a:endParaRPr lang="zh-CN" altLang="en-US" sz="3600">
              <a:solidFill>
                <a:srgbClr val="02743F"/>
              </a:solidFill>
              <a:latin typeface="OPPOSans M" panose="00020600040101010101" charset="-122"/>
              <a:ea typeface="OPPOSans M" panose="00020600040101010101" charset="-122"/>
            </a:endParaRPr>
          </a:p>
          <a:p>
            <a:pPr algn="l"/>
            <a:endParaRPr lang="zh-CN" altLang="en-US">
              <a:solidFill>
                <a:srgbClr val="02743F"/>
              </a:solidFill>
              <a:latin typeface="OPPOSans M" panose="00020600040101010101" charset="-122"/>
              <a:ea typeface="OPPOSans M" panose="00020600040101010101" charset="-122"/>
            </a:endParaRPr>
          </a:p>
        </p:txBody>
      </p:sp>
      <p:sp>
        <p:nvSpPr>
          <p:cNvPr id="24" name="矩形 23"/>
          <p:cNvSpPr/>
          <p:nvPr/>
        </p:nvSpPr>
        <p:spPr>
          <a:xfrm rot="5400000" flipV="1">
            <a:off x="-897255" y="3355340"/>
            <a:ext cx="6854825" cy="146685"/>
          </a:xfrm>
          <a:prstGeom prst="rect">
            <a:avLst/>
          </a:prstGeom>
          <a:solidFill>
            <a:srgbClr val="027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文本框 16"/>
          <p:cNvSpPr txBox="1"/>
          <p:nvPr/>
        </p:nvSpPr>
        <p:spPr>
          <a:xfrm>
            <a:off x="194945" y="294005"/>
            <a:ext cx="4185920" cy="659130"/>
          </a:xfrm>
          <a:prstGeom prst="rect">
            <a:avLst/>
          </a:prstGeom>
          <a:noFill/>
        </p:spPr>
        <p:txBody>
          <a:bodyPr wrap="square" rtlCol="0">
            <a:spAutoFit/>
          </a:bodyPr>
          <a:p>
            <a:pPr algn="l"/>
            <a:r>
              <a:rPr lang="en-US" altLang="zh-CN">
                <a:solidFill>
                  <a:srgbClr val="02743F"/>
                </a:solidFill>
                <a:latin typeface="OPPOSans M" panose="00020600040101010101" charset="-122"/>
                <a:ea typeface="OPPOSans M" panose="00020600040101010101" charset="-122"/>
                <a:sym typeface="+mn-ea"/>
              </a:rPr>
              <a:t>CAS(compareAndSwap)</a:t>
            </a:r>
            <a:endParaRPr lang="en-US" altLang="zh-CN">
              <a:solidFill>
                <a:srgbClr val="02743F"/>
              </a:solidFill>
              <a:latin typeface="OPPOSans M" panose="00020600040101010101" charset="-122"/>
              <a:ea typeface="OPPOSans M" panose="00020600040101010101" charset="-122"/>
              <a:sym typeface="+mn-ea"/>
            </a:endParaRPr>
          </a:p>
          <a:p>
            <a:pPr algn="l"/>
            <a:endParaRPr lang="zh-CN" altLang="en-US">
              <a:solidFill>
                <a:srgbClr val="02743F"/>
              </a:solidFill>
              <a:latin typeface="OPPOSans M" panose="00020600040101010101" charset="-122"/>
              <a:ea typeface="OPPOSans M" panose="00020600040101010101" charset="-122"/>
            </a:endParaRPr>
          </a:p>
        </p:txBody>
      </p:sp>
      <p:grpSp>
        <p:nvGrpSpPr>
          <p:cNvPr id="9" name="组合 8"/>
          <p:cNvGrpSpPr/>
          <p:nvPr/>
        </p:nvGrpSpPr>
        <p:grpSpPr>
          <a:xfrm>
            <a:off x="318770" y="953135"/>
            <a:ext cx="11485880" cy="1571625"/>
            <a:chOff x="502" y="1501"/>
            <a:chExt cx="18088" cy="2475"/>
          </a:xfrm>
        </p:grpSpPr>
        <p:sp>
          <p:nvSpPr>
            <p:cNvPr id="2" name="文本框 1"/>
            <p:cNvSpPr txBox="1"/>
            <p:nvPr/>
          </p:nvSpPr>
          <p:spPr>
            <a:xfrm>
              <a:off x="622" y="1501"/>
              <a:ext cx="17968" cy="2475"/>
            </a:xfrm>
            <a:prstGeom prst="rect">
              <a:avLst/>
            </a:prstGeom>
            <a:noFill/>
          </p:spPr>
          <p:txBody>
            <a:bodyPr wrap="square" rtlCol="0">
              <a:spAutoFit/>
            </a:bodyPr>
            <a:p>
              <a:pPr algn="l"/>
              <a:r>
                <a:rPr lang="en-US" altLang="zh-CN" sz="1600">
                  <a:solidFill>
                    <a:srgbClr val="02743F"/>
                  </a:solidFill>
                  <a:latin typeface="OPPOSans M" panose="00020600040101010101" charset="-122"/>
                  <a:ea typeface="OPPOSans M" panose="00020600040101010101" charset="-122"/>
                  <a:sym typeface="+mn-ea"/>
                </a:rPr>
                <a:t>CAS</a:t>
              </a:r>
              <a:r>
                <a:rPr lang="zh-CN" altLang="en-US" sz="1600">
                  <a:solidFill>
                    <a:srgbClr val="02743F"/>
                  </a:solidFill>
                  <a:latin typeface="OPPOSans M" panose="00020600040101010101" charset="-122"/>
                  <a:ea typeface="OPPOSans M" panose="00020600040101010101" charset="-122"/>
                  <a:sym typeface="+mn-ea"/>
                </a:rPr>
                <a:t>操作需要输入两个数值：</a:t>
              </a:r>
              <a:r>
                <a:rPr lang="en-US" altLang="zh-CN" sz="1600">
                  <a:solidFill>
                    <a:srgbClr val="02743F"/>
                  </a:solidFill>
                  <a:latin typeface="OPPOSans M" panose="00020600040101010101" charset="-122"/>
                  <a:ea typeface="OPPOSans M" panose="00020600040101010101" charset="-122"/>
                  <a:sym typeface="+mn-ea"/>
                </a:rPr>
                <a:t>expect,update</a:t>
              </a:r>
              <a:r>
                <a:rPr lang="zh-CN" altLang="en-US" sz="1600">
                  <a:solidFill>
                    <a:srgbClr val="02743F"/>
                  </a:solidFill>
                  <a:latin typeface="OPPOSans M" panose="00020600040101010101" charset="-122"/>
                  <a:ea typeface="OPPOSans M" panose="00020600040101010101" charset="-122"/>
                  <a:sym typeface="+mn-ea"/>
                </a:rPr>
                <a:t>。先比较旧值有没有变化，没有的话才交换新值。</a:t>
              </a:r>
              <a:endParaRPr lang="zh-CN" altLang="en-US" sz="1600">
                <a:solidFill>
                  <a:srgbClr val="02743F"/>
                </a:solidFill>
                <a:latin typeface="OPPOSans M" panose="00020600040101010101" charset="-122"/>
                <a:ea typeface="OPPOSans M" panose="00020600040101010101" charset="-122"/>
                <a:sym typeface="+mn-ea"/>
              </a:endParaRPr>
            </a:p>
            <a:p>
              <a:pPr algn="l"/>
              <a:endParaRPr lang="en-US" altLang="zh-CN" sz="1600">
                <a:solidFill>
                  <a:srgbClr val="02743F"/>
                </a:solidFill>
                <a:latin typeface="OPPOSans M" panose="00020600040101010101" charset="-122"/>
                <a:ea typeface="OPPOSans M" panose="00020600040101010101" charset="-122"/>
                <a:sym typeface="+mn-ea"/>
              </a:endParaRPr>
            </a:p>
            <a:p>
              <a:pPr algn="l"/>
              <a:r>
                <a:rPr lang="en-US" altLang="zh-CN" sz="1600">
                  <a:solidFill>
                    <a:srgbClr val="02743F"/>
                  </a:solidFill>
                  <a:latin typeface="OPPOSans M" panose="00020600040101010101" charset="-122"/>
                  <a:ea typeface="OPPOSans M" panose="00020600040101010101" charset="-122"/>
                  <a:sym typeface="+mn-ea"/>
                </a:rPr>
                <a:t>CAS</a:t>
              </a:r>
              <a:r>
                <a:rPr lang="zh-CN" altLang="en-US" sz="1600">
                  <a:solidFill>
                    <a:srgbClr val="02743F"/>
                  </a:solidFill>
                  <a:latin typeface="OPPOSans M" panose="00020600040101010101" charset="-122"/>
                  <a:ea typeface="OPPOSans M" panose="00020600040101010101" charset="-122"/>
                  <a:sym typeface="+mn-ea"/>
                </a:rPr>
                <a:t>利用处理器提供的</a:t>
              </a:r>
              <a:r>
                <a:rPr lang="en-US" altLang="zh-CN" sz="1600">
                  <a:solidFill>
                    <a:srgbClr val="02743F"/>
                  </a:solidFill>
                  <a:latin typeface="OPPOSans M" panose="00020600040101010101" charset="-122"/>
                  <a:ea typeface="OPPOSans M" panose="00020600040101010101" charset="-122"/>
                  <a:sym typeface="+mn-ea"/>
                </a:rPr>
                <a:t>CMPXCHG</a:t>
              </a:r>
              <a:r>
                <a:rPr lang="zh-CN" altLang="en-US" sz="1600">
                  <a:solidFill>
                    <a:srgbClr val="02743F"/>
                  </a:solidFill>
                  <a:latin typeface="OPPOSans M" panose="00020600040101010101" charset="-122"/>
                  <a:ea typeface="OPPOSans M" panose="00020600040101010101" charset="-122"/>
                  <a:sym typeface="+mn-ea"/>
                </a:rPr>
                <a:t>指令实现的。</a:t>
              </a:r>
              <a:endParaRPr lang="zh-CN" altLang="en-US" sz="1600">
                <a:solidFill>
                  <a:srgbClr val="02743F"/>
                </a:solidFill>
                <a:latin typeface="OPPOSans M" panose="00020600040101010101" charset="-122"/>
                <a:ea typeface="OPPOSans M" panose="00020600040101010101" charset="-122"/>
                <a:sym typeface="+mn-ea"/>
              </a:endParaRPr>
            </a:p>
            <a:p>
              <a:pPr algn="l"/>
              <a:endParaRPr lang="zh-CN" altLang="en-US" sz="1600">
                <a:solidFill>
                  <a:srgbClr val="02743F"/>
                </a:solidFill>
                <a:latin typeface="OPPOSans M" panose="00020600040101010101" charset="-122"/>
                <a:ea typeface="OPPOSans M" panose="00020600040101010101" charset="-122"/>
                <a:sym typeface="+mn-ea"/>
              </a:endParaRPr>
            </a:p>
            <a:p>
              <a:pPr algn="l"/>
              <a:endParaRPr lang="zh-CN" altLang="en-US" sz="1600">
                <a:solidFill>
                  <a:srgbClr val="02743F"/>
                </a:solidFill>
                <a:latin typeface="OPPOSans M" panose="00020600040101010101" charset="-122"/>
                <a:ea typeface="OPPOSans M" panose="00020600040101010101" charset="-122"/>
                <a:sym typeface="+mn-ea"/>
              </a:endParaRPr>
            </a:p>
            <a:p>
              <a:pPr algn="l"/>
              <a:endParaRPr lang="zh-CN" altLang="en-US" sz="1600">
                <a:solidFill>
                  <a:srgbClr val="02743F"/>
                </a:solidFill>
                <a:latin typeface="OPPOSans M" panose="00020600040101010101" charset="-122"/>
                <a:ea typeface="OPPOSans M" panose="00020600040101010101" charset="-122"/>
                <a:sym typeface="+mn-ea"/>
              </a:endParaRPr>
            </a:p>
          </p:txBody>
        </p:sp>
        <p:sp>
          <p:nvSpPr>
            <p:cNvPr id="3" name="椭圆 2"/>
            <p:cNvSpPr/>
            <p:nvPr/>
          </p:nvSpPr>
          <p:spPr>
            <a:xfrm>
              <a:off x="502" y="1700"/>
              <a:ext cx="120" cy="12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 name="椭圆 3"/>
          <p:cNvSpPr/>
          <p:nvPr/>
        </p:nvSpPr>
        <p:spPr>
          <a:xfrm>
            <a:off x="318770" y="1574165"/>
            <a:ext cx="76200" cy="7620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 name="文本框 41"/>
          <p:cNvSpPr txBox="1"/>
          <p:nvPr/>
        </p:nvSpPr>
        <p:spPr>
          <a:xfrm>
            <a:off x="2927350" y="2310765"/>
            <a:ext cx="6337300" cy="1501775"/>
          </a:xfrm>
          <a:prstGeom prst="rect">
            <a:avLst/>
          </a:prstGeom>
          <a:noFill/>
        </p:spPr>
        <p:txBody>
          <a:bodyPr wrap="square" rtlCol="0">
            <a:spAutoFit/>
          </a:bodyPr>
          <a:p>
            <a:pPr algn="ctr"/>
            <a:r>
              <a:rPr lang="en-US" altLang="zh-CN" sz="3600">
                <a:solidFill>
                  <a:srgbClr val="02743F"/>
                </a:solidFill>
                <a:latin typeface="OPPOSans M" panose="00020600040101010101" charset="-122"/>
                <a:ea typeface="OPPOSans M" panose="00020600040101010101" charset="-122"/>
              </a:rPr>
              <a:t>Java</a:t>
            </a:r>
            <a:r>
              <a:rPr lang="zh-CN" altLang="en-US" sz="3600">
                <a:solidFill>
                  <a:srgbClr val="02743F"/>
                </a:solidFill>
                <a:latin typeface="OPPOSans M" panose="00020600040101010101" charset="-122"/>
                <a:ea typeface="OPPOSans M" panose="00020600040101010101" charset="-122"/>
              </a:rPr>
              <a:t>中的锁和队列同步器（</a:t>
            </a:r>
            <a:r>
              <a:rPr lang="en-US" altLang="zh-CN" sz="3600">
                <a:solidFill>
                  <a:srgbClr val="02743F"/>
                </a:solidFill>
                <a:latin typeface="OPPOSans M" panose="00020600040101010101" charset="-122"/>
                <a:ea typeface="OPPOSans M" panose="00020600040101010101" charset="-122"/>
              </a:rPr>
              <a:t>AQS</a:t>
            </a:r>
            <a:r>
              <a:rPr lang="zh-CN" altLang="en-US" sz="3600">
                <a:solidFill>
                  <a:srgbClr val="02743F"/>
                </a:solidFill>
                <a:latin typeface="OPPOSans M" panose="00020600040101010101" charset="-122"/>
                <a:ea typeface="OPPOSans M" panose="00020600040101010101" charset="-122"/>
              </a:rPr>
              <a:t>）</a:t>
            </a:r>
            <a:endParaRPr lang="zh-CN" altLang="en-US" sz="3600">
              <a:solidFill>
                <a:srgbClr val="02743F"/>
              </a:solidFill>
              <a:latin typeface="OPPOSans M" panose="00020600040101010101" charset="-122"/>
              <a:ea typeface="OPPOSans M" panose="00020600040101010101" charset="-122"/>
            </a:endParaRPr>
          </a:p>
          <a:p>
            <a:pPr algn="l"/>
            <a:endParaRPr lang="zh-CN" altLang="en-US">
              <a:solidFill>
                <a:srgbClr val="02743F"/>
              </a:solidFill>
              <a:latin typeface="OPPOSans M" panose="00020600040101010101" charset="-122"/>
              <a:ea typeface="OPPOSans M" panose="00020600040101010101" charset="-122"/>
            </a:endParaRPr>
          </a:p>
        </p:txBody>
      </p:sp>
      <p:sp>
        <p:nvSpPr>
          <p:cNvPr id="24" name="矩形 23"/>
          <p:cNvSpPr/>
          <p:nvPr/>
        </p:nvSpPr>
        <p:spPr>
          <a:xfrm>
            <a:off x="-13970" y="3543935"/>
            <a:ext cx="12219940" cy="75565"/>
          </a:xfrm>
          <a:prstGeom prst="rect">
            <a:avLst/>
          </a:prstGeom>
          <a:solidFill>
            <a:srgbClr val="027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文本框 16"/>
          <p:cNvSpPr txBox="1"/>
          <p:nvPr/>
        </p:nvSpPr>
        <p:spPr>
          <a:xfrm>
            <a:off x="194945" y="294005"/>
            <a:ext cx="4185920" cy="659130"/>
          </a:xfrm>
          <a:prstGeom prst="rect">
            <a:avLst/>
          </a:prstGeom>
          <a:noFill/>
        </p:spPr>
        <p:txBody>
          <a:bodyPr wrap="square" rtlCol="0">
            <a:spAutoFit/>
          </a:bodyPr>
          <a:p>
            <a:pPr algn="l"/>
            <a:r>
              <a:rPr lang="en-US" altLang="zh-CN">
                <a:solidFill>
                  <a:srgbClr val="02743F"/>
                </a:solidFill>
                <a:latin typeface="OPPOSans M" panose="00020600040101010101" charset="-122"/>
                <a:ea typeface="OPPOSans M" panose="00020600040101010101" charset="-122"/>
                <a:sym typeface="+mn-ea"/>
              </a:rPr>
              <a:t>Java</a:t>
            </a:r>
            <a:r>
              <a:rPr lang="zh-CN" altLang="en-US">
                <a:solidFill>
                  <a:srgbClr val="02743F"/>
                </a:solidFill>
                <a:latin typeface="OPPOSans M" panose="00020600040101010101" charset="-122"/>
                <a:ea typeface="OPPOSans M" panose="00020600040101010101" charset="-122"/>
                <a:sym typeface="+mn-ea"/>
              </a:rPr>
              <a:t>中的锁</a:t>
            </a:r>
            <a:endParaRPr lang="zh-CN" altLang="en-US">
              <a:solidFill>
                <a:srgbClr val="02743F"/>
              </a:solidFill>
              <a:latin typeface="OPPOSans M" panose="00020600040101010101" charset="-122"/>
              <a:ea typeface="OPPOSans M" panose="00020600040101010101" charset="-122"/>
              <a:sym typeface="+mn-ea"/>
            </a:endParaRPr>
          </a:p>
          <a:p>
            <a:pPr algn="l"/>
            <a:endParaRPr lang="zh-CN" altLang="en-US">
              <a:solidFill>
                <a:srgbClr val="02743F"/>
              </a:solidFill>
              <a:latin typeface="OPPOSans M" panose="00020600040101010101" charset="-122"/>
              <a:ea typeface="OPPOSans M" panose="00020600040101010101" charset="-122"/>
            </a:endParaRPr>
          </a:p>
        </p:txBody>
      </p:sp>
      <p:sp>
        <p:nvSpPr>
          <p:cNvPr id="2" name="文本框 1"/>
          <p:cNvSpPr txBox="1"/>
          <p:nvPr/>
        </p:nvSpPr>
        <p:spPr>
          <a:xfrm>
            <a:off x="394970" y="953135"/>
            <a:ext cx="11409680" cy="1083945"/>
          </a:xfrm>
          <a:prstGeom prst="rect">
            <a:avLst/>
          </a:prstGeom>
          <a:noFill/>
        </p:spPr>
        <p:txBody>
          <a:bodyPr wrap="square" rtlCol="0">
            <a:spAutoFit/>
          </a:bodyPr>
          <a:p>
            <a:pPr algn="l"/>
            <a:r>
              <a:rPr lang="zh-CN" altLang="en-US" sz="1600">
                <a:solidFill>
                  <a:srgbClr val="02743F"/>
                </a:solidFill>
                <a:latin typeface="OPPOSans M" panose="00020600040101010101" charset="-122"/>
                <a:ea typeface="OPPOSans M" panose="00020600040101010101" charset="-122"/>
                <a:sym typeface="+mn-ea"/>
              </a:rPr>
              <a:t>锁是用来控制多个线程访问共享资源的方式。一般的，一个锁能防止多个线程同时访问共享资源。</a:t>
            </a:r>
            <a:endParaRPr lang="zh-CN" altLang="en-US" sz="1600">
              <a:solidFill>
                <a:srgbClr val="02743F"/>
              </a:solidFill>
              <a:latin typeface="OPPOSans M" panose="00020600040101010101" charset="-122"/>
              <a:ea typeface="OPPOSans M" panose="00020600040101010101" charset="-122"/>
              <a:sym typeface="+mn-ea"/>
            </a:endParaRPr>
          </a:p>
          <a:p>
            <a:pPr algn="l"/>
            <a:endParaRPr lang="zh-CN" altLang="en-US" sz="1600">
              <a:solidFill>
                <a:srgbClr val="02743F"/>
              </a:solidFill>
              <a:latin typeface="OPPOSans M" panose="00020600040101010101" charset="-122"/>
              <a:ea typeface="OPPOSans M" panose="00020600040101010101" charset="-122"/>
              <a:sym typeface="+mn-ea"/>
            </a:endParaRPr>
          </a:p>
          <a:p>
            <a:pPr algn="l"/>
            <a:r>
              <a:rPr lang="zh-CN" altLang="en-US" sz="1600">
                <a:solidFill>
                  <a:srgbClr val="02743F"/>
                </a:solidFill>
                <a:latin typeface="OPPOSans M" panose="00020600040101010101" charset="-122"/>
                <a:ea typeface="OPPOSans M" panose="00020600040101010101" charset="-122"/>
                <a:sym typeface="+mn-ea"/>
              </a:rPr>
              <a:t>接口：</a:t>
            </a:r>
            <a:endParaRPr lang="zh-CN" altLang="en-US" sz="1600">
              <a:solidFill>
                <a:srgbClr val="02743F"/>
              </a:solidFill>
              <a:latin typeface="OPPOSans M" panose="00020600040101010101" charset="-122"/>
              <a:ea typeface="OPPOSans M" panose="00020600040101010101" charset="-122"/>
              <a:sym typeface="+mn-ea"/>
            </a:endParaRPr>
          </a:p>
          <a:p>
            <a:pPr algn="l"/>
            <a:endParaRPr lang="zh-CN" altLang="en-US" sz="1600">
              <a:solidFill>
                <a:srgbClr val="02743F"/>
              </a:solidFill>
              <a:latin typeface="OPPOSans M" panose="00020600040101010101" charset="-122"/>
              <a:ea typeface="OPPOSans M" panose="00020600040101010101" charset="-122"/>
              <a:sym typeface="+mn-ea"/>
            </a:endParaRPr>
          </a:p>
        </p:txBody>
      </p:sp>
      <p:sp>
        <p:nvSpPr>
          <p:cNvPr id="3" name="椭圆 2"/>
          <p:cNvSpPr/>
          <p:nvPr/>
        </p:nvSpPr>
        <p:spPr>
          <a:xfrm>
            <a:off x="318770" y="1079500"/>
            <a:ext cx="76200" cy="7620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318770" y="1549400"/>
            <a:ext cx="76200" cy="7620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2" name="图片 21" descr="p23"/>
          <p:cNvPicPr>
            <a:picLocks noChangeAspect="1"/>
          </p:cNvPicPr>
          <p:nvPr/>
        </p:nvPicPr>
        <p:blipFill>
          <a:blip r:embed="rId1"/>
          <a:stretch>
            <a:fillRect/>
          </a:stretch>
        </p:blipFill>
        <p:spPr>
          <a:xfrm>
            <a:off x="318770" y="1878965"/>
            <a:ext cx="10058400" cy="2088515"/>
          </a:xfrm>
          <a:prstGeom prst="rect">
            <a:avLst/>
          </a:prstGeom>
        </p:spPr>
      </p:pic>
      <p:grpSp>
        <p:nvGrpSpPr>
          <p:cNvPr id="8" name="组合 7"/>
          <p:cNvGrpSpPr/>
          <p:nvPr/>
        </p:nvGrpSpPr>
        <p:grpSpPr>
          <a:xfrm>
            <a:off x="318770" y="4076700"/>
            <a:ext cx="11485880" cy="595630"/>
            <a:chOff x="496" y="6389"/>
            <a:chExt cx="18088" cy="938"/>
          </a:xfrm>
        </p:grpSpPr>
        <p:sp>
          <p:nvSpPr>
            <p:cNvPr id="5" name="文本框 4"/>
            <p:cNvSpPr txBox="1"/>
            <p:nvPr/>
          </p:nvSpPr>
          <p:spPr>
            <a:xfrm>
              <a:off x="616" y="6389"/>
              <a:ext cx="17968" cy="939"/>
            </a:xfrm>
            <a:prstGeom prst="rect">
              <a:avLst/>
            </a:prstGeom>
            <a:noFill/>
          </p:spPr>
          <p:txBody>
            <a:bodyPr wrap="square" rtlCol="0">
              <a:spAutoFit/>
            </a:bodyPr>
            <a:p>
              <a:pPr algn="l"/>
              <a:r>
                <a:rPr lang="zh-CN" altLang="en-US" sz="1600">
                  <a:solidFill>
                    <a:srgbClr val="02743F"/>
                  </a:solidFill>
                  <a:latin typeface="OPPOSans M" panose="00020600040101010101" charset="-122"/>
                  <a:ea typeface="OPPOSans M" panose="00020600040101010101" charset="-122"/>
                  <a:sym typeface="+mn-ea"/>
                </a:rPr>
                <a:t>锁的使用：</a:t>
              </a:r>
              <a:endParaRPr lang="zh-CN" altLang="en-US" sz="1600">
                <a:solidFill>
                  <a:srgbClr val="02743F"/>
                </a:solidFill>
                <a:latin typeface="OPPOSans M" panose="00020600040101010101" charset="-122"/>
                <a:ea typeface="OPPOSans M" panose="00020600040101010101" charset="-122"/>
                <a:sym typeface="+mn-ea"/>
              </a:endParaRPr>
            </a:p>
            <a:p>
              <a:pPr algn="l"/>
              <a:endParaRPr lang="zh-CN" altLang="en-US" sz="1600">
                <a:solidFill>
                  <a:srgbClr val="02743F"/>
                </a:solidFill>
                <a:latin typeface="OPPOSans M" panose="00020600040101010101" charset="-122"/>
                <a:ea typeface="OPPOSans M" panose="00020600040101010101" charset="-122"/>
                <a:sym typeface="+mn-ea"/>
              </a:endParaRPr>
            </a:p>
          </p:txBody>
        </p:sp>
        <p:sp>
          <p:nvSpPr>
            <p:cNvPr id="6" name="椭圆 5"/>
            <p:cNvSpPr/>
            <p:nvPr/>
          </p:nvSpPr>
          <p:spPr>
            <a:xfrm>
              <a:off x="496" y="6595"/>
              <a:ext cx="120" cy="12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7" name="图片 6" descr="p24"/>
          <p:cNvPicPr>
            <a:picLocks noChangeAspect="1"/>
          </p:cNvPicPr>
          <p:nvPr/>
        </p:nvPicPr>
        <p:blipFill>
          <a:blip r:embed="rId2"/>
          <a:stretch>
            <a:fillRect/>
          </a:stretch>
        </p:blipFill>
        <p:spPr>
          <a:xfrm>
            <a:off x="318770" y="4605655"/>
            <a:ext cx="10058400" cy="12033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文本框 16"/>
          <p:cNvSpPr txBox="1"/>
          <p:nvPr/>
        </p:nvSpPr>
        <p:spPr>
          <a:xfrm>
            <a:off x="194945" y="294005"/>
            <a:ext cx="4185920" cy="659130"/>
          </a:xfrm>
          <a:prstGeom prst="rect">
            <a:avLst/>
          </a:prstGeom>
          <a:noFill/>
        </p:spPr>
        <p:txBody>
          <a:bodyPr wrap="square" rtlCol="0">
            <a:spAutoFit/>
          </a:bodyPr>
          <a:p>
            <a:pPr algn="l"/>
            <a:r>
              <a:rPr lang="en-US" altLang="zh-CN">
                <a:solidFill>
                  <a:srgbClr val="02743F"/>
                </a:solidFill>
                <a:latin typeface="OPPOSans M" panose="00020600040101010101" charset="-122"/>
                <a:ea typeface="OPPOSans M" panose="00020600040101010101" charset="-122"/>
                <a:sym typeface="+mn-ea"/>
              </a:rPr>
              <a:t>Java</a:t>
            </a:r>
            <a:r>
              <a:rPr lang="zh-CN" altLang="en-US">
                <a:solidFill>
                  <a:srgbClr val="02743F"/>
                </a:solidFill>
                <a:latin typeface="OPPOSans M" panose="00020600040101010101" charset="-122"/>
                <a:ea typeface="OPPOSans M" panose="00020600040101010101" charset="-122"/>
                <a:sym typeface="+mn-ea"/>
              </a:rPr>
              <a:t>中的锁 </a:t>
            </a:r>
            <a:r>
              <a:rPr lang="en-US" altLang="zh-CN">
                <a:solidFill>
                  <a:srgbClr val="02743F"/>
                </a:solidFill>
                <a:latin typeface="OPPOSans M" panose="00020600040101010101" charset="-122"/>
                <a:ea typeface="OPPOSans M" panose="00020600040101010101" charset="-122"/>
                <a:sym typeface="+mn-ea"/>
              </a:rPr>
              <a:t>VS synchronized</a:t>
            </a:r>
            <a:endParaRPr lang="en-US" altLang="zh-CN">
              <a:solidFill>
                <a:srgbClr val="02743F"/>
              </a:solidFill>
              <a:latin typeface="OPPOSans M" panose="00020600040101010101" charset="-122"/>
              <a:ea typeface="OPPOSans M" panose="00020600040101010101" charset="-122"/>
              <a:sym typeface="+mn-ea"/>
            </a:endParaRPr>
          </a:p>
          <a:p>
            <a:pPr algn="l"/>
            <a:endParaRPr lang="zh-CN" altLang="en-US">
              <a:solidFill>
                <a:srgbClr val="02743F"/>
              </a:solidFill>
              <a:latin typeface="OPPOSans M" panose="00020600040101010101" charset="-122"/>
              <a:ea typeface="OPPOSans M" panose="00020600040101010101" charset="-122"/>
            </a:endParaRPr>
          </a:p>
        </p:txBody>
      </p:sp>
      <p:sp>
        <p:nvSpPr>
          <p:cNvPr id="2" name="文本框 1"/>
          <p:cNvSpPr txBox="1"/>
          <p:nvPr/>
        </p:nvSpPr>
        <p:spPr>
          <a:xfrm>
            <a:off x="394970" y="953135"/>
            <a:ext cx="11409680" cy="1327785"/>
          </a:xfrm>
          <a:prstGeom prst="rect">
            <a:avLst/>
          </a:prstGeom>
          <a:noFill/>
        </p:spPr>
        <p:txBody>
          <a:bodyPr wrap="square" rtlCol="0">
            <a:spAutoFit/>
          </a:bodyPr>
          <a:p>
            <a:pPr algn="l"/>
            <a:r>
              <a:rPr lang="zh-CN" altLang="en-US" sz="1600">
                <a:solidFill>
                  <a:srgbClr val="02743F"/>
                </a:solidFill>
                <a:latin typeface="OPPOSans M" panose="00020600040101010101" charset="-122"/>
                <a:ea typeface="OPPOSans M" panose="00020600040101010101" charset="-122"/>
                <a:sym typeface="+mn-ea"/>
              </a:rPr>
              <a:t>使用</a:t>
            </a:r>
            <a:r>
              <a:rPr lang="en-US" altLang="zh-CN" sz="1600">
                <a:solidFill>
                  <a:srgbClr val="02743F"/>
                </a:solidFill>
                <a:latin typeface="OPPOSans M" panose="00020600040101010101" charset="-122"/>
                <a:ea typeface="OPPOSans M" panose="00020600040101010101" charset="-122"/>
                <a:sym typeface="+mn-ea"/>
              </a:rPr>
              <a:t>synchronized</a:t>
            </a:r>
            <a:r>
              <a:rPr lang="zh-CN" altLang="en-US" sz="1600">
                <a:solidFill>
                  <a:srgbClr val="02743F"/>
                </a:solidFill>
                <a:latin typeface="OPPOSans M" panose="00020600040101010101" charset="-122"/>
                <a:ea typeface="OPPOSans M" panose="00020600040101010101" charset="-122"/>
                <a:sym typeface="+mn-ea"/>
              </a:rPr>
              <a:t>关键字将会隐式地获取锁，但将锁的获取与释放固化了。</a:t>
            </a:r>
            <a:endParaRPr lang="zh-CN" altLang="en-US" sz="1600">
              <a:solidFill>
                <a:srgbClr val="02743F"/>
              </a:solidFill>
              <a:latin typeface="OPPOSans M" panose="00020600040101010101" charset="-122"/>
              <a:ea typeface="OPPOSans M" panose="00020600040101010101" charset="-122"/>
              <a:sym typeface="+mn-ea"/>
            </a:endParaRPr>
          </a:p>
          <a:p>
            <a:pPr algn="l"/>
            <a:endParaRPr lang="zh-CN" altLang="en-US" sz="1600">
              <a:solidFill>
                <a:srgbClr val="02743F"/>
              </a:solidFill>
              <a:latin typeface="OPPOSans M" panose="00020600040101010101" charset="-122"/>
              <a:ea typeface="OPPOSans M" panose="00020600040101010101" charset="-122"/>
              <a:sym typeface="+mn-ea"/>
            </a:endParaRPr>
          </a:p>
          <a:p>
            <a:pPr algn="l"/>
            <a:r>
              <a:rPr lang="en-US" altLang="zh-CN" sz="1600">
                <a:solidFill>
                  <a:srgbClr val="02743F"/>
                </a:solidFill>
                <a:latin typeface="OPPOSans M" panose="00020600040101010101" charset="-122"/>
                <a:ea typeface="OPPOSans M" panose="00020600040101010101" charset="-122"/>
                <a:sym typeface="+mn-ea"/>
              </a:rPr>
              <a:t>Lock()</a:t>
            </a:r>
            <a:r>
              <a:rPr lang="zh-CN" altLang="en-US" sz="1600">
                <a:solidFill>
                  <a:srgbClr val="02743F"/>
                </a:solidFill>
                <a:latin typeface="OPPOSans M" panose="00020600040101010101" charset="-122"/>
                <a:ea typeface="OPPOSans M" panose="00020600040101010101" charset="-122"/>
                <a:sym typeface="+mn-ea"/>
              </a:rPr>
              <a:t>接口拥有了锁获取与释放的可操作性，可中断的获取锁以及超市获取锁等</a:t>
            </a:r>
            <a:r>
              <a:rPr lang="en-US" altLang="zh-CN" sz="1600">
                <a:solidFill>
                  <a:srgbClr val="02743F"/>
                </a:solidFill>
                <a:latin typeface="OPPOSans M" panose="00020600040101010101" charset="-122"/>
                <a:ea typeface="OPPOSans M" panose="00020600040101010101" charset="-122"/>
                <a:sym typeface="+mn-ea"/>
              </a:rPr>
              <a:t>synchronized</a:t>
            </a:r>
            <a:r>
              <a:rPr lang="zh-CN" altLang="en-US" sz="1600">
                <a:solidFill>
                  <a:srgbClr val="02743F"/>
                </a:solidFill>
                <a:latin typeface="OPPOSans M" panose="00020600040101010101" charset="-122"/>
                <a:ea typeface="OPPOSans M" panose="00020600040101010101" charset="-122"/>
                <a:sym typeface="+mn-ea"/>
              </a:rPr>
              <a:t>关键字不具备的同步特性。</a:t>
            </a:r>
            <a:endParaRPr lang="zh-CN" altLang="en-US" sz="1600">
              <a:solidFill>
                <a:srgbClr val="02743F"/>
              </a:solidFill>
              <a:latin typeface="OPPOSans M" panose="00020600040101010101" charset="-122"/>
              <a:ea typeface="OPPOSans M" panose="00020600040101010101" charset="-122"/>
              <a:sym typeface="+mn-ea"/>
            </a:endParaRPr>
          </a:p>
          <a:p>
            <a:pPr algn="l"/>
            <a:endParaRPr lang="zh-CN" altLang="en-US" sz="1600">
              <a:solidFill>
                <a:srgbClr val="02743F"/>
              </a:solidFill>
              <a:latin typeface="OPPOSans M" panose="00020600040101010101" charset="-122"/>
              <a:ea typeface="OPPOSans M" panose="00020600040101010101" charset="-122"/>
              <a:sym typeface="+mn-ea"/>
            </a:endParaRPr>
          </a:p>
          <a:p>
            <a:pPr algn="l"/>
            <a:endParaRPr lang="zh-CN" altLang="en-US" sz="1600">
              <a:solidFill>
                <a:srgbClr val="02743F"/>
              </a:solidFill>
              <a:latin typeface="OPPOSans M" panose="00020600040101010101" charset="-122"/>
              <a:ea typeface="OPPOSans M" panose="00020600040101010101" charset="-122"/>
              <a:sym typeface="+mn-ea"/>
            </a:endParaRPr>
          </a:p>
        </p:txBody>
      </p:sp>
      <p:sp>
        <p:nvSpPr>
          <p:cNvPr id="3" name="椭圆 2"/>
          <p:cNvSpPr/>
          <p:nvPr/>
        </p:nvSpPr>
        <p:spPr>
          <a:xfrm>
            <a:off x="318770" y="1079500"/>
            <a:ext cx="76200" cy="7620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318770" y="1549400"/>
            <a:ext cx="76200" cy="7620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9" name="表格 8"/>
          <p:cNvGraphicFramePr/>
          <p:nvPr/>
        </p:nvGraphicFramePr>
        <p:xfrm>
          <a:off x="1135380" y="1937385"/>
          <a:ext cx="9120505" cy="1812925"/>
        </p:xfrm>
        <a:graphic>
          <a:graphicData uri="http://schemas.openxmlformats.org/drawingml/2006/table">
            <a:tbl>
              <a:tblPr firstRow="1" bandRow="1">
                <a:tableStyleId>{5C22544A-7EE6-4342-B048-85BDC9FD1C3A}</a:tableStyleId>
              </a:tblPr>
              <a:tblGrid>
                <a:gridCol w="2135505"/>
                <a:gridCol w="6985000"/>
              </a:tblGrid>
              <a:tr h="386715">
                <a:tc gridSpan="2">
                  <a:txBody>
                    <a:bodyPr/>
                    <a:p>
                      <a:pPr algn="ctr">
                        <a:buNone/>
                      </a:pPr>
                      <a:r>
                        <a:rPr lang="en-US" altLang="zh-CN" b="0">
                          <a:latin typeface="OPPOSans M" panose="00020600040101010101" charset="-122"/>
                          <a:ea typeface="OPPOSans M" panose="00020600040101010101" charset="-122"/>
                        </a:rPr>
                        <a:t>Lock</a:t>
                      </a:r>
                      <a:r>
                        <a:rPr lang="zh-CN" altLang="en-US" b="0">
                          <a:latin typeface="OPPOSans M" panose="00020600040101010101" charset="-122"/>
                          <a:ea typeface="OPPOSans M" panose="00020600040101010101" charset="-122"/>
                        </a:rPr>
                        <a:t>接口提供的</a:t>
                      </a:r>
                      <a:r>
                        <a:rPr lang="en-US" altLang="zh-CN" b="0">
                          <a:latin typeface="OPPOSans M" panose="00020600040101010101" charset="-122"/>
                          <a:ea typeface="OPPOSans M" panose="00020600040101010101" charset="-122"/>
                        </a:rPr>
                        <a:t>synchronized</a:t>
                      </a:r>
                      <a:r>
                        <a:rPr lang="zh-CN" altLang="en-US" b="0">
                          <a:latin typeface="OPPOSans M" panose="00020600040101010101" charset="-122"/>
                          <a:ea typeface="OPPOSans M" panose="00020600040101010101" charset="-122"/>
                        </a:rPr>
                        <a:t>关键字不具备的特性</a:t>
                      </a:r>
                      <a:endParaRPr lang="zh-CN" altLang="en-US" b="0">
                        <a:latin typeface="OPPOSans M" panose="00020600040101010101" charset="-122"/>
                        <a:ea typeface="OPPOSans M" panose="00020600040101010101" charset="-122"/>
                      </a:endParaRPr>
                    </a:p>
                  </a:txBody>
                  <a:tcPr>
                    <a:solidFill>
                      <a:srgbClr val="33CF58"/>
                    </a:solidFill>
                  </a:tcPr>
                </a:tc>
                <a:tc hMerge="1">
                  <a:tcPr>
                    <a:solidFill>
                      <a:srgbClr val="33CF58"/>
                    </a:solidFill>
                  </a:tcPr>
                </a:tc>
              </a:tr>
              <a:tr h="446405">
                <a:tc>
                  <a:txBody>
                    <a:bodyPr/>
                    <a:p>
                      <a:pPr>
                        <a:buNone/>
                      </a:pPr>
                      <a:r>
                        <a:rPr lang="zh-CN" altLang="en-US" sz="1600">
                          <a:solidFill>
                            <a:srgbClr val="02743F"/>
                          </a:solidFill>
                          <a:latin typeface="OPPOSans M" panose="00020600040101010101" charset="-122"/>
                          <a:ea typeface="OPPOSans M" panose="00020600040101010101" charset="-122"/>
                        </a:rPr>
                        <a:t>尝试非阻塞地获取锁</a:t>
                      </a:r>
                      <a:endParaRPr lang="zh-CN" altLang="en-US" sz="1600">
                        <a:solidFill>
                          <a:srgbClr val="02743F"/>
                        </a:solidFill>
                        <a:latin typeface="OPPOSans M" panose="00020600040101010101" charset="-122"/>
                        <a:ea typeface="OPPOSans M" panose="00020600040101010101" charset="-122"/>
                      </a:endParaRPr>
                    </a:p>
                  </a:txBody>
                  <a:tcPr>
                    <a:solidFill>
                      <a:schemeClr val="bg1">
                        <a:lumMod val="95000"/>
                      </a:schemeClr>
                    </a:solidFill>
                  </a:tcPr>
                </a:tc>
                <a:tc>
                  <a:txBody>
                    <a:bodyPr/>
                    <a:p>
                      <a:pPr>
                        <a:buNone/>
                      </a:pPr>
                      <a:r>
                        <a:rPr lang="en-US" altLang="zh-CN" sz="1600">
                          <a:solidFill>
                            <a:srgbClr val="02743F"/>
                          </a:solidFill>
                          <a:latin typeface="OPPOSans M" panose="00020600040101010101" charset="-122"/>
                          <a:ea typeface="OPPOSans M" panose="00020600040101010101" charset="-122"/>
                        </a:rPr>
                        <a:t>tryLock()</a:t>
                      </a:r>
                      <a:endParaRPr lang="en-US" altLang="zh-CN" sz="1600">
                        <a:solidFill>
                          <a:srgbClr val="02743F"/>
                        </a:solidFill>
                        <a:latin typeface="OPPOSans M" panose="00020600040101010101" charset="-122"/>
                        <a:ea typeface="OPPOSans M" panose="00020600040101010101" charset="-122"/>
                      </a:endParaRPr>
                    </a:p>
                  </a:txBody>
                  <a:tcPr>
                    <a:solidFill>
                      <a:schemeClr val="bg1">
                        <a:lumMod val="95000"/>
                      </a:schemeClr>
                    </a:solidFill>
                  </a:tcPr>
                </a:tc>
              </a:tr>
              <a:tr h="458470">
                <a:tc>
                  <a:txBody>
                    <a:bodyPr/>
                    <a:p>
                      <a:pPr>
                        <a:buNone/>
                      </a:pPr>
                      <a:r>
                        <a:rPr lang="zh-CN" altLang="en-US" sz="1600">
                          <a:solidFill>
                            <a:srgbClr val="02743F"/>
                          </a:solidFill>
                          <a:latin typeface="OPPOSans M" panose="00020600040101010101" charset="-122"/>
                          <a:ea typeface="OPPOSans M" panose="00020600040101010101" charset="-122"/>
                        </a:rPr>
                        <a:t>能被中断地获取锁</a:t>
                      </a:r>
                      <a:endParaRPr lang="zh-CN" altLang="en-US" sz="1600">
                        <a:solidFill>
                          <a:srgbClr val="02743F"/>
                        </a:solidFill>
                        <a:latin typeface="OPPOSans M" panose="00020600040101010101" charset="-122"/>
                        <a:ea typeface="OPPOSans M" panose="00020600040101010101" charset="-122"/>
                      </a:endParaRPr>
                    </a:p>
                  </a:txBody>
                  <a:tcPr>
                    <a:solidFill>
                      <a:schemeClr val="bg1">
                        <a:lumMod val="95000"/>
                      </a:schemeClr>
                    </a:solidFill>
                  </a:tcPr>
                </a:tc>
                <a:tc>
                  <a:txBody>
                    <a:bodyPr/>
                    <a:p>
                      <a:pPr>
                        <a:buNone/>
                      </a:pPr>
                      <a:r>
                        <a:rPr lang="en-US" altLang="zh-CN" sz="1600">
                          <a:solidFill>
                            <a:srgbClr val="02743F"/>
                          </a:solidFill>
                          <a:latin typeface="OPPOSans M" panose="00020600040101010101" charset="-122"/>
                          <a:ea typeface="OPPOSans M" panose="00020600040101010101" charset="-122"/>
                        </a:rPr>
                        <a:t>lockInterruptibly() throws InterruptedExeception</a:t>
                      </a:r>
                      <a:endParaRPr lang="en-US" altLang="zh-CN" sz="1600">
                        <a:solidFill>
                          <a:srgbClr val="02743F"/>
                        </a:solidFill>
                        <a:latin typeface="OPPOSans M" panose="00020600040101010101" charset="-122"/>
                        <a:ea typeface="OPPOSans M" panose="00020600040101010101" charset="-122"/>
                      </a:endParaRPr>
                    </a:p>
                  </a:txBody>
                  <a:tcPr>
                    <a:solidFill>
                      <a:schemeClr val="bg1">
                        <a:lumMod val="95000"/>
                      </a:schemeClr>
                    </a:solidFill>
                  </a:tcPr>
                </a:tc>
              </a:tr>
              <a:tr h="521335">
                <a:tc>
                  <a:txBody>
                    <a:bodyPr/>
                    <a:p>
                      <a:pPr>
                        <a:buNone/>
                      </a:pPr>
                      <a:r>
                        <a:rPr lang="zh-CN" altLang="en-US" sz="1600">
                          <a:solidFill>
                            <a:srgbClr val="02743F"/>
                          </a:solidFill>
                          <a:latin typeface="OPPOSans M" panose="00020600040101010101" charset="-122"/>
                          <a:ea typeface="OPPOSans M" panose="00020600040101010101" charset="-122"/>
                        </a:rPr>
                        <a:t>超时获取锁</a:t>
                      </a:r>
                      <a:endParaRPr lang="zh-CN" altLang="en-US" sz="1600">
                        <a:solidFill>
                          <a:srgbClr val="02743F"/>
                        </a:solidFill>
                        <a:latin typeface="OPPOSans M" panose="00020600040101010101" charset="-122"/>
                        <a:ea typeface="OPPOSans M" panose="00020600040101010101" charset="-122"/>
                      </a:endParaRPr>
                    </a:p>
                  </a:txBody>
                  <a:tcPr>
                    <a:solidFill>
                      <a:schemeClr val="bg1">
                        <a:lumMod val="95000"/>
                      </a:schemeClr>
                    </a:solidFill>
                  </a:tcPr>
                </a:tc>
                <a:tc>
                  <a:txBody>
                    <a:bodyPr/>
                    <a:p>
                      <a:pPr>
                        <a:buNone/>
                      </a:pPr>
                      <a:r>
                        <a:rPr lang="en-US" altLang="zh-CN" sz="1600">
                          <a:solidFill>
                            <a:srgbClr val="02743F"/>
                          </a:solidFill>
                          <a:latin typeface="OPPOSans M" panose="00020600040101010101" charset="-122"/>
                          <a:ea typeface="OPPOSans M" panose="00020600040101010101" charset="-122"/>
                        </a:rPr>
                        <a:t>tryLock(long time, TimeUnit unit) throws InterruptedExeception</a:t>
                      </a:r>
                      <a:endParaRPr lang="en-US" altLang="zh-CN" sz="1600">
                        <a:solidFill>
                          <a:srgbClr val="02743F"/>
                        </a:solidFill>
                        <a:latin typeface="OPPOSans M" panose="00020600040101010101" charset="-122"/>
                        <a:ea typeface="OPPOSans M" panose="00020600040101010101" charset="-122"/>
                      </a:endParaRPr>
                    </a:p>
                  </a:txBody>
                  <a:tcPr>
                    <a:solidFill>
                      <a:schemeClr val="bg1">
                        <a:lumMod val="95000"/>
                      </a:schemeClr>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文本框 16"/>
          <p:cNvSpPr txBox="1"/>
          <p:nvPr/>
        </p:nvSpPr>
        <p:spPr>
          <a:xfrm>
            <a:off x="194945" y="294005"/>
            <a:ext cx="7969885" cy="659130"/>
          </a:xfrm>
          <a:prstGeom prst="rect">
            <a:avLst/>
          </a:prstGeom>
          <a:noFill/>
        </p:spPr>
        <p:txBody>
          <a:bodyPr wrap="square" rtlCol="0">
            <a:spAutoFit/>
          </a:bodyPr>
          <a:p>
            <a:pPr algn="l"/>
            <a:r>
              <a:rPr lang="en-US" altLang="zh-CN">
                <a:solidFill>
                  <a:srgbClr val="02743F"/>
                </a:solidFill>
                <a:latin typeface="OPPOSans M" panose="00020600040101010101" charset="-122"/>
                <a:ea typeface="OPPOSans M" panose="00020600040101010101" charset="-122"/>
                <a:sym typeface="+mn-ea"/>
              </a:rPr>
              <a:t>Java</a:t>
            </a:r>
            <a:r>
              <a:rPr lang="zh-CN" altLang="en-US">
                <a:solidFill>
                  <a:srgbClr val="02743F"/>
                </a:solidFill>
                <a:latin typeface="OPPOSans M" panose="00020600040101010101" charset="-122"/>
                <a:ea typeface="OPPOSans M" panose="00020600040101010101" charset="-122"/>
                <a:sym typeface="+mn-ea"/>
              </a:rPr>
              <a:t>中的队列同步器（</a:t>
            </a:r>
            <a:r>
              <a:rPr lang="en-US" altLang="zh-CN">
                <a:solidFill>
                  <a:srgbClr val="02743F"/>
                </a:solidFill>
                <a:latin typeface="OPPOSans M" panose="00020600040101010101" charset="-122"/>
                <a:ea typeface="OPPOSans M" panose="00020600040101010101" charset="-122"/>
                <a:sym typeface="+mn-ea"/>
              </a:rPr>
              <a:t>AbstractQueuedSynchronizer</a:t>
            </a:r>
            <a:r>
              <a:rPr lang="zh-CN" altLang="en-US">
                <a:solidFill>
                  <a:srgbClr val="02743F"/>
                </a:solidFill>
                <a:latin typeface="OPPOSans M" panose="00020600040101010101" charset="-122"/>
                <a:ea typeface="OPPOSans M" panose="00020600040101010101" charset="-122"/>
                <a:sym typeface="+mn-ea"/>
              </a:rPr>
              <a:t>）</a:t>
            </a:r>
            <a:endParaRPr lang="zh-CN" altLang="en-US">
              <a:solidFill>
                <a:srgbClr val="02743F"/>
              </a:solidFill>
              <a:latin typeface="OPPOSans M" panose="00020600040101010101" charset="-122"/>
              <a:ea typeface="OPPOSans M" panose="00020600040101010101" charset="-122"/>
              <a:sym typeface="+mn-ea"/>
            </a:endParaRPr>
          </a:p>
          <a:p>
            <a:pPr algn="l"/>
            <a:endParaRPr lang="zh-CN" altLang="en-US">
              <a:solidFill>
                <a:srgbClr val="02743F"/>
              </a:solidFill>
              <a:latin typeface="OPPOSans M" panose="00020600040101010101" charset="-122"/>
              <a:ea typeface="OPPOSans M" panose="00020600040101010101" charset="-122"/>
            </a:endParaRPr>
          </a:p>
        </p:txBody>
      </p:sp>
      <p:grpSp>
        <p:nvGrpSpPr>
          <p:cNvPr id="24" name="组合 23"/>
          <p:cNvGrpSpPr/>
          <p:nvPr/>
        </p:nvGrpSpPr>
        <p:grpSpPr>
          <a:xfrm>
            <a:off x="318770" y="953135"/>
            <a:ext cx="11485880" cy="595630"/>
            <a:chOff x="502" y="1501"/>
            <a:chExt cx="18088" cy="938"/>
          </a:xfrm>
        </p:grpSpPr>
        <p:sp>
          <p:nvSpPr>
            <p:cNvPr id="2" name="文本框 1"/>
            <p:cNvSpPr txBox="1"/>
            <p:nvPr/>
          </p:nvSpPr>
          <p:spPr>
            <a:xfrm>
              <a:off x="622" y="1501"/>
              <a:ext cx="17968" cy="939"/>
            </a:xfrm>
            <a:prstGeom prst="rect">
              <a:avLst/>
            </a:prstGeom>
            <a:noFill/>
          </p:spPr>
          <p:txBody>
            <a:bodyPr wrap="square" rtlCol="0">
              <a:spAutoFit/>
            </a:bodyPr>
            <a:p>
              <a:pPr algn="l"/>
              <a:r>
                <a:rPr lang="zh-CN" altLang="en-US" sz="1600">
                  <a:solidFill>
                    <a:srgbClr val="02743F"/>
                  </a:solidFill>
                  <a:latin typeface="OPPOSans M" panose="00020600040101010101" charset="-122"/>
                  <a:ea typeface="OPPOSans M" panose="00020600040101010101" charset="-122"/>
                  <a:sym typeface="+mn-ea"/>
                </a:rPr>
                <a:t>用来构建锁和其他同步组件的基础框架，用一个</a:t>
              </a:r>
              <a:r>
                <a:rPr lang="en-US" altLang="zh-CN" sz="1600">
                  <a:solidFill>
                    <a:srgbClr val="02743F"/>
                  </a:solidFill>
                  <a:latin typeface="OPPOSans M" panose="00020600040101010101" charset="-122"/>
                  <a:ea typeface="OPPOSans M" panose="00020600040101010101" charset="-122"/>
                  <a:sym typeface="+mn-ea"/>
                </a:rPr>
                <a:t>int</a:t>
              </a:r>
              <a:r>
                <a:rPr lang="zh-CN" altLang="en-US" sz="1600">
                  <a:solidFill>
                    <a:srgbClr val="02743F"/>
                  </a:solidFill>
                  <a:latin typeface="OPPOSans M" panose="00020600040101010101" charset="-122"/>
                  <a:ea typeface="OPPOSans M" panose="00020600040101010101" charset="-122"/>
                  <a:sym typeface="+mn-ea"/>
                </a:rPr>
                <a:t>成员变量表示同步状态，内置的</a:t>
              </a:r>
              <a:r>
                <a:rPr lang="en-US" altLang="zh-CN" sz="1600">
                  <a:solidFill>
                    <a:srgbClr val="02743F"/>
                  </a:solidFill>
                  <a:latin typeface="OPPOSans M" panose="00020600040101010101" charset="-122"/>
                  <a:ea typeface="OPPOSans M" panose="00020600040101010101" charset="-122"/>
                  <a:sym typeface="+mn-ea"/>
                </a:rPr>
                <a:t>FIFO</a:t>
              </a:r>
              <a:r>
                <a:rPr lang="zh-CN" altLang="en-US" sz="1600">
                  <a:solidFill>
                    <a:srgbClr val="02743F"/>
                  </a:solidFill>
                  <a:latin typeface="OPPOSans M" panose="00020600040101010101" charset="-122"/>
                  <a:ea typeface="OPPOSans M" panose="00020600040101010101" charset="-122"/>
                  <a:sym typeface="+mn-ea"/>
                </a:rPr>
                <a:t>队列完成资源获取线程的排队工作</a:t>
              </a:r>
              <a:endParaRPr lang="zh-CN" altLang="en-US" sz="1600">
                <a:solidFill>
                  <a:srgbClr val="02743F"/>
                </a:solidFill>
                <a:latin typeface="OPPOSans M" panose="00020600040101010101" charset="-122"/>
                <a:ea typeface="OPPOSans M" panose="00020600040101010101" charset="-122"/>
                <a:sym typeface="+mn-ea"/>
              </a:endParaRPr>
            </a:p>
            <a:p>
              <a:pPr algn="l"/>
              <a:endParaRPr lang="zh-CN" altLang="en-US" sz="1600">
                <a:solidFill>
                  <a:srgbClr val="02743F"/>
                </a:solidFill>
                <a:latin typeface="OPPOSans M" panose="00020600040101010101" charset="-122"/>
                <a:ea typeface="OPPOSans M" panose="00020600040101010101" charset="-122"/>
                <a:sym typeface="+mn-ea"/>
              </a:endParaRPr>
            </a:p>
          </p:txBody>
        </p:sp>
        <p:sp>
          <p:nvSpPr>
            <p:cNvPr id="3" name="椭圆 2"/>
            <p:cNvSpPr/>
            <p:nvPr/>
          </p:nvSpPr>
          <p:spPr>
            <a:xfrm>
              <a:off x="502" y="1700"/>
              <a:ext cx="120" cy="12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5" name="组合 24"/>
          <p:cNvGrpSpPr/>
          <p:nvPr/>
        </p:nvGrpSpPr>
        <p:grpSpPr>
          <a:xfrm>
            <a:off x="318770" y="1393825"/>
            <a:ext cx="11482070" cy="1571625"/>
            <a:chOff x="502" y="1501"/>
            <a:chExt cx="18082" cy="2475"/>
          </a:xfrm>
        </p:grpSpPr>
        <p:sp>
          <p:nvSpPr>
            <p:cNvPr id="26" name="文本框 25"/>
            <p:cNvSpPr txBox="1"/>
            <p:nvPr/>
          </p:nvSpPr>
          <p:spPr>
            <a:xfrm>
              <a:off x="616" y="1501"/>
              <a:ext cx="17968" cy="2475"/>
            </a:xfrm>
            <a:prstGeom prst="rect">
              <a:avLst/>
            </a:prstGeom>
            <a:noFill/>
          </p:spPr>
          <p:txBody>
            <a:bodyPr wrap="square" rtlCol="0">
              <a:spAutoFit/>
            </a:bodyPr>
            <a:p>
              <a:pPr algn="l"/>
              <a:r>
                <a:rPr lang="zh-CN" altLang="en-US" sz="1600">
                  <a:solidFill>
                    <a:srgbClr val="02743F"/>
                  </a:solidFill>
                  <a:latin typeface="OPPOSans M" panose="00020600040101010101" charset="-122"/>
                  <a:ea typeface="OPPOSans M" panose="00020600040101010101" charset="-122"/>
                  <a:sym typeface="+mn-ea"/>
                </a:rPr>
                <a:t>队列同步器的接口</a:t>
              </a:r>
              <a:endParaRPr lang="zh-CN" altLang="en-US" sz="1600">
                <a:solidFill>
                  <a:srgbClr val="02743F"/>
                </a:solidFill>
                <a:latin typeface="OPPOSans M" panose="00020600040101010101" charset="-122"/>
                <a:ea typeface="OPPOSans M" panose="00020600040101010101" charset="-122"/>
                <a:sym typeface="+mn-ea"/>
              </a:endParaRPr>
            </a:p>
            <a:p>
              <a:pPr algn="l"/>
              <a:r>
                <a:rPr lang="en-US" altLang="zh-CN" sz="1600">
                  <a:solidFill>
                    <a:srgbClr val="02743F"/>
                  </a:solidFill>
                  <a:latin typeface="OPPOSans M" panose="00020600040101010101" charset="-122"/>
                  <a:ea typeface="OPPOSans M" panose="00020600040101010101" charset="-122"/>
                  <a:sym typeface="+mn-ea"/>
                </a:rPr>
                <a:t>getState(), setState(), compareAndSetState()</a:t>
              </a:r>
              <a:endParaRPr lang="en-US" altLang="zh-CN" sz="1600">
                <a:solidFill>
                  <a:srgbClr val="02743F"/>
                </a:solidFill>
                <a:latin typeface="OPPOSans M" panose="00020600040101010101" charset="-122"/>
                <a:ea typeface="OPPOSans M" panose="00020600040101010101" charset="-122"/>
                <a:sym typeface="+mn-ea"/>
              </a:endParaRPr>
            </a:p>
            <a:p>
              <a:pPr algn="l"/>
              <a:endParaRPr lang="en-US" altLang="zh-CN" sz="1600">
                <a:solidFill>
                  <a:srgbClr val="02743F"/>
                </a:solidFill>
                <a:latin typeface="OPPOSans M" panose="00020600040101010101" charset="-122"/>
                <a:ea typeface="OPPOSans M" panose="00020600040101010101" charset="-122"/>
                <a:sym typeface="+mn-ea"/>
              </a:endParaRPr>
            </a:p>
            <a:p>
              <a:pPr algn="l"/>
              <a:r>
                <a:rPr lang="zh-CN" altLang="en-US" sz="1600">
                  <a:solidFill>
                    <a:srgbClr val="02743F"/>
                  </a:solidFill>
                  <a:latin typeface="OPPOSans M" panose="00020600040101010101" charset="-122"/>
                  <a:ea typeface="OPPOSans M" panose="00020600040101010101" charset="-122"/>
                  <a:sym typeface="+mn-ea"/>
                </a:rPr>
                <a:t>同步器可重写的方法</a:t>
              </a:r>
              <a:endParaRPr lang="zh-CN" altLang="en-US" sz="1600">
                <a:solidFill>
                  <a:srgbClr val="02743F"/>
                </a:solidFill>
                <a:latin typeface="OPPOSans M" panose="00020600040101010101" charset="-122"/>
                <a:ea typeface="OPPOSans M" panose="00020600040101010101" charset="-122"/>
                <a:sym typeface="+mn-ea"/>
              </a:endParaRPr>
            </a:p>
            <a:p>
              <a:pPr algn="l"/>
              <a:endParaRPr lang="en-US" altLang="zh-CN" sz="1600">
                <a:solidFill>
                  <a:srgbClr val="02743F"/>
                </a:solidFill>
                <a:latin typeface="OPPOSans M" panose="00020600040101010101" charset="-122"/>
                <a:ea typeface="OPPOSans M" panose="00020600040101010101" charset="-122"/>
                <a:sym typeface="+mn-ea"/>
              </a:endParaRPr>
            </a:p>
            <a:p>
              <a:pPr algn="l"/>
              <a:endParaRPr lang="zh-CN" altLang="en-US" sz="1600">
                <a:solidFill>
                  <a:srgbClr val="02743F"/>
                </a:solidFill>
                <a:latin typeface="OPPOSans M" panose="00020600040101010101" charset="-122"/>
                <a:ea typeface="OPPOSans M" panose="00020600040101010101" charset="-122"/>
                <a:sym typeface="+mn-ea"/>
              </a:endParaRPr>
            </a:p>
          </p:txBody>
        </p:sp>
        <p:sp>
          <p:nvSpPr>
            <p:cNvPr id="27" name="椭圆 26"/>
            <p:cNvSpPr/>
            <p:nvPr/>
          </p:nvSpPr>
          <p:spPr>
            <a:xfrm>
              <a:off x="502" y="1700"/>
              <a:ext cx="120" cy="12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8" name="椭圆 27"/>
          <p:cNvSpPr/>
          <p:nvPr/>
        </p:nvSpPr>
        <p:spPr>
          <a:xfrm>
            <a:off x="314960" y="2268220"/>
            <a:ext cx="76200" cy="7620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1" name="图片 30" descr="p29"/>
          <p:cNvPicPr>
            <a:picLocks noChangeAspect="1"/>
          </p:cNvPicPr>
          <p:nvPr/>
        </p:nvPicPr>
        <p:blipFill>
          <a:blip r:embed="rId1"/>
          <a:stretch>
            <a:fillRect/>
          </a:stretch>
        </p:blipFill>
        <p:spPr>
          <a:xfrm>
            <a:off x="194945" y="2530475"/>
            <a:ext cx="10058400" cy="8693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文本框 16"/>
          <p:cNvSpPr txBox="1"/>
          <p:nvPr/>
        </p:nvSpPr>
        <p:spPr>
          <a:xfrm>
            <a:off x="194945" y="294005"/>
            <a:ext cx="7969885" cy="659130"/>
          </a:xfrm>
          <a:prstGeom prst="rect">
            <a:avLst/>
          </a:prstGeom>
          <a:noFill/>
        </p:spPr>
        <p:txBody>
          <a:bodyPr wrap="square" rtlCol="0">
            <a:spAutoFit/>
          </a:bodyPr>
          <a:p>
            <a:pPr algn="l"/>
            <a:r>
              <a:rPr lang="en-US" altLang="zh-CN">
                <a:solidFill>
                  <a:srgbClr val="02743F"/>
                </a:solidFill>
                <a:latin typeface="OPPOSans M" panose="00020600040101010101" charset="-122"/>
                <a:ea typeface="OPPOSans M" panose="00020600040101010101" charset="-122"/>
                <a:sym typeface="+mn-ea"/>
              </a:rPr>
              <a:t>Java</a:t>
            </a:r>
            <a:r>
              <a:rPr lang="zh-CN" altLang="en-US">
                <a:solidFill>
                  <a:srgbClr val="02743F"/>
                </a:solidFill>
                <a:latin typeface="OPPOSans M" panose="00020600040101010101" charset="-122"/>
                <a:ea typeface="OPPOSans M" panose="00020600040101010101" charset="-122"/>
                <a:sym typeface="+mn-ea"/>
              </a:rPr>
              <a:t>中的队列同步器的实现</a:t>
            </a:r>
            <a:endParaRPr lang="zh-CN" altLang="en-US">
              <a:solidFill>
                <a:srgbClr val="02743F"/>
              </a:solidFill>
              <a:latin typeface="OPPOSans M" panose="00020600040101010101" charset="-122"/>
              <a:ea typeface="OPPOSans M" panose="00020600040101010101" charset="-122"/>
              <a:sym typeface="+mn-ea"/>
            </a:endParaRPr>
          </a:p>
          <a:p>
            <a:pPr algn="l"/>
            <a:endParaRPr lang="zh-CN" altLang="en-US">
              <a:solidFill>
                <a:srgbClr val="02743F"/>
              </a:solidFill>
              <a:latin typeface="OPPOSans M" panose="00020600040101010101" charset="-122"/>
              <a:ea typeface="OPPOSans M" panose="00020600040101010101" charset="-122"/>
            </a:endParaRPr>
          </a:p>
        </p:txBody>
      </p:sp>
      <p:grpSp>
        <p:nvGrpSpPr>
          <p:cNvPr id="24" name="组合 23"/>
          <p:cNvGrpSpPr/>
          <p:nvPr/>
        </p:nvGrpSpPr>
        <p:grpSpPr>
          <a:xfrm>
            <a:off x="318770" y="953135"/>
            <a:ext cx="11485880" cy="1083945"/>
            <a:chOff x="502" y="1501"/>
            <a:chExt cx="18088" cy="1707"/>
          </a:xfrm>
        </p:grpSpPr>
        <p:sp>
          <p:nvSpPr>
            <p:cNvPr id="2" name="文本框 1"/>
            <p:cNvSpPr txBox="1"/>
            <p:nvPr/>
          </p:nvSpPr>
          <p:spPr>
            <a:xfrm>
              <a:off x="622" y="1501"/>
              <a:ext cx="17968" cy="1707"/>
            </a:xfrm>
            <a:prstGeom prst="rect">
              <a:avLst/>
            </a:prstGeom>
            <a:noFill/>
          </p:spPr>
          <p:txBody>
            <a:bodyPr wrap="square" rtlCol="0">
              <a:spAutoFit/>
            </a:bodyPr>
            <a:p>
              <a:pPr algn="l"/>
              <a:r>
                <a:rPr lang="zh-CN" altLang="en-US" sz="1600">
                  <a:solidFill>
                    <a:srgbClr val="02743F"/>
                  </a:solidFill>
                  <a:latin typeface="OPPOSans M" panose="00020600040101010101" charset="-122"/>
                  <a:ea typeface="OPPOSans M" panose="00020600040101010101" charset="-122"/>
                  <a:sym typeface="+mn-ea"/>
                </a:rPr>
                <a:t>同步队列：当前线程获取同步状态失败的时，同步器将当前线程和等待信息构造成一个节点并加入同步队列并阻塞当前线程。</a:t>
              </a:r>
              <a:endParaRPr lang="zh-CN" altLang="en-US" sz="1600">
                <a:solidFill>
                  <a:srgbClr val="02743F"/>
                </a:solidFill>
                <a:latin typeface="OPPOSans M" panose="00020600040101010101" charset="-122"/>
                <a:ea typeface="OPPOSans M" panose="00020600040101010101" charset="-122"/>
                <a:sym typeface="+mn-ea"/>
              </a:endParaRPr>
            </a:p>
            <a:p>
              <a:pPr algn="l"/>
              <a:endParaRPr lang="en-US" altLang="zh-CN" sz="1600">
                <a:solidFill>
                  <a:srgbClr val="02743F"/>
                </a:solidFill>
                <a:latin typeface="OPPOSans M" panose="00020600040101010101" charset="-122"/>
                <a:ea typeface="OPPOSans M" panose="00020600040101010101" charset="-122"/>
                <a:sym typeface="+mn-ea"/>
              </a:endParaRPr>
            </a:p>
            <a:p>
              <a:pPr algn="l"/>
              <a:r>
                <a:rPr lang="en-US" altLang="zh-CN" sz="1600">
                  <a:solidFill>
                    <a:srgbClr val="02743F"/>
                  </a:solidFill>
                  <a:latin typeface="OPPOSans M" panose="00020600040101010101" charset="-122"/>
                  <a:ea typeface="OPPOSans M" panose="00020600040101010101" charset="-122"/>
                  <a:sym typeface="+mn-ea"/>
                </a:rPr>
                <a:t>Node:</a:t>
              </a:r>
              <a:endParaRPr lang="en-US" altLang="zh-CN" sz="1600">
                <a:solidFill>
                  <a:srgbClr val="02743F"/>
                </a:solidFill>
                <a:latin typeface="OPPOSans M" panose="00020600040101010101" charset="-122"/>
                <a:ea typeface="OPPOSans M" panose="00020600040101010101" charset="-122"/>
                <a:sym typeface="+mn-ea"/>
              </a:endParaRPr>
            </a:p>
            <a:p>
              <a:pPr algn="l"/>
              <a:endParaRPr lang="zh-CN" altLang="en-US" sz="1600">
                <a:solidFill>
                  <a:srgbClr val="02743F"/>
                </a:solidFill>
                <a:latin typeface="OPPOSans M" panose="00020600040101010101" charset="-122"/>
                <a:ea typeface="OPPOSans M" panose="00020600040101010101" charset="-122"/>
                <a:sym typeface="+mn-ea"/>
              </a:endParaRPr>
            </a:p>
          </p:txBody>
        </p:sp>
        <p:sp>
          <p:nvSpPr>
            <p:cNvPr id="3" name="椭圆 2"/>
            <p:cNvSpPr/>
            <p:nvPr/>
          </p:nvSpPr>
          <p:spPr>
            <a:xfrm>
              <a:off x="502" y="1700"/>
              <a:ext cx="120" cy="12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 name="椭圆 3"/>
          <p:cNvSpPr/>
          <p:nvPr/>
        </p:nvSpPr>
        <p:spPr>
          <a:xfrm>
            <a:off x="318770" y="1579245"/>
            <a:ext cx="76200" cy="7620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图片 4" descr="p26"/>
          <p:cNvPicPr>
            <a:picLocks noChangeAspect="1"/>
          </p:cNvPicPr>
          <p:nvPr/>
        </p:nvPicPr>
        <p:blipFill>
          <a:blip r:embed="rId1"/>
          <a:stretch>
            <a:fillRect/>
          </a:stretch>
        </p:blipFill>
        <p:spPr>
          <a:xfrm>
            <a:off x="394970" y="1863090"/>
            <a:ext cx="10058400" cy="2599055"/>
          </a:xfrm>
          <a:prstGeom prst="rect">
            <a:avLst/>
          </a:prstGeom>
        </p:spPr>
      </p:pic>
      <p:grpSp>
        <p:nvGrpSpPr>
          <p:cNvPr id="35" name="组合 34"/>
          <p:cNvGrpSpPr/>
          <p:nvPr/>
        </p:nvGrpSpPr>
        <p:grpSpPr>
          <a:xfrm>
            <a:off x="1478915" y="4604385"/>
            <a:ext cx="7382510" cy="2136775"/>
            <a:chOff x="2329" y="7251"/>
            <a:chExt cx="11626" cy="3365"/>
          </a:xfrm>
        </p:grpSpPr>
        <p:sp>
          <p:nvSpPr>
            <p:cNvPr id="8" name="圆角矩形 7"/>
            <p:cNvSpPr/>
            <p:nvPr/>
          </p:nvSpPr>
          <p:spPr>
            <a:xfrm>
              <a:off x="2329" y="7469"/>
              <a:ext cx="1412" cy="1831"/>
            </a:xfrm>
            <a:prstGeom prst="roundRect">
              <a:avLst/>
            </a:prstGeom>
            <a:solidFill>
              <a:srgbClr val="33CF58"/>
            </a:solidFill>
            <a:ln>
              <a:solidFill>
                <a:srgbClr val="33C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latin typeface="OPPOSans M" panose="00020600040101010101" charset="-122"/>
                  <a:ea typeface="OPPOSans M" panose="00020600040101010101" charset="-122"/>
                </a:rPr>
                <a:t>同步器</a:t>
              </a:r>
              <a:endParaRPr lang="zh-CN" altLang="en-US" sz="1600">
                <a:latin typeface="OPPOSans M" panose="00020600040101010101" charset="-122"/>
                <a:ea typeface="OPPOSans M" panose="00020600040101010101" charset="-122"/>
              </a:endParaRPr>
            </a:p>
            <a:p>
              <a:pPr algn="ctr"/>
              <a:r>
                <a:rPr lang="en-US" altLang="zh-CN" sz="1600">
                  <a:latin typeface="OPPOSans M" panose="00020600040101010101" charset="-122"/>
                  <a:ea typeface="OPPOSans M" panose="00020600040101010101" charset="-122"/>
                </a:rPr>
                <a:t>head</a:t>
              </a:r>
              <a:endParaRPr lang="en-US" altLang="zh-CN" sz="1600">
                <a:latin typeface="OPPOSans M" panose="00020600040101010101" charset="-122"/>
                <a:ea typeface="OPPOSans M" panose="00020600040101010101" charset="-122"/>
              </a:endParaRPr>
            </a:p>
            <a:p>
              <a:pPr algn="ctr"/>
              <a:r>
                <a:rPr lang="en-US" altLang="zh-CN" sz="1600">
                  <a:latin typeface="OPPOSans M" panose="00020600040101010101" charset="-122"/>
                  <a:ea typeface="OPPOSans M" panose="00020600040101010101" charset="-122"/>
                </a:rPr>
                <a:t>tail</a:t>
              </a:r>
              <a:endParaRPr lang="en-US" altLang="zh-CN" sz="1600">
                <a:latin typeface="OPPOSans M" panose="00020600040101010101" charset="-122"/>
                <a:ea typeface="OPPOSans M" panose="00020600040101010101" charset="-122"/>
              </a:endParaRPr>
            </a:p>
          </p:txBody>
        </p:sp>
        <p:sp>
          <p:nvSpPr>
            <p:cNvPr id="10" name="圆角矩形 9"/>
            <p:cNvSpPr/>
            <p:nvPr/>
          </p:nvSpPr>
          <p:spPr>
            <a:xfrm>
              <a:off x="5496" y="7806"/>
              <a:ext cx="1208" cy="1156"/>
            </a:xfrm>
            <a:prstGeom prst="roundRect">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02743F"/>
                  </a:solidFill>
                  <a:latin typeface="OPPOSans M" panose="00020600040101010101" charset="-122"/>
                  <a:ea typeface="OPPOSans M" panose="00020600040101010101" charset="-122"/>
                </a:rPr>
                <a:t>节点</a:t>
              </a:r>
              <a:endParaRPr lang="zh-CN" altLang="en-US" sz="1400">
                <a:solidFill>
                  <a:srgbClr val="02743F"/>
                </a:solidFill>
                <a:latin typeface="OPPOSans M" panose="00020600040101010101" charset="-122"/>
                <a:ea typeface="OPPOSans M" panose="00020600040101010101" charset="-122"/>
              </a:endParaRPr>
            </a:p>
            <a:p>
              <a:pPr algn="ctr"/>
              <a:r>
                <a:rPr lang="en-US" altLang="zh-CN" sz="1400">
                  <a:solidFill>
                    <a:srgbClr val="02743F"/>
                  </a:solidFill>
                  <a:latin typeface="OPPOSans M" panose="00020600040101010101" charset="-122"/>
                  <a:ea typeface="OPPOSans M" panose="00020600040101010101" charset="-122"/>
                </a:rPr>
                <a:t>prev</a:t>
              </a:r>
              <a:endParaRPr lang="en-US" altLang="zh-CN" sz="1400">
                <a:solidFill>
                  <a:srgbClr val="02743F"/>
                </a:solidFill>
                <a:latin typeface="OPPOSans M" panose="00020600040101010101" charset="-122"/>
                <a:ea typeface="OPPOSans M" panose="00020600040101010101" charset="-122"/>
              </a:endParaRPr>
            </a:p>
            <a:p>
              <a:pPr algn="ctr"/>
              <a:r>
                <a:rPr lang="en-US" altLang="zh-CN" sz="1400">
                  <a:solidFill>
                    <a:srgbClr val="02743F"/>
                  </a:solidFill>
                  <a:latin typeface="OPPOSans M" panose="00020600040101010101" charset="-122"/>
                  <a:ea typeface="OPPOSans M" panose="00020600040101010101" charset="-122"/>
                </a:rPr>
                <a:t>next</a:t>
              </a:r>
              <a:endParaRPr lang="en-US" altLang="zh-CN" sz="1400">
                <a:solidFill>
                  <a:srgbClr val="02743F"/>
                </a:solidFill>
                <a:latin typeface="OPPOSans M" panose="00020600040101010101" charset="-122"/>
                <a:ea typeface="OPPOSans M" panose="00020600040101010101" charset="-122"/>
              </a:endParaRPr>
            </a:p>
          </p:txBody>
        </p:sp>
        <p:sp>
          <p:nvSpPr>
            <p:cNvPr id="9" name="圆角矩形 8"/>
            <p:cNvSpPr/>
            <p:nvPr/>
          </p:nvSpPr>
          <p:spPr>
            <a:xfrm>
              <a:off x="7938" y="7806"/>
              <a:ext cx="1208" cy="1156"/>
            </a:xfrm>
            <a:prstGeom prst="roundRect">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02743F"/>
                  </a:solidFill>
                  <a:latin typeface="OPPOSans M" panose="00020600040101010101" charset="-122"/>
                  <a:ea typeface="OPPOSans M" panose="00020600040101010101" charset="-122"/>
                </a:rPr>
                <a:t>节点</a:t>
              </a:r>
              <a:endParaRPr lang="zh-CN" altLang="en-US" sz="1400">
                <a:solidFill>
                  <a:srgbClr val="02743F"/>
                </a:solidFill>
                <a:latin typeface="OPPOSans M" panose="00020600040101010101" charset="-122"/>
                <a:ea typeface="OPPOSans M" panose="00020600040101010101" charset="-122"/>
              </a:endParaRPr>
            </a:p>
            <a:p>
              <a:pPr algn="ctr"/>
              <a:r>
                <a:rPr lang="en-US" altLang="zh-CN" sz="1400">
                  <a:solidFill>
                    <a:srgbClr val="02743F"/>
                  </a:solidFill>
                  <a:latin typeface="OPPOSans M" panose="00020600040101010101" charset="-122"/>
                  <a:ea typeface="OPPOSans M" panose="00020600040101010101" charset="-122"/>
                </a:rPr>
                <a:t>prev</a:t>
              </a:r>
              <a:endParaRPr lang="en-US" altLang="zh-CN" sz="1400">
                <a:solidFill>
                  <a:srgbClr val="02743F"/>
                </a:solidFill>
                <a:latin typeface="OPPOSans M" panose="00020600040101010101" charset="-122"/>
                <a:ea typeface="OPPOSans M" panose="00020600040101010101" charset="-122"/>
              </a:endParaRPr>
            </a:p>
            <a:p>
              <a:pPr algn="ctr"/>
              <a:r>
                <a:rPr lang="en-US" altLang="zh-CN" sz="1400">
                  <a:solidFill>
                    <a:srgbClr val="02743F"/>
                  </a:solidFill>
                  <a:latin typeface="OPPOSans M" panose="00020600040101010101" charset="-122"/>
                  <a:ea typeface="OPPOSans M" panose="00020600040101010101" charset="-122"/>
                </a:rPr>
                <a:t>next</a:t>
              </a:r>
              <a:endParaRPr lang="en-US" altLang="zh-CN" sz="1400">
                <a:solidFill>
                  <a:srgbClr val="02743F"/>
                </a:solidFill>
                <a:latin typeface="OPPOSans M" panose="00020600040101010101" charset="-122"/>
                <a:ea typeface="OPPOSans M" panose="00020600040101010101" charset="-122"/>
              </a:endParaRPr>
            </a:p>
          </p:txBody>
        </p:sp>
        <p:sp>
          <p:nvSpPr>
            <p:cNvPr id="11" name="圆角矩形 10"/>
            <p:cNvSpPr/>
            <p:nvPr/>
          </p:nvSpPr>
          <p:spPr>
            <a:xfrm>
              <a:off x="10360" y="7806"/>
              <a:ext cx="1208" cy="1156"/>
            </a:xfrm>
            <a:prstGeom prst="roundRect">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02743F"/>
                  </a:solidFill>
                  <a:latin typeface="OPPOSans M" panose="00020600040101010101" charset="-122"/>
                  <a:ea typeface="OPPOSans M" panose="00020600040101010101" charset="-122"/>
                </a:rPr>
                <a:t>节点</a:t>
              </a:r>
              <a:endParaRPr lang="zh-CN" altLang="en-US" sz="1400">
                <a:solidFill>
                  <a:srgbClr val="02743F"/>
                </a:solidFill>
                <a:latin typeface="OPPOSans M" panose="00020600040101010101" charset="-122"/>
                <a:ea typeface="OPPOSans M" panose="00020600040101010101" charset="-122"/>
              </a:endParaRPr>
            </a:p>
            <a:p>
              <a:pPr algn="ctr"/>
              <a:r>
                <a:rPr lang="en-US" altLang="zh-CN" sz="1400">
                  <a:solidFill>
                    <a:srgbClr val="02743F"/>
                  </a:solidFill>
                  <a:latin typeface="OPPOSans M" panose="00020600040101010101" charset="-122"/>
                  <a:ea typeface="OPPOSans M" panose="00020600040101010101" charset="-122"/>
                </a:rPr>
                <a:t>prev</a:t>
              </a:r>
              <a:endParaRPr lang="en-US" altLang="zh-CN" sz="1400">
                <a:solidFill>
                  <a:srgbClr val="02743F"/>
                </a:solidFill>
                <a:latin typeface="OPPOSans M" panose="00020600040101010101" charset="-122"/>
                <a:ea typeface="OPPOSans M" panose="00020600040101010101" charset="-122"/>
              </a:endParaRPr>
            </a:p>
            <a:p>
              <a:pPr algn="ctr"/>
              <a:r>
                <a:rPr lang="en-US" altLang="zh-CN" sz="1400">
                  <a:solidFill>
                    <a:srgbClr val="02743F"/>
                  </a:solidFill>
                  <a:latin typeface="OPPOSans M" panose="00020600040101010101" charset="-122"/>
                  <a:ea typeface="OPPOSans M" panose="00020600040101010101" charset="-122"/>
                </a:rPr>
                <a:t>next</a:t>
              </a:r>
              <a:endParaRPr lang="en-US" altLang="zh-CN" sz="1400">
                <a:solidFill>
                  <a:srgbClr val="02743F"/>
                </a:solidFill>
                <a:latin typeface="OPPOSans M" panose="00020600040101010101" charset="-122"/>
                <a:ea typeface="OPPOSans M" panose="00020600040101010101" charset="-122"/>
              </a:endParaRPr>
            </a:p>
          </p:txBody>
        </p:sp>
        <p:sp>
          <p:nvSpPr>
            <p:cNvPr id="12" name="圆角矩形 11"/>
            <p:cNvSpPr/>
            <p:nvPr/>
          </p:nvSpPr>
          <p:spPr>
            <a:xfrm>
              <a:off x="12747" y="7806"/>
              <a:ext cx="1208" cy="1156"/>
            </a:xfrm>
            <a:prstGeom prst="roundRect">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02743F"/>
                  </a:solidFill>
                  <a:latin typeface="OPPOSans M" panose="00020600040101010101" charset="-122"/>
                  <a:ea typeface="OPPOSans M" panose="00020600040101010101" charset="-122"/>
                </a:rPr>
                <a:t>节点</a:t>
              </a:r>
              <a:endParaRPr lang="zh-CN" altLang="en-US" sz="1400">
                <a:solidFill>
                  <a:srgbClr val="02743F"/>
                </a:solidFill>
                <a:latin typeface="OPPOSans M" panose="00020600040101010101" charset="-122"/>
                <a:ea typeface="OPPOSans M" panose="00020600040101010101" charset="-122"/>
              </a:endParaRPr>
            </a:p>
            <a:p>
              <a:pPr algn="ctr"/>
              <a:r>
                <a:rPr lang="en-US" altLang="zh-CN" sz="1400">
                  <a:solidFill>
                    <a:srgbClr val="02743F"/>
                  </a:solidFill>
                  <a:latin typeface="OPPOSans M" panose="00020600040101010101" charset="-122"/>
                  <a:ea typeface="OPPOSans M" panose="00020600040101010101" charset="-122"/>
                </a:rPr>
                <a:t>prev</a:t>
              </a:r>
              <a:endParaRPr lang="en-US" altLang="zh-CN" sz="1400">
                <a:solidFill>
                  <a:srgbClr val="02743F"/>
                </a:solidFill>
                <a:latin typeface="OPPOSans M" panose="00020600040101010101" charset="-122"/>
                <a:ea typeface="OPPOSans M" panose="00020600040101010101" charset="-122"/>
              </a:endParaRPr>
            </a:p>
            <a:p>
              <a:pPr algn="ctr"/>
              <a:r>
                <a:rPr lang="en-US" altLang="zh-CN" sz="1400">
                  <a:solidFill>
                    <a:srgbClr val="02743F"/>
                  </a:solidFill>
                  <a:latin typeface="OPPOSans M" panose="00020600040101010101" charset="-122"/>
                  <a:ea typeface="OPPOSans M" panose="00020600040101010101" charset="-122"/>
                </a:rPr>
                <a:t>next</a:t>
              </a:r>
              <a:endParaRPr lang="en-US" altLang="zh-CN" sz="1400">
                <a:solidFill>
                  <a:srgbClr val="02743F"/>
                </a:solidFill>
                <a:latin typeface="OPPOSans M" panose="00020600040101010101" charset="-122"/>
                <a:ea typeface="OPPOSans M" panose="00020600040101010101" charset="-122"/>
              </a:endParaRPr>
            </a:p>
          </p:txBody>
        </p:sp>
        <p:cxnSp>
          <p:nvCxnSpPr>
            <p:cNvPr id="13" name="直接箭头连接符 12"/>
            <p:cNvCxnSpPr/>
            <p:nvPr/>
          </p:nvCxnSpPr>
          <p:spPr>
            <a:xfrm>
              <a:off x="3557" y="8376"/>
              <a:ext cx="1945" cy="3"/>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sp>
          <p:nvSpPr>
            <p:cNvPr id="19" name="任意多边形 18"/>
            <p:cNvSpPr/>
            <p:nvPr/>
          </p:nvSpPr>
          <p:spPr>
            <a:xfrm>
              <a:off x="3434" y="8728"/>
              <a:ext cx="9958" cy="1386"/>
            </a:xfrm>
            <a:custGeom>
              <a:avLst/>
              <a:gdLst>
                <a:gd name="connisteX0" fmla="*/ 0 w 6323330"/>
                <a:gd name="connsiteY0" fmla="*/ 0 h 880020"/>
                <a:gd name="connisteX1" fmla="*/ 3716655 w 6323330"/>
                <a:gd name="connsiteY1" fmla="*/ 878840 h 880020"/>
                <a:gd name="connisteX2" fmla="*/ 6323330 w 6323330"/>
                <a:gd name="connsiteY2" fmla="*/ 154305 h 880020"/>
              </a:gdLst>
              <a:ahLst/>
              <a:cxnLst>
                <a:cxn ang="0">
                  <a:pos x="connisteX0" y="connsiteY0"/>
                </a:cxn>
                <a:cxn ang="0">
                  <a:pos x="connisteX1" y="connsiteY1"/>
                </a:cxn>
                <a:cxn ang="0">
                  <a:pos x="connisteX2" y="connsiteY2"/>
                </a:cxn>
              </a:cxnLst>
              <a:rect l="l" t="t" r="r" b="b"/>
              <a:pathLst>
                <a:path w="6323330" h="880020">
                  <a:moveTo>
                    <a:pt x="0" y="0"/>
                  </a:moveTo>
                  <a:cubicBezTo>
                    <a:pt x="690880" y="190500"/>
                    <a:pt x="2451735" y="847725"/>
                    <a:pt x="3716655" y="878840"/>
                  </a:cubicBezTo>
                  <a:cubicBezTo>
                    <a:pt x="4981575" y="909955"/>
                    <a:pt x="5876290" y="316865"/>
                    <a:pt x="6323330" y="154305"/>
                  </a:cubicBezTo>
                </a:path>
              </a:pathLst>
            </a:custGeom>
            <a:noFill/>
            <a:ln w="22225">
              <a:solidFill>
                <a:srgbClr val="0274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0" name="直接箭头连接符 19"/>
            <p:cNvCxnSpPr>
              <a:endCxn id="12" idx="2"/>
            </p:cNvCxnSpPr>
            <p:nvPr/>
          </p:nvCxnSpPr>
          <p:spPr>
            <a:xfrm flipV="1">
              <a:off x="12875" y="8962"/>
              <a:ext cx="476" cy="238"/>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6493" y="8728"/>
              <a:ext cx="1396" cy="15"/>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8964" y="8743"/>
              <a:ext cx="1396" cy="15"/>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11351" y="8758"/>
              <a:ext cx="1396" cy="15"/>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flipV="1">
              <a:off x="6731" y="8373"/>
              <a:ext cx="1207" cy="3"/>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flipV="1">
              <a:off x="9153" y="8383"/>
              <a:ext cx="1207" cy="3"/>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H="1" flipV="1">
              <a:off x="11568" y="8386"/>
              <a:ext cx="1207" cy="3"/>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5815" y="10114"/>
              <a:ext cx="6932" cy="503"/>
            </a:xfrm>
            <a:prstGeom prst="rect">
              <a:avLst/>
            </a:prstGeom>
            <a:noFill/>
          </p:spPr>
          <p:txBody>
            <a:bodyPr wrap="square" rtlCol="0">
              <a:spAutoFit/>
            </a:bodyPr>
            <a:p>
              <a:pPr algn="l"/>
              <a:r>
                <a:rPr lang="en-US" altLang="zh-CN" sz="1400">
                  <a:solidFill>
                    <a:srgbClr val="02743F"/>
                  </a:solidFill>
                  <a:latin typeface="OPPOSans M" panose="00020600040101010101" charset="-122"/>
                  <a:ea typeface="OPPOSans M" panose="00020600040101010101" charset="-122"/>
                  <a:sym typeface="+mn-ea"/>
                </a:rPr>
                <a:t>compareAndSetTail(Node expect,Node update)</a:t>
              </a:r>
              <a:endParaRPr lang="en-US" altLang="zh-CN" sz="1600">
                <a:solidFill>
                  <a:srgbClr val="02743F"/>
                </a:solidFill>
                <a:latin typeface="OPPOSans M" panose="00020600040101010101" charset="-122"/>
                <a:ea typeface="OPPOSans M" panose="00020600040101010101" charset="-122"/>
                <a:sym typeface="+mn-ea"/>
              </a:endParaRPr>
            </a:p>
          </p:txBody>
        </p:sp>
        <p:sp>
          <p:nvSpPr>
            <p:cNvPr id="34" name="文本框 33"/>
            <p:cNvSpPr txBox="1"/>
            <p:nvPr/>
          </p:nvSpPr>
          <p:spPr>
            <a:xfrm>
              <a:off x="3741" y="7251"/>
              <a:ext cx="6932" cy="555"/>
            </a:xfrm>
            <a:prstGeom prst="rect">
              <a:avLst/>
            </a:prstGeom>
            <a:noFill/>
          </p:spPr>
          <p:txBody>
            <a:bodyPr wrap="square" rtlCol="0">
              <a:spAutoFit/>
            </a:bodyPr>
            <a:p>
              <a:pPr algn="l"/>
              <a:r>
                <a:rPr lang="en-US" altLang="zh-CN" sz="1600">
                  <a:solidFill>
                    <a:srgbClr val="02743F"/>
                  </a:solidFill>
                  <a:latin typeface="OPPOSans M" panose="00020600040101010101" charset="-122"/>
                  <a:ea typeface="OPPOSans M" panose="00020600040101010101" charset="-122"/>
                  <a:sym typeface="+mn-ea"/>
                </a:rPr>
                <a:t>setHead(Node update)</a:t>
              </a:r>
              <a:endParaRPr lang="en-US" altLang="zh-CN" sz="1600">
                <a:solidFill>
                  <a:srgbClr val="02743F"/>
                </a:solidFill>
                <a:latin typeface="OPPOSans M" panose="00020600040101010101" charset="-122"/>
                <a:ea typeface="OPPOSans M" panose="00020600040101010101" charset="-122"/>
                <a:sym typeface="+mn-ea"/>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文本框 16"/>
          <p:cNvSpPr txBox="1"/>
          <p:nvPr/>
        </p:nvSpPr>
        <p:spPr>
          <a:xfrm>
            <a:off x="194945" y="294005"/>
            <a:ext cx="7969885" cy="384810"/>
          </a:xfrm>
          <a:prstGeom prst="rect">
            <a:avLst/>
          </a:prstGeom>
          <a:noFill/>
        </p:spPr>
        <p:txBody>
          <a:bodyPr wrap="square" rtlCol="0">
            <a:spAutoFit/>
          </a:bodyPr>
          <a:p>
            <a:pPr algn="l"/>
            <a:r>
              <a:rPr lang="en-US" altLang="zh-CN">
                <a:solidFill>
                  <a:srgbClr val="02743F"/>
                </a:solidFill>
                <a:latin typeface="OPPOSans M" panose="00020600040101010101" charset="-122"/>
                <a:ea typeface="OPPOSans M" panose="00020600040101010101" charset="-122"/>
                <a:sym typeface="+mn-ea"/>
              </a:rPr>
              <a:t>Java</a:t>
            </a:r>
            <a:r>
              <a:rPr lang="zh-CN" altLang="en-US">
                <a:solidFill>
                  <a:srgbClr val="02743F"/>
                </a:solidFill>
                <a:latin typeface="OPPOSans M" panose="00020600040101010101" charset="-122"/>
                <a:ea typeface="OPPOSans M" panose="00020600040101010101" charset="-122"/>
                <a:sym typeface="+mn-ea"/>
              </a:rPr>
              <a:t>中的队列同步器的实现 </a:t>
            </a:r>
            <a:r>
              <a:rPr lang="en-US" altLang="zh-CN">
                <a:solidFill>
                  <a:srgbClr val="02743F"/>
                </a:solidFill>
                <a:latin typeface="OPPOSans M" panose="00020600040101010101" charset="-122"/>
                <a:ea typeface="OPPOSans M" panose="00020600040101010101" charset="-122"/>
                <a:sym typeface="+mn-ea"/>
              </a:rPr>
              <a:t>- </a:t>
            </a:r>
            <a:r>
              <a:rPr lang="zh-CN" altLang="en-US">
                <a:solidFill>
                  <a:srgbClr val="02743F"/>
                </a:solidFill>
                <a:latin typeface="OPPOSans M" panose="00020600040101010101" charset="-122"/>
                <a:ea typeface="OPPOSans M" panose="00020600040101010101" charset="-122"/>
                <a:sym typeface="+mn-ea"/>
              </a:rPr>
              <a:t>独占式同步状态获取与释放</a:t>
            </a:r>
            <a:endParaRPr lang="zh-CN" altLang="en-US">
              <a:solidFill>
                <a:srgbClr val="02743F"/>
              </a:solidFill>
              <a:latin typeface="OPPOSans M" panose="00020600040101010101" charset="-122"/>
              <a:ea typeface="OPPOSans M" panose="00020600040101010101" charset="-122"/>
            </a:endParaRPr>
          </a:p>
        </p:txBody>
      </p:sp>
      <p:grpSp>
        <p:nvGrpSpPr>
          <p:cNvPr id="73" name="组合 72"/>
          <p:cNvGrpSpPr/>
          <p:nvPr/>
        </p:nvGrpSpPr>
        <p:grpSpPr>
          <a:xfrm>
            <a:off x="1799590" y="962660"/>
            <a:ext cx="7414260" cy="5441315"/>
            <a:chOff x="2834" y="1516"/>
            <a:chExt cx="11676" cy="8569"/>
          </a:xfrm>
        </p:grpSpPr>
        <p:grpSp>
          <p:nvGrpSpPr>
            <p:cNvPr id="41" name="组合 40"/>
            <p:cNvGrpSpPr/>
            <p:nvPr/>
          </p:nvGrpSpPr>
          <p:grpSpPr>
            <a:xfrm>
              <a:off x="4252" y="1516"/>
              <a:ext cx="6379" cy="8569"/>
              <a:chOff x="5841" y="-2680"/>
              <a:chExt cx="6379" cy="8569"/>
            </a:xfrm>
          </p:grpSpPr>
          <p:grpSp>
            <p:nvGrpSpPr>
              <p:cNvPr id="35" name="组合 34"/>
              <p:cNvGrpSpPr/>
              <p:nvPr/>
            </p:nvGrpSpPr>
            <p:grpSpPr>
              <a:xfrm>
                <a:off x="7813" y="-1565"/>
                <a:ext cx="4407" cy="7340"/>
                <a:chOff x="7052" y="-2345"/>
                <a:chExt cx="4407" cy="7340"/>
              </a:xfrm>
            </p:grpSpPr>
            <p:sp>
              <p:nvSpPr>
                <p:cNvPr id="4" name="圆角矩形 3"/>
                <p:cNvSpPr/>
                <p:nvPr/>
              </p:nvSpPr>
              <p:spPr>
                <a:xfrm>
                  <a:off x="9599" y="-2345"/>
                  <a:ext cx="1860" cy="750"/>
                </a:xfrm>
                <a:prstGeom prst="roundRect">
                  <a:avLst/>
                </a:prstGeom>
                <a:solidFill>
                  <a:srgbClr val="33CF5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OPPOSans M" panose="00020600040101010101" charset="-122"/>
                      <a:ea typeface="OPPOSans M" panose="00020600040101010101" charset="-122"/>
                    </a:rPr>
                    <a:t>生成节点</a:t>
                  </a:r>
                  <a:endParaRPr lang="zh-CN" altLang="en-US" sz="1400">
                    <a:latin typeface="OPPOSans M" panose="00020600040101010101" charset="-122"/>
                    <a:ea typeface="OPPOSans M" panose="00020600040101010101" charset="-122"/>
                  </a:endParaRPr>
                </a:p>
              </p:txBody>
            </p:sp>
            <p:cxnSp>
              <p:nvCxnSpPr>
                <p:cNvPr id="8" name="直接箭头连接符 7"/>
                <p:cNvCxnSpPr>
                  <a:stCxn id="47" idx="3"/>
                  <a:endCxn id="4" idx="1"/>
                </p:cNvCxnSpPr>
                <p:nvPr/>
              </p:nvCxnSpPr>
              <p:spPr>
                <a:xfrm>
                  <a:off x="7052" y="-1983"/>
                  <a:ext cx="2547" cy="14"/>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7293" y="4266"/>
                  <a:ext cx="1843" cy="503"/>
                </a:xfrm>
                <a:prstGeom prst="rect">
                  <a:avLst/>
                </a:prstGeom>
                <a:noFill/>
              </p:spPr>
              <p:txBody>
                <a:bodyPr wrap="square" rtlCol="0">
                  <a:spAutoFit/>
                </a:bodyPr>
                <a:p>
                  <a:pPr algn="ctr"/>
                  <a:r>
                    <a:rPr lang="zh-CN" altLang="en-US" sz="1400">
                      <a:solidFill>
                        <a:schemeClr val="bg1"/>
                      </a:solidFill>
                      <a:latin typeface="OPPOSans B" panose="00020600040101010101" charset="-122"/>
                      <a:ea typeface="OPPOSans B" panose="00020600040101010101" charset="-122"/>
                    </a:rPr>
                    <a:t>系统调度</a:t>
                  </a:r>
                  <a:endParaRPr lang="zh-CN" altLang="en-US" sz="1400">
                    <a:solidFill>
                      <a:schemeClr val="bg1"/>
                    </a:solidFill>
                    <a:latin typeface="OPPOSans B" panose="00020600040101010101" charset="-122"/>
                    <a:ea typeface="OPPOSans B" panose="00020600040101010101" charset="-122"/>
                  </a:endParaRPr>
                </a:p>
              </p:txBody>
            </p:sp>
            <p:cxnSp>
              <p:nvCxnSpPr>
                <p:cNvPr id="30" name="直接箭头连接符 29"/>
                <p:cNvCxnSpPr/>
                <p:nvPr/>
              </p:nvCxnSpPr>
              <p:spPr>
                <a:xfrm>
                  <a:off x="8847" y="4103"/>
                  <a:ext cx="3" cy="892"/>
                </a:xfrm>
                <a:prstGeom prst="straightConnector1">
                  <a:avLst/>
                </a:prstGeom>
                <a:ln w="2222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7487" y="4072"/>
                  <a:ext cx="0" cy="923"/>
                </a:xfrm>
                <a:prstGeom prst="straightConnector1">
                  <a:avLst/>
                </a:prstGeom>
                <a:ln w="22225">
                  <a:solidFill>
                    <a:schemeClr val="bg1"/>
                  </a:solidFill>
                  <a:tailEnd type="arrow"/>
                </a:ln>
              </p:spPr>
              <p:style>
                <a:lnRef idx="1">
                  <a:schemeClr val="accent1"/>
                </a:lnRef>
                <a:fillRef idx="0">
                  <a:schemeClr val="accent1"/>
                </a:fillRef>
                <a:effectRef idx="0">
                  <a:schemeClr val="accent1"/>
                </a:effectRef>
                <a:fontRef idx="minor">
                  <a:schemeClr val="tx1"/>
                </a:fontRef>
              </p:style>
            </p:cxnSp>
          </p:grpSp>
          <p:sp>
            <p:nvSpPr>
              <p:cNvPr id="40" name="椭圆 39"/>
              <p:cNvSpPr/>
              <p:nvPr/>
            </p:nvSpPr>
            <p:spPr>
              <a:xfrm>
                <a:off x="5841" y="-2680"/>
                <a:ext cx="540" cy="540"/>
              </a:xfrm>
              <a:prstGeom prst="ellipse">
                <a:avLst/>
              </a:prstGeom>
              <a:solidFill>
                <a:srgbClr val="D0D0C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5841" y="5349"/>
                <a:ext cx="540" cy="540"/>
              </a:xfrm>
              <a:prstGeom prst="ellipse">
                <a:avLst/>
              </a:prstGeom>
              <a:solidFill>
                <a:srgbClr val="D0D0C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3" name="直接箭头连接符 42"/>
              <p:cNvCxnSpPr>
                <a:stCxn id="4" idx="2"/>
                <a:endCxn id="49" idx="0"/>
              </p:cNvCxnSpPr>
              <p:nvPr/>
            </p:nvCxnSpPr>
            <p:spPr>
              <a:xfrm>
                <a:off x="11290" y="-815"/>
                <a:ext cx="0" cy="703"/>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grpSp>
        <p:sp>
          <p:nvSpPr>
            <p:cNvPr id="47" name="菱形 46"/>
            <p:cNvSpPr/>
            <p:nvPr/>
          </p:nvSpPr>
          <p:spPr>
            <a:xfrm>
              <a:off x="2834" y="2459"/>
              <a:ext cx="3405" cy="1095"/>
            </a:xfrm>
            <a:prstGeom prst="diamond">
              <a:avLst/>
            </a:prstGeom>
            <a:solidFill>
              <a:srgbClr val="33CF58"/>
            </a:solidFill>
            <a:ln>
              <a:solidFill>
                <a:srgbClr val="33C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OPPOSans M" panose="00020600040101010101" charset="-122"/>
                  <a:ea typeface="OPPOSans M" panose="00020600040101010101" charset="-122"/>
                </a:rPr>
                <a:t>获取同步状态</a:t>
              </a:r>
              <a:endParaRPr lang="zh-CN" altLang="en-US" sz="1400">
                <a:latin typeface="OPPOSans M" panose="00020600040101010101" charset="-122"/>
                <a:ea typeface="OPPOSans M" panose="00020600040101010101" charset="-122"/>
              </a:endParaRPr>
            </a:p>
          </p:txBody>
        </p:sp>
        <p:sp>
          <p:nvSpPr>
            <p:cNvPr id="48" name="文本框 47"/>
            <p:cNvSpPr txBox="1"/>
            <p:nvPr/>
          </p:nvSpPr>
          <p:spPr>
            <a:xfrm>
              <a:off x="6591" y="2459"/>
              <a:ext cx="1843" cy="503"/>
            </a:xfrm>
            <a:prstGeom prst="rect">
              <a:avLst/>
            </a:prstGeom>
            <a:noFill/>
          </p:spPr>
          <p:txBody>
            <a:bodyPr wrap="square" rtlCol="0">
              <a:spAutoFit/>
            </a:bodyPr>
            <a:p>
              <a:pPr algn="ctr"/>
              <a:r>
                <a:rPr lang="zh-CN" altLang="en-US" sz="1400">
                  <a:solidFill>
                    <a:srgbClr val="02743F"/>
                  </a:solidFill>
                  <a:latin typeface="OPPOSans M" panose="00020600040101010101" charset="-122"/>
                  <a:ea typeface="OPPOSans M" panose="00020600040101010101" charset="-122"/>
                </a:rPr>
                <a:t>获取失败</a:t>
              </a:r>
              <a:endParaRPr lang="zh-CN" altLang="en-US" sz="1400">
                <a:solidFill>
                  <a:srgbClr val="02743F"/>
                </a:solidFill>
                <a:latin typeface="OPPOSans M" panose="00020600040101010101" charset="-122"/>
                <a:ea typeface="OPPOSans M" panose="00020600040101010101" charset="-122"/>
              </a:endParaRPr>
            </a:p>
          </p:txBody>
        </p:sp>
        <p:sp>
          <p:nvSpPr>
            <p:cNvPr id="49" name="圆角矩形 48"/>
            <p:cNvSpPr/>
            <p:nvPr/>
          </p:nvSpPr>
          <p:spPr>
            <a:xfrm>
              <a:off x="8786" y="4084"/>
              <a:ext cx="1860" cy="750"/>
            </a:xfrm>
            <a:prstGeom prst="roundRect">
              <a:avLst/>
            </a:prstGeom>
            <a:solidFill>
              <a:srgbClr val="33CF5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OPPOSans M" panose="00020600040101010101" charset="-122"/>
                  <a:ea typeface="OPPOSans M" panose="00020600040101010101" charset="-122"/>
                </a:rPr>
                <a:t>加入同步队列尾部</a:t>
              </a:r>
              <a:endParaRPr lang="zh-CN" altLang="en-US" sz="1400">
                <a:latin typeface="OPPOSans M" panose="00020600040101010101" charset="-122"/>
                <a:ea typeface="OPPOSans M" panose="00020600040101010101" charset="-122"/>
              </a:endParaRPr>
            </a:p>
          </p:txBody>
        </p:sp>
        <p:sp>
          <p:nvSpPr>
            <p:cNvPr id="50" name="文本框 49"/>
            <p:cNvSpPr txBox="1"/>
            <p:nvPr/>
          </p:nvSpPr>
          <p:spPr>
            <a:xfrm>
              <a:off x="7582" y="4767"/>
              <a:ext cx="1843" cy="503"/>
            </a:xfrm>
            <a:prstGeom prst="rect">
              <a:avLst/>
            </a:prstGeom>
            <a:noFill/>
          </p:spPr>
          <p:txBody>
            <a:bodyPr wrap="square" rtlCol="0">
              <a:spAutoFit/>
            </a:bodyPr>
            <a:p>
              <a:pPr algn="ctr"/>
              <a:r>
                <a:rPr lang="en-US" altLang="zh-CN" sz="1400">
                  <a:solidFill>
                    <a:srgbClr val="02743F"/>
                  </a:solidFill>
                  <a:latin typeface="OPPOSans M" panose="00020600040101010101" charset="-122"/>
                  <a:ea typeface="OPPOSans M" panose="00020600040101010101" charset="-122"/>
                </a:rPr>
                <a:t>CAS</a:t>
              </a:r>
              <a:r>
                <a:rPr lang="zh-CN" altLang="en-US" sz="1400">
                  <a:solidFill>
                    <a:srgbClr val="02743F"/>
                  </a:solidFill>
                  <a:latin typeface="OPPOSans M" panose="00020600040101010101" charset="-122"/>
                  <a:ea typeface="OPPOSans M" panose="00020600040101010101" charset="-122"/>
                </a:rPr>
                <a:t>设置</a:t>
              </a:r>
              <a:endParaRPr lang="zh-CN" altLang="en-US" sz="1400">
                <a:solidFill>
                  <a:srgbClr val="02743F"/>
                </a:solidFill>
                <a:latin typeface="OPPOSans M" panose="00020600040101010101" charset="-122"/>
                <a:ea typeface="OPPOSans M" panose="00020600040101010101" charset="-122"/>
              </a:endParaRPr>
            </a:p>
          </p:txBody>
        </p:sp>
        <p:sp>
          <p:nvSpPr>
            <p:cNvPr id="51" name="菱形 50"/>
            <p:cNvSpPr/>
            <p:nvPr/>
          </p:nvSpPr>
          <p:spPr>
            <a:xfrm>
              <a:off x="8025" y="5203"/>
              <a:ext cx="3405" cy="1095"/>
            </a:xfrm>
            <a:prstGeom prst="diamond">
              <a:avLst/>
            </a:prstGeom>
            <a:solidFill>
              <a:srgbClr val="33CF58"/>
            </a:solidFill>
            <a:ln>
              <a:solidFill>
                <a:srgbClr val="33C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OPPOSans M" panose="00020600040101010101" charset="-122"/>
                  <a:ea typeface="OPPOSans M" panose="00020600040101010101" charset="-122"/>
                </a:rPr>
                <a:t>前驱节点为头节点</a:t>
              </a:r>
              <a:endParaRPr lang="zh-CN" altLang="en-US" sz="1400">
                <a:latin typeface="OPPOSans M" panose="00020600040101010101" charset="-122"/>
                <a:ea typeface="OPPOSans M" panose="00020600040101010101" charset="-122"/>
              </a:endParaRPr>
            </a:p>
          </p:txBody>
        </p:sp>
        <p:sp>
          <p:nvSpPr>
            <p:cNvPr id="52" name="菱形 51"/>
            <p:cNvSpPr/>
            <p:nvPr/>
          </p:nvSpPr>
          <p:spPr>
            <a:xfrm>
              <a:off x="8037" y="6803"/>
              <a:ext cx="3405" cy="1095"/>
            </a:xfrm>
            <a:prstGeom prst="diamond">
              <a:avLst/>
            </a:prstGeom>
            <a:solidFill>
              <a:srgbClr val="33CF58"/>
            </a:solidFill>
            <a:ln>
              <a:solidFill>
                <a:srgbClr val="33C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OPPOSans M" panose="00020600040101010101" charset="-122"/>
                  <a:ea typeface="OPPOSans M" panose="00020600040101010101" charset="-122"/>
                </a:rPr>
                <a:t>获取同步状态</a:t>
              </a:r>
              <a:endParaRPr lang="zh-CN" altLang="en-US" sz="1400">
                <a:latin typeface="OPPOSans M" panose="00020600040101010101" charset="-122"/>
                <a:ea typeface="OPPOSans M" panose="00020600040101010101" charset="-122"/>
              </a:endParaRPr>
            </a:p>
          </p:txBody>
        </p:sp>
        <p:cxnSp>
          <p:nvCxnSpPr>
            <p:cNvPr id="53" name="直接箭头连接符 52"/>
            <p:cNvCxnSpPr>
              <a:stCxn id="49" idx="2"/>
              <a:endCxn id="51" idx="0"/>
            </p:cNvCxnSpPr>
            <p:nvPr/>
          </p:nvCxnSpPr>
          <p:spPr>
            <a:xfrm>
              <a:off x="9716" y="4834"/>
              <a:ext cx="12" cy="369"/>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51" idx="2"/>
              <a:endCxn id="52" idx="0"/>
            </p:cNvCxnSpPr>
            <p:nvPr/>
          </p:nvCxnSpPr>
          <p:spPr>
            <a:xfrm>
              <a:off x="9728" y="6298"/>
              <a:ext cx="12" cy="505"/>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sp>
          <p:nvSpPr>
            <p:cNvPr id="55" name="圆角矩形 54"/>
            <p:cNvSpPr/>
            <p:nvPr/>
          </p:nvSpPr>
          <p:spPr>
            <a:xfrm>
              <a:off x="8810" y="8298"/>
              <a:ext cx="1860" cy="750"/>
            </a:xfrm>
            <a:prstGeom prst="roundRect">
              <a:avLst/>
            </a:prstGeom>
            <a:solidFill>
              <a:srgbClr val="33CF5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OPPOSans M" panose="00020600040101010101" charset="-122"/>
                  <a:ea typeface="OPPOSans M" panose="00020600040101010101" charset="-122"/>
                </a:rPr>
                <a:t>当前节点设置为头节点</a:t>
              </a:r>
              <a:endParaRPr lang="zh-CN" altLang="en-US" sz="1400">
                <a:latin typeface="OPPOSans M" panose="00020600040101010101" charset="-122"/>
                <a:ea typeface="OPPOSans M" panose="00020600040101010101" charset="-122"/>
              </a:endParaRPr>
            </a:p>
          </p:txBody>
        </p:sp>
        <p:sp>
          <p:nvSpPr>
            <p:cNvPr id="56" name="圆角矩形 55"/>
            <p:cNvSpPr/>
            <p:nvPr/>
          </p:nvSpPr>
          <p:spPr>
            <a:xfrm>
              <a:off x="3592" y="8298"/>
              <a:ext cx="1860" cy="750"/>
            </a:xfrm>
            <a:prstGeom prst="roundRect">
              <a:avLst/>
            </a:prstGeom>
            <a:solidFill>
              <a:srgbClr val="33CF5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OPPOSans M" panose="00020600040101010101" charset="-122"/>
                  <a:ea typeface="OPPOSans M" panose="00020600040101010101" charset="-122"/>
                </a:rPr>
                <a:t>返回退出</a:t>
              </a:r>
              <a:endParaRPr lang="zh-CN" altLang="en-US" sz="1400">
                <a:latin typeface="OPPOSans M" panose="00020600040101010101" charset="-122"/>
                <a:ea typeface="OPPOSans M" panose="00020600040101010101" charset="-122"/>
              </a:endParaRPr>
            </a:p>
          </p:txBody>
        </p:sp>
        <p:cxnSp>
          <p:nvCxnSpPr>
            <p:cNvPr id="57" name="直接箭头连接符 56"/>
            <p:cNvCxnSpPr>
              <a:stCxn id="40" idx="4"/>
              <a:endCxn id="47" idx="0"/>
            </p:cNvCxnSpPr>
            <p:nvPr/>
          </p:nvCxnSpPr>
          <p:spPr>
            <a:xfrm>
              <a:off x="4522" y="2056"/>
              <a:ext cx="15" cy="403"/>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56" idx="2"/>
              <a:endCxn id="42" idx="0"/>
            </p:cNvCxnSpPr>
            <p:nvPr/>
          </p:nvCxnSpPr>
          <p:spPr>
            <a:xfrm>
              <a:off x="4522" y="9048"/>
              <a:ext cx="0" cy="497"/>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55" idx="1"/>
              <a:endCxn id="56" idx="3"/>
            </p:cNvCxnSpPr>
            <p:nvPr/>
          </p:nvCxnSpPr>
          <p:spPr>
            <a:xfrm flipH="1">
              <a:off x="5452" y="8673"/>
              <a:ext cx="3358" cy="0"/>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7703" y="7795"/>
              <a:ext cx="1843" cy="503"/>
            </a:xfrm>
            <a:prstGeom prst="rect">
              <a:avLst/>
            </a:prstGeom>
            <a:noFill/>
          </p:spPr>
          <p:txBody>
            <a:bodyPr wrap="square" rtlCol="0">
              <a:spAutoFit/>
            </a:bodyPr>
            <a:p>
              <a:pPr algn="ctr"/>
              <a:r>
                <a:rPr lang="zh-CN" altLang="en-US" sz="1400">
                  <a:solidFill>
                    <a:srgbClr val="02743F"/>
                  </a:solidFill>
                  <a:latin typeface="OPPOSans M" panose="00020600040101010101" charset="-122"/>
                  <a:ea typeface="OPPOSans M" panose="00020600040101010101" charset="-122"/>
                </a:rPr>
                <a:t>获取成功</a:t>
              </a:r>
              <a:endParaRPr lang="zh-CN" altLang="en-US" sz="1400">
                <a:solidFill>
                  <a:srgbClr val="02743F"/>
                </a:solidFill>
                <a:latin typeface="OPPOSans M" panose="00020600040101010101" charset="-122"/>
                <a:ea typeface="OPPOSans M" panose="00020600040101010101" charset="-122"/>
              </a:endParaRPr>
            </a:p>
          </p:txBody>
        </p:sp>
        <p:cxnSp>
          <p:nvCxnSpPr>
            <p:cNvPr id="61" name="直接箭头连接符 60"/>
            <p:cNvCxnSpPr>
              <a:stCxn id="52" idx="2"/>
              <a:endCxn id="55" idx="0"/>
            </p:cNvCxnSpPr>
            <p:nvPr/>
          </p:nvCxnSpPr>
          <p:spPr>
            <a:xfrm>
              <a:off x="9740" y="7898"/>
              <a:ext cx="0" cy="400"/>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8771" y="6300"/>
              <a:ext cx="866" cy="503"/>
            </a:xfrm>
            <a:prstGeom prst="rect">
              <a:avLst/>
            </a:prstGeom>
            <a:noFill/>
          </p:spPr>
          <p:txBody>
            <a:bodyPr wrap="square" rtlCol="0">
              <a:spAutoFit/>
            </a:bodyPr>
            <a:p>
              <a:pPr algn="ctr"/>
              <a:r>
                <a:rPr lang="zh-CN" altLang="en-US" sz="1400">
                  <a:solidFill>
                    <a:srgbClr val="02743F"/>
                  </a:solidFill>
                  <a:latin typeface="OPPOSans M" panose="00020600040101010101" charset="-122"/>
                  <a:ea typeface="OPPOSans M" panose="00020600040101010101" charset="-122"/>
                </a:rPr>
                <a:t>是</a:t>
              </a:r>
              <a:endParaRPr lang="zh-CN" altLang="en-US" sz="1400">
                <a:solidFill>
                  <a:srgbClr val="02743F"/>
                </a:solidFill>
                <a:latin typeface="OPPOSans M" panose="00020600040101010101" charset="-122"/>
                <a:ea typeface="OPPOSans M" panose="00020600040101010101" charset="-122"/>
              </a:endParaRPr>
            </a:p>
          </p:txBody>
        </p:sp>
        <p:cxnSp>
          <p:nvCxnSpPr>
            <p:cNvPr id="63" name="直接箭头连接符 62"/>
            <p:cNvCxnSpPr>
              <a:stCxn id="47" idx="2"/>
              <a:endCxn id="56" idx="0"/>
            </p:cNvCxnSpPr>
            <p:nvPr/>
          </p:nvCxnSpPr>
          <p:spPr>
            <a:xfrm flipH="1">
              <a:off x="4522" y="3554"/>
              <a:ext cx="15" cy="4744"/>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sp>
          <p:nvSpPr>
            <p:cNvPr id="64" name="圆角矩形 63"/>
            <p:cNvSpPr/>
            <p:nvPr/>
          </p:nvSpPr>
          <p:spPr>
            <a:xfrm>
              <a:off x="12650" y="6175"/>
              <a:ext cx="1860" cy="750"/>
            </a:xfrm>
            <a:prstGeom prst="roundRect">
              <a:avLst/>
            </a:prstGeom>
            <a:solidFill>
              <a:srgbClr val="33CF5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OPPOSans M" panose="00020600040101010101" charset="-122"/>
                  <a:ea typeface="OPPOSans M" panose="00020600040101010101" charset="-122"/>
                </a:rPr>
                <a:t>线程进入等待状态</a:t>
              </a:r>
              <a:endParaRPr lang="zh-CN" altLang="en-US" sz="1400">
                <a:latin typeface="OPPOSans M" panose="00020600040101010101" charset="-122"/>
                <a:ea typeface="OPPOSans M" panose="00020600040101010101" charset="-122"/>
              </a:endParaRPr>
            </a:p>
          </p:txBody>
        </p:sp>
        <p:cxnSp>
          <p:nvCxnSpPr>
            <p:cNvPr id="65" name="直接箭头连接符 64"/>
            <p:cNvCxnSpPr>
              <a:stCxn id="52" idx="3"/>
              <a:endCxn id="64" idx="1"/>
            </p:cNvCxnSpPr>
            <p:nvPr/>
          </p:nvCxnSpPr>
          <p:spPr>
            <a:xfrm flipV="1">
              <a:off x="11442" y="6550"/>
              <a:ext cx="1208" cy="801"/>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rot="19560000">
              <a:off x="11218" y="7098"/>
              <a:ext cx="1843" cy="503"/>
            </a:xfrm>
            <a:prstGeom prst="rect">
              <a:avLst/>
            </a:prstGeom>
            <a:noFill/>
          </p:spPr>
          <p:txBody>
            <a:bodyPr wrap="square" rtlCol="0">
              <a:spAutoFit/>
            </a:bodyPr>
            <a:p>
              <a:pPr algn="ctr"/>
              <a:r>
                <a:rPr lang="zh-CN" altLang="en-US" sz="1400">
                  <a:solidFill>
                    <a:srgbClr val="02743F"/>
                  </a:solidFill>
                  <a:latin typeface="OPPOSans M" panose="00020600040101010101" charset="-122"/>
                  <a:ea typeface="OPPOSans M" panose="00020600040101010101" charset="-122"/>
                </a:rPr>
                <a:t>获取失败</a:t>
              </a:r>
              <a:endParaRPr lang="zh-CN" altLang="en-US" sz="1400">
                <a:solidFill>
                  <a:srgbClr val="02743F"/>
                </a:solidFill>
                <a:latin typeface="OPPOSans M" panose="00020600040101010101" charset="-122"/>
                <a:ea typeface="OPPOSans M" panose="00020600040101010101" charset="-122"/>
              </a:endParaRPr>
            </a:p>
          </p:txBody>
        </p:sp>
        <p:cxnSp>
          <p:nvCxnSpPr>
            <p:cNvPr id="68" name="直接箭头连接符 67"/>
            <p:cNvCxnSpPr>
              <a:stCxn id="51" idx="3"/>
            </p:cNvCxnSpPr>
            <p:nvPr/>
          </p:nvCxnSpPr>
          <p:spPr>
            <a:xfrm>
              <a:off x="11430" y="5751"/>
              <a:ext cx="1202" cy="788"/>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rot="1560000">
              <a:off x="11301" y="5958"/>
              <a:ext cx="866" cy="503"/>
            </a:xfrm>
            <a:prstGeom prst="rect">
              <a:avLst/>
            </a:prstGeom>
            <a:noFill/>
          </p:spPr>
          <p:txBody>
            <a:bodyPr wrap="square" rtlCol="0">
              <a:spAutoFit/>
            </a:bodyPr>
            <a:p>
              <a:pPr algn="ctr"/>
              <a:r>
                <a:rPr lang="zh-CN" altLang="en-US" sz="1400">
                  <a:solidFill>
                    <a:srgbClr val="02743F"/>
                  </a:solidFill>
                  <a:latin typeface="OPPOSans M" panose="00020600040101010101" charset="-122"/>
                  <a:ea typeface="OPPOSans M" panose="00020600040101010101" charset="-122"/>
                </a:rPr>
                <a:t>不是</a:t>
              </a:r>
              <a:endParaRPr lang="zh-CN" altLang="en-US" sz="1400">
                <a:solidFill>
                  <a:srgbClr val="02743F"/>
                </a:solidFill>
                <a:latin typeface="OPPOSans M" panose="00020600040101010101" charset="-122"/>
                <a:ea typeface="OPPOSans M" panose="00020600040101010101" charset="-122"/>
              </a:endParaRPr>
            </a:p>
          </p:txBody>
        </p:sp>
        <p:cxnSp>
          <p:nvCxnSpPr>
            <p:cNvPr id="70" name="直接箭头连接符 69"/>
            <p:cNvCxnSpPr>
              <a:endCxn id="51" idx="0"/>
            </p:cNvCxnSpPr>
            <p:nvPr/>
          </p:nvCxnSpPr>
          <p:spPr>
            <a:xfrm flipH="1" flipV="1">
              <a:off x="9728" y="5203"/>
              <a:ext cx="3831" cy="14"/>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cxnSp>
          <p:nvCxnSpPr>
            <p:cNvPr id="71" name="直接连接符 70"/>
            <p:cNvCxnSpPr>
              <a:endCxn id="64" idx="0"/>
            </p:cNvCxnSpPr>
            <p:nvPr/>
          </p:nvCxnSpPr>
          <p:spPr>
            <a:xfrm>
              <a:off x="13574" y="5217"/>
              <a:ext cx="6" cy="958"/>
            </a:xfrm>
            <a:prstGeom prst="line">
              <a:avLst/>
            </a:prstGeom>
            <a:ln w="22225">
              <a:solidFill>
                <a:srgbClr val="02743F"/>
              </a:solidFill>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11045" y="4378"/>
              <a:ext cx="2418" cy="839"/>
            </a:xfrm>
            <a:prstGeom prst="rect">
              <a:avLst/>
            </a:prstGeom>
            <a:noFill/>
          </p:spPr>
          <p:txBody>
            <a:bodyPr wrap="square" rtlCol="0">
              <a:spAutoFit/>
            </a:bodyPr>
            <a:p>
              <a:pPr algn="ctr"/>
              <a:r>
                <a:rPr lang="zh-CN" altLang="en-US" sz="1400">
                  <a:solidFill>
                    <a:srgbClr val="02743F"/>
                  </a:solidFill>
                  <a:latin typeface="OPPOSans M" panose="00020600040101010101" charset="-122"/>
                  <a:ea typeface="OPPOSans M" panose="00020600040101010101" charset="-122"/>
                </a:rPr>
                <a:t>线程被中断或前驱节点被释放</a:t>
              </a:r>
              <a:endParaRPr lang="zh-CN" altLang="en-US" sz="1400">
                <a:solidFill>
                  <a:srgbClr val="02743F"/>
                </a:solidFill>
                <a:latin typeface="OPPOSans M" panose="00020600040101010101" charset="-122"/>
                <a:ea typeface="OPPOSans M" panose="00020600040101010101" charset="-122"/>
              </a:endParaRPr>
            </a:p>
          </p:txBody>
        </p:sp>
      </p:grpSp>
      <p:sp>
        <p:nvSpPr>
          <p:cNvPr id="74" name="文本框 73"/>
          <p:cNvSpPr txBox="1"/>
          <p:nvPr/>
        </p:nvSpPr>
        <p:spPr>
          <a:xfrm>
            <a:off x="1799590" y="3491865"/>
            <a:ext cx="1170305" cy="319405"/>
          </a:xfrm>
          <a:prstGeom prst="rect">
            <a:avLst/>
          </a:prstGeom>
          <a:noFill/>
        </p:spPr>
        <p:txBody>
          <a:bodyPr wrap="square" rtlCol="0">
            <a:spAutoFit/>
          </a:bodyPr>
          <a:p>
            <a:pPr algn="ctr"/>
            <a:r>
              <a:rPr lang="zh-CN" altLang="en-US" sz="1400">
                <a:solidFill>
                  <a:srgbClr val="02743F"/>
                </a:solidFill>
                <a:latin typeface="OPPOSans M" panose="00020600040101010101" charset="-122"/>
                <a:ea typeface="OPPOSans M" panose="00020600040101010101" charset="-122"/>
              </a:rPr>
              <a:t>获取成功</a:t>
            </a:r>
            <a:endParaRPr lang="zh-CN" altLang="en-US" sz="1400">
              <a:solidFill>
                <a:srgbClr val="02743F"/>
              </a:solidFill>
              <a:latin typeface="OPPOSans M" panose="00020600040101010101" charset="-122"/>
              <a:ea typeface="OPPOSans M" panose="00020600040101010101"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文本框 16"/>
          <p:cNvSpPr txBox="1"/>
          <p:nvPr/>
        </p:nvSpPr>
        <p:spPr>
          <a:xfrm>
            <a:off x="194945" y="294005"/>
            <a:ext cx="4185920" cy="659130"/>
          </a:xfrm>
          <a:prstGeom prst="rect">
            <a:avLst/>
          </a:prstGeom>
          <a:noFill/>
        </p:spPr>
        <p:txBody>
          <a:bodyPr wrap="square" rtlCol="0">
            <a:spAutoFit/>
          </a:bodyPr>
          <a:p>
            <a:pPr algn="l"/>
            <a:r>
              <a:rPr lang="zh-CN" altLang="en-US">
                <a:solidFill>
                  <a:srgbClr val="02743F"/>
                </a:solidFill>
                <a:latin typeface="OPPOSans M" panose="00020600040101010101" charset="-122"/>
                <a:ea typeface="OPPOSans M" panose="00020600040101010101" charset="-122"/>
                <a:sym typeface="+mn-ea"/>
              </a:rPr>
              <a:t>可重入锁</a:t>
            </a:r>
            <a:r>
              <a:rPr lang="en-US" altLang="zh-CN">
                <a:solidFill>
                  <a:srgbClr val="02743F"/>
                </a:solidFill>
                <a:latin typeface="OPPOSans M" panose="00020600040101010101" charset="-122"/>
                <a:ea typeface="OPPOSans M" panose="00020600040101010101" charset="-122"/>
                <a:sym typeface="+mn-ea"/>
              </a:rPr>
              <a:t>ReentrantLock</a:t>
            </a:r>
            <a:endParaRPr lang="en-US" altLang="zh-CN">
              <a:solidFill>
                <a:srgbClr val="02743F"/>
              </a:solidFill>
              <a:latin typeface="OPPOSans M" panose="00020600040101010101" charset="-122"/>
              <a:ea typeface="OPPOSans M" panose="00020600040101010101" charset="-122"/>
              <a:sym typeface="+mn-ea"/>
            </a:endParaRPr>
          </a:p>
          <a:p>
            <a:pPr algn="l"/>
            <a:endParaRPr lang="zh-CN" altLang="en-US">
              <a:solidFill>
                <a:srgbClr val="02743F"/>
              </a:solidFill>
              <a:latin typeface="OPPOSans M" panose="00020600040101010101" charset="-122"/>
              <a:ea typeface="OPPOSans M" panose="00020600040101010101" charset="-122"/>
            </a:endParaRPr>
          </a:p>
        </p:txBody>
      </p:sp>
      <p:sp>
        <p:nvSpPr>
          <p:cNvPr id="2" name="文本框 1"/>
          <p:cNvSpPr txBox="1"/>
          <p:nvPr/>
        </p:nvSpPr>
        <p:spPr>
          <a:xfrm>
            <a:off x="394970" y="953135"/>
            <a:ext cx="11409680" cy="2059305"/>
          </a:xfrm>
          <a:prstGeom prst="rect">
            <a:avLst/>
          </a:prstGeom>
          <a:noFill/>
        </p:spPr>
        <p:txBody>
          <a:bodyPr wrap="square" rtlCol="0">
            <a:spAutoFit/>
          </a:bodyPr>
          <a:p>
            <a:pPr algn="l"/>
            <a:r>
              <a:rPr lang="en-US" altLang="zh-CN" sz="1600">
                <a:solidFill>
                  <a:srgbClr val="02743F"/>
                </a:solidFill>
                <a:latin typeface="OPPOSans M" panose="00020600040101010101" charset="-122"/>
                <a:ea typeface="OPPOSans M" panose="00020600040101010101" charset="-122"/>
                <a:sym typeface="+mn-ea"/>
              </a:rPr>
              <a:t>ReentrantLock</a:t>
            </a:r>
            <a:r>
              <a:rPr lang="zh-CN" altLang="en-US" sz="1600">
                <a:solidFill>
                  <a:srgbClr val="02743F"/>
                </a:solidFill>
                <a:latin typeface="OPPOSans M" panose="00020600040101010101" charset="-122"/>
                <a:ea typeface="OPPOSans M" panose="00020600040101010101" charset="-122"/>
                <a:sym typeface="+mn-ea"/>
              </a:rPr>
              <a:t>是</a:t>
            </a:r>
            <a:r>
              <a:rPr lang="en-US" altLang="zh-CN" sz="1600">
                <a:solidFill>
                  <a:srgbClr val="02743F"/>
                </a:solidFill>
                <a:latin typeface="OPPOSans M" panose="00020600040101010101" charset="-122"/>
                <a:ea typeface="OPPOSans M" panose="00020600040101010101" charset="-122"/>
                <a:sym typeface="+mn-ea"/>
              </a:rPr>
              <a:t>Lock</a:t>
            </a:r>
            <a:r>
              <a:rPr lang="zh-CN" altLang="en-US" sz="1600">
                <a:solidFill>
                  <a:srgbClr val="02743F"/>
                </a:solidFill>
                <a:latin typeface="OPPOSans M" panose="00020600040101010101" charset="-122"/>
                <a:ea typeface="OPPOSans M" panose="00020600040101010101" charset="-122"/>
                <a:sym typeface="+mn-ea"/>
              </a:rPr>
              <a:t>的一个实现类，基于</a:t>
            </a:r>
            <a:r>
              <a:rPr lang="en-US" altLang="zh-CN" sz="1600">
                <a:solidFill>
                  <a:srgbClr val="02743F"/>
                </a:solidFill>
                <a:latin typeface="OPPOSans M" panose="00020600040101010101" charset="-122"/>
                <a:ea typeface="OPPOSans M" panose="00020600040101010101" charset="-122"/>
                <a:sym typeface="+mn-ea"/>
              </a:rPr>
              <a:t>AQS</a:t>
            </a:r>
            <a:r>
              <a:rPr lang="zh-CN" altLang="en-US" sz="1600">
                <a:solidFill>
                  <a:srgbClr val="02743F"/>
                </a:solidFill>
                <a:latin typeface="OPPOSans M" panose="00020600040101010101" charset="-122"/>
                <a:ea typeface="OPPOSans M" panose="00020600040101010101" charset="-122"/>
                <a:sym typeface="+mn-ea"/>
              </a:rPr>
              <a:t>的同步状态</a:t>
            </a:r>
            <a:r>
              <a:rPr lang="en-US" altLang="zh-CN" sz="1600">
                <a:solidFill>
                  <a:srgbClr val="02743F"/>
                </a:solidFill>
                <a:latin typeface="OPPOSans M" panose="00020600040101010101" charset="-122"/>
                <a:ea typeface="OPPOSans M" panose="00020600040101010101" charset="-122"/>
                <a:sym typeface="+mn-ea"/>
              </a:rPr>
              <a:t>state</a:t>
            </a:r>
            <a:r>
              <a:rPr lang="zh-CN" altLang="en-US" sz="1600">
                <a:solidFill>
                  <a:srgbClr val="02743F"/>
                </a:solidFill>
                <a:latin typeface="OPPOSans M" panose="00020600040101010101" charset="-122"/>
                <a:ea typeface="OPPOSans M" panose="00020600040101010101" charset="-122"/>
                <a:sym typeface="+mn-ea"/>
              </a:rPr>
              <a:t>来实现</a:t>
            </a:r>
            <a:endParaRPr lang="zh-CN" altLang="en-US" sz="1600">
              <a:solidFill>
                <a:srgbClr val="02743F"/>
              </a:solidFill>
              <a:latin typeface="OPPOSans M" panose="00020600040101010101" charset="-122"/>
              <a:ea typeface="OPPOSans M" panose="00020600040101010101" charset="-122"/>
              <a:sym typeface="+mn-ea"/>
            </a:endParaRPr>
          </a:p>
          <a:p>
            <a:pPr algn="l"/>
            <a:endParaRPr lang="zh-CN" altLang="en-US" sz="1600">
              <a:solidFill>
                <a:srgbClr val="02743F"/>
              </a:solidFill>
              <a:latin typeface="OPPOSans M" panose="00020600040101010101" charset="-122"/>
              <a:ea typeface="OPPOSans M" panose="00020600040101010101" charset="-122"/>
              <a:sym typeface="+mn-ea"/>
            </a:endParaRPr>
          </a:p>
          <a:p>
            <a:pPr algn="l"/>
            <a:r>
              <a:rPr lang="zh-CN" altLang="en-US" sz="1600">
                <a:solidFill>
                  <a:srgbClr val="02743F"/>
                </a:solidFill>
                <a:latin typeface="OPPOSans M" panose="00020600040101010101" charset="-122"/>
                <a:ea typeface="OPPOSans M" panose="00020600040101010101" charset="-122"/>
                <a:sym typeface="+mn-ea"/>
              </a:rPr>
              <a:t>某一线程获取锁后，</a:t>
            </a:r>
            <a:r>
              <a:rPr lang="en-US" altLang="zh-CN" sz="1600">
                <a:solidFill>
                  <a:srgbClr val="02743F"/>
                </a:solidFill>
                <a:latin typeface="OPPOSans M" panose="00020600040101010101" charset="-122"/>
                <a:ea typeface="OPPOSans M" panose="00020600040101010101" charset="-122"/>
                <a:sym typeface="+mn-ea"/>
              </a:rPr>
              <a:t>state</a:t>
            </a:r>
            <a:r>
              <a:rPr lang="zh-CN" altLang="en-US" sz="1600">
                <a:solidFill>
                  <a:srgbClr val="02743F"/>
                </a:solidFill>
                <a:latin typeface="OPPOSans M" panose="00020600040101010101" charset="-122"/>
                <a:ea typeface="OPPOSans M" panose="00020600040101010101" charset="-122"/>
                <a:sym typeface="+mn-ea"/>
              </a:rPr>
              <a:t>值</a:t>
            </a:r>
            <a:r>
              <a:rPr lang="en-US" altLang="zh-CN" sz="1600">
                <a:solidFill>
                  <a:srgbClr val="02743F"/>
                </a:solidFill>
                <a:latin typeface="OPPOSans M" panose="00020600040101010101" charset="-122"/>
                <a:ea typeface="OPPOSans M" panose="00020600040101010101" charset="-122"/>
                <a:sym typeface="+mn-ea"/>
              </a:rPr>
              <a:t>+1</a:t>
            </a:r>
            <a:r>
              <a:rPr lang="zh-CN" altLang="en-US" sz="1600">
                <a:solidFill>
                  <a:srgbClr val="02743F"/>
                </a:solidFill>
                <a:latin typeface="OPPOSans M" panose="00020600040101010101" charset="-122"/>
                <a:ea typeface="OPPOSans M" panose="00020600040101010101" charset="-122"/>
                <a:sym typeface="+mn-ea"/>
              </a:rPr>
              <a:t>，再有线程来获取锁时，判断是否是当前持有锁线程，如果是，</a:t>
            </a:r>
            <a:r>
              <a:rPr lang="en-US" altLang="zh-CN" sz="1600">
                <a:solidFill>
                  <a:srgbClr val="02743F"/>
                </a:solidFill>
                <a:latin typeface="OPPOSans M" panose="00020600040101010101" charset="-122"/>
                <a:ea typeface="OPPOSans M" panose="00020600040101010101" charset="-122"/>
                <a:sym typeface="+mn-ea"/>
              </a:rPr>
              <a:t>state</a:t>
            </a:r>
            <a:r>
              <a:rPr lang="zh-CN" altLang="en-US" sz="1600">
                <a:solidFill>
                  <a:srgbClr val="02743F"/>
                </a:solidFill>
                <a:latin typeface="OPPOSans M" panose="00020600040101010101" charset="-122"/>
                <a:ea typeface="OPPOSans M" panose="00020600040101010101" charset="-122"/>
                <a:sym typeface="+mn-ea"/>
              </a:rPr>
              <a:t>再</a:t>
            </a:r>
            <a:r>
              <a:rPr lang="en-US" altLang="zh-CN" sz="1600">
                <a:solidFill>
                  <a:srgbClr val="02743F"/>
                </a:solidFill>
                <a:latin typeface="OPPOSans M" panose="00020600040101010101" charset="-122"/>
                <a:ea typeface="OPPOSans M" panose="00020600040101010101" charset="-122"/>
                <a:sym typeface="+mn-ea"/>
              </a:rPr>
              <a:t>+1</a:t>
            </a:r>
            <a:r>
              <a:rPr lang="zh-CN" altLang="en-US" sz="1600">
                <a:solidFill>
                  <a:srgbClr val="02743F"/>
                </a:solidFill>
                <a:latin typeface="OPPOSans M" panose="00020600040101010101" charset="-122"/>
                <a:ea typeface="OPPOSans M" panose="00020600040101010101" charset="-122"/>
                <a:sym typeface="+mn-ea"/>
              </a:rPr>
              <a:t>，如果不是，阻塞线程。线程释放锁时，</a:t>
            </a:r>
            <a:r>
              <a:rPr lang="en-US" altLang="zh-CN" sz="1600">
                <a:solidFill>
                  <a:srgbClr val="02743F"/>
                </a:solidFill>
                <a:latin typeface="OPPOSans M" panose="00020600040101010101" charset="-122"/>
                <a:ea typeface="OPPOSans M" panose="00020600040101010101" charset="-122"/>
                <a:sym typeface="+mn-ea"/>
              </a:rPr>
              <a:t>state-1</a:t>
            </a:r>
            <a:r>
              <a:rPr lang="zh-CN" altLang="en-US" sz="1600">
                <a:solidFill>
                  <a:srgbClr val="02743F"/>
                </a:solidFill>
                <a:latin typeface="OPPOSans M" panose="00020600040101010101" charset="-122"/>
                <a:ea typeface="OPPOSans M" panose="00020600040101010101" charset="-122"/>
                <a:sym typeface="+mn-ea"/>
              </a:rPr>
              <a:t>，</a:t>
            </a:r>
            <a:r>
              <a:rPr lang="en-US" altLang="zh-CN" sz="1600">
                <a:solidFill>
                  <a:srgbClr val="02743F"/>
                </a:solidFill>
                <a:latin typeface="OPPOSans M" panose="00020600040101010101" charset="-122"/>
                <a:ea typeface="OPPOSans M" panose="00020600040101010101" charset="-122"/>
                <a:sym typeface="+mn-ea"/>
              </a:rPr>
              <a:t>state</a:t>
            </a:r>
            <a:r>
              <a:rPr lang="zh-CN" altLang="en-US" sz="1600">
                <a:solidFill>
                  <a:srgbClr val="02743F"/>
                </a:solidFill>
                <a:latin typeface="OPPOSans M" panose="00020600040101010101" charset="-122"/>
                <a:ea typeface="OPPOSans M" panose="00020600040101010101" charset="-122"/>
                <a:sym typeface="+mn-ea"/>
              </a:rPr>
              <a:t>为</a:t>
            </a:r>
            <a:r>
              <a:rPr lang="en-US" altLang="zh-CN" sz="1600">
                <a:solidFill>
                  <a:srgbClr val="02743F"/>
                </a:solidFill>
                <a:latin typeface="OPPOSans M" panose="00020600040101010101" charset="-122"/>
                <a:ea typeface="OPPOSans M" panose="00020600040101010101" charset="-122"/>
                <a:sym typeface="+mn-ea"/>
              </a:rPr>
              <a:t>0</a:t>
            </a:r>
            <a:r>
              <a:rPr lang="zh-CN" altLang="en-US" sz="1600">
                <a:solidFill>
                  <a:srgbClr val="02743F"/>
                </a:solidFill>
                <a:latin typeface="OPPOSans M" panose="00020600040101010101" charset="-122"/>
                <a:ea typeface="OPPOSans M" panose="00020600040101010101" charset="-122"/>
                <a:sym typeface="+mn-ea"/>
              </a:rPr>
              <a:t>时，当前线程完全释放了锁，唤醒其他线程竞争锁。</a:t>
            </a:r>
            <a:endParaRPr lang="zh-CN" altLang="en-US" sz="1600">
              <a:solidFill>
                <a:srgbClr val="02743F"/>
              </a:solidFill>
              <a:latin typeface="OPPOSans M" panose="00020600040101010101" charset="-122"/>
              <a:ea typeface="OPPOSans M" panose="00020600040101010101" charset="-122"/>
              <a:sym typeface="+mn-ea"/>
            </a:endParaRPr>
          </a:p>
          <a:p>
            <a:pPr algn="l"/>
            <a:endParaRPr lang="zh-CN" altLang="en-US" sz="1600">
              <a:solidFill>
                <a:srgbClr val="02743F"/>
              </a:solidFill>
              <a:latin typeface="OPPOSans M" panose="00020600040101010101" charset="-122"/>
              <a:ea typeface="OPPOSans M" panose="00020600040101010101" charset="-122"/>
              <a:sym typeface="+mn-ea"/>
            </a:endParaRPr>
          </a:p>
          <a:p>
            <a:pPr algn="l"/>
            <a:r>
              <a:rPr lang="zh-CN" altLang="en-US" sz="1600">
                <a:solidFill>
                  <a:srgbClr val="02743F"/>
                </a:solidFill>
                <a:latin typeface="OPPOSans M" panose="00020600040101010101" charset="-122"/>
                <a:ea typeface="OPPOSans M" panose="00020600040101010101" charset="-122"/>
                <a:sym typeface="+mn-ea"/>
              </a:rPr>
              <a:t>默认非公平</a:t>
            </a:r>
            <a:endParaRPr lang="zh-CN" altLang="en-US" sz="1600">
              <a:solidFill>
                <a:srgbClr val="02743F"/>
              </a:solidFill>
              <a:latin typeface="OPPOSans M" panose="00020600040101010101" charset="-122"/>
              <a:ea typeface="OPPOSans M" panose="00020600040101010101" charset="-122"/>
              <a:sym typeface="+mn-ea"/>
            </a:endParaRPr>
          </a:p>
          <a:p>
            <a:pPr algn="l"/>
            <a:endParaRPr lang="zh-CN" altLang="en-US" sz="1600">
              <a:solidFill>
                <a:srgbClr val="02743F"/>
              </a:solidFill>
              <a:latin typeface="OPPOSans M" panose="00020600040101010101" charset="-122"/>
              <a:ea typeface="OPPOSans M" panose="00020600040101010101" charset="-122"/>
              <a:sym typeface="+mn-ea"/>
            </a:endParaRPr>
          </a:p>
          <a:p>
            <a:pPr algn="l"/>
            <a:endParaRPr lang="zh-CN" altLang="en-US" sz="1600">
              <a:solidFill>
                <a:srgbClr val="02743F"/>
              </a:solidFill>
              <a:latin typeface="OPPOSans M" panose="00020600040101010101" charset="-122"/>
              <a:ea typeface="OPPOSans M" panose="00020600040101010101" charset="-122"/>
              <a:sym typeface="+mn-ea"/>
            </a:endParaRPr>
          </a:p>
        </p:txBody>
      </p:sp>
      <p:sp>
        <p:nvSpPr>
          <p:cNvPr id="3" name="椭圆 2"/>
          <p:cNvSpPr/>
          <p:nvPr/>
        </p:nvSpPr>
        <p:spPr>
          <a:xfrm>
            <a:off x="318770" y="1079500"/>
            <a:ext cx="76200" cy="7620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318770" y="1549400"/>
            <a:ext cx="76200" cy="7620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318770" y="2293620"/>
            <a:ext cx="76200" cy="7620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0" name="图片 9" descr="非公平"/>
          <p:cNvPicPr>
            <a:picLocks noChangeAspect="1"/>
          </p:cNvPicPr>
          <p:nvPr/>
        </p:nvPicPr>
        <p:blipFill>
          <a:blip r:embed="rId1"/>
          <a:stretch>
            <a:fillRect/>
          </a:stretch>
        </p:blipFill>
        <p:spPr>
          <a:xfrm>
            <a:off x="1539875" y="2574290"/>
            <a:ext cx="8687435" cy="3491865"/>
          </a:xfrm>
          <a:prstGeom prst="rect">
            <a:avLst/>
          </a:prstGeom>
        </p:spPr>
      </p:pic>
      <p:sp>
        <p:nvSpPr>
          <p:cNvPr id="48" name="文本框 47"/>
          <p:cNvSpPr txBox="1"/>
          <p:nvPr/>
        </p:nvSpPr>
        <p:spPr>
          <a:xfrm>
            <a:off x="3171825" y="6156960"/>
            <a:ext cx="4925695" cy="319405"/>
          </a:xfrm>
          <a:prstGeom prst="rect">
            <a:avLst/>
          </a:prstGeom>
          <a:noFill/>
        </p:spPr>
        <p:txBody>
          <a:bodyPr wrap="square" rtlCol="0">
            <a:spAutoFit/>
          </a:bodyPr>
          <a:p>
            <a:pPr algn="ctr"/>
            <a:r>
              <a:rPr lang="zh-CN" altLang="en-US" sz="1400">
                <a:solidFill>
                  <a:srgbClr val="02743F"/>
                </a:solidFill>
                <a:latin typeface="OPPOSans M" panose="00020600040101010101" charset="-122"/>
                <a:ea typeface="OPPOSans M" panose="00020600040101010101" charset="-122"/>
              </a:rPr>
              <a:t>图源：https://juejin.im/post/6844903853494632462</a:t>
            </a:r>
            <a:endParaRPr lang="zh-CN" altLang="en-US" sz="1400">
              <a:solidFill>
                <a:srgbClr val="02743F"/>
              </a:solidFill>
              <a:latin typeface="OPPOSans M" panose="00020600040101010101" charset="-122"/>
              <a:ea typeface="OPPOSans M" panose="00020600040101010101"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文本框 16"/>
          <p:cNvSpPr txBox="1"/>
          <p:nvPr/>
        </p:nvSpPr>
        <p:spPr>
          <a:xfrm>
            <a:off x="194945" y="294005"/>
            <a:ext cx="4185920" cy="659130"/>
          </a:xfrm>
          <a:prstGeom prst="rect">
            <a:avLst/>
          </a:prstGeom>
          <a:noFill/>
        </p:spPr>
        <p:txBody>
          <a:bodyPr wrap="square" rtlCol="0">
            <a:spAutoFit/>
          </a:bodyPr>
          <a:p>
            <a:pPr algn="l"/>
            <a:r>
              <a:rPr lang="en-US" altLang="zh-CN">
                <a:solidFill>
                  <a:srgbClr val="02743F"/>
                </a:solidFill>
                <a:latin typeface="OPPOSans M" panose="00020600040101010101" charset="-122"/>
                <a:ea typeface="OPPOSans M" panose="00020600040101010101" charset="-122"/>
                <a:sym typeface="+mn-ea"/>
              </a:rPr>
              <a:t>Condition</a:t>
            </a:r>
            <a:r>
              <a:rPr lang="zh-CN" altLang="en-US">
                <a:solidFill>
                  <a:srgbClr val="02743F"/>
                </a:solidFill>
                <a:latin typeface="OPPOSans M" panose="00020600040101010101" charset="-122"/>
                <a:ea typeface="OPPOSans M" panose="00020600040101010101" charset="-122"/>
                <a:sym typeface="+mn-ea"/>
              </a:rPr>
              <a:t>接口</a:t>
            </a:r>
            <a:r>
              <a:rPr lang="en-US" altLang="zh-CN">
                <a:solidFill>
                  <a:srgbClr val="02743F"/>
                </a:solidFill>
                <a:latin typeface="OPPOSans M" panose="00020600040101010101" charset="-122"/>
                <a:ea typeface="OPPOSans M" panose="00020600040101010101" charset="-122"/>
                <a:sym typeface="+mn-ea"/>
              </a:rPr>
              <a:t>(1)</a:t>
            </a:r>
            <a:endParaRPr lang="en-US" altLang="zh-CN">
              <a:solidFill>
                <a:srgbClr val="02743F"/>
              </a:solidFill>
              <a:latin typeface="OPPOSans M" panose="00020600040101010101" charset="-122"/>
              <a:ea typeface="OPPOSans M" panose="00020600040101010101" charset="-122"/>
              <a:sym typeface="+mn-ea"/>
            </a:endParaRPr>
          </a:p>
          <a:p>
            <a:pPr algn="l"/>
            <a:endParaRPr lang="zh-CN" altLang="en-US">
              <a:solidFill>
                <a:srgbClr val="02743F"/>
              </a:solidFill>
              <a:latin typeface="OPPOSans M" panose="00020600040101010101" charset="-122"/>
              <a:ea typeface="OPPOSans M" panose="00020600040101010101" charset="-122"/>
            </a:endParaRPr>
          </a:p>
        </p:txBody>
      </p:sp>
      <p:sp>
        <p:nvSpPr>
          <p:cNvPr id="2" name="文本框 1"/>
          <p:cNvSpPr txBox="1"/>
          <p:nvPr/>
        </p:nvSpPr>
        <p:spPr>
          <a:xfrm>
            <a:off x="394970" y="953135"/>
            <a:ext cx="11409680" cy="1571625"/>
          </a:xfrm>
          <a:prstGeom prst="rect">
            <a:avLst/>
          </a:prstGeom>
          <a:noFill/>
        </p:spPr>
        <p:txBody>
          <a:bodyPr wrap="square" rtlCol="0">
            <a:spAutoFit/>
          </a:bodyPr>
          <a:p>
            <a:pPr algn="l"/>
            <a:r>
              <a:rPr lang="zh-CN" altLang="en-US" sz="1600">
                <a:solidFill>
                  <a:srgbClr val="02743F"/>
                </a:solidFill>
                <a:latin typeface="OPPOSans M" panose="00020600040101010101" charset="-122"/>
                <a:ea typeface="OPPOSans M" panose="00020600040101010101" charset="-122"/>
                <a:sym typeface="+mn-ea"/>
              </a:rPr>
              <a:t>任意对象都有一组监视器方法</a:t>
            </a:r>
            <a:r>
              <a:rPr lang="en-US" altLang="zh-CN" sz="1600">
                <a:solidFill>
                  <a:srgbClr val="02743F"/>
                </a:solidFill>
                <a:latin typeface="OPPOSans M" panose="00020600040101010101" charset="-122"/>
                <a:ea typeface="OPPOSans M" panose="00020600040101010101" charset="-122"/>
                <a:sym typeface="+mn-ea"/>
              </a:rPr>
              <a:t>(wait(),nofity(),nofityAll()</a:t>
            </a:r>
            <a:r>
              <a:rPr lang="zh-CN" altLang="en-US" sz="1600">
                <a:solidFill>
                  <a:srgbClr val="02743F"/>
                </a:solidFill>
                <a:latin typeface="OPPOSans M" panose="00020600040101010101" charset="-122"/>
                <a:ea typeface="OPPOSans M" panose="00020600040101010101" charset="-122"/>
                <a:sym typeface="+mn-ea"/>
              </a:rPr>
              <a:t>等</a:t>
            </a:r>
            <a:r>
              <a:rPr lang="en-US" altLang="zh-CN" sz="1600">
                <a:solidFill>
                  <a:srgbClr val="02743F"/>
                </a:solidFill>
                <a:latin typeface="OPPOSans M" panose="00020600040101010101" charset="-122"/>
                <a:ea typeface="OPPOSans M" panose="00020600040101010101" charset="-122"/>
                <a:sym typeface="+mn-ea"/>
              </a:rPr>
              <a:t>)</a:t>
            </a:r>
            <a:r>
              <a:rPr lang="zh-CN" altLang="en-US" sz="1600">
                <a:solidFill>
                  <a:srgbClr val="02743F"/>
                </a:solidFill>
                <a:latin typeface="OPPOSans M" panose="00020600040101010101" charset="-122"/>
                <a:ea typeface="OPPOSans M" panose="00020600040101010101" charset="-122"/>
                <a:sym typeface="+mn-ea"/>
              </a:rPr>
              <a:t>，</a:t>
            </a:r>
            <a:r>
              <a:rPr lang="en-US" altLang="zh-CN" sz="1600">
                <a:solidFill>
                  <a:srgbClr val="02743F"/>
                </a:solidFill>
                <a:latin typeface="OPPOSans M" panose="00020600040101010101" charset="-122"/>
                <a:ea typeface="OPPOSans M" panose="00020600040101010101" charset="-122"/>
                <a:sym typeface="+mn-ea"/>
              </a:rPr>
              <a:t>Condition</a:t>
            </a:r>
            <a:r>
              <a:rPr lang="zh-CN" altLang="en-US" sz="1600">
                <a:solidFill>
                  <a:srgbClr val="02743F"/>
                </a:solidFill>
                <a:latin typeface="OPPOSans M" panose="00020600040101010101" charset="-122"/>
                <a:ea typeface="OPPOSans M" panose="00020600040101010101" charset="-122"/>
                <a:sym typeface="+mn-ea"/>
              </a:rPr>
              <a:t>接口提供类似的监视器方法。</a:t>
            </a:r>
            <a:endParaRPr lang="zh-CN" altLang="en-US" sz="1600">
              <a:solidFill>
                <a:srgbClr val="02743F"/>
              </a:solidFill>
              <a:latin typeface="OPPOSans M" panose="00020600040101010101" charset="-122"/>
              <a:ea typeface="OPPOSans M" panose="00020600040101010101" charset="-122"/>
              <a:sym typeface="+mn-ea"/>
            </a:endParaRPr>
          </a:p>
          <a:p>
            <a:pPr algn="l"/>
            <a:endParaRPr lang="zh-CN" altLang="en-US" sz="1600">
              <a:solidFill>
                <a:srgbClr val="02743F"/>
              </a:solidFill>
              <a:latin typeface="OPPOSans M" panose="00020600040101010101" charset="-122"/>
              <a:ea typeface="OPPOSans M" panose="00020600040101010101" charset="-122"/>
              <a:sym typeface="+mn-ea"/>
            </a:endParaRPr>
          </a:p>
          <a:p>
            <a:pPr algn="l"/>
            <a:r>
              <a:rPr lang="zh-CN" altLang="en-US" sz="1600">
                <a:solidFill>
                  <a:srgbClr val="02743F"/>
                </a:solidFill>
                <a:latin typeface="OPPOSans M" panose="00020600040101010101" charset="-122"/>
                <a:ea typeface="OPPOSans M" panose="00020600040101010101" charset="-122"/>
                <a:sym typeface="+mn-ea"/>
              </a:rPr>
              <a:t>区别：</a:t>
            </a:r>
            <a:endParaRPr lang="zh-CN" altLang="en-US" sz="1600">
              <a:solidFill>
                <a:srgbClr val="02743F"/>
              </a:solidFill>
              <a:latin typeface="OPPOSans M" panose="00020600040101010101" charset="-122"/>
              <a:ea typeface="OPPOSans M" panose="00020600040101010101" charset="-122"/>
              <a:sym typeface="+mn-ea"/>
            </a:endParaRPr>
          </a:p>
          <a:p>
            <a:pPr algn="l"/>
            <a:endParaRPr lang="zh-CN" altLang="en-US" sz="1600">
              <a:solidFill>
                <a:srgbClr val="02743F"/>
              </a:solidFill>
              <a:latin typeface="OPPOSans M" panose="00020600040101010101" charset="-122"/>
              <a:ea typeface="OPPOSans M" panose="00020600040101010101" charset="-122"/>
              <a:sym typeface="+mn-ea"/>
            </a:endParaRPr>
          </a:p>
          <a:p>
            <a:pPr algn="l"/>
            <a:endParaRPr lang="zh-CN" altLang="en-US" sz="1600">
              <a:solidFill>
                <a:srgbClr val="02743F"/>
              </a:solidFill>
              <a:latin typeface="OPPOSans M" panose="00020600040101010101" charset="-122"/>
              <a:ea typeface="OPPOSans M" panose="00020600040101010101" charset="-122"/>
              <a:sym typeface="+mn-ea"/>
            </a:endParaRPr>
          </a:p>
          <a:p>
            <a:pPr algn="l"/>
            <a:endParaRPr lang="zh-CN" altLang="en-US" sz="1600">
              <a:solidFill>
                <a:srgbClr val="02743F"/>
              </a:solidFill>
              <a:latin typeface="OPPOSans M" panose="00020600040101010101" charset="-122"/>
              <a:ea typeface="OPPOSans M" panose="00020600040101010101" charset="-122"/>
              <a:sym typeface="+mn-ea"/>
            </a:endParaRPr>
          </a:p>
        </p:txBody>
      </p:sp>
      <p:sp>
        <p:nvSpPr>
          <p:cNvPr id="3" name="椭圆 2"/>
          <p:cNvSpPr/>
          <p:nvPr/>
        </p:nvSpPr>
        <p:spPr>
          <a:xfrm>
            <a:off x="318770" y="1079500"/>
            <a:ext cx="76200" cy="7620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318770" y="1549400"/>
            <a:ext cx="76200" cy="7620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5" name="表格 4"/>
          <p:cNvGraphicFramePr/>
          <p:nvPr/>
        </p:nvGraphicFramePr>
        <p:xfrm>
          <a:off x="1257935" y="1664970"/>
          <a:ext cx="9080500" cy="1527810"/>
        </p:xfrm>
        <a:graphic>
          <a:graphicData uri="http://schemas.openxmlformats.org/drawingml/2006/table">
            <a:tbl>
              <a:tblPr firstRow="1" bandRow="1">
                <a:tableStyleId>{5C22544A-7EE6-4342-B048-85BDC9FD1C3A}</a:tableStyleId>
              </a:tblPr>
              <a:tblGrid>
                <a:gridCol w="4174490"/>
                <a:gridCol w="2375535"/>
                <a:gridCol w="2530475"/>
              </a:tblGrid>
              <a:tr h="384810">
                <a:tc>
                  <a:txBody>
                    <a:bodyPr/>
                    <a:p>
                      <a:pPr>
                        <a:buNone/>
                      </a:pPr>
                      <a:r>
                        <a:rPr lang="zh-CN" altLang="en-US" b="0">
                          <a:latin typeface="OPPOSans M" panose="00020600040101010101" charset="-122"/>
                          <a:ea typeface="OPPOSans M" panose="00020600040101010101" charset="-122"/>
                        </a:rPr>
                        <a:t>对比</a:t>
                      </a:r>
                      <a:endParaRPr lang="zh-CN" altLang="en-US" b="0">
                        <a:latin typeface="OPPOSans M" panose="00020600040101010101" charset="-122"/>
                        <a:ea typeface="OPPOSans M" panose="00020600040101010101" charset="-122"/>
                      </a:endParaRPr>
                    </a:p>
                  </a:txBody>
                  <a:tcPr>
                    <a:solidFill>
                      <a:srgbClr val="33CF58"/>
                    </a:solidFill>
                  </a:tcPr>
                </a:tc>
                <a:tc>
                  <a:txBody>
                    <a:bodyPr/>
                    <a:p>
                      <a:pPr algn="l">
                        <a:buNone/>
                      </a:pPr>
                      <a:r>
                        <a:rPr lang="en-US" altLang="zh-CN" b="0">
                          <a:latin typeface="OPPOSans M" panose="00020600040101010101" charset="-122"/>
                          <a:ea typeface="OPPOSans M" panose="00020600040101010101" charset="-122"/>
                        </a:rPr>
                        <a:t>Object Monitor</a:t>
                      </a:r>
                      <a:endParaRPr lang="en-US" altLang="zh-CN" b="0">
                        <a:latin typeface="OPPOSans M" panose="00020600040101010101" charset="-122"/>
                        <a:ea typeface="OPPOSans M" panose="00020600040101010101" charset="-122"/>
                      </a:endParaRPr>
                    </a:p>
                  </a:txBody>
                  <a:tcPr>
                    <a:solidFill>
                      <a:srgbClr val="33CF58"/>
                    </a:solidFill>
                  </a:tcPr>
                </a:tc>
                <a:tc>
                  <a:txBody>
                    <a:bodyPr/>
                    <a:p>
                      <a:pPr algn="l">
                        <a:buNone/>
                      </a:pPr>
                      <a:r>
                        <a:rPr lang="en-US" altLang="zh-CN" b="0">
                          <a:latin typeface="OPPOSans M" panose="00020600040101010101" charset="-122"/>
                          <a:ea typeface="OPPOSans M" panose="00020600040101010101" charset="-122"/>
                        </a:rPr>
                        <a:t>Condition</a:t>
                      </a:r>
                      <a:endParaRPr lang="en-US" altLang="zh-CN" b="0">
                        <a:latin typeface="OPPOSans M" panose="00020600040101010101" charset="-122"/>
                        <a:ea typeface="OPPOSans M" panose="00020600040101010101" charset="-122"/>
                      </a:endParaRPr>
                    </a:p>
                  </a:txBody>
                  <a:tcPr>
                    <a:solidFill>
                      <a:srgbClr val="33CF58"/>
                    </a:solidFill>
                  </a:tcPr>
                </a:tc>
              </a:tr>
              <a:tr h="381000">
                <a:tc>
                  <a:txBody>
                    <a:bodyPr/>
                    <a:p>
                      <a:pPr>
                        <a:buNone/>
                      </a:pPr>
                      <a:r>
                        <a:rPr lang="zh-CN" altLang="en-US" sz="1600">
                          <a:solidFill>
                            <a:srgbClr val="02743F"/>
                          </a:solidFill>
                          <a:latin typeface="OPPOSans M" panose="00020600040101010101" charset="-122"/>
                          <a:ea typeface="OPPOSans M" panose="00020600040101010101" charset="-122"/>
                        </a:rPr>
                        <a:t>等待队列个数</a:t>
                      </a:r>
                      <a:endParaRPr lang="zh-CN" altLang="en-US" sz="1600">
                        <a:solidFill>
                          <a:srgbClr val="02743F"/>
                        </a:solidFill>
                        <a:latin typeface="OPPOSans M" panose="00020600040101010101" charset="-122"/>
                        <a:ea typeface="OPPOSans M" panose="00020600040101010101" charset="-122"/>
                      </a:endParaRPr>
                    </a:p>
                  </a:txBody>
                  <a:tcPr>
                    <a:solidFill>
                      <a:srgbClr val="D0D0CE"/>
                    </a:solidFill>
                  </a:tcPr>
                </a:tc>
                <a:tc>
                  <a:txBody>
                    <a:bodyPr/>
                    <a:p>
                      <a:pPr algn="l">
                        <a:buNone/>
                      </a:pPr>
                      <a:r>
                        <a:rPr lang="zh-CN" altLang="en-US" sz="1600">
                          <a:solidFill>
                            <a:srgbClr val="02743F"/>
                          </a:solidFill>
                          <a:latin typeface="OPPOSans M" panose="00020600040101010101" charset="-122"/>
                          <a:ea typeface="OPPOSans M" panose="00020600040101010101" charset="-122"/>
                        </a:rPr>
                        <a:t>一个</a:t>
                      </a:r>
                      <a:endParaRPr lang="zh-CN" altLang="en-US" sz="1600">
                        <a:solidFill>
                          <a:srgbClr val="02743F"/>
                        </a:solidFill>
                        <a:latin typeface="OPPOSans M" panose="00020600040101010101" charset="-122"/>
                        <a:ea typeface="OPPOSans M" panose="00020600040101010101" charset="-122"/>
                      </a:endParaRPr>
                    </a:p>
                  </a:txBody>
                  <a:tcPr>
                    <a:solidFill>
                      <a:srgbClr val="D0D0CE"/>
                    </a:solidFill>
                  </a:tcPr>
                </a:tc>
                <a:tc>
                  <a:txBody>
                    <a:bodyPr/>
                    <a:p>
                      <a:pPr algn="l">
                        <a:buNone/>
                      </a:pPr>
                      <a:r>
                        <a:rPr lang="zh-CN" altLang="en-US" sz="1600">
                          <a:solidFill>
                            <a:srgbClr val="02743F"/>
                          </a:solidFill>
                          <a:latin typeface="OPPOSans M" panose="00020600040101010101" charset="-122"/>
                          <a:ea typeface="OPPOSans M" panose="00020600040101010101" charset="-122"/>
                        </a:rPr>
                        <a:t>多个</a:t>
                      </a:r>
                      <a:endParaRPr lang="zh-CN" altLang="en-US" sz="1600">
                        <a:solidFill>
                          <a:srgbClr val="02743F"/>
                        </a:solidFill>
                        <a:latin typeface="OPPOSans M" panose="00020600040101010101" charset="-122"/>
                        <a:ea typeface="OPPOSans M" panose="00020600040101010101" charset="-122"/>
                      </a:endParaRPr>
                    </a:p>
                  </a:txBody>
                  <a:tcPr>
                    <a:solidFill>
                      <a:srgbClr val="D0D0CE"/>
                    </a:solidFill>
                  </a:tcPr>
                </a:tc>
              </a:tr>
              <a:tr h="381000">
                <a:tc>
                  <a:txBody>
                    <a:bodyPr/>
                    <a:p>
                      <a:pPr algn="l">
                        <a:buNone/>
                      </a:pPr>
                      <a:r>
                        <a:rPr lang="zh-CN" altLang="en-US" sz="1600">
                          <a:solidFill>
                            <a:srgbClr val="02743F"/>
                          </a:solidFill>
                          <a:latin typeface="OPPOSans M" panose="00020600040101010101" charset="-122"/>
                          <a:ea typeface="OPPOSans M" panose="00020600040101010101" charset="-122"/>
                        </a:rPr>
                        <a:t>当前线程释放锁进入等待状态，等待中不响应中断</a:t>
                      </a:r>
                      <a:endParaRPr lang="zh-CN" altLang="en-US" sz="1600">
                        <a:solidFill>
                          <a:srgbClr val="02743F"/>
                        </a:solidFill>
                        <a:latin typeface="OPPOSans M" panose="00020600040101010101" charset="-122"/>
                        <a:ea typeface="OPPOSans M" panose="00020600040101010101" charset="-122"/>
                      </a:endParaRPr>
                    </a:p>
                  </a:txBody>
                  <a:tcPr/>
                </a:tc>
                <a:tc>
                  <a:txBody>
                    <a:bodyPr/>
                    <a:p>
                      <a:pPr algn="l">
                        <a:buNone/>
                      </a:pPr>
                      <a:r>
                        <a:rPr lang="zh-CN" altLang="en-US" sz="1600">
                          <a:solidFill>
                            <a:srgbClr val="02743F"/>
                          </a:solidFill>
                          <a:latin typeface="OPPOSans M" panose="00020600040101010101" charset="-122"/>
                          <a:ea typeface="OPPOSans M" panose="00020600040101010101" charset="-122"/>
                        </a:rPr>
                        <a:t>不支持</a:t>
                      </a:r>
                      <a:endParaRPr lang="zh-CN" altLang="en-US" sz="1600">
                        <a:solidFill>
                          <a:srgbClr val="02743F"/>
                        </a:solidFill>
                        <a:latin typeface="OPPOSans M" panose="00020600040101010101" charset="-122"/>
                        <a:ea typeface="OPPOSans M" panose="00020600040101010101" charset="-122"/>
                      </a:endParaRPr>
                    </a:p>
                  </a:txBody>
                  <a:tcPr/>
                </a:tc>
                <a:tc>
                  <a:txBody>
                    <a:bodyPr/>
                    <a:p>
                      <a:pPr algn="l">
                        <a:buNone/>
                      </a:pPr>
                      <a:r>
                        <a:rPr lang="zh-CN" altLang="en-US" sz="1600">
                          <a:solidFill>
                            <a:srgbClr val="02743F"/>
                          </a:solidFill>
                          <a:latin typeface="OPPOSans M" panose="00020600040101010101" charset="-122"/>
                          <a:ea typeface="OPPOSans M" panose="00020600040101010101" charset="-122"/>
                        </a:rPr>
                        <a:t>支持 </a:t>
                      </a:r>
                      <a:r>
                        <a:rPr lang="en-US" altLang="zh-CN" sz="1600">
                          <a:solidFill>
                            <a:srgbClr val="02743F"/>
                          </a:solidFill>
                          <a:latin typeface="OPPOSans M" panose="00020600040101010101" charset="-122"/>
                          <a:ea typeface="OPPOSans M" panose="00020600040101010101" charset="-122"/>
                        </a:rPr>
                        <a:t>awaitUninterruptibly()</a:t>
                      </a:r>
                      <a:endParaRPr lang="en-US" altLang="zh-CN" sz="1600">
                        <a:solidFill>
                          <a:srgbClr val="02743F"/>
                        </a:solidFill>
                        <a:latin typeface="OPPOSans M" panose="00020600040101010101" charset="-122"/>
                        <a:ea typeface="OPPOSans M" panose="00020600040101010101" charset="-122"/>
                      </a:endParaRPr>
                    </a:p>
                  </a:txBody>
                  <a:tcPr/>
                </a:tc>
              </a:tr>
              <a:tr h="381000">
                <a:tc>
                  <a:txBody>
                    <a:bodyPr/>
                    <a:p>
                      <a:pPr algn="l">
                        <a:buNone/>
                      </a:pPr>
                      <a:r>
                        <a:rPr lang="zh-CN" altLang="en-US" sz="1600">
                          <a:solidFill>
                            <a:srgbClr val="02743F"/>
                          </a:solidFill>
                          <a:latin typeface="OPPOSans M" panose="00020600040101010101" charset="-122"/>
                          <a:ea typeface="OPPOSans M" panose="00020600040101010101" charset="-122"/>
                          <a:sym typeface="+mn-ea"/>
                        </a:rPr>
                        <a:t>当前线程释放锁进入等待状态到将来的某个时间</a:t>
                      </a:r>
                      <a:endParaRPr lang="zh-CN" altLang="en-US" sz="1600">
                        <a:solidFill>
                          <a:srgbClr val="02743F"/>
                        </a:solidFill>
                        <a:latin typeface="OPPOSans M" panose="00020600040101010101" charset="-122"/>
                        <a:ea typeface="OPPOSans M" panose="00020600040101010101" charset="-122"/>
                        <a:sym typeface="+mn-ea"/>
                      </a:endParaRPr>
                    </a:p>
                  </a:txBody>
                  <a:tcPr>
                    <a:solidFill>
                      <a:srgbClr val="D0D0CE"/>
                    </a:solidFill>
                  </a:tcPr>
                </a:tc>
                <a:tc>
                  <a:txBody>
                    <a:bodyPr/>
                    <a:p>
                      <a:pPr algn="l">
                        <a:buNone/>
                      </a:pPr>
                      <a:r>
                        <a:rPr lang="zh-CN" altLang="en-US" sz="1600">
                          <a:solidFill>
                            <a:srgbClr val="02743F"/>
                          </a:solidFill>
                          <a:latin typeface="OPPOSans M" panose="00020600040101010101" charset="-122"/>
                          <a:ea typeface="OPPOSans M" panose="00020600040101010101" charset="-122"/>
                        </a:rPr>
                        <a:t>不支持</a:t>
                      </a:r>
                      <a:endParaRPr lang="zh-CN" altLang="en-US" sz="1600">
                        <a:solidFill>
                          <a:srgbClr val="02743F"/>
                        </a:solidFill>
                        <a:latin typeface="OPPOSans M" panose="00020600040101010101" charset="-122"/>
                        <a:ea typeface="OPPOSans M" panose="00020600040101010101" charset="-122"/>
                      </a:endParaRPr>
                    </a:p>
                  </a:txBody>
                  <a:tcPr>
                    <a:solidFill>
                      <a:srgbClr val="D0D0CE"/>
                    </a:solidFill>
                  </a:tcPr>
                </a:tc>
                <a:tc>
                  <a:txBody>
                    <a:bodyPr/>
                    <a:p>
                      <a:pPr algn="l">
                        <a:buNone/>
                      </a:pPr>
                      <a:r>
                        <a:rPr lang="zh-CN" altLang="en-US" sz="1600">
                          <a:solidFill>
                            <a:srgbClr val="02743F"/>
                          </a:solidFill>
                          <a:latin typeface="OPPOSans M" panose="00020600040101010101" charset="-122"/>
                          <a:ea typeface="OPPOSans M" panose="00020600040101010101" charset="-122"/>
                        </a:rPr>
                        <a:t>支持 </a:t>
                      </a:r>
                      <a:r>
                        <a:rPr lang="en-US" altLang="zh-CN" sz="1600">
                          <a:solidFill>
                            <a:srgbClr val="02743F"/>
                          </a:solidFill>
                          <a:latin typeface="OPPOSans M" panose="00020600040101010101" charset="-122"/>
                          <a:ea typeface="OPPOSans M" panose="00020600040101010101" charset="-122"/>
                        </a:rPr>
                        <a:t>awaitUntil(Date) throws InterruptedExeception</a:t>
                      </a:r>
                      <a:endParaRPr lang="en-US" altLang="zh-CN" sz="1600">
                        <a:solidFill>
                          <a:srgbClr val="02743F"/>
                        </a:solidFill>
                        <a:latin typeface="OPPOSans M" panose="00020600040101010101" charset="-122"/>
                        <a:ea typeface="OPPOSans M" panose="00020600040101010101" charset="-122"/>
                      </a:endParaRPr>
                    </a:p>
                  </a:txBody>
                  <a:tcPr>
                    <a:solidFill>
                      <a:srgbClr val="D0D0CE"/>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文本框 16"/>
          <p:cNvSpPr txBox="1"/>
          <p:nvPr/>
        </p:nvSpPr>
        <p:spPr>
          <a:xfrm>
            <a:off x="194945" y="294005"/>
            <a:ext cx="4185920" cy="659130"/>
          </a:xfrm>
          <a:prstGeom prst="rect">
            <a:avLst/>
          </a:prstGeom>
          <a:noFill/>
        </p:spPr>
        <p:txBody>
          <a:bodyPr wrap="square" rtlCol="0">
            <a:spAutoFit/>
          </a:bodyPr>
          <a:p>
            <a:pPr algn="l"/>
            <a:r>
              <a:rPr lang="en-US" altLang="zh-CN">
                <a:solidFill>
                  <a:srgbClr val="02743F"/>
                </a:solidFill>
                <a:latin typeface="OPPOSans M" panose="00020600040101010101" charset="-122"/>
                <a:ea typeface="OPPOSans M" panose="00020600040101010101" charset="-122"/>
                <a:sym typeface="+mn-ea"/>
              </a:rPr>
              <a:t>Condition</a:t>
            </a:r>
            <a:r>
              <a:rPr lang="zh-CN" altLang="en-US">
                <a:solidFill>
                  <a:srgbClr val="02743F"/>
                </a:solidFill>
                <a:latin typeface="OPPOSans M" panose="00020600040101010101" charset="-122"/>
                <a:ea typeface="OPPOSans M" panose="00020600040101010101" charset="-122"/>
                <a:sym typeface="+mn-ea"/>
              </a:rPr>
              <a:t>接口</a:t>
            </a:r>
            <a:r>
              <a:rPr lang="en-US" altLang="zh-CN">
                <a:solidFill>
                  <a:srgbClr val="02743F"/>
                </a:solidFill>
                <a:latin typeface="OPPOSans M" panose="00020600040101010101" charset="-122"/>
                <a:ea typeface="OPPOSans M" panose="00020600040101010101" charset="-122"/>
                <a:sym typeface="+mn-ea"/>
              </a:rPr>
              <a:t>(2)</a:t>
            </a:r>
            <a:endParaRPr lang="en-US" altLang="zh-CN">
              <a:solidFill>
                <a:srgbClr val="02743F"/>
              </a:solidFill>
              <a:latin typeface="OPPOSans M" panose="00020600040101010101" charset="-122"/>
              <a:ea typeface="OPPOSans M" panose="00020600040101010101" charset="-122"/>
              <a:sym typeface="+mn-ea"/>
            </a:endParaRPr>
          </a:p>
          <a:p>
            <a:pPr algn="l"/>
            <a:endParaRPr lang="zh-CN" altLang="en-US">
              <a:solidFill>
                <a:srgbClr val="02743F"/>
              </a:solidFill>
              <a:latin typeface="OPPOSans M" panose="00020600040101010101" charset="-122"/>
              <a:ea typeface="OPPOSans M" panose="00020600040101010101" charset="-122"/>
            </a:endParaRPr>
          </a:p>
        </p:txBody>
      </p:sp>
      <p:grpSp>
        <p:nvGrpSpPr>
          <p:cNvPr id="30" name="组合 29"/>
          <p:cNvGrpSpPr/>
          <p:nvPr/>
        </p:nvGrpSpPr>
        <p:grpSpPr>
          <a:xfrm>
            <a:off x="944880" y="1040130"/>
            <a:ext cx="10301605" cy="5386070"/>
            <a:chOff x="1966" y="1759"/>
            <a:chExt cx="16223" cy="8482"/>
          </a:xfrm>
        </p:grpSpPr>
        <p:sp>
          <p:nvSpPr>
            <p:cNvPr id="28" name="圆角矩形 27"/>
            <p:cNvSpPr/>
            <p:nvPr/>
          </p:nvSpPr>
          <p:spPr>
            <a:xfrm>
              <a:off x="10087" y="1759"/>
              <a:ext cx="2033" cy="8451"/>
            </a:xfrm>
            <a:prstGeom prst="roundRect">
              <a:avLst/>
            </a:prstGeom>
            <a:solidFill>
              <a:srgbClr val="61D3AE"/>
            </a:solidFill>
            <a:ln>
              <a:solidFill>
                <a:srgbClr val="61D3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latin typeface="OPPOSans M" panose="00020600040101010101" charset="-122"/>
                <a:ea typeface="OPPOSans M" panose="00020600040101010101" charset="-122"/>
              </a:endParaRPr>
            </a:p>
          </p:txBody>
        </p:sp>
        <p:grpSp>
          <p:nvGrpSpPr>
            <p:cNvPr id="57" name="组合 56"/>
            <p:cNvGrpSpPr/>
            <p:nvPr/>
          </p:nvGrpSpPr>
          <p:grpSpPr>
            <a:xfrm>
              <a:off x="13559" y="1759"/>
              <a:ext cx="4630" cy="8451"/>
              <a:chOff x="13559" y="893"/>
              <a:chExt cx="4630" cy="8451"/>
            </a:xfrm>
          </p:grpSpPr>
          <p:sp>
            <p:nvSpPr>
              <p:cNvPr id="9" name="圆角矩形 8"/>
              <p:cNvSpPr/>
              <p:nvPr/>
            </p:nvSpPr>
            <p:spPr>
              <a:xfrm>
                <a:off x="14858" y="893"/>
                <a:ext cx="2033" cy="8451"/>
              </a:xfrm>
              <a:prstGeom prst="roundRect">
                <a:avLst/>
              </a:prstGeom>
              <a:solidFill>
                <a:srgbClr val="61D3AE"/>
              </a:solidFill>
              <a:ln>
                <a:solidFill>
                  <a:srgbClr val="61D3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latin typeface="OPPOSans M" panose="00020600040101010101" charset="-122"/>
                  <a:ea typeface="OPPOSans M" panose="00020600040101010101" charset="-122"/>
                </a:endParaRPr>
              </a:p>
            </p:txBody>
          </p:sp>
          <p:grpSp>
            <p:nvGrpSpPr>
              <p:cNvPr id="6" name="组合 5"/>
              <p:cNvGrpSpPr/>
              <p:nvPr/>
            </p:nvGrpSpPr>
            <p:grpSpPr>
              <a:xfrm>
                <a:off x="13559" y="2155"/>
                <a:ext cx="4630" cy="2782"/>
                <a:chOff x="2218" y="1965"/>
                <a:chExt cx="4630" cy="2782"/>
              </a:xfrm>
            </p:grpSpPr>
            <p:sp>
              <p:nvSpPr>
                <p:cNvPr id="10" name="圆角矩形 9"/>
                <p:cNvSpPr/>
                <p:nvPr/>
              </p:nvSpPr>
              <p:spPr>
                <a:xfrm>
                  <a:off x="2218" y="1965"/>
                  <a:ext cx="4631" cy="2782"/>
                </a:xfrm>
                <a:prstGeom prst="roundRect">
                  <a:avLst/>
                </a:prstGeom>
                <a:solidFill>
                  <a:schemeClr val="bg1"/>
                </a:solidFill>
                <a:ln>
                  <a:solidFill>
                    <a:srgbClr val="61D3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latin typeface="OPPOSans M" panose="00020600040101010101" charset="-122"/>
                    <a:ea typeface="OPPOSans M" panose="00020600040101010101" charset="-122"/>
                  </a:endParaRPr>
                </a:p>
              </p:txBody>
            </p:sp>
            <p:pic>
              <p:nvPicPr>
                <p:cNvPr id="7" name="图片 6" descr="p31"/>
                <p:cNvPicPr>
                  <a:picLocks noChangeAspect="1"/>
                </p:cNvPicPr>
                <p:nvPr/>
              </p:nvPicPr>
              <p:blipFill>
                <a:blip r:embed="rId1"/>
                <a:stretch>
                  <a:fillRect/>
                </a:stretch>
              </p:blipFill>
              <p:spPr>
                <a:xfrm>
                  <a:off x="2553" y="2306"/>
                  <a:ext cx="3961" cy="2100"/>
                </a:xfrm>
                <a:prstGeom prst="rect">
                  <a:avLst/>
                </a:prstGeom>
              </p:spPr>
            </p:pic>
          </p:grpSp>
          <p:grpSp>
            <p:nvGrpSpPr>
              <p:cNvPr id="8" name="组合 7"/>
              <p:cNvGrpSpPr/>
              <p:nvPr/>
            </p:nvGrpSpPr>
            <p:grpSpPr>
              <a:xfrm>
                <a:off x="13559" y="6007"/>
                <a:ext cx="4630" cy="2782"/>
                <a:chOff x="11735" y="1965"/>
                <a:chExt cx="4630" cy="2782"/>
              </a:xfrm>
            </p:grpSpPr>
            <p:sp>
              <p:nvSpPr>
                <p:cNvPr id="11" name="圆角矩形 10"/>
                <p:cNvSpPr/>
                <p:nvPr/>
              </p:nvSpPr>
              <p:spPr>
                <a:xfrm>
                  <a:off x="11735" y="1965"/>
                  <a:ext cx="4631" cy="2782"/>
                </a:xfrm>
                <a:prstGeom prst="roundRect">
                  <a:avLst/>
                </a:prstGeom>
                <a:solidFill>
                  <a:schemeClr val="bg1"/>
                </a:solidFill>
                <a:ln>
                  <a:solidFill>
                    <a:srgbClr val="61D3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latin typeface="OPPOSans M" panose="00020600040101010101" charset="-122"/>
                    <a:ea typeface="OPPOSans M" panose="00020600040101010101" charset="-122"/>
                  </a:endParaRPr>
                </a:p>
              </p:txBody>
            </p:sp>
            <p:pic>
              <p:nvPicPr>
                <p:cNvPr id="12" name="图片 11" descr="p32"/>
                <p:cNvPicPr>
                  <a:picLocks noChangeAspect="1"/>
                </p:cNvPicPr>
                <p:nvPr/>
              </p:nvPicPr>
              <p:blipFill>
                <a:blip r:embed="rId2"/>
                <a:stretch>
                  <a:fillRect/>
                </a:stretch>
              </p:blipFill>
              <p:spPr>
                <a:xfrm>
                  <a:off x="11928" y="2613"/>
                  <a:ext cx="4246" cy="1485"/>
                </a:xfrm>
                <a:prstGeom prst="rect">
                  <a:avLst/>
                </a:prstGeom>
              </p:spPr>
            </p:pic>
          </p:grpSp>
          <p:sp>
            <p:nvSpPr>
              <p:cNvPr id="14" name="文本框 13"/>
              <p:cNvSpPr txBox="1"/>
              <p:nvPr/>
            </p:nvSpPr>
            <p:spPr>
              <a:xfrm>
                <a:off x="15212" y="1501"/>
                <a:ext cx="1326" cy="555"/>
              </a:xfrm>
              <a:prstGeom prst="rect">
                <a:avLst/>
              </a:prstGeom>
              <a:noFill/>
            </p:spPr>
            <p:txBody>
              <a:bodyPr wrap="square" rtlCol="0">
                <a:spAutoFit/>
              </a:bodyPr>
              <a:p>
                <a:pPr algn="l"/>
                <a:r>
                  <a:rPr lang="zh-CN" altLang="en-US" sz="1600">
                    <a:solidFill>
                      <a:schemeClr val="bg1"/>
                    </a:solidFill>
                    <a:latin typeface="OPPOSans M" panose="00020600040101010101" charset="-122"/>
                    <a:ea typeface="OPPOSans M" panose="00020600040101010101" charset="-122"/>
                    <a:sym typeface="+mn-ea"/>
                  </a:rPr>
                  <a:t>等待方</a:t>
                </a:r>
                <a:endParaRPr lang="zh-CN" altLang="en-US" sz="1600">
                  <a:solidFill>
                    <a:schemeClr val="bg1"/>
                  </a:solidFill>
                  <a:latin typeface="OPPOSans M" panose="00020600040101010101" charset="-122"/>
                  <a:ea typeface="OPPOSans M" panose="00020600040101010101" charset="-122"/>
                  <a:sym typeface="+mn-ea"/>
                </a:endParaRPr>
              </a:p>
            </p:txBody>
          </p:sp>
          <p:sp>
            <p:nvSpPr>
              <p:cNvPr id="13" name="文本框 12"/>
              <p:cNvSpPr txBox="1"/>
              <p:nvPr/>
            </p:nvSpPr>
            <p:spPr>
              <a:xfrm>
                <a:off x="15212" y="5195"/>
                <a:ext cx="1326" cy="555"/>
              </a:xfrm>
              <a:prstGeom prst="rect">
                <a:avLst/>
              </a:prstGeom>
              <a:noFill/>
            </p:spPr>
            <p:txBody>
              <a:bodyPr wrap="square" rtlCol="0">
                <a:spAutoFit/>
              </a:bodyPr>
              <a:p>
                <a:pPr algn="l"/>
                <a:r>
                  <a:rPr lang="zh-CN" altLang="en-US" sz="1600">
                    <a:solidFill>
                      <a:schemeClr val="bg1"/>
                    </a:solidFill>
                    <a:latin typeface="OPPOSans M" panose="00020600040101010101" charset="-122"/>
                    <a:ea typeface="OPPOSans M" panose="00020600040101010101" charset="-122"/>
                    <a:sym typeface="+mn-ea"/>
                  </a:rPr>
                  <a:t>通知方</a:t>
                </a:r>
                <a:endParaRPr lang="zh-CN" altLang="en-US" sz="1600">
                  <a:solidFill>
                    <a:schemeClr val="bg1"/>
                  </a:solidFill>
                  <a:latin typeface="OPPOSans M" panose="00020600040101010101" charset="-122"/>
                  <a:ea typeface="OPPOSans M" panose="00020600040101010101" charset="-122"/>
                  <a:sym typeface="+mn-ea"/>
                </a:endParaRPr>
              </a:p>
            </p:txBody>
          </p:sp>
          <p:sp>
            <p:nvSpPr>
              <p:cNvPr id="15" name="文本框 14"/>
              <p:cNvSpPr txBox="1"/>
              <p:nvPr/>
            </p:nvSpPr>
            <p:spPr>
              <a:xfrm>
                <a:off x="15093" y="8789"/>
                <a:ext cx="1904" cy="555"/>
              </a:xfrm>
              <a:prstGeom prst="rect">
                <a:avLst/>
              </a:prstGeom>
              <a:noFill/>
            </p:spPr>
            <p:txBody>
              <a:bodyPr wrap="square" rtlCol="0">
                <a:spAutoFit/>
              </a:bodyPr>
              <a:p>
                <a:pPr algn="l"/>
                <a:endParaRPr lang="zh-CN" altLang="en-US" sz="1600">
                  <a:solidFill>
                    <a:schemeClr val="bg1"/>
                  </a:solidFill>
                  <a:latin typeface="OPPOSans M" panose="00020600040101010101" charset="-122"/>
                  <a:ea typeface="OPPOSans M" panose="00020600040101010101" charset="-122"/>
                  <a:sym typeface="+mn-ea"/>
                </a:endParaRPr>
              </a:p>
            </p:txBody>
          </p:sp>
        </p:grpSp>
        <p:grpSp>
          <p:nvGrpSpPr>
            <p:cNvPr id="26" name="组合 25"/>
            <p:cNvGrpSpPr/>
            <p:nvPr/>
          </p:nvGrpSpPr>
          <p:grpSpPr>
            <a:xfrm>
              <a:off x="1966" y="3021"/>
              <a:ext cx="10970" cy="6622"/>
              <a:chOff x="1799" y="2155"/>
              <a:chExt cx="10970" cy="6622"/>
            </a:xfrm>
          </p:grpSpPr>
          <p:grpSp>
            <p:nvGrpSpPr>
              <p:cNvPr id="22" name="组合 21"/>
              <p:cNvGrpSpPr/>
              <p:nvPr/>
            </p:nvGrpSpPr>
            <p:grpSpPr>
              <a:xfrm>
                <a:off x="1799" y="2155"/>
                <a:ext cx="10970" cy="2782"/>
                <a:chOff x="1597" y="2155"/>
                <a:chExt cx="10970" cy="2782"/>
              </a:xfrm>
            </p:grpSpPr>
            <p:sp>
              <p:nvSpPr>
                <p:cNvPr id="21" name="圆角矩形 20"/>
                <p:cNvSpPr/>
                <p:nvPr/>
              </p:nvSpPr>
              <p:spPr>
                <a:xfrm>
                  <a:off x="1597" y="2155"/>
                  <a:ext cx="10971" cy="2782"/>
                </a:xfrm>
                <a:prstGeom prst="roundRect">
                  <a:avLst/>
                </a:prstGeom>
                <a:solidFill>
                  <a:schemeClr val="bg1"/>
                </a:solidFill>
                <a:ln>
                  <a:solidFill>
                    <a:srgbClr val="61D3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latin typeface="OPPOSans M" panose="00020600040101010101" charset="-122"/>
                    <a:ea typeface="OPPOSans M" panose="00020600040101010101" charset="-122"/>
                  </a:endParaRPr>
                </a:p>
              </p:txBody>
            </p:sp>
            <p:pic>
              <p:nvPicPr>
                <p:cNvPr id="20" name="图片 19" descr="p33wait"/>
                <p:cNvPicPr>
                  <a:picLocks noChangeAspect="1"/>
                </p:cNvPicPr>
                <p:nvPr/>
              </p:nvPicPr>
              <p:blipFill>
                <a:blip r:embed="rId3"/>
                <a:srcRect r="7423" b="2175"/>
                <a:stretch>
                  <a:fillRect/>
                </a:stretch>
              </p:blipFill>
              <p:spPr>
                <a:xfrm>
                  <a:off x="2249" y="2155"/>
                  <a:ext cx="9666" cy="2744"/>
                </a:xfrm>
                <a:prstGeom prst="rect">
                  <a:avLst/>
                </a:prstGeom>
              </p:spPr>
            </p:pic>
          </p:grpSp>
          <p:grpSp>
            <p:nvGrpSpPr>
              <p:cNvPr id="25" name="组合 24"/>
              <p:cNvGrpSpPr/>
              <p:nvPr/>
            </p:nvGrpSpPr>
            <p:grpSpPr>
              <a:xfrm>
                <a:off x="1850" y="5995"/>
                <a:ext cx="10664" cy="2782"/>
                <a:chOff x="1597" y="6563"/>
                <a:chExt cx="10664" cy="2782"/>
              </a:xfrm>
            </p:grpSpPr>
            <p:sp>
              <p:nvSpPr>
                <p:cNvPr id="24" name="圆角矩形 23"/>
                <p:cNvSpPr/>
                <p:nvPr/>
              </p:nvSpPr>
              <p:spPr>
                <a:xfrm>
                  <a:off x="1597" y="6563"/>
                  <a:ext cx="10665" cy="2782"/>
                </a:xfrm>
                <a:prstGeom prst="roundRect">
                  <a:avLst/>
                </a:prstGeom>
                <a:solidFill>
                  <a:schemeClr val="bg1"/>
                </a:solidFill>
                <a:ln>
                  <a:solidFill>
                    <a:srgbClr val="61D3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latin typeface="OPPOSans M" panose="00020600040101010101" charset="-122"/>
                    <a:ea typeface="OPPOSans M" panose="00020600040101010101" charset="-122"/>
                  </a:endParaRPr>
                </a:p>
              </p:txBody>
            </p:sp>
            <p:pic>
              <p:nvPicPr>
                <p:cNvPr id="23" name="图片 22" descr="p34signal"/>
                <p:cNvPicPr>
                  <a:picLocks noChangeAspect="1"/>
                </p:cNvPicPr>
                <p:nvPr/>
              </p:nvPicPr>
              <p:blipFill>
                <a:blip r:embed="rId4"/>
                <a:srcRect l="1821" b="2681"/>
                <a:stretch>
                  <a:fillRect/>
                </a:stretch>
              </p:blipFill>
              <p:spPr>
                <a:xfrm>
                  <a:off x="1996" y="6586"/>
                  <a:ext cx="9868" cy="2759"/>
                </a:xfrm>
                <a:prstGeom prst="rect">
                  <a:avLst/>
                </a:prstGeom>
              </p:spPr>
            </p:pic>
          </p:grpSp>
        </p:grpSp>
        <p:pic>
          <p:nvPicPr>
            <p:cNvPr id="27" name="图片 26" descr="p35"/>
            <p:cNvPicPr>
              <a:picLocks noChangeAspect="1"/>
            </p:cNvPicPr>
            <p:nvPr/>
          </p:nvPicPr>
          <p:blipFill>
            <a:blip r:embed="rId5"/>
            <a:srcRect r="23530" b="11410"/>
            <a:stretch>
              <a:fillRect/>
            </a:stretch>
          </p:blipFill>
          <p:spPr>
            <a:xfrm>
              <a:off x="2017" y="1972"/>
              <a:ext cx="7686" cy="691"/>
            </a:xfrm>
            <a:prstGeom prst="rect">
              <a:avLst/>
            </a:prstGeom>
          </p:spPr>
        </p:pic>
        <p:cxnSp>
          <p:nvCxnSpPr>
            <p:cNvPr id="29" name="直接连接符 28"/>
            <p:cNvCxnSpPr/>
            <p:nvPr/>
          </p:nvCxnSpPr>
          <p:spPr>
            <a:xfrm>
              <a:off x="13225" y="1759"/>
              <a:ext cx="45" cy="8483"/>
            </a:xfrm>
            <a:prstGeom prst="line">
              <a:avLst/>
            </a:prstGeom>
            <a:ln w="22225">
              <a:solidFill>
                <a:srgbClr val="02743F"/>
              </a:solidFill>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 name="文本框 41"/>
          <p:cNvSpPr txBox="1"/>
          <p:nvPr/>
        </p:nvSpPr>
        <p:spPr>
          <a:xfrm>
            <a:off x="3848735" y="2359025"/>
            <a:ext cx="4494530" cy="953135"/>
          </a:xfrm>
          <a:prstGeom prst="rect">
            <a:avLst/>
          </a:prstGeom>
          <a:noFill/>
        </p:spPr>
        <p:txBody>
          <a:bodyPr wrap="square" rtlCol="0">
            <a:spAutoFit/>
          </a:bodyPr>
          <a:p>
            <a:pPr algn="ctr"/>
            <a:r>
              <a:rPr lang="en-US" altLang="zh-CN" sz="3600">
                <a:solidFill>
                  <a:srgbClr val="02743F"/>
                </a:solidFill>
                <a:latin typeface="OPPOSans M" panose="00020600040101010101" charset="-122"/>
                <a:ea typeface="OPPOSans M" panose="00020600040101010101" charset="-122"/>
              </a:rPr>
              <a:t>Java</a:t>
            </a:r>
            <a:r>
              <a:rPr lang="zh-CN" altLang="en-US" sz="3600">
                <a:solidFill>
                  <a:srgbClr val="02743F"/>
                </a:solidFill>
                <a:latin typeface="OPPOSans M" panose="00020600040101010101" charset="-122"/>
                <a:ea typeface="OPPOSans M" panose="00020600040101010101" charset="-122"/>
              </a:rPr>
              <a:t>线程</a:t>
            </a:r>
            <a:endParaRPr lang="zh-CN" altLang="en-US" sz="3600">
              <a:solidFill>
                <a:srgbClr val="02743F"/>
              </a:solidFill>
              <a:latin typeface="OPPOSans M" panose="00020600040101010101" charset="-122"/>
              <a:ea typeface="OPPOSans M" panose="00020600040101010101" charset="-122"/>
            </a:endParaRPr>
          </a:p>
          <a:p>
            <a:pPr algn="l"/>
            <a:endParaRPr lang="zh-CN" altLang="en-US">
              <a:solidFill>
                <a:srgbClr val="02743F"/>
              </a:solidFill>
              <a:latin typeface="OPPOSans M" panose="00020600040101010101" charset="-122"/>
              <a:ea typeface="OPPOSans M" panose="00020600040101010101" charset="-122"/>
            </a:endParaRPr>
          </a:p>
        </p:txBody>
      </p:sp>
      <p:sp>
        <p:nvSpPr>
          <p:cNvPr id="24" name="矩形 23"/>
          <p:cNvSpPr/>
          <p:nvPr/>
        </p:nvSpPr>
        <p:spPr>
          <a:xfrm>
            <a:off x="-13970" y="3543935"/>
            <a:ext cx="12219940" cy="75565"/>
          </a:xfrm>
          <a:prstGeom prst="rect">
            <a:avLst/>
          </a:prstGeom>
          <a:solidFill>
            <a:srgbClr val="027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文本框 16"/>
          <p:cNvSpPr txBox="1"/>
          <p:nvPr/>
        </p:nvSpPr>
        <p:spPr>
          <a:xfrm>
            <a:off x="194945" y="294005"/>
            <a:ext cx="4185920" cy="659130"/>
          </a:xfrm>
          <a:prstGeom prst="rect">
            <a:avLst/>
          </a:prstGeom>
          <a:noFill/>
        </p:spPr>
        <p:txBody>
          <a:bodyPr wrap="square" rtlCol="0">
            <a:spAutoFit/>
          </a:bodyPr>
          <a:p>
            <a:pPr algn="l"/>
            <a:r>
              <a:rPr lang="en-US" altLang="zh-CN">
                <a:solidFill>
                  <a:srgbClr val="02743F"/>
                </a:solidFill>
                <a:latin typeface="OPPOSans M" panose="00020600040101010101" charset="-122"/>
                <a:ea typeface="OPPOSans M" panose="00020600040101010101" charset="-122"/>
                <a:sym typeface="+mn-ea"/>
              </a:rPr>
              <a:t>Condition</a:t>
            </a:r>
            <a:r>
              <a:rPr lang="zh-CN" altLang="en-US">
                <a:solidFill>
                  <a:srgbClr val="02743F"/>
                </a:solidFill>
                <a:latin typeface="OPPOSans M" panose="00020600040101010101" charset="-122"/>
                <a:ea typeface="OPPOSans M" panose="00020600040101010101" charset="-122"/>
                <a:sym typeface="+mn-ea"/>
              </a:rPr>
              <a:t>接口</a:t>
            </a:r>
            <a:r>
              <a:rPr lang="en-US" altLang="zh-CN">
                <a:solidFill>
                  <a:srgbClr val="02743F"/>
                </a:solidFill>
                <a:latin typeface="OPPOSans M" panose="00020600040101010101" charset="-122"/>
                <a:ea typeface="OPPOSans M" panose="00020600040101010101" charset="-122"/>
                <a:sym typeface="+mn-ea"/>
              </a:rPr>
              <a:t>(3)</a:t>
            </a:r>
            <a:endParaRPr lang="en-US" altLang="zh-CN">
              <a:solidFill>
                <a:srgbClr val="02743F"/>
              </a:solidFill>
              <a:latin typeface="OPPOSans M" panose="00020600040101010101" charset="-122"/>
              <a:ea typeface="OPPOSans M" panose="00020600040101010101" charset="-122"/>
              <a:sym typeface="+mn-ea"/>
            </a:endParaRPr>
          </a:p>
          <a:p>
            <a:pPr algn="l"/>
            <a:endParaRPr lang="zh-CN" altLang="en-US">
              <a:solidFill>
                <a:srgbClr val="02743F"/>
              </a:solidFill>
              <a:latin typeface="OPPOSans M" panose="00020600040101010101" charset="-122"/>
              <a:ea typeface="OPPOSans M" panose="00020600040101010101" charset="-122"/>
            </a:endParaRPr>
          </a:p>
        </p:txBody>
      </p:sp>
      <p:sp>
        <p:nvSpPr>
          <p:cNvPr id="3" name="椭圆 2"/>
          <p:cNvSpPr/>
          <p:nvPr/>
        </p:nvSpPr>
        <p:spPr>
          <a:xfrm>
            <a:off x="318770" y="1079500"/>
            <a:ext cx="76200" cy="7620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394970" y="953135"/>
            <a:ext cx="11409680" cy="840105"/>
          </a:xfrm>
          <a:prstGeom prst="rect">
            <a:avLst/>
          </a:prstGeom>
          <a:noFill/>
        </p:spPr>
        <p:txBody>
          <a:bodyPr wrap="square" rtlCol="0">
            <a:spAutoFit/>
          </a:bodyPr>
          <a:p>
            <a:pPr algn="l"/>
            <a:r>
              <a:rPr lang="en-US" altLang="zh-CN" sz="1600">
                <a:solidFill>
                  <a:srgbClr val="02743F"/>
                </a:solidFill>
                <a:latin typeface="OPPOSans M" panose="00020600040101010101" charset="-122"/>
                <a:ea typeface="OPPOSans M" panose="00020600040101010101" charset="-122"/>
                <a:sym typeface="+mn-ea"/>
              </a:rPr>
              <a:t>condition.await(),condition.signal()</a:t>
            </a:r>
            <a:endParaRPr lang="en-US" altLang="zh-CN" sz="1600">
              <a:solidFill>
                <a:srgbClr val="02743F"/>
              </a:solidFill>
              <a:latin typeface="OPPOSans M" panose="00020600040101010101" charset="-122"/>
              <a:ea typeface="OPPOSans M" panose="00020600040101010101" charset="-122"/>
              <a:sym typeface="+mn-ea"/>
            </a:endParaRPr>
          </a:p>
          <a:p>
            <a:pPr algn="l"/>
            <a:endParaRPr lang="zh-CN" altLang="en-US" sz="1600">
              <a:solidFill>
                <a:srgbClr val="02743F"/>
              </a:solidFill>
              <a:latin typeface="OPPOSans M" panose="00020600040101010101" charset="-122"/>
              <a:ea typeface="OPPOSans M" panose="00020600040101010101" charset="-122"/>
              <a:sym typeface="+mn-ea"/>
            </a:endParaRPr>
          </a:p>
          <a:p>
            <a:pPr algn="l"/>
            <a:endParaRPr lang="zh-CN" altLang="en-US" sz="1600">
              <a:solidFill>
                <a:srgbClr val="02743F"/>
              </a:solidFill>
              <a:latin typeface="OPPOSans M" panose="00020600040101010101" charset="-122"/>
              <a:ea typeface="OPPOSans M" panose="00020600040101010101" charset="-122"/>
              <a:sym typeface="+mn-ea"/>
            </a:endParaRPr>
          </a:p>
        </p:txBody>
      </p:sp>
      <p:grpSp>
        <p:nvGrpSpPr>
          <p:cNvPr id="2" name="组合 1"/>
          <p:cNvGrpSpPr/>
          <p:nvPr/>
        </p:nvGrpSpPr>
        <p:grpSpPr>
          <a:xfrm>
            <a:off x="1739265" y="1775460"/>
            <a:ext cx="7998460" cy="3105150"/>
            <a:chOff x="2739" y="2796"/>
            <a:chExt cx="12596" cy="4890"/>
          </a:xfrm>
        </p:grpSpPr>
        <p:sp>
          <p:nvSpPr>
            <p:cNvPr id="6" name="任意多边形 5"/>
            <p:cNvSpPr/>
            <p:nvPr/>
          </p:nvSpPr>
          <p:spPr>
            <a:xfrm>
              <a:off x="6490" y="4593"/>
              <a:ext cx="7859" cy="1536"/>
            </a:xfrm>
            <a:custGeom>
              <a:avLst/>
              <a:gdLst>
                <a:gd name="connisteX0" fmla="*/ 0 w 4990465"/>
                <a:gd name="connsiteY0" fmla="*/ 0 h 975360"/>
                <a:gd name="connisteX1" fmla="*/ 1920875 w 4990465"/>
                <a:gd name="connsiteY1" fmla="*/ 473075 h 975360"/>
                <a:gd name="connisteX2" fmla="*/ 3977005 w 4990465"/>
                <a:gd name="connsiteY2" fmla="*/ 541020 h 975360"/>
                <a:gd name="connisteX3" fmla="*/ 4990465 w 4990465"/>
                <a:gd name="connsiteY3" fmla="*/ 975360 h 975360"/>
              </a:gdLst>
              <a:ahLst/>
              <a:cxnLst>
                <a:cxn ang="0">
                  <a:pos x="connisteX0" y="connsiteY0"/>
                </a:cxn>
                <a:cxn ang="0">
                  <a:pos x="connisteX1" y="connsiteY1"/>
                </a:cxn>
                <a:cxn ang="0">
                  <a:pos x="connisteX2" y="connsiteY2"/>
                </a:cxn>
                <a:cxn ang="0">
                  <a:pos x="connisteX3" y="connsiteY3"/>
                </a:cxn>
              </a:cxnLst>
              <a:rect l="l" t="t" r="r" b="b"/>
              <a:pathLst>
                <a:path w="4990465" h="975360">
                  <a:moveTo>
                    <a:pt x="0" y="0"/>
                  </a:moveTo>
                  <a:cubicBezTo>
                    <a:pt x="342900" y="93345"/>
                    <a:pt x="1125220" y="365125"/>
                    <a:pt x="1920875" y="473075"/>
                  </a:cubicBezTo>
                  <a:cubicBezTo>
                    <a:pt x="2716530" y="581025"/>
                    <a:pt x="3362960" y="440690"/>
                    <a:pt x="3977005" y="541020"/>
                  </a:cubicBezTo>
                  <a:cubicBezTo>
                    <a:pt x="4591050" y="641350"/>
                    <a:pt x="4829175" y="889635"/>
                    <a:pt x="4990465" y="975360"/>
                  </a:cubicBezTo>
                </a:path>
              </a:pathLst>
            </a:custGeom>
            <a:noFill/>
            <a:ln w="22225">
              <a:solidFill>
                <a:srgbClr val="D0D0C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 name="直接箭头连接符 6"/>
            <p:cNvCxnSpPr>
              <a:endCxn id="58" idx="0"/>
            </p:cNvCxnSpPr>
            <p:nvPr/>
          </p:nvCxnSpPr>
          <p:spPr>
            <a:xfrm>
              <a:off x="13984" y="5885"/>
              <a:ext cx="289" cy="228"/>
            </a:xfrm>
            <a:prstGeom prst="straightConnector1">
              <a:avLst/>
            </a:prstGeom>
            <a:ln w="22225">
              <a:solidFill>
                <a:srgbClr val="D0D0CE"/>
              </a:solidFill>
              <a:tailEnd type="arrow"/>
            </a:ln>
          </p:spPr>
          <p:style>
            <a:lnRef idx="1">
              <a:schemeClr val="accent1"/>
            </a:lnRef>
            <a:fillRef idx="0">
              <a:schemeClr val="accent1"/>
            </a:fillRef>
            <a:effectRef idx="0">
              <a:schemeClr val="accent1"/>
            </a:effectRef>
            <a:fontRef idx="minor">
              <a:schemeClr val="tx1"/>
            </a:fontRef>
          </p:style>
        </p:cxnSp>
        <p:sp>
          <p:nvSpPr>
            <p:cNvPr id="8" name="任意多边形 7"/>
            <p:cNvSpPr/>
            <p:nvPr/>
          </p:nvSpPr>
          <p:spPr>
            <a:xfrm>
              <a:off x="3921" y="2796"/>
              <a:ext cx="4393" cy="1204"/>
            </a:xfrm>
            <a:custGeom>
              <a:avLst/>
              <a:gdLst>
                <a:gd name="connisteX0" fmla="*/ 0 w 2789555"/>
                <a:gd name="connsiteY0" fmla="*/ 764467 h 764467"/>
                <a:gd name="connisteX1" fmla="*/ 1225550 w 2789555"/>
                <a:gd name="connsiteY1" fmla="*/ 2467 h 764467"/>
                <a:gd name="connisteX2" fmla="*/ 2789555 w 2789555"/>
                <a:gd name="connsiteY2" fmla="*/ 561902 h 764467"/>
              </a:gdLst>
              <a:ahLst/>
              <a:cxnLst>
                <a:cxn ang="0">
                  <a:pos x="connisteX0" y="connsiteY0"/>
                </a:cxn>
                <a:cxn ang="0">
                  <a:pos x="connisteX1" y="connsiteY1"/>
                </a:cxn>
                <a:cxn ang="0">
                  <a:pos x="connisteX2" y="connsiteY2"/>
                </a:cxn>
              </a:cxnLst>
              <a:rect l="l" t="t" r="r" b="b"/>
              <a:pathLst>
                <a:path w="2789555" h="764467">
                  <a:moveTo>
                    <a:pt x="0" y="764467"/>
                  </a:moveTo>
                  <a:cubicBezTo>
                    <a:pt x="213995" y="600637"/>
                    <a:pt x="667385" y="43107"/>
                    <a:pt x="1225550" y="2467"/>
                  </a:cubicBezTo>
                  <a:cubicBezTo>
                    <a:pt x="1783715" y="-38173"/>
                    <a:pt x="2501265" y="434902"/>
                    <a:pt x="2789555" y="561902"/>
                  </a:cubicBezTo>
                </a:path>
              </a:pathLst>
            </a:custGeom>
            <a:noFill/>
            <a:ln w="22225">
              <a:solidFill>
                <a:srgbClr val="0274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 name="直接箭头连接符 8"/>
            <p:cNvCxnSpPr/>
            <p:nvPr/>
          </p:nvCxnSpPr>
          <p:spPr>
            <a:xfrm>
              <a:off x="8010" y="3529"/>
              <a:ext cx="304" cy="152"/>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2739" y="3114"/>
              <a:ext cx="12596" cy="4572"/>
              <a:chOff x="2739" y="3114"/>
              <a:chExt cx="12596" cy="4572"/>
            </a:xfrm>
          </p:grpSpPr>
          <p:grpSp>
            <p:nvGrpSpPr>
              <p:cNvPr id="38" name="组合 37"/>
              <p:cNvGrpSpPr/>
              <p:nvPr/>
            </p:nvGrpSpPr>
            <p:grpSpPr>
              <a:xfrm>
                <a:off x="2739" y="3114"/>
                <a:ext cx="12597" cy="4573"/>
                <a:chOff x="2997" y="5735"/>
                <a:chExt cx="12597" cy="4573"/>
              </a:xfrm>
            </p:grpSpPr>
            <p:grpSp>
              <p:nvGrpSpPr>
                <p:cNvPr id="39" name="组合 38"/>
                <p:cNvGrpSpPr/>
                <p:nvPr/>
              </p:nvGrpSpPr>
              <p:grpSpPr>
                <a:xfrm>
                  <a:off x="2997" y="5735"/>
                  <a:ext cx="11626" cy="2645"/>
                  <a:chOff x="2329" y="7469"/>
                  <a:chExt cx="11626" cy="2645"/>
                </a:xfrm>
              </p:grpSpPr>
              <p:sp>
                <p:nvSpPr>
                  <p:cNvPr id="40" name="圆角矩形 39"/>
                  <p:cNvSpPr/>
                  <p:nvPr/>
                </p:nvSpPr>
                <p:spPr>
                  <a:xfrm>
                    <a:off x="2329" y="7469"/>
                    <a:ext cx="1412" cy="1831"/>
                  </a:xfrm>
                  <a:prstGeom prst="roundRect">
                    <a:avLst/>
                  </a:prstGeom>
                  <a:solidFill>
                    <a:srgbClr val="33CF58"/>
                  </a:solidFill>
                  <a:ln>
                    <a:solidFill>
                      <a:srgbClr val="33C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latin typeface="OPPOSans M" panose="00020600040101010101" charset="-122"/>
                        <a:ea typeface="OPPOSans M" panose="00020600040101010101" charset="-122"/>
                      </a:rPr>
                      <a:t>同步器</a:t>
                    </a:r>
                    <a:endParaRPr lang="zh-CN" altLang="en-US" sz="1600">
                      <a:latin typeface="OPPOSans M" panose="00020600040101010101" charset="-122"/>
                      <a:ea typeface="OPPOSans M" panose="00020600040101010101" charset="-122"/>
                    </a:endParaRPr>
                  </a:p>
                  <a:p>
                    <a:pPr algn="ctr"/>
                    <a:r>
                      <a:rPr lang="en-US" altLang="zh-CN" sz="1600">
                        <a:latin typeface="OPPOSans M" panose="00020600040101010101" charset="-122"/>
                        <a:ea typeface="OPPOSans M" panose="00020600040101010101" charset="-122"/>
                      </a:rPr>
                      <a:t>head</a:t>
                    </a:r>
                    <a:endParaRPr lang="en-US" altLang="zh-CN" sz="1600">
                      <a:latin typeface="OPPOSans M" panose="00020600040101010101" charset="-122"/>
                      <a:ea typeface="OPPOSans M" panose="00020600040101010101" charset="-122"/>
                    </a:endParaRPr>
                  </a:p>
                  <a:p>
                    <a:pPr algn="ctr"/>
                    <a:r>
                      <a:rPr lang="en-US" altLang="zh-CN" sz="1600">
                        <a:latin typeface="OPPOSans M" panose="00020600040101010101" charset="-122"/>
                        <a:ea typeface="OPPOSans M" panose="00020600040101010101" charset="-122"/>
                      </a:rPr>
                      <a:t>tail</a:t>
                    </a:r>
                    <a:endParaRPr lang="en-US" altLang="zh-CN" sz="1600">
                      <a:latin typeface="OPPOSans M" panose="00020600040101010101" charset="-122"/>
                      <a:ea typeface="OPPOSans M" panose="00020600040101010101" charset="-122"/>
                    </a:endParaRPr>
                  </a:p>
                </p:txBody>
              </p:sp>
              <p:sp>
                <p:nvSpPr>
                  <p:cNvPr id="41" name="圆角矩形 40"/>
                  <p:cNvSpPr/>
                  <p:nvPr/>
                </p:nvSpPr>
                <p:spPr>
                  <a:xfrm>
                    <a:off x="5496" y="7806"/>
                    <a:ext cx="1208" cy="1156"/>
                  </a:xfrm>
                  <a:prstGeom prst="roundRect">
                    <a:avLst/>
                  </a:prstGeom>
                  <a:solidFill>
                    <a:srgbClr val="61D3AE"/>
                  </a:solidFill>
                  <a:ln>
                    <a:solidFill>
                      <a:srgbClr val="61D3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02743F"/>
                        </a:solidFill>
                        <a:latin typeface="OPPOSans M" panose="00020600040101010101" charset="-122"/>
                        <a:ea typeface="OPPOSans M" panose="00020600040101010101" charset="-122"/>
                      </a:rPr>
                      <a:t>节点</a:t>
                    </a:r>
                    <a:endParaRPr lang="zh-CN" altLang="en-US" sz="1400">
                      <a:solidFill>
                        <a:srgbClr val="02743F"/>
                      </a:solidFill>
                      <a:latin typeface="OPPOSans M" panose="00020600040101010101" charset="-122"/>
                      <a:ea typeface="OPPOSans M" panose="00020600040101010101" charset="-122"/>
                    </a:endParaRPr>
                  </a:p>
                  <a:p>
                    <a:pPr algn="ctr"/>
                    <a:r>
                      <a:rPr lang="en-US" altLang="zh-CN" sz="1400">
                        <a:solidFill>
                          <a:srgbClr val="02743F"/>
                        </a:solidFill>
                        <a:latin typeface="OPPOSans M" panose="00020600040101010101" charset="-122"/>
                        <a:ea typeface="OPPOSans M" panose="00020600040101010101" charset="-122"/>
                      </a:rPr>
                      <a:t>prev</a:t>
                    </a:r>
                    <a:endParaRPr lang="en-US" altLang="zh-CN" sz="1400">
                      <a:solidFill>
                        <a:srgbClr val="02743F"/>
                      </a:solidFill>
                      <a:latin typeface="OPPOSans M" panose="00020600040101010101" charset="-122"/>
                      <a:ea typeface="OPPOSans M" panose="00020600040101010101" charset="-122"/>
                    </a:endParaRPr>
                  </a:p>
                  <a:p>
                    <a:pPr algn="ctr"/>
                    <a:r>
                      <a:rPr lang="en-US" altLang="zh-CN" sz="1400">
                        <a:solidFill>
                          <a:srgbClr val="02743F"/>
                        </a:solidFill>
                        <a:latin typeface="OPPOSans M" panose="00020600040101010101" charset="-122"/>
                        <a:ea typeface="OPPOSans M" panose="00020600040101010101" charset="-122"/>
                      </a:rPr>
                      <a:t>next</a:t>
                    </a:r>
                    <a:endParaRPr lang="en-US" altLang="zh-CN" sz="1400">
                      <a:solidFill>
                        <a:srgbClr val="02743F"/>
                      </a:solidFill>
                      <a:latin typeface="OPPOSans M" panose="00020600040101010101" charset="-122"/>
                      <a:ea typeface="OPPOSans M" panose="00020600040101010101" charset="-122"/>
                    </a:endParaRPr>
                  </a:p>
                </p:txBody>
              </p:sp>
              <p:sp>
                <p:nvSpPr>
                  <p:cNvPr id="42" name="圆角矩形 41"/>
                  <p:cNvSpPr/>
                  <p:nvPr/>
                </p:nvSpPr>
                <p:spPr>
                  <a:xfrm>
                    <a:off x="7938" y="7806"/>
                    <a:ext cx="1208" cy="1156"/>
                  </a:xfrm>
                  <a:prstGeom prst="roundRect">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02743F"/>
                        </a:solidFill>
                        <a:latin typeface="OPPOSans M" panose="00020600040101010101" charset="-122"/>
                        <a:ea typeface="OPPOSans M" panose="00020600040101010101" charset="-122"/>
                      </a:rPr>
                      <a:t>节点</a:t>
                    </a:r>
                    <a:endParaRPr lang="zh-CN" altLang="en-US" sz="1400">
                      <a:solidFill>
                        <a:srgbClr val="02743F"/>
                      </a:solidFill>
                      <a:latin typeface="OPPOSans M" panose="00020600040101010101" charset="-122"/>
                      <a:ea typeface="OPPOSans M" panose="00020600040101010101" charset="-122"/>
                    </a:endParaRPr>
                  </a:p>
                  <a:p>
                    <a:pPr algn="ctr"/>
                    <a:r>
                      <a:rPr lang="en-US" altLang="zh-CN" sz="1400">
                        <a:solidFill>
                          <a:srgbClr val="02743F"/>
                        </a:solidFill>
                        <a:latin typeface="OPPOSans M" panose="00020600040101010101" charset="-122"/>
                        <a:ea typeface="OPPOSans M" panose="00020600040101010101" charset="-122"/>
                      </a:rPr>
                      <a:t>prev</a:t>
                    </a:r>
                    <a:endParaRPr lang="en-US" altLang="zh-CN" sz="1400">
                      <a:solidFill>
                        <a:srgbClr val="02743F"/>
                      </a:solidFill>
                      <a:latin typeface="OPPOSans M" panose="00020600040101010101" charset="-122"/>
                      <a:ea typeface="OPPOSans M" panose="00020600040101010101" charset="-122"/>
                    </a:endParaRPr>
                  </a:p>
                  <a:p>
                    <a:pPr algn="ctr"/>
                    <a:r>
                      <a:rPr lang="en-US" altLang="zh-CN" sz="1400">
                        <a:solidFill>
                          <a:srgbClr val="02743F"/>
                        </a:solidFill>
                        <a:latin typeface="OPPOSans M" panose="00020600040101010101" charset="-122"/>
                        <a:ea typeface="OPPOSans M" panose="00020600040101010101" charset="-122"/>
                      </a:rPr>
                      <a:t>next</a:t>
                    </a:r>
                    <a:endParaRPr lang="en-US" altLang="zh-CN" sz="1400">
                      <a:solidFill>
                        <a:srgbClr val="02743F"/>
                      </a:solidFill>
                      <a:latin typeface="OPPOSans M" panose="00020600040101010101" charset="-122"/>
                      <a:ea typeface="OPPOSans M" panose="00020600040101010101" charset="-122"/>
                    </a:endParaRPr>
                  </a:p>
                </p:txBody>
              </p:sp>
              <p:sp>
                <p:nvSpPr>
                  <p:cNvPr id="43" name="圆角矩形 42"/>
                  <p:cNvSpPr/>
                  <p:nvPr/>
                </p:nvSpPr>
                <p:spPr>
                  <a:xfrm>
                    <a:off x="10360" y="7806"/>
                    <a:ext cx="1208" cy="1156"/>
                  </a:xfrm>
                  <a:prstGeom prst="roundRect">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02743F"/>
                        </a:solidFill>
                        <a:latin typeface="OPPOSans M" panose="00020600040101010101" charset="-122"/>
                        <a:ea typeface="OPPOSans M" panose="00020600040101010101" charset="-122"/>
                      </a:rPr>
                      <a:t>节点</a:t>
                    </a:r>
                    <a:endParaRPr lang="zh-CN" altLang="en-US" sz="1400">
                      <a:solidFill>
                        <a:srgbClr val="02743F"/>
                      </a:solidFill>
                      <a:latin typeface="OPPOSans M" panose="00020600040101010101" charset="-122"/>
                      <a:ea typeface="OPPOSans M" panose="00020600040101010101" charset="-122"/>
                    </a:endParaRPr>
                  </a:p>
                  <a:p>
                    <a:pPr algn="ctr"/>
                    <a:r>
                      <a:rPr lang="en-US" altLang="zh-CN" sz="1400">
                        <a:solidFill>
                          <a:srgbClr val="02743F"/>
                        </a:solidFill>
                        <a:latin typeface="OPPOSans M" panose="00020600040101010101" charset="-122"/>
                        <a:ea typeface="OPPOSans M" panose="00020600040101010101" charset="-122"/>
                      </a:rPr>
                      <a:t>prev</a:t>
                    </a:r>
                    <a:endParaRPr lang="en-US" altLang="zh-CN" sz="1400">
                      <a:solidFill>
                        <a:srgbClr val="02743F"/>
                      </a:solidFill>
                      <a:latin typeface="OPPOSans M" panose="00020600040101010101" charset="-122"/>
                      <a:ea typeface="OPPOSans M" panose="00020600040101010101" charset="-122"/>
                    </a:endParaRPr>
                  </a:p>
                  <a:p>
                    <a:pPr algn="ctr"/>
                    <a:r>
                      <a:rPr lang="en-US" altLang="zh-CN" sz="1400">
                        <a:solidFill>
                          <a:srgbClr val="02743F"/>
                        </a:solidFill>
                        <a:latin typeface="OPPOSans M" panose="00020600040101010101" charset="-122"/>
                        <a:ea typeface="OPPOSans M" panose="00020600040101010101" charset="-122"/>
                      </a:rPr>
                      <a:t>next</a:t>
                    </a:r>
                    <a:endParaRPr lang="en-US" altLang="zh-CN" sz="1400">
                      <a:solidFill>
                        <a:srgbClr val="02743F"/>
                      </a:solidFill>
                      <a:latin typeface="OPPOSans M" panose="00020600040101010101" charset="-122"/>
                      <a:ea typeface="OPPOSans M" panose="00020600040101010101" charset="-122"/>
                    </a:endParaRPr>
                  </a:p>
                </p:txBody>
              </p:sp>
              <p:sp>
                <p:nvSpPr>
                  <p:cNvPr id="44" name="圆角矩形 43"/>
                  <p:cNvSpPr/>
                  <p:nvPr/>
                </p:nvSpPr>
                <p:spPr>
                  <a:xfrm>
                    <a:off x="12747" y="7806"/>
                    <a:ext cx="1208" cy="1156"/>
                  </a:xfrm>
                  <a:prstGeom prst="roundRect">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02743F"/>
                        </a:solidFill>
                        <a:latin typeface="OPPOSans M" panose="00020600040101010101" charset="-122"/>
                        <a:ea typeface="OPPOSans M" panose="00020600040101010101" charset="-122"/>
                      </a:rPr>
                      <a:t>节点</a:t>
                    </a:r>
                    <a:endParaRPr lang="zh-CN" altLang="en-US" sz="1400">
                      <a:solidFill>
                        <a:srgbClr val="02743F"/>
                      </a:solidFill>
                      <a:latin typeface="OPPOSans M" panose="00020600040101010101" charset="-122"/>
                      <a:ea typeface="OPPOSans M" panose="00020600040101010101" charset="-122"/>
                    </a:endParaRPr>
                  </a:p>
                  <a:p>
                    <a:pPr algn="ctr"/>
                    <a:r>
                      <a:rPr lang="en-US" altLang="zh-CN" sz="1400">
                        <a:solidFill>
                          <a:srgbClr val="02743F"/>
                        </a:solidFill>
                        <a:latin typeface="OPPOSans M" panose="00020600040101010101" charset="-122"/>
                        <a:ea typeface="OPPOSans M" panose="00020600040101010101" charset="-122"/>
                      </a:rPr>
                      <a:t>prev</a:t>
                    </a:r>
                    <a:endParaRPr lang="en-US" altLang="zh-CN" sz="1400">
                      <a:solidFill>
                        <a:srgbClr val="02743F"/>
                      </a:solidFill>
                      <a:latin typeface="OPPOSans M" panose="00020600040101010101" charset="-122"/>
                      <a:ea typeface="OPPOSans M" panose="00020600040101010101" charset="-122"/>
                    </a:endParaRPr>
                  </a:p>
                  <a:p>
                    <a:pPr algn="ctr"/>
                    <a:r>
                      <a:rPr lang="en-US" altLang="zh-CN" sz="1400">
                        <a:solidFill>
                          <a:srgbClr val="02743F"/>
                        </a:solidFill>
                        <a:latin typeface="OPPOSans M" panose="00020600040101010101" charset="-122"/>
                        <a:ea typeface="OPPOSans M" panose="00020600040101010101" charset="-122"/>
                      </a:rPr>
                      <a:t>next</a:t>
                    </a:r>
                    <a:endParaRPr lang="en-US" altLang="zh-CN" sz="1400">
                      <a:solidFill>
                        <a:srgbClr val="02743F"/>
                      </a:solidFill>
                      <a:latin typeface="OPPOSans M" panose="00020600040101010101" charset="-122"/>
                      <a:ea typeface="OPPOSans M" panose="00020600040101010101" charset="-122"/>
                    </a:endParaRPr>
                  </a:p>
                </p:txBody>
              </p:sp>
              <p:sp>
                <p:nvSpPr>
                  <p:cNvPr id="46" name="任意多边形 45"/>
                  <p:cNvSpPr/>
                  <p:nvPr/>
                </p:nvSpPr>
                <p:spPr>
                  <a:xfrm>
                    <a:off x="3434" y="8728"/>
                    <a:ext cx="9958" cy="1386"/>
                  </a:xfrm>
                  <a:custGeom>
                    <a:avLst/>
                    <a:gdLst>
                      <a:gd name="connisteX0" fmla="*/ 0 w 6323330"/>
                      <a:gd name="connsiteY0" fmla="*/ 0 h 880020"/>
                      <a:gd name="connisteX1" fmla="*/ 3716655 w 6323330"/>
                      <a:gd name="connsiteY1" fmla="*/ 878840 h 880020"/>
                      <a:gd name="connisteX2" fmla="*/ 6323330 w 6323330"/>
                      <a:gd name="connsiteY2" fmla="*/ 154305 h 880020"/>
                    </a:gdLst>
                    <a:ahLst/>
                    <a:cxnLst>
                      <a:cxn ang="0">
                        <a:pos x="connisteX0" y="connsiteY0"/>
                      </a:cxn>
                      <a:cxn ang="0">
                        <a:pos x="connisteX1" y="connsiteY1"/>
                      </a:cxn>
                      <a:cxn ang="0">
                        <a:pos x="connisteX2" y="connsiteY2"/>
                      </a:cxn>
                    </a:cxnLst>
                    <a:rect l="l" t="t" r="r" b="b"/>
                    <a:pathLst>
                      <a:path w="6323330" h="880020">
                        <a:moveTo>
                          <a:pt x="0" y="0"/>
                        </a:moveTo>
                        <a:cubicBezTo>
                          <a:pt x="690880" y="190500"/>
                          <a:pt x="2451735" y="847725"/>
                          <a:pt x="3716655" y="878840"/>
                        </a:cubicBezTo>
                        <a:cubicBezTo>
                          <a:pt x="4981575" y="909955"/>
                          <a:pt x="5876290" y="316865"/>
                          <a:pt x="6323330" y="154305"/>
                        </a:cubicBezTo>
                      </a:path>
                    </a:pathLst>
                  </a:custGeom>
                  <a:noFill/>
                  <a:ln w="22225">
                    <a:solidFill>
                      <a:srgbClr val="0274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7" name="直接箭头连接符 46"/>
                  <p:cNvCxnSpPr>
                    <a:endCxn id="44" idx="2"/>
                  </p:cNvCxnSpPr>
                  <p:nvPr/>
                </p:nvCxnSpPr>
                <p:spPr>
                  <a:xfrm flipV="1">
                    <a:off x="12875" y="8962"/>
                    <a:ext cx="476" cy="238"/>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8964" y="8743"/>
                    <a:ext cx="1396" cy="15"/>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11351" y="8758"/>
                    <a:ext cx="1396" cy="15"/>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flipH="1" flipV="1">
                    <a:off x="9153" y="8383"/>
                    <a:ext cx="1207" cy="3"/>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flipH="1" flipV="1">
                    <a:off x="11568" y="8386"/>
                    <a:ext cx="1207" cy="3"/>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grpSp>
            <p:sp>
              <p:nvSpPr>
                <p:cNvPr id="55" name="圆角矩形 54"/>
                <p:cNvSpPr/>
                <p:nvPr/>
              </p:nvSpPr>
              <p:spPr>
                <a:xfrm>
                  <a:off x="4752" y="8048"/>
                  <a:ext cx="2035" cy="1831"/>
                </a:xfrm>
                <a:prstGeom prst="roundRect">
                  <a:avLst/>
                </a:prstGeom>
                <a:solidFill>
                  <a:srgbClr val="33CF58"/>
                </a:solidFill>
                <a:ln>
                  <a:solidFill>
                    <a:srgbClr val="33C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latin typeface="OPPOSans M" panose="00020600040101010101" charset="-122"/>
                      <a:ea typeface="OPPOSans M" panose="00020600040101010101" charset="-122"/>
                    </a:rPr>
                    <a:t>Condition</a:t>
                  </a:r>
                  <a:endParaRPr lang="en-US" altLang="zh-CN" sz="1400">
                    <a:latin typeface="OPPOSans M" panose="00020600040101010101" charset="-122"/>
                    <a:ea typeface="OPPOSans M" panose="00020600040101010101" charset="-122"/>
                  </a:endParaRPr>
                </a:p>
                <a:p>
                  <a:pPr algn="ctr"/>
                  <a:r>
                    <a:rPr lang="en-US" altLang="zh-CN" sz="1400">
                      <a:latin typeface="OPPOSans M" panose="00020600040101010101" charset="-122"/>
                      <a:ea typeface="OPPOSans M" panose="00020600040101010101" charset="-122"/>
                    </a:rPr>
                    <a:t>firstWaiter</a:t>
                  </a:r>
                  <a:endParaRPr lang="en-US" altLang="zh-CN" sz="1400">
                    <a:latin typeface="OPPOSans M" panose="00020600040101010101" charset="-122"/>
                    <a:ea typeface="OPPOSans M" panose="00020600040101010101" charset="-122"/>
                  </a:endParaRPr>
                </a:p>
                <a:p>
                  <a:pPr algn="ctr"/>
                  <a:r>
                    <a:rPr lang="en-US" altLang="zh-CN" sz="1400">
                      <a:latin typeface="OPPOSans M" panose="00020600040101010101" charset="-122"/>
                      <a:ea typeface="OPPOSans M" panose="00020600040101010101" charset="-122"/>
                    </a:rPr>
                    <a:t>lastWaiter</a:t>
                  </a:r>
                  <a:endParaRPr lang="en-US" altLang="zh-CN" sz="1400">
                    <a:latin typeface="OPPOSans M" panose="00020600040101010101" charset="-122"/>
                    <a:ea typeface="OPPOSans M" panose="00020600040101010101" charset="-122"/>
                  </a:endParaRPr>
                </a:p>
              </p:txBody>
            </p:sp>
            <p:sp>
              <p:nvSpPr>
                <p:cNvPr id="56" name="圆角矩形 55"/>
                <p:cNvSpPr/>
                <p:nvPr/>
              </p:nvSpPr>
              <p:spPr>
                <a:xfrm>
                  <a:off x="7687" y="8723"/>
                  <a:ext cx="2126" cy="1156"/>
                </a:xfrm>
                <a:prstGeom prst="roundRect">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02743F"/>
                      </a:solidFill>
                      <a:latin typeface="OPPOSans M" panose="00020600040101010101" charset="-122"/>
                      <a:ea typeface="OPPOSans M" panose="00020600040101010101" charset="-122"/>
                    </a:rPr>
                    <a:t>节点</a:t>
                  </a:r>
                  <a:endParaRPr lang="zh-CN" altLang="en-US" sz="1400">
                    <a:solidFill>
                      <a:srgbClr val="02743F"/>
                    </a:solidFill>
                    <a:latin typeface="OPPOSans M" panose="00020600040101010101" charset="-122"/>
                    <a:ea typeface="OPPOSans M" panose="00020600040101010101" charset="-122"/>
                  </a:endParaRPr>
                </a:p>
                <a:p>
                  <a:pPr algn="ctr"/>
                  <a:r>
                    <a:rPr lang="en-US" altLang="zh-CN" sz="1400">
                      <a:solidFill>
                        <a:srgbClr val="02743F"/>
                      </a:solidFill>
                      <a:latin typeface="OPPOSans M" panose="00020600040101010101" charset="-122"/>
                      <a:ea typeface="OPPOSans M" panose="00020600040101010101" charset="-122"/>
                    </a:rPr>
                    <a:t>nextWaiter</a:t>
                  </a:r>
                  <a:endParaRPr lang="en-US" altLang="zh-CN" sz="1400">
                    <a:solidFill>
                      <a:srgbClr val="02743F"/>
                    </a:solidFill>
                    <a:latin typeface="OPPOSans M" panose="00020600040101010101" charset="-122"/>
                    <a:ea typeface="OPPOSans M" panose="00020600040101010101" charset="-122"/>
                  </a:endParaRPr>
                </a:p>
              </p:txBody>
            </p:sp>
            <p:sp>
              <p:nvSpPr>
                <p:cNvPr id="57" name="圆角矩形 56"/>
                <p:cNvSpPr/>
                <p:nvPr/>
              </p:nvSpPr>
              <p:spPr>
                <a:xfrm>
                  <a:off x="10569" y="8723"/>
                  <a:ext cx="2126" cy="1156"/>
                </a:xfrm>
                <a:prstGeom prst="roundRect">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02743F"/>
                      </a:solidFill>
                      <a:latin typeface="OPPOSans M" panose="00020600040101010101" charset="-122"/>
                      <a:ea typeface="OPPOSans M" panose="00020600040101010101" charset="-122"/>
                    </a:rPr>
                    <a:t>节点</a:t>
                  </a:r>
                  <a:endParaRPr lang="zh-CN" altLang="en-US" sz="1400">
                    <a:solidFill>
                      <a:srgbClr val="02743F"/>
                    </a:solidFill>
                    <a:latin typeface="OPPOSans M" panose="00020600040101010101" charset="-122"/>
                    <a:ea typeface="OPPOSans M" panose="00020600040101010101" charset="-122"/>
                  </a:endParaRPr>
                </a:p>
                <a:p>
                  <a:pPr algn="ctr"/>
                  <a:r>
                    <a:rPr lang="en-US" altLang="zh-CN" sz="1400">
                      <a:solidFill>
                        <a:srgbClr val="02743F"/>
                      </a:solidFill>
                      <a:latin typeface="OPPOSans M" panose="00020600040101010101" charset="-122"/>
                      <a:ea typeface="OPPOSans M" panose="00020600040101010101" charset="-122"/>
                    </a:rPr>
                    <a:t>nextWaiter</a:t>
                  </a:r>
                  <a:endParaRPr lang="en-US" altLang="zh-CN" sz="1400">
                    <a:solidFill>
                      <a:srgbClr val="02743F"/>
                    </a:solidFill>
                    <a:latin typeface="OPPOSans M" panose="00020600040101010101" charset="-122"/>
                    <a:ea typeface="OPPOSans M" panose="00020600040101010101" charset="-122"/>
                  </a:endParaRPr>
                </a:p>
              </p:txBody>
            </p:sp>
            <p:sp>
              <p:nvSpPr>
                <p:cNvPr id="58" name="圆角矩形 57"/>
                <p:cNvSpPr/>
                <p:nvPr/>
              </p:nvSpPr>
              <p:spPr>
                <a:xfrm>
                  <a:off x="13468" y="8734"/>
                  <a:ext cx="2126" cy="1156"/>
                </a:xfrm>
                <a:prstGeom prst="roundRect">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02743F"/>
                      </a:solidFill>
                      <a:latin typeface="OPPOSans M" panose="00020600040101010101" charset="-122"/>
                      <a:ea typeface="OPPOSans M" panose="00020600040101010101" charset="-122"/>
                    </a:rPr>
                    <a:t>节点</a:t>
                  </a:r>
                  <a:endParaRPr lang="zh-CN" altLang="en-US" sz="1400">
                    <a:solidFill>
                      <a:srgbClr val="02743F"/>
                    </a:solidFill>
                    <a:latin typeface="OPPOSans M" panose="00020600040101010101" charset="-122"/>
                    <a:ea typeface="OPPOSans M" panose="00020600040101010101" charset="-122"/>
                  </a:endParaRPr>
                </a:p>
                <a:p>
                  <a:pPr algn="ctr"/>
                  <a:r>
                    <a:rPr lang="en-US" altLang="zh-CN" sz="1400">
                      <a:solidFill>
                        <a:srgbClr val="02743F"/>
                      </a:solidFill>
                      <a:latin typeface="OPPOSans M" panose="00020600040101010101" charset="-122"/>
                      <a:ea typeface="OPPOSans M" panose="00020600040101010101" charset="-122"/>
                    </a:rPr>
                    <a:t>nextWaiter</a:t>
                  </a:r>
                  <a:endParaRPr lang="en-US" altLang="zh-CN" sz="1400">
                    <a:solidFill>
                      <a:srgbClr val="02743F"/>
                    </a:solidFill>
                    <a:latin typeface="OPPOSans M" panose="00020600040101010101" charset="-122"/>
                    <a:ea typeface="OPPOSans M" panose="00020600040101010101" charset="-122"/>
                  </a:endParaRPr>
                </a:p>
              </p:txBody>
            </p:sp>
            <p:cxnSp>
              <p:nvCxnSpPr>
                <p:cNvPr id="59" name="直接箭头连接符 58"/>
                <p:cNvCxnSpPr/>
                <p:nvPr/>
              </p:nvCxnSpPr>
              <p:spPr>
                <a:xfrm>
                  <a:off x="9821" y="9294"/>
                  <a:ext cx="773" cy="12"/>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a:off x="12695" y="9306"/>
                  <a:ext cx="773" cy="12"/>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V="1">
                  <a:off x="6626" y="8956"/>
                  <a:ext cx="1217" cy="1"/>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sp>
              <p:nvSpPr>
                <p:cNvPr id="62" name="任意多边形 61"/>
                <p:cNvSpPr/>
                <p:nvPr/>
              </p:nvSpPr>
              <p:spPr>
                <a:xfrm>
                  <a:off x="6566" y="9352"/>
                  <a:ext cx="8315" cy="957"/>
                </a:xfrm>
                <a:custGeom>
                  <a:avLst/>
                  <a:gdLst>
                    <a:gd name="connisteX0" fmla="*/ 0 w 5280025"/>
                    <a:gd name="connsiteY0" fmla="*/ 0 h 607655"/>
                    <a:gd name="connisteX1" fmla="*/ 733425 w 5280025"/>
                    <a:gd name="connsiteY1" fmla="*/ 549910 h 607655"/>
                    <a:gd name="connisteX2" fmla="*/ 4469130 w 5280025"/>
                    <a:gd name="connsiteY2" fmla="*/ 540385 h 607655"/>
                    <a:gd name="connisteX3" fmla="*/ 5280025 w 5280025"/>
                    <a:gd name="connsiteY3" fmla="*/ 299085 h 607655"/>
                  </a:gdLst>
                  <a:ahLst/>
                  <a:cxnLst>
                    <a:cxn ang="0">
                      <a:pos x="connisteX0" y="connsiteY0"/>
                    </a:cxn>
                    <a:cxn ang="0">
                      <a:pos x="connisteX1" y="connsiteY1"/>
                    </a:cxn>
                    <a:cxn ang="0">
                      <a:pos x="connisteX2" y="connsiteY2"/>
                    </a:cxn>
                    <a:cxn ang="0">
                      <a:pos x="connisteX3" y="connsiteY3"/>
                    </a:cxn>
                  </a:cxnLst>
                  <a:rect l="l" t="t" r="r" b="b"/>
                  <a:pathLst>
                    <a:path w="5280025" h="607656">
                      <a:moveTo>
                        <a:pt x="0" y="0"/>
                      </a:moveTo>
                      <a:cubicBezTo>
                        <a:pt x="71755" y="109855"/>
                        <a:pt x="-160655" y="441960"/>
                        <a:pt x="733425" y="549910"/>
                      </a:cubicBezTo>
                      <a:cubicBezTo>
                        <a:pt x="1627505" y="657860"/>
                        <a:pt x="3559810" y="590550"/>
                        <a:pt x="4469130" y="540385"/>
                      </a:cubicBezTo>
                      <a:cubicBezTo>
                        <a:pt x="5378450" y="490220"/>
                        <a:pt x="5192395" y="347345"/>
                        <a:pt x="5280025" y="299085"/>
                      </a:cubicBezTo>
                    </a:path>
                  </a:pathLst>
                </a:custGeom>
                <a:noFill/>
                <a:ln w="22225">
                  <a:solidFill>
                    <a:srgbClr val="0274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3" name="直接箭头连接符 62"/>
                <p:cNvCxnSpPr/>
                <p:nvPr/>
              </p:nvCxnSpPr>
              <p:spPr>
                <a:xfrm flipV="1">
                  <a:off x="14805" y="9724"/>
                  <a:ext cx="121" cy="213"/>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grpSp>
          <p:sp>
            <p:nvSpPr>
              <p:cNvPr id="11" name="任意多边形 10"/>
              <p:cNvSpPr/>
              <p:nvPr/>
            </p:nvSpPr>
            <p:spPr>
              <a:xfrm>
                <a:off x="3373" y="4867"/>
                <a:ext cx="1232" cy="1155"/>
              </a:xfrm>
              <a:custGeom>
                <a:avLst/>
                <a:gdLst>
                  <a:gd name="connisteX0" fmla="*/ 782214 w 782214"/>
                  <a:gd name="connsiteY0" fmla="*/ 733425 h 733425"/>
                  <a:gd name="connisteX1" fmla="*/ 116099 w 782214"/>
                  <a:gd name="connsiteY1" fmla="*/ 617855 h 733425"/>
                  <a:gd name="connisteX2" fmla="*/ 529 w 782214"/>
                  <a:gd name="connsiteY2" fmla="*/ 0 h 733425"/>
                </a:gdLst>
                <a:ahLst/>
                <a:cxnLst>
                  <a:cxn ang="0">
                    <a:pos x="connisteX0" y="connsiteY0"/>
                  </a:cxn>
                  <a:cxn ang="0">
                    <a:pos x="connisteX1" y="connsiteY1"/>
                  </a:cxn>
                  <a:cxn ang="0">
                    <a:pos x="connisteX2" y="connsiteY2"/>
                  </a:cxn>
                </a:cxnLst>
                <a:rect l="l" t="t" r="r" b="b"/>
                <a:pathLst>
                  <a:path w="782215" h="733425">
                    <a:moveTo>
                      <a:pt x="782215" y="733425"/>
                    </a:moveTo>
                    <a:cubicBezTo>
                      <a:pt x="651405" y="722630"/>
                      <a:pt x="272310" y="764540"/>
                      <a:pt x="116100" y="617855"/>
                    </a:cubicBezTo>
                    <a:cubicBezTo>
                      <a:pt x="-40110" y="471170"/>
                      <a:pt x="10055" y="121285"/>
                      <a:pt x="530" y="0"/>
                    </a:cubicBezTo>
                  </a:path>
                </a:pathLst>
              </a:custGeom>
              <a:noFill/>
              <a:ln w="22225">
                <a:solidFill>
                  <a:srgbClr val="0274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2" name="直接箭头连接符 11"/>
              <p:cNvCxnSpPr/>
              <p:nvPr/>
            </p:nvCxnSpPr>
            <p:spPr>
              <a:xfrm flipH="1" flipV="1">
                <a:off x="3373" y="4845"/>
                <a:ext cx="1" cy="326"/>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 name="文本框 41"/>
          <p:cNvSpPr txBox="1"/>
          <p:nvPr/>
        </p:nvSpPr>
        <p:spPr>
          <a:xfrm>
            <a:off x="3848735" y="2359025"/>
            <a:ext cx="4494530" cy="953135"/>
          </a:xfrm>
          <a:prstGeom prst="rect">
            <a:avLst/>
          </a:prstGeom>
          <a:noFill/>
        </p:spPr>
        <p:txBody>
          <a:bodyPr wrap="square" rtlCol="0">
            <a:spAutoFit/>
          </a:bodyPr>
          <a:p>
            <a:pPr algn="ctr"/>
            <a:r>
              <a:rPr lang="en-US" altLang="zh-CN" sz="3600">
                <a:solidFill>
                  <a:srgbClr val="02743F"/>
                </a:solidFill>
                <a:latin typeface="OPPOSans M" panose="00020600040101010101" charset="-122"/>
                <a:ea typeface="OPPOSans M" panose="00020600040101010101" charset="-122"/>
              </a:rPr>
              <a:t>Java</a:t>
            </a:r>
            <a:r>
              <a:rPr lang="zh-CN" altLang="en-US" sz="3600">
                <a:solidFill>
                  <a:srgbClr val="02743F"/>
                </a:solidFill>
                <a:latin typeface="OPPOSans M" panose="00020600040101010101" charset="-122"/>
                <a:ea typeface="OPPOSans M" panose="00020600040101010101" charset="-122"/>
              </a:rPr>
              <a:t>中的阻塞队列</a:t>
            </a:r>
            <a:endParaRPr lang="zh-CN" altLang="en-US" sz="3600">
              <a:solidFill>
                <a:srgbClr val="02743F"/>
              </a:solidFill>
              <a:latin typeface="OPPOSans M" panose="00020600040101010101" charset="-122"/>
              <a:ea typeface="OPPOSans M" panose="00020600040101010101" charset="-122"/>
            </a:endParaRPr>
          </a:p>
          <a:p>
            <a:pPr algn="l"/>
            <a:endParaRPr lang="zh-CN" altLang="en-US">
              <a:solidFill>
                <a:srgbClr val="02743F"/>
              </a:solidFill>
              <a:latin typeface="OPPOSans M" panose="00020600040101010101" charset="-122"/>
              <a:ea typeface="OPPOSans M" panose="00020600040101010101" charset="-122"/>
            </a:endParaRPr>
          </a:p>
        </p:txBody>
      </p:sp>
      <p:sp>
        <p:nvSpPr>
          <p:cNvPr id="24" name="矩形 23"/>
          <p:cNvSpPr/>
          <p:nvPr/>
        </p:nvSpPr>
        <p:spPr>
          <a:xfrm>
            <a:off x="-13970" y="3543935"/>
            <a:ext cx="12219940" cy="75565"/>
          </a:xfrm>
          <a:prstGeom prst="rect">
            <a:avLst/>
          </a:prstGeom>
          <a:solidFill>
            <a:srgbClr val="027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 name="文本框 41"/>
          <p:cNvSpPr txBox="1"/>
          <p:nvPr/>
        </p:nvSpPr>
        <p:spPr>
          <a:xfrm>
            <a:off x="9457690" y="187960"/>
            <a:ext cx="2188210" cy="659130"/>
          </a:xfrm>
          <a:prstGeom prst="rect">
            <a:avLst/>
          </a:prstGeom>
          <a:noFill/>
        </p:spPr>
        <p:txBody>
          <a:bodyPr wrap="square" rtlCol="0">
            <a:spAutoFit/>
          </a:bodyPr>
          <a:p>
            <a:pPr algn="ctr"/>
            <a:endParaRPr lang="zh-CN" altLang="en-US">
              <a:solidFill>
                <a:srgbClr val="02743F"/>
              </a:solidFill>
              <a:latin typeface="OPPOSans M" panose="00020600040101010101" charset="-122"/>
              <a:ea typeface="OPPOSans M" panose="00020600040101010101" charset="-122"/>
            </a:endParaRPr>
          </a:p>
          <a:p>
            <a:pPr algn="r"/>
            <a:endParaRPr lang="zh-CN" altLang="en-US">
              <a:solidFill>
                <a:srgbClr val="02743F"/>
              </a:solidFill>
              <a:latin typeface="OPPOSans M" panose="00020600040101010101" charset="-122"/>
              <a:ea typeface="OPPOSans M" panose="00020600040101010101" charset="-122"/>
            </a:endParaRPr>
          </a:p>
        </p:txBody>
      </p:sp>
      <p:sp>
        <p:nvSpPr>
          <p:cNvPr id="17" name="文本框 16"/>
          <p:cNvSpPr txBox="1"/>
          <p:nvPr/>
        </p:nvSpPr>
        <p:spPr>
          <a:xfrm>
            <a:off x="194945" y="294005"/>
            <a:ext cx="4185920" cy="659130"/>
          </a:xfrm>
          <a:prstGeom prst="rect">
            <a:avLst/>
          </a:prstGeom>
          <a:noFill/>
        </p:spPr>
        <p:txBody>
          <a:bodyPr wrap="square" rtlCol="0">
            <a:spAutoFit/>
          </a:bodyPr>
          <a:p>
            <a:pPr algn="l"/>
            <a:r>
              <a:rPr lang="en-US" altLang="zh-CN">
                <a:solidFill>
                  <a:srgbClr val="02743F"/>
                </a:solidFill>
                <a:latin typeface="OPPOSans M" panose="00020600040101010101" charset="-122"/>
                <a:ea typeface="OPPOSans M" panose="00020600040101010101" charset="-122"/>
                <a:sym typeface="+mn-ea"/>
              </a:rPr>
              <a:t>Java</a:t>
            </a:r>
            <a:r>
              <a:rPr lang="zh-CN" altLang="en-US">
                <a:solidFill>
                  <a:srgbClr val="02743F"/>
                </a:solidFill>
                <a:latin typeface="OPPOSans M" panose="00020600040101010101" charset="-122"/>
                <a:ea typeface="OPPOSans M" panose="00020600040101010101" charset="-122"/>
                <a:sym typeface="+mn-ea"/>
              </a:rPr>
              <a:t>中的阻塞队列（</a:t>
            </a:r>
            <a:r>
              <a:rPr lang="en-US" altLang="zh-CN">
                <a:solidFill>
                  <a:srgbClr val="02743F"/>
                </a:solidFill>
                <a:latin typeface="OPPOSans M" panose="00020600040101010101" charset="-122"/>
                <a:ea typeface="OPPOSans M" panose="00020600040101010101" charset="-122"/>
                <a:sym typeface="+mn-ea"/>
              </a:rPr>
              <a:t>BlockingQueue</a:t>
            </a:r>
            <a:r>
              <a:rPr lang="zh-CN" altLang="en-US">
                <a:solidFill>
                  <a:srgbClr val="02743F"/>
                </a:solidFill>
                <a:latin typeface="OPPOSans M" panose="00020600040101010101" charset="-122"/>
                <a:ea typeface="OPPOSans M" panose="00020600040101010101" charset="-122"/>
                <a:sym typeface="+mn-ea"/>
              </a:rPr>
              <a:t>）</a:t>
            </a:r>
            <a:endParaRPr lang="zh-CN" altLang="en-US">
              <a:solidFill>
                <a:srgbClr val="02743F"/>
              </a:solidFill>
              <a:latin typeface="OPPOSans M" panose="00020600040101010101" charset="-122"/>
              <a:ea typeface="OPPOSans M" panose="00020600040101010101" charset="-122"/>
              <a:sym typeface="+mn-ea"/>
            </a:endParaRPr>
          </a:p>
          <a:p>
            <a:pPr algn="l"/>
            <a:endParaRPr lang="zh-CN" altLang="en-US">
              <a:solidFill>
                <a:srgbClr val="02743F"/>
              </a:solidFill>
              <a:latin typeface="OPPOSans M" panose="00020600040101010101" charset="-122"/>
              <a:ea typeface="OPPOSans M" panose="00020600040101010101" charset="-122"/>
            </a:endParaRPr>
          </a:p>
        </p:txBody>
      </p:sp>
      <p:sp>
        <p:nvSpPr>
          <p:cNvPr id="2" name="文本框 1"/>
          <p:cNvSpPr txBox="1"/>
          <p:nvPr/>
        </p:nvSpPr>
        <p:spPr>
          <a:xfrm>
            <a:off x="394970" y="953135"/>
            <a:ext cx="7799070" cy="596265"/>
          </a:xfrm>
          <a:prstGeom prst="rect">
            <a:avLst/>
          </a:prstGeom>
          <a:noFill/>
        </p:spPr>
        <p:txBody>
          <a:bodyPr wrap="square" rtlCol="0">
            <a:spAutoFit/>
          </a:bodyPr>
          <a:p>
            <a:pPr algn="l"/>
            <a:r>
              <a:rPr lang="zh-CN" altLang="en-US" sz="1600">
                <a:solidFill>
                  <a:srgbClr val="02743F"/>
                </a:solidFill>
                <a:latin typeface="OPPOSans M" panose="00020600040101010101" charset="-122"/>
                <a:ea typeface="OPPOSans M" panose="00020600040101010101" charset="-122"/>
                <a:sym typeface="+mn-ea"/>
              </a:rPr>
              <a:t>支持两个附加操作的队列：阻塞的插入，阻塞的移除</a:t>
            </a:r>
            <a:endParaRPr lang="zh-CN" altLang="en-US" sz="1600">
              <a:solidFill>
                <a:srgbClr val="02743F"/>
              </a:solidFill>
              <a:latin typeface="OPPOSans M" panose="00020600040101010101" charset="-122"/>
              <a:ea typeface="OPPOSans M" panose="00020600040101010101" charset="-122"/>
              <a:sym typeface="+mn-ea"/>
            </a:endParaRPr>
          </a:p>
          <a:p>
            <a:pPr algn="l"/>
            <a:endParaRPr lang="zh-CN" altLang="en-US" sz="1600">
              <a:solidFill>
                <a:srgbClr val="02743F"/>
              </a:solidFill>
              <a:latin typeface="OPPOSans M" panose="00020600040101010101" charset="-122"/>
              <a:ea typeface="OPPOSans M" panose="00020600040101010101" charset="-122"/>
              <a:sym typeface="+mn-ea"/>
            </a:endParaRPr>
          </a:p>
        </p:txBody>
      </p:sp>
      <p:sp>
        <p:nvSpPr>
          <p:cNvPr id="3" name="椭圆 2"/>
          <p:cNvSpPr/>
          <p:nvPr/>
        </p:nvSpPr>
        <p:spPr>
          <a:xfrm>
            <a:off x="318770" y="1079500"/>
            <a:ext cx="76200" cy="7620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318770" y="1549400"/>
            <a:ext cx="76200" cy="7620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5" name="表格 4"/>
          <p:cNvGraphicFramePr/>
          <p:nvPr/>
        </p:nvGraphicFramePr>
        <p:xfrm>
          <a:off x="592455" y="1549400"/>
          <a:ext cx="7778750" cy="1527810"/>
        </p:xfrm>
        <a:graphic>
          <a:graphicData uri="http://schemas.openxmlformats.org/drawingml/2006/table">
            <a:tbl>
              <a:tblPr firstRow="1" bandRow="1">
                <a:tableStyleId>{5C22544A-7EE6-4342-B048-85BDC9FD1C3A}</a:tableStyleId>
              </a:tblPr>
              <a:tblGrid>
                <a:gridCol w="877570"/>
                <a:gridCol w="1516380"/>
                <a:gridCol w="1580515"/>
                <a:gridCol w="1620520"/>
                <a:gridCol w="2183765"/>
              </a:tblGrid>
              <a:tr h="384810">
                <a:tc>
                  <a:txBody>
                    <a:bodyPr/>
                    <a:p>
                      <a:pPr>
                        <a:buNone/>
                      </a:pPr>
                      <a:r>
                        <a:rPr lang="zh-CN" altLang="en-US" b="0">
                          <a:latin typeface="OPPOSans M" panose="00020600040101010101" charset="-122"/>
                          <a:ea typeface="OPPOSans M" panose="00020600040101010101" charset="-122"/>
                        </a:rPr>
                        <a:t>方法</a:t>
                      </a:r>
                      <a:endParaRPr lang="zh-CN" altLang="en-US" b="0">
                        <a:latin typeface="OPPOSans M" panose="00020600040101010101" charset="-122"/>
                        <a:ea typeface="OPPOSans M" panose="00020600040101010101" charset="-122"/>
                      </a:endParaRPr>
                    </a:p>
                  </a:txBody>
                  <a:tcPr>
                    <a:solidFill>
                      <a:srgbClr val="33CF58"/>
                    </a:solidFill>
                  </a:tcPr>
                </a:tc>
                <a:tc>
                  <a:txBody>
                    <a:bodyPr/>
                    <a:p>
                      <a:pPr algn="l">
                        <a:buNone/>
                      </a:pPr>
                      <a:r>
                        <a:rPr lang="zh-CN" altLang="en-US" b="0">
                          <a:latin typeface="OPPOSans M" panose="00020600040101010101" charset="-122"/>
                          <a:ea typeface="OPPOSans M" panose="00020600040101010101" charset="-122"/>
                        </a:rPr>
                        <a:t>抛出异常</a:t>
                      </a:r>
                      <a:endParaRPr lang="zh-CN" altLang="en-US" b="0">
                        <a:latin typeface="OPPOSans M" panose="00020600040101010101" charset="-122"/>
                        <a:ea typeface="OPPOSans M" panose="00020600040101010101" charset="-122"/>
                      </a:endParaRPr>
                    </a:p>
                  </a:txBody>
                  <a:tcPr>
                    <a:solidFill>
                      <a:srgbClr val="33CF58"/>
                    </a:solidFill>
                  </a:tcPr>
                </a:tc>
                <a:tc>
                  <a:txBody>
                    <a:bodyPr/>
                    <a:p>
                      <a:pPr algn="l">
                        <a:buNone/>
                      </a:pPr>
                      <a:r>
                        <a:rPr lang="zh-CN" altLang="en-US" b="0">
                          <a:latin typeface="OPPOSans M" panose="00020600040101010101" charset="-122"/>
                          <a:ea typeface="OPPOSans M" panose="00020600040101010101" charset="-122"/>
                        </a:rPr>
                        <a:t>返回特殊值</a:t>
                      </a:r>
                      <a:endParaRPr lang="zh-CN" altLang="en-US" b="0">
                        <a:latin typeface="OPPOSans M" panose="00020600040101010101" charset="-122"/>
                        <a:ea typeface="OPPOSans M" panose="00020600040101010101" charset="-122"/>
                      </a:endParaRPr>
                    </a:p>
                  </a:txBody>
                  <a:tcPr>
                    <a:solidFill>
                      <a:srgbClr val="33CF58"/>
                    </a:solidFill>
                  </a:tcPr>
                </a:tc>
                <a:tc>
                  <a:txBody>
                    <a:bodyPr/>
                    <a:p>
                      <a:pPr algn="l">
                        <a:buNone/>
                      </a:pPr>
                      <a:r>
                        <a:rPr lang="zh-CN" altLang="en-US" b="0">
                          <a:latin typeface="OPPOSans M" panose="00020600040101010101" charset="-122"/>
                          <a:ea typeface="OPPOSans M" panose="00020600040101010101" charset="-122"/>
                        </a:rPr>
                        <a:t>一直阻塞</a:t>
                      </a:r>
                      <a:endParaRPr lang="zh-CN" altLang="en-US" b="0">
                        <a:latin typeface="OPPOSans M" panose="00020600040101010101" charset="-122"/>
                        <a:ea typeface="OPPOSans M" panose="00020600040101010101" charset="-122"/>
                      </a:endParaRPr>
                    </a:p>
                  </a:txBody>
                  <a:tcPr>
                    <a:solidFill>
                      <a:srgbClr val="33CF58"/>
                    </a:solidFill>
                  </a:tcPr>
                </a:tc>
                <a:tc>
                  <a:txBody>
                    <a:bodyPr/>
                    <a:p>
                      <a:pPr algn="l">
                        <a:buNone/>
                      </a:pPr>
                      <a:r>
                        <a:rPr lang="zh-CN" altLang="en-US" b="0">
                          <a:latin typeface="OPPOSans M" panose="00020600040101010101" charset="-122"/>
                          <a:ea typeface="OPPOSans M" panose="00020600040101010101" charset="-122"/>
                        </a:rPr>
                        <a:t>超时退出</a:t>
                      </a:r>
                      <a:endParaRPr lang="zh-CN" altLang="en-US" b="0">
                        <a:latin typeface="OPPOSans M" panose="00020600040101010101" charset="-122"/>
                        <a:ea typeface="OPPOSans M" panose="00020600040101010101" charset="-122"/>
                      </a:endParaRPr>
                    </a:p>
                  </a:txBody>
                  <a:tcPr>
                    <a:solidFill>
                      <a:srgbClr val="33CF58"/>
                    </a:solidFill>
                  </a:tcPr>
                </a:tc>
              </a:tr>
              <a:tr h="381000">
                <a:tc>
                  <a:txBody>
                    <a:bodyPr/>
                    <a:p>
                      <a:pPr>
                        <a:buNone/>
                      </a:pPr>
                      <a:r>
                        <a:rPr lang="zh-CN" altLang="en-US" sz="1600">
                          <a:solidFill>
                            <a:srgbClr val="02743F"/>
                          </a:solidFill>
                          <a:latin typeface="OPPOSans M" panose="00020600040101010101" charset="-122"/>
                          <a:ea typeface="OPPOSans M" panose="00020600040101010101" charset="-122"/>
                        </a:rPr>
                        <a:t>插入</a:t>
                      </a:r>
                      <a:endParaRPr lang="zh-CN" altLang="en-US" sz="1600">
                        <a:solidFill>
                          <a:srgbClr val="02743F"/>
                        </a:solidFill>
                        <a:latin typeface="OPPOSans M" panose="00020600040101010101" charset="-122"/>
                        <a:ea typeface="OPPOSans M" panose="00020600040101010101" charset="-122"/>
                      </a:endParaRPr>
                    </a:p>
                  </a:txBody>
                  <a:tcPr>
                    <a:solidFill>
                      <a:srgbClr val="D0D0CE"/>
                    </a:solidFill>
                  </a:tcPr>
                </a:tc>
                <a:tc>
                  <a:txBody>
                    <a:bodyPr/>
                    <a:p>
                      <a:pPr algn="l">
                        <a:buNone/>
                      </a:pPr>
                      <a:r>
                        <a:rPr lang="en-US" altLang="zh-CN" sz="1600">
                          <a:solidFill>
                            <a:srgbClr val="02743F"/>
                          </a:solidFill>
                          <a:latin typeface="OPPOSans M" panose="00020600040101010101" charset="-122"/>
                          <a:ea typeface="OPPOSans M" panose="00020600040101010101" charset="-122"/>
                        </a:rPr>
                        <a:t>add(e)</a:t>
                      </a:r>
                      <a:endParaRPr lang="en-US" altLang="zh-CN" sz="1600">
                        <a:solidFill>
                          <a:srgbClr val="02743F"/>
                        </a:solidFill>
                        <a:latin typeface="OPPOSans M" panose="00020600040101010101" charset="-122"/>
                        <a:ea typeface="OPPOSans M" panose="00020600040101010101" charset="-122"/>
                      </a:endParaRPr>
                    </a:p>
                  </a:txBody>
                  <a:tcPr>
                    <a:solidFill>
                      <a:srgbClr val="D0D0CE"/>
                    </a:solidFill>
                  </a:tcPr>
                </a:tc>
                <a:tc>
                  <a:txBody>
                    <a:bodyPr/>
                    <a:p>
                      <a:pPr algn="l">
                        <a:buNone/>
                      </a:pPr>
                      <a:r>
                        <a:rPr lang="en-US" altLang="zh-CN" sz="1600">
                          <a:solidFill>
                            <a:srgbClr val="02743F"/>
                          </a:solidFill>
                          <a:latin typeface="OPPOSans M" panose="00020600040101010101" charset="-122"/>
                          <a:ea typeface="OPPOSans M" panose="00020600040101010101" charset="-122"/>
                        </a:rPr>
                        <a:t>offer(e)</a:t>
                      </a:r>
                      <a:endParaRPr lang="en-US" altLang="zh-CN" sz="1600">
                        <a:solidFill>
                          <a:srgbClr val="02743F"/>
                        </a:solidFill>
                        <a:latin typeface="OPPOSans M" panose="00020600040101010101" charset="-122"/>
                        <a:ea typeface="OPPOSans M" panose="00020600040101010101" charset="-122"/>
                      </a:endParaRPr>
                    </a:p>
                  </a:txBody>
                  <a:tcPr>
                    <a:solidFill>
                      <a:srgbClr val="D0D0CE"/>
                    </a:solidFill>
                  </a:tcPr>
                </a:tc>
                <a:tc>
                  <a:txBody>
                    <a:bodyPr/>
                    <a:p>
                      <a:pPr algn="l">
                        <a:buNone/>
                      </a:pPr>
                      <a:r>
                        <a:rPr lang="en-US" altLang="zh-CN" sz="1600">
                          <a:solidFill>
                            <a:srgbClr val="02743F"/>
                          </a:solidFill>
                          <a:latin typeface="OPPOSans M" panose="00020600040101010101" charset="-122"/>
                          <a:ea typeface="OPPOSans M" panose="00020600040101010101" charset="-122"/>
                        </a:rPr>
                        <a:t>put(e)</a:t>
                      </a:r>
                      <a:endParaRPr lang="en-US" altLang="zh-CN" sz="1600">
                        <a:solidFill>
                          <a:srgbClr val="02743F"/>
                        </a:solidFill>
                        <a:latin typeface="OPPOSans M" panose="00020600040101010101" charset="-122"/>
                        <a:ea typeface="OPPOSans M" panose="00020600040101010101" charset="-122"/>
                      </a:endParaRPr>
                    </a:p>
                  </a:txBody>
                  <a:tcPr>
                    <a:solidFill>
                      <a:srgbClr val="D0D0CE"/>
                    </a:solidFill>
                  </a:tcPr>
                </a:tc>
                <a:tc>
                  <a:txBody>
                    <a:bodyPr/>
                    <a:p>
                      <a:pPr algn="l">
                        <a:buNone/>
                      </a:pPr>
                      <a:r>
                        <a:rPr lang="en-US" altLang="zh-CN" sz="1600">
                          <a:solidFill>
                            <a:srgbClr val="02743F"/>
                          </a:solidFill>
                          <a:latin typeface="OPPOSans M" panose="00020600040101010101" charset="-122"/>
                          <a:ea typeface="OPPOSans M" panose="00020600040101010101" charset="-122"/>
                        </a:rPr>
                        <a:t>offer(e,time,unit)</a:t>
                      </a:r>
                      <a:endParaRPr lang="en-US" altLang="zh-CN" sz="1600">
                        <a:solidFill>
                          <a:srgbClr val="02743F"/>
                        </a:solidFill>
                        <a:latin typeface="OPPOSans M" panose="00020600040101010101" charset="-122"/>
                        <a:ea typeface="OPPOSans M" panose="00020600040101010101" charset="-122"/>
                      </a:endParaRPr>
                    </a:p>
                  </a:txBody>
                  <a:tcPr>
                    <a:solidFill>
                      <a:srgbClr val="D0D0CE"/>
                    </a:solidFill>
                  </a:tcPr>
                </a:tc>
              </a:tr>
              <a:tr h="381000">
                <a:tc>
                  <a:txBody>
                    <a:bodyPr/>
                    <a:p>
                      <a:pPr algn="l">
                        <a:buNone/>
                      </a:pPr>
                      <a:r>
                        <a:rPr lang="zh-CN" altLang="en-US" sz="1600">
                          <a:solidFill>
                            <a:srgbClr val="02743F"/>
                          </a:solidFill>
                          <a:latin typeface="OPPOSans M" panose="00020600040101010101" charset="-122"/>
                          <a:ea typeface="OPPOSans M" panose="00020600040101010101" charset="-122"/>
                        </a:rPr>
                        <a:t>移除</a:t>
                      </a:r>
                      <a:endParaRPr lang="zh-CN" altLang="en-US" sz="1600">
                        <a:solidFill>
                          <a:srgbClr val="02743F"/>
                        </a:solidFill>
                        <a:latin typeface="OPPOSans M" panose="00020600040101010101" charset="-122"/>
                        <a:ea typeface="OPPOSans M" panose="00020600040101010101" charset="-122"/>
                      </a:endParaRPr>
                    </a:p>
                  </a:txBody>
                  <a:tcPr/>
                </a:tc>
                <a:tc>
                  <a:txBody>
                    <a:bodyPr/>
                    <a:p>
                      <a:pPr algn="l">
                        <a:buNone/>
                      </a:pPr>
                      <a:r>
                        <a:rPr lang="en-US" altLang="zh-CN" sz="1600">
                          <a:solidFill>
                            <a:srgbClr val="02743F"/>
                          </a:solidFill>
                          <a:latin typeface="OPPOSans M" panose="00020600040101010101" charset="-122"/>
                          <a:ea typeface="OPPOSans M" panose="00020600040101010101" charset="-122"/>
                        </a:rPr>
                        <a:t>remove()</a:t>
                      </a:r>
                      <a:endParaRPr lang="en-US" altLang="zh-CN" sz="1600">
                        <a:solidFill>
                          <a:srgbClr val="02743F"/>
                        </a:solidFill>
                        <a:latin typeface="OPPOSans M" panose="00020600040101010101" charset="-122"/>
                        <a:ea typeface="OPPOSans M" panose="00020600040101010101" charset="-122"/>
                      </a:endParaRPr>
                    </a:p>
                  </a:txBody>
                  <a:tcPr/>
                </a:tc>
                <a:tc>
                  <a:txBody>
                    <a:bodyPr/>
                    <a:p>
                      <a:pPr algn="l">
                        <a:buNone/>
                      </a:pPr>
                      <a:r>
                        <a:rPr lang="en-US" altLang="zh-CN" sz="1600">
                          <a:solidFill>
                            <a:srgbClr val="02743F"/>
                          </a:solidFill>
                          <a:latin typeface="OPPOSans M" panose="00020600040101010101" charset="-122"/>
                          <a:ea typeface="OPPOSans M" panose="00020600040101010101" charset="-122"/>
                        </a:rPr>
                        <a:t>poll()</a:t>
                      </a:r>
                      <a:endParaRPr lang="en-US" altLang="zh-CN" sz="1600">
                        <a:solidFill>
                          <a:srgbClr val="02743F"/>
                        </a:solidFill>
                        <a:latin typeface="OPPOSans M" panose="00020600040101010101" charset="-122"/>
                        <a:ea typeface="OPPOSans M" panose="00020600040101010101" charset="-122"/>
                      </a:endParaRPr>
                    </a:p>
                  </a:txBody>
                  <a:tcPr/>
                </a:tc>
                <a:tc>
                  <a:txBody>
                    <a:bodyPr/>
                    <a:p>
                      <a:pPr algn="l">
                        <a:buNone/>
                      </a:pPr>
                      <a:r>
                        <a:rPr lang="en-US" altLang="zh-CN" sz="1600">
                          <a:solidFill>
                            <a:srgbClr val="02743F"/>
                          </a:solidFill>
                          <a:latin typeface="OPPOSans M" panose="00020600040101010101" charset="-122"/>
                          <a:ea typeface="OPPOSans M" panose="00020600040101010101" charset="-122"/>
                        </a:rPr>
                        <a:t>take()</a:t>
                      </a:r>
                      <a:endParaRPr lang="en-US" altLang="zh-CN" sz="1600">
                        <a:solidFill>
                          <a:srgbClr val="02743F"/>
                        </a:solidFill>
                        <a:latin typeface="OPPOSans M" panose="00020600040101010101" charset="-122"/>
                        <a:ea typeface="OPPOSans M" panose="00020600040101010101" charset="-122"/>
                      </a:endParaRPr>
                    </a:p>
                  </a:txBody>
                  <a:tcPr/>
                </a:tc>
                <a:tc>
                  <a:txBody>
                    <a:bodyPr/>
                    <a:p>
                      <a:pPr algn="l">
                        <a:buNone/>
                      </a:pPr>
                      <a:r>
                        <a:rPr lang="en-US" altLang="zh-CN" sz="1600">
                          <a:solidFill>
                            <a:srgbClr val="02743F"/>
                          </a:solidFill>
                          <a:latin typeface="OPPOSans M" panose="00020600040101010101" charset="-122"/>
                          <a:ea typeface="OPPOSans M" panose="00020600040101010101" charset="-122"/>
                        </a:rPr>
                        <a:t>poll(time,unit)</a:t>
                      </a:r>
                      <a:endParaRPr lang="en-US" altLang="zh-CN" sz="1600">
                        <a:solidFill>
                          <a:srgbClr val="02743F"/>
                        </a:solidFill>
                        <a:latin typeface="OPPOSans M" panose="00020600040101010101" charset="-122"/>
                        <a:ea typeface="OPPOSans M" panose="00020600040101010101" charset="-122"/>
                      </a:endParaRPr>
                    </a:p>
                  </a:txBody>
                  <a:tcPr/>
                </a:tc>
              </a:tr>
              <a:tr h="381000">
                <a:tc>
                  <a:txBody>
                    <a:bodyPr/>
                    <a:p>
                      <a:pPr algn="l">
                        <a:buNone/>
                      </a:pPr>
                      <a:r>
                        <a:rPr lang="zh-CN" altLang="en-US" sz="1600">
                          <a:solidFill>
                            <a:srgbClr val="02743F"/>
                          </a:solidFill>
                          <a:latin typeface="OPPOSans M" panose="00020600040101010101" charset="-122"/>
                          <a:ea typeface="OPPOSans M" panose="00020600040101010101" charset="-122"/>
                        </a:rPr>
                        <a:t>检查</a:t>
                      </a:r>
                      <a:endParaRPr lang="zh-CN" altLang="en-US" sz="1600">
                        <a:solidFill>
                          <a:srgbClr val="02743F"/>
                        </a:solidFill>
                        <a:latin typeface="OPPOSans M" panose="00020600040101010101" charset="-122"/>
                        <a:ea typeface="OPPOSans M" panose="00020600040101010101" charset="-122"/>
                      </a:endParaRPr>
                    </a:p>
                  </a:txBody>
                  <a:tcPr>
                    <a:solidFill>
                      <a:srgbClr val="D0D0CE"/>
                    </a:solidFill>
                  </a:tcPr>
                </a:tc>
                <a:tc>
                  <a:txBody>
                    <a:bodyPr/>
                    <a:p>
                      <a:pPr algn="l">
                        <a:buNone/>
                      </a:pPr>
                      <a:r>
                        <a:rPr lang="en-US" altLang="zh-CN" sz="1600">
                          <a:solidFill>
                            <a:srgbClr val="02743F"/>
                          </a:solidFill>
                          <a:latin typeface="OPPOSans M" panose="00020600040101010101" charset="-122"/>
                          <a:ea typeface="OPPOSans M" panose="00020600040101010101" charset="-122"/>
                        </a:rPr>
                        <a:t>element()</a:t>
                      </a:r>
                      <a:endParaRPr lang="en-US" altLang="zh-CN" sz="1600">
                        <a:solidFill>
                          <a:srgbClr val="02743F"/>
                        </a:solidFill>
                        <a:latin typeface="OPPOSans M" panose="00020600040101010101" charset="-122"/>
                        <a:ea typeface="OPPOSans M" panose="00020600040101010101" charset="-122"/>
                      </a:endParaRPr>
                    </a:p>
                  </a:txBody>
                  <a:tcPr>
                    <a:solidFill>
                      <a:srgbClr val="D0D0CE"/>
                    </a:solidFill>
                  </a:tcPr>
                </a:tc>
                <a:tc>
                  <a:txBody>
                    <a:bodyPr/>
                    <a:p>
                      <a:pPr algn="l">
                        <a:buNone/>
                      </a:pPr>
                      <a:r>
                        <a:rPr lang="en-US" altLang="zh-CN" sz="1600">
                          <a:solidFill>
                            <a:srgbClr val="02743F"/>
                          </a:solidFill>
                          <a:latin typeface="OPPOSans M" panose="00020600040101010101" charset="-122"/>
                          <a:ea typeface="OPPOSans M" panose="00020600040101010101" charset="-122"/>
                        </a:rPr>
                        <a:t>peek()</a:t>
                      </a:r>
                      <a:endParaRPr lang="en-US" altLang="zh-CN" sz="1600">
                        <a:solidFill>
                          <a:srgbClr val="02743F"/>
                        </a:solidFill>
                        <a:latin typeface="OPPOSans M" panose="00020600040101010101" charset="-122"/>
                        <a:ea typeface="OPPOSans M" panose="00020600040101010101" charset="-122"/>
                      </a:endParaRPr>
                    </a:p>
                  </a:txBody>
                  <a:tcPr>
                    <a:solidFill>
                      <a:srgbClr val="D0D0CE"/>
                    </a:solidFill>
                  </a:tcPr>
                </a:tc>
                <a:tc>
                  <a:txBody>
                    <a:bodyPr/>
                    <a:p>
                      <a:pPr algn="l">
                        <a:buNone/>
                      </a:pPr>
                      <a:endParaRPr lang="zh-CN" altLang="en-US" sz="1600">
                        <a:solidFill>
                          <a:srgbClr val="02743F"/>
                        </a:solidFill>
                        <a:latin typeface="OPPOSans M" panose="00020600040101010101" charset="-122"/>
                        <a:ea typeface="OPPOSans M" panose="00020600040101010101" charset="-122"/>
                      </a:endParaRPr>
                    </a:p>
                  </a:txBody>
                  <a:tcPr>
                    <a:solidFill>
                      <a:srgbClr val="D0D0CE"/>
                    </a:solidFill>
                  </a:tcPr>
                </a:tc>
                <a:tc>
                  <a:txBody>
                    <a:bodyPr/>
                    <a:p>
                      <a:pPr algn="l">
                        <a:buNone/>
                      </a:pPr>
                      <a:endParaRPr lang="zh-CN" altLang="en-US" sz="1600">
                        <a:solidFill>
                          <a:srgbClr val="02743F"/>
                        </a:solidFill>
                        <a:latin typeface="OPPOSans M" panose="00020600040101010101" charset="-122"/>
                        <a:ea typeface="OPPOSans M" panose="00020600040101010101" charset="-122"/>
                      </a:endParaRPr>
                    </a:p>
                  </a:txBody>
                  <a:tcPr>
                    <a:solidFill>
                      <a:srgbClr val="D0D0CE"/>
                    </a:solidFill>
                  </a:tcPr>
                </a:tc>
              </a:tr>
            </a:tbl>
          </a:graphicData>
        </a:graphic>
      </p:graphicFrame>
      <p:sp>
        <p:nvSpPr>
          <p:cNvPr id="6" name="椭圆 5"/>
          <p:cNvSpPr/>
          <p:nvPr/>
        </p:nvSpPr>
        <p:spPr>
          <a:xfrm>
            <a:off x="318770" y="3620770"/>
            <a:ext cx="76200" cy="7620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394970" y="3390900"/>
            <a:ext cx="7799070" cy="3017520"/>
          </a:xfrm>
          <a:prstGeom prst="rect">
            <a:avLst/>
          </a:prstGeom>
          <a:noFill/>
        </p:spPr>
        <p:txBody>
          <a:bodyPr wrap="square" rtlCol="0">
            <a:spAutoFit/>
          </a:bodyPr>
          <a:p>
            <a:pPr algn="l">
              <a:lnSpc>
                <a:spcPct val="150000"/>
              </a:lnSpc>
            </a:pPr>
            <a:r>
              <a:rPr lang="en-US" altLang="zh-CN" sz="1600">
                <a:solidFill>
                  <a:srgbClr val="02743F"/>
                </a:solidFill>
                <a:latin typeface="OPPOSans M" panose="00020600040101010101" charset="-122"/>
                <a:ea typeface="OPPOSans M" panose="00020600040101010101" charset="-122"/>
                <a:sym typeface="+mn-ea"/>
              </a:rPr>
              <a:t>ArrayBlockingQueue: </a:t>
            </a:r>
            <a:r>
              <a:rPr lang="zh-CN" altLang="en-US" sz="1600">
                <a:solidFill>
                  <a:srgbClr val="02743F"/>
                </a:solidFill>
                <a:latin typeface="OPPOSans M" panose="00020600040101010101" charset="-122"/>
                <a:ea typeface="OPPOSans M" panose="00020600040101010101" charset="-122"/>
                <a:sym typeface="+mn-ea"/>
              </a:rPr>
              <a:t>数组结构，有界，默认不公平</a:t>
            </a:r>
            <a:endParaRPr lang="zh-CN" altLang="en-US" sz="1600">
              <a:solidFill>
                <a:srgbClr val="02743F"/>
              </a:solidFill>
              <a:latin typeface="OPPOSans M" panose="00020600040101010101" charset="-122"/>
              <a:ea typeface="OPPOSans M" panose="00020600040101010101" charset="-122"/>
              <a:sym typeface="+mn-ea"/>
            </a:endParaRPr>
          </a:p>
          <a:p>
            <a:pPr algn="l">
              <a:lnSpc>
                <a:spcPct val="150000"/>
              </a:lnSpc>
            </a:pPr>
            <a:r>
              <a:rPr lang="en-US" altLang="zh-CN" sz="1600">
                <a:solidFill>
                  <a:srgbClr val="02743F"/>
                </a:solidFill>
                <a:latin typeface="OPPOSans M" panose="00020600040101010101" charset="-122"/>
                <a:ea typeface="OPPOSans M" panose="00020600040101010101" charset="-122"/>
                <a:sym typeface="+mn-ea"/>
              </a:rPr>
              <a:t>LinkedBlockingQueue: </a:t>
            </a:r>
            <a:r>
              <a:rPr lang="zh-CN" altLang="en-US" sz="1600">
                <a:solidFill>
                  <a:srgbClr val="02743F"/>
                </a:solidFill>
                <a:latin typeface="OPPOSans M" panose="00020600040101010101" charset="-122"/>
                <a:ea typeface="OPPOSans M" panose="00020600040101010101" charset="-122"/>
                <a:sym typeface="+mn-ea"/>
              </a:rPr>
              <a:t>链表结构，无界，默认长度</a:t>
            </a:r>
            <a:r>
              <a:rPr lang="en-US" altLang="zh-CN" sz="1600">
                <a:solidFill>
                  <a:srgbClr val="02743F"/>
                </a:solidFill>
                <a:latin typeface="OPPOSans M" panose="00020600040101010101" charset="-122"/>
                <a:ea typeface="OPPOSans M" panose="00020600040101010101" charset="-122"/>
                <a:sym typeface="+mn-ea"/>
              </a:rPr>
              <a:t>Integer.MAX_VALUE</a:t>
            </a:r>
            <a:endParaRPr lang="en-US" altLang="zh-CN" sz="1600">
              <a:solidFill>
                <a:srgbClr val="02743F"/>
              </a:solidFill>
              <a:latin typeface="OPPOSans M" panose="00020600040101010101" charset="-122"/>
              <a:ea typeface="OPPOSans M" panose="00020600040101010101" charset="-122"/>
              <a:sym typeface="+mn-ea"/>
            </a:endParaRPr>
          </a:p>
          <a:p>
            <a:pPr algn="l">
              <a:lnSpc>
                <a:spcPct val="150000"/>
              </a:lnSpc>
            </a:pPr>
            <a:r>
              <a:rPr lang="en-US" altLang="zh-CN" sz="1600">
                <a:solidFill>
                  <a:srgbClr val="02743F"/>
                </a:solidFill>
                <a:latin typeface="OPPOSans M" panose="00020600040101010101" charset="-122"/>
                <a:ea typeface="OPPOSans M" panose="00020600040101010101" charset="-122"/>
                <a:sym typeface="+mn-ea"/>
              </a:rPr>
              <a:t>PriorityBlockingQueue: </a:t>
            </a:r>
            <a:r>
              <a:rPr lang="zh-CN" altLang="en-US" sz="1600">
                <a:solidFill>
                  <a:srgbClr val="02743F"/>
                </a:solidFill>
                <a:latin typeface="OPPOSans M" panose="00020600040101010101" charset="-122"/>
                <a:ea typeface="OPPOSans M" panose="00020600040101010101" charset="-122"/>
                <a:sym typeface="+mn-ea"/>
              </a:rPr>
              <a:t>支持优先级排序，无界</a:t>
            </a:r>
            <a:endParaRPr lang="zh-CN" altLang="en-US" sz="1600">
              <a:solidFill>
                <a:srgbClr val="02743F"/>
              </a:solidFill>
              <a:latin typeface="OPPOSans M" panose="00020600040101010101" charset="-122"/>
              <a:ea typeface="OPPOSans M" panose="00020600040101010101" charset="-122"/>
              <a:sym typeface="+mn-ea"/>
            </a:endParaRPr>
          </a:p>
          <a:p>
            <a:pPr algn="l">
              <a:lnSpc>
                <a:spcPct val="150000"/>
              </a:lnSpc>
            </a:pPr>
            <a:r>
              <a:rPr lang="en-US" altLang="zh-CN" sz="1600">
                <a:solidFill>
                  <a:srgbClr val="02743F"/>
                </a:solidFill>
                <a:latin typeface="OPPOSans M" panose="00020600040101010101" charset="-122"/>
                <a:ea typeface="OPPOSans M" panose="00020600040101010101" charset="-122"/>
                <a:sym typeface="+mn-ea"/>
              </a:rPr>
              <a:t>DelayBlockingQueue: </a:t>
            </a:r>
            <a:r>
              <a:rPr lang="zh-CN" altLang="en-US" sz="1600">
                <a:solidFill>
                  <a:srgbClr val="02743F"/>
                </a:solidFill>
                <a:latin typeface="OPPOSans M" panose="00020600040101010101" charset="-122"/>
                <a:ea typeface="OPPOSans M" panose="00020600040101010101" charset="-122"/>
                <a:sym typeface="+mn-ea"/>
              </a:rPr>
              <a:t>支持延时获取元素，无界</a:t>
            </a:r>
            <a:endParaRPr lang="zh-CN" altLang="en-US" sz="1600">
              <a:solidFill>
                <a:srgbClr val="02743F"/>
              </a:solidFill>
              <a:latin typeface="OPPOSans M" panose="00020600040101010101" charset="-122"/>
              <a:ea typeface="OPPOSans M" panose="00020600040101010101" charset="-122"/>
              <a:sym typeface="+mn-ea"/>
            </a:endParaRPr>
          </a:p>
          <a:p>
            <a:pPr algn="l">
              <a:lnSpc>
                <a:spcPct val="150000"/>
              </a:lnSpc>
            </a:pPr>
            <a:r>
              <a:rPr lang="en-US" altLang="zh-CN" sz="1600">
                <a:solidFill>
                  <a:srgbClr val="02743F"/>
                </a:solidFill>
                <a:latin typeface="OPPOSans M" panose="00020600040101010101" charset="-122"/>
                <a:ea typeface="OPPOSans M" panose="00020600040101010101" charset="-122"/>
                <a:sym typeface="+mn-ea"/>
              </a:rPr>
              <a:t>SynchronousQueue: </a:t>
            </a:r>
            <a:r>
              <a:rPr lang="zh-CN" altLang="en-US" sz="1600">
                <a:solidFill>
                  <a:srgbClr val="02743F"/>
                </a:solidFill>
                <a:latin typeface="OPPOSans M" panose="00020600040101010101" charset="-122"/>
                <a:ea typeface="OPPOSans M" panose="00020600040101010101" charset="-122"/>
                <a:sym typeface="+mn-ea"/>
              </a:rPr>
              <a:t>不存储元素，每个</a:t>
            </a:r>
            <a:r>
              <a:rPr lang="en-US" altLang="zh-CN" sz="1600">
                <a:solidFill>
                  <a:srgbClr val="02743F"/>
                </a:solidFill>
                <a:latin typeface="OPPOSans M" panose="00020600040101010101" charset="-122"/>
                <a:ea typeface="OPPOSans M" panose="00020600040101010101" charset="-122"/>
                <a:sym typeface="+mn-ea"/>
              </a:rPr>
              <a:t>put</a:t>
            </a:r>
            <a:r>
              <a:rPr lang="zh-CN" altLang="en-US" sz="1600">
                <a:solidFill>
                  <a:srgbClr val="02743F"/>
                </a:solidFill>
                <a:latin typeface="OPPOSans M" panose="00020600040101010101" charset="-122"/>
                <a:ea typeface="OPPOSans M" panose="00020600040101010101" charset="-122"/>
                <a:sym typeface="+mn-ea"/>
              </a:rPr>
              <a:t>操作必须等待一个</a:t>
            </a:r>
            <a:r>
              <a:rPr lang="en-US" altLang="zh-CN" sz="1600">
                <a:solidFill>
                  <a:srgbClr val="02743F"/>
                </a:solidFill>
                <a:latin typeface="OPPOSans M" panose="00020600040101010101" charset="-122"/>
                <a:ea typeface="OPPOSans M" panose="00020600040101010101" charset="-122"/>
                <a:sym typeface="+mn-ea"/>
              </a:rPr>
              <a:t>take</a:t>
            </a:r>
            <a:r>
              <a:rPr lang="zh-CN" altLang="en-US" sz="1600">
                <a:solidFill>
                  <a:srgbClr val="02743F"/>
                </a:solidFill>
                <a:latin typeface="OPPOSans M" panose="00020600040101010101" charset="-122"/>
                <a:ea typeface="OPPOSans M" panose="00020600040101010101" charset="-122"/>
                <a:sym typeface="+mn-ea"/>
              </a:rPr>
              <a:t>操作</a:t>
            </a:r>
            <a:endParaRPr lang="zh-CN" altLang="en-US" sz="1600">
              <a:solidFill>
                <a:srgbClr val="02743F"/>
              </a:solidFill>
              <a:latin typeface="OPPOSans M" panose="00020600040101010101" charset="-122"/>
              <a:ea typeface="OPPOSans M" panose="00020600040101010101" charset="-122"/>
              <a:sym typeface="+mn-ea"/>
            </a:endParaRPr>
          </a:p>
          <a:p>
            <a:pPr algn="l">
              <a:lnSpc>
                <a:spcPct val="150000"/>
              </a:lnSpc>
            </a:pPr>
            <a:r>
              <a:rPr lang="en-US" altLang="zh-CN" sz="1600">
                <a:solidFill>
                  <a:srgbClr val="02743F"/>
                </a:solidFill>
                <a:latin typeface="OPPOSans M" panose="00020600040101010101" charset="-122"/>
                <a:ea typeface="OPPOSans M" panose="00020600040101010101" charset="-122"/>
                <a:sym typeface="+mn-ea"/>
              </a:rPr>
              <a:t>LinkedTransferQueue: transfer, tryTransfer</a:t>
            </a:r>
            <a:r>
              <a:rPr lang="zh-CN" altLang="en-US" sz="1600">
                <a:solidFill>
                  <a:srgbClr val="02743F"/>
                </a:solidFill>
                <a:latin typeface="OPPOSans M" panose="00020600040101010101" charset="-122"/>
                <a:ea typeface="OPPOSans M" panose="00020600040101010101" charset="-122"/>
                <a:sym typeface="+mn-ea"/>
              </a:rPr>
              <a:t>的方法</a:t>
            </a:r>
            <a:endParaRPr lang="zh-CN" altLang="en-US" sz="1600">
              <a:solidFill>
                <a:srgbClr val="02743F"/>
              </a:solidFill>
              <a:latin typeface="OPPOSans M" panose="00020600040101010101" charset="-122"/>
              <a:ea typeface="OPPOSans M" panose="00020600040101010101" charset="-122"/>
              <a:sym typeface="+mn-ea"/>
            </a:endParaRPr>
          </a:p>
          <a:p>
            <a:pPr algn="l">
              <a:lnSpc>
                <a:spcPct val="150000"/>
              </a:lnSpc>
            </a:pPr>
            <a:r>
              <a:rPr lang="en-US" altLang="zh-CN" sz="1600">
                <a:solidFill>
                  <a:srgbClr val="02743F"/>
                </a:solidFill>
                <a:latin typeface="OPPOSans M" panose="00020600040101010101" charset="-122"/>
                <a:ea typeface="OPPOSans M" panose="00020600040101010101" charset="-122"/>
                <a:sym typeface="+mn-ea"/>
              </a:rPr>
              <a:t>LinkedBlockingDeque: </a:t>
            </a:r>
            <a:r>
              <a:rPr lang="zh-CN" altLang="en-US" sz="1600">
                <a:solidFill>
                  <a:srgbClr val="02743F"/>
                </a:solidFill>
                <a:latin typeface="OPPOSans M" panose="00020600040101010101" charset="-122"/>
                <a:ea typeface="OPPOSans M" panose="00020600040101010101" charset="-122"/>
                <a:sym typeface="+mn-ea"/>
              </a:rPr>
              <a:t>链表结构，双向阻塞队列</a:t>
            </a:r>
            <a:endParaRPr lang="zh-CN" altLang="en-US" sz="1600">
              <a:solidFill>
                <a:srgbClr val="02743F"/>
              </a:solidFill>
              <a:latin typeface="OPPOSans M" panose="00020600040101010101" charset="-122"/>
              <a:ea typeface="OPPOSans M" panose="00020600040101010101" charset="-122"/>
              <a:sym typeface="+mn-ea"/>
            </a:endParaRPr>
          </a:p>
          <a:p>
            <a:pPr algn="l">
              <a:lnSpc>
                <a:spcPct val="150000"/>
              </a:lnSpc>
            </a:pPr>
            <a:endParaRPr lang="zh-CN" altLang="en-US" sz="1600">
              <a:solidFill>
                <a:srgbClr val="02743F"/>
              </a:solidFill>
              <a:latin typeface="OPPOSans M" panose="00020600040101010101" charset="-122"/>
              <a:ea typeface="OPPOSans M" panose="00020600040101010101" charset="-122"/>
              <a:sym typeface="+mn-ea"/>
            </a:endParaRPr>
          </a:p>
        </p:txBody>
      </p:sp>
      <p:grpSp>
        <p:nvGrpSpPr>
          <p:cNvPr id="13" name="组合 12"/>
          <p:cNvGrpSpPr/>
          <p:nvPr/>
        </p:nvGrpSpPr>
        <p:grpSpPr>
          <a:xfrm>
            <a:off x="9832340" y="1549400"/>
            <a:ext cx="1017270" cy="3643630"/>
            <a:chOff x="15185" y="2014"/>
            <a:chExt cx="1602" cy="5738"/>
          </a:xfrm>
        </p:grpSpPr>
        <p:sp>
          <p:nvSpPr>
            <p:cNvPr id="8" name="圆角矩形 7"/>
            <p:cNvSpPr/>
            <p:nvPr/>
          </p:nvSpPr>
          <p:spPr>
            <a:xfrm>
              <a:off x="15439" y="2014"/>
              <a:ext cx="1093" cy="1543"/>
            </a:xfrm>
            <a:prstGeom prst="roundRect">
              <a:avLst/>
            </a:prstGeom>
            <a:solidFill>
              <a:srgbClr val="33CF58"/>
            </a:solidFill>
            <a:ln>
              <a:solidFill>
                <a:srgbClr val="33C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OPPOSans M" panose="00020600040101010101" charset="-122"/>
                  <a:ea typeface="OPPOSans M" panose="00020600040101010101" charset="-122"/>
                </a:rPr>
                <a:t>生产者</a:t>
              </a:r>
              <a:endParaRPr lang="zh-CN" altLang="en-US">
                <a:latin typeface="OPPOSans M" panose="00020600040101010101" charset="-122"/>
                <a:ea typeface="OPPOSans M" panose="00020600040101010101" charset="-122"/>
              </a:endParaRPr>
            </a:p>
          </p:txBody>
        </p:sp>
        <p:sp>
          <p:nvSpPr>
            <p:cNvPr id="9" name="圆角矩形 8"/>
            <p:cNvSpPr/>
            <p:nvPr/>
          </p:nvSpPr>
          <p:spPr>
            <a:xfrm>
              <a:off x="15440" y="6210"/>
              <a:ext cx="1093" cy="1543"/>
            </a:xfrm>
            <a:prstGeom prst="roundRect">
              <a:avLst/>
            </a:prstGeom>
            <a:solidFill>
              <a:srgbClr val="33CF58"/>
            </a:solidFill>
            <a:ln>
              <a:solidFill>
                <a:srgbClr val="33C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OPPOSans M" panose="00020600040101010101" charset="-122"/>
                  <a:ea typeface="OPPOSans M" panose="00020600040101010101" charset="-122"/>
                </a:rPr>
                <a:t>消费者</a:t>
              </a:r>
              <a:endParaRPr lang="zh-CN" altLang="en-US">
                <a:latin typeface="OPPOSans M" panose="00020600040101010101" charset="-122"/>
                <a:ea typeface="OPPOSans M" panose="00020600040101010101" charset="-122"/>
              </a:endParaRPr>
            </a:p>
          </p:txBody>
        </p:sp>
        <p:sp>
          <p:nvSpPr>
            <p:cNvPr id="10" name="圆角矩形 9"/>
            <p:cNvSpPr/>
            <p:nvPr/>
          </p:nvSpPr>
          <p:spPr>
            <a:xfrm>
              <a:off x="15185" y="4381"/>
              <a:ext cx="1602" cy="959"/>
            </a:xfrm>
            <a:prstGeom prst="roundRect">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rgbClr val="02743F"/>
                  </a:solidFill>
                  <a:latin typeface="OPPOSans M" panose="00020600040101010101" charset="-122"/>
                  <a:ea typeface="OPPOSans M" panose="00020600040101010101" charset="-122"/>
                </a:rPr>
                <a:t>缓冲区</a:t>
              </a:r>
              <a:endParaRPr lang="zh-CN" altLang="en-US">
                <a:solidFill>
                  <a:srgbClr val="02743F"/>
                </a:solidFill>
                <a:latin typeface="OPPOSans M" panose="00020600040101010101" charset="-122"/>
                <a:ea typeface="OPPOSans M" panose="00020600040101010101" charset="-122"/>
              </a:endParaRPr>
            </a:p>
          </p:txBody>
        </p:sp>
        <p:cxnSp>
          <p:nvCxnSpPr>
            <p:cNvPr id="11" name="直接箭头连接符 10"/>
            <p:cNvCxnSpPr>
              <a:stCxn id="8" idx="2"/>
              <a:endCxn id="10" idx="0"/>
            </p:cNvCxnSpPr>
            <p:nvPr/>
          </p:nvCxnSpPr>
          <p:spPr>
            <a:xfrm>
              <a:off x="15986" y="3557"/>
              <a:ext cx="0" cy="824"/>
            </a:xfrm>
            <a:prstGeom prst="straightConnector1">
              <a:avLst/>
            </a:prstGeom>
            <a:ln>
              <a:solidFill>
                <a:srgbClr val="D0D0CE"/>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10" idx="2"/>
              <a:endCxn id="9" idx="0"/>
            </p:cNvCxnSpPr>
            <p:nvPr/>
          </p:nvCxnSpPr>
          <p:spPr>
            <a:xfrm>
              <a:off x="15986" y="5340"/>
              <a:ext cx="1" cy="870"/>
            </a:xfrm>
            <a:prstGeom prst="straightConnector1">
              <a:avLst/>
            </a:prstGeom>
            <a:ln>
              <a:solidFill>
                <a:srgbClr val="D0D0CE"/>
              </a:solidFill>
              <a:tailEnd type="arrow"/>
            </a:ln>
          </p:spPr>
          <p:style>
            <a:lnRef idx="1">
              <a:schemeClr val="accent1"/>
            </a:lnRef>
            <a:fillRef idx="0">
              <a:schemeClr val="accent1"/>
            </a:fillRef>
            <a:effectRef idx="0">
              <a:schemeClr val="accent1"/>
            </a:effectRef>
            <a:fontRef idx="minor">
              <a:schemeClr val="tx1"/>
            </a:fontRef>
          </p:style>
        </p:cxnSp>
      </p:grpSp>
      <p:sp>
        <p:nvSpPr>
          <p:cNvPr id="14" name="椭圆 13"/>
          <p:cNvSpPr/>
          <p:nvPr/>
        </p:nvSpPr>
        <p:spPr>
          <a:xfrm>
            <a:off x="321310" y="3978910"/>
            <a:ext cx="76200" cy="7620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椭圆 14"/>
          <p:cNvSpPr/>
          <p:nvPr/>
        </p:nvSpPr>
        <p:spPr>
          <a:xfrm>
            <a:off x="321310" y="4361180"/>
            <a:ext cx="76200" cy="7620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p:nvPr/>
        </p:nvSpPr>
        <p:spPr>
          <a:xfrm>
            <a:off x="321310" y="4707890"/>
            <a:ext cx="76200" cy="7620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椭圆 17"/>
          <p:cNvSpPr/>
          <p:nvPr/>
        </p:nvSpPr>
        <p:spPr>
          <a:xfrm>
            <a:off x="321310" y="5072380"/>
            <a:ext cx="76200" cy="7620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椭圆 18"/>
          <p:cNvSpPr/>
          <p:nvPr/>
        </p:nvSpPr>
        <p:spPr>
          <a:xfrm>
            <a:off x="314960" y="5448300"/>
            <a:ext cx="76200" cy="7620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椭圆 19"/>
          <p:cNvSpPr/>
          <p:nvPr/>
        </p:nvSpPr>
        <p:spPr>
          <a:xfrm>
            <a:off x="323850" y="5830570"/>
            <a:ext cx="76200" cy="7620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 name="文本框 41"/>
          <p:cNvSpPr txBox="1"/>
          <p:nvPr/>
        </p:nvSpPr>
        <p:spPr>
          <a:xfrm>
            <a:off x="9457690" y="187960"/>
            <a:ext cx="2188210" cy="659130"/>
          </a:xfrm>
          <a:prstGeom prst="rect">
            <a:avLst/>
          </a:prstGeom>
          <a:noFill/>
        </p:spPr>
        <p:txBody>
          <a:bodyPr wrap="square" rtlCol="0">
            <a:spAutoFit/>
          </a:bodyPr>
          <a:p>
            <a:pPr algn="ctr"/>
            <a:endParaRPr lang="zh-CN" altLang="en-US">
              <a:solidFill>
                <a:srgbClr val="02743F"/>
              </a:solidFill>
              <a:latin typeface="OPPOSans M" panose="00020600040101010101" charset="-122"/>
              <a:ea typeface="OPPOSans M" panose="00020600040101010101" charset="-122"/>
            </a:endParaRPr>
          </a:p>
          <a:p>
            <a:pPr algn="r"/>
            <a:endParaRPr lang="zh-CN" altLang="en-US">
              <a:solidFill>
                <a:srgbClr val="02743F"/>
              </a:solidFill>
              <a:latin typeface="OPPOSans M" panose="00020600040101010101" charset="-122"/>
              <a:ea typeface="OPPOSans M" panose="00020600040101010101" charset="-122"/>
            </a:endParaRPr>
          </a:p>
        </p:txBody>
      </p:sp>
      <p:sp>
        <p:nvSpPr>
          <p:cNvPr id="17" name="文本框 16"/>
          <p:cNvSpPr txBox="1"/>
          <p:nvPr/>
        </p:nvSpPr>
        <p:spPr>
          <a:xfrm>
            <a:off x="194945" y="294005"/>
            <a:ext cx="6722745" cy="659130"/>
          </a:xfrm>
          <a:prstGeom prst="rect">
            <a:avLst/>
          </a:prstGeom>
          <a:noFill/>
        </p:spPr>
        <p:txBody>
          <a:bodyPr wrap="square" rtlCol="0">
            <a:spAutoFit/>
          </a:bodyPr>
          <a:p>
            <a:pPr algn="l"/>
            <a:r>
              <a:rPr lang="en-US" altLang="zh-CN">
                <a:solidFill>
                  <a:srgbClr val="02743F"/>
                </a:solidFill>
                <a:latin typeface="OPPOSans M" panose="00020600040101010101" charset="-122"/>
                <a:ea typeface="OPPOSans M" panose="00020600040101010101" charset="-122"/>
                <a:sym typeface="+mn-ea"/>
              </a:rPr>
              <a:t>Java</a:t>
            </a:r>
            <a:r>
              <a:rPr lang="zh-CN" altLang="en-US">
                <a:solidFill>
                  <a:srgbClr val="02743F"/>
                </a:solidFill>
                <a:latin typeface="OPPOSans M" panose="00020600040101010101" charset="-122"/>
                <a:ea typeface="OPPOSans M" panose="00020600040101010101" charset="-122"/>
                <a:sym typeface="+mn-ea"/>
              </a:rPr>
              <a:t>中的阻塞队列原理 </a:t>
            </a:r>
            <a:r>
              <a:rPr lang="en-US" altLang="zh-CN">
                <a:solidFill>
                  <a:srgbClr val="02743F"/>
                </a:solidFill>
                <a:latin typeface="OPPOSans M" panose="00020600040101010101" charset="-122"/>
                <a:ea typeface="OPPOSans M" panose="00020600040101010101" charset="-122"/>
                <a:sym typeface="+mn-ea"/>
              </a:rPr>
              <a:t>- </a:t>
            </a:r>
            <a:r>
              <a:rPr lang="zh-CN" altLang="en-US">
                <a:solidFill>
                  <a:srgbClr val="02743F"/>
                </a:solidFill>
                <a:latin typeface="OPPOSans M" panose="00020600040101010101" charset="-122"/>
                <a:ea typeface="OPPOSans M" panose="00020600040101010101" charset="-122"/>
                <a:sym typeface="+mn-ea"/>
              </a:rPr>
              <a:t>示例：</a:t>
            </a:r>
            <a:r>
              <a:rPr lang="en-US" altLang="zh-CN">
                <a:solidFill>
                  <a:srgbClr val="02743F"/>
                </a:solidFill>
                <a:latin typeface="OPPOSans M" panose="00020600040101010101" charset="-122"/>
                <a:ea typeface="OPPOSans M" panose="00020600040101010101" charset="-122"/>
                <a:sym typeface="+mn-ea"/>
              </a:rPr>
              <a:t>LinkedBlockingQueue</a:t>
            </a:r>
            <a:endParaRPr lang="en-US" altLang="zh-CN">
              <a:solidFill>
                <a:srgbClr val="02743F"/>
              </a:solidFill>
              <a:latin typeface="OPPOSans M" panose="00020600040101010101" charset="-122"/>
              <a:ea typeface="OPPOSans M" panose="00020600040101010101" charset="-122"/>
              <a:sym typeface="+mn-ea"/>
            </a:endParaRPr>
          </a:p>
          <a:p>
            <a:pPr algn="l"/>
            <a:endParaRPr lang="zh-CN" altLang="en-US">
              <a:solidFill>
                <a:srgbClr val="02743F"/>
              </a:solidFill>
              <a:latin typeface="OPPOSans M" panose="00020600040101010101" charset="-122"/>
              <a:ea typeface="OPPOSans M" panose="00020600040101010101" charset="-122"/>
            </a:endParaRPr>
          </a:p>
        </p:txBody>
      </p:sp>
      <p:sp>
        <p:nvSpPr>
          <p:cNvPr id="2" name="文本框 1"/>
          <p:cNvSpPr txBox="1"/>
          <p:nvPr/>
        </p:nvSpPr>
        <p:spPr>
          <a:xfrm>
            <a:off x="394970" y="953135"/>
            <a:ext cx="11708130" cy="840105"/>
          </a:xfrm>
          <a:prstGeom prst="rect">
            <a:avLst/>
          </a:prstGeom>
          <a:noFill/>
        </p:spPr>
        <p:txBody>
          <a:bodyPr wrap="square" rtlCol="0">
            <a:spAutoFit/>
          </a:bodyPr>
          <a:p>
            <a:pPr algn="l"/>
            <a:r>
              <a:rPr lang="zh-CN" altLang="en-US" sz="1600">
                <a:solidFill>
                  <a:srgbClr val="02743F"/>
                </a:solidFill>
                <a:latin typeface="OPPOSans M" panose="00020600040101010101" charset="-122"/>
                <a:ea typeface="OPPOSans M" panose="00020600040101010101" charset="-122"/>
                <a:sym typeface="+mn-ea"/>
              </a:rPr>
              <a:t>数据结构：</a:t>
            </a:r>
            <a:r>
              <a:rPr lang="en-US" altLang="zh-CN" sz="1600">
                <a:solidFill>
                  <a:srgbClr val="02743F"/>
                </a:solidFill>
                <a:latin typeface="OPPOSans M" panose="00020600040101010101" charset="-122"/>
                <a:ea typeface="OPPOSans M" panose="00020600040101010101" charset="-122"/>
                <a:sym typeface="+mn-ea"/>
              </a:rPr>
              <a:t>Node(item, next), capacity,count takeLock, putLock, notEmpty, notFull </a:t>
            </a:r>
            <a:endParaRPr lang="en-US" altLang="zh-CN" sz="1600">
              <a:solidFill>
                <a:srgbClr val="02743F"/>
              </a:solidFill>
              <a:latin typeface="OPPOSans M" panose="00020600040101010101" charset="-122"/>
              <a:ea typeface="OPPOSans M" panose="00020600040101010101" charset="-122"/>
              <a:sym typeface="+mn-ea"/>
            </a:endParaRPr>
          </a:p>
          <a:p>
            <a:pPr algn="l"/>
            <a:endParaRPr lang="zh-CN" altLang="en-US" sz="1600">
              <a:solidFill>
                <a:srgbClr val="02743F"/>
              </a:solidFill>
              <a:latin typeface="OPPOSans M" panose="00020600040101010101" charset="-122"/>
              <a:ea typeface="OPPOSans M" panose="00020600040101010101" charset="-122"/>
              <a:sym typeface="+mn-ea"/>
            </a:endParaRPr>
          </a:p>
          <a:p>
            <a:pPr algn="l"/>
            <a:r>
              <a:rPr lang="en-US" altLang="zh-CN" sz="1600">
                <a:solidFill>
                  <a:srgbClr val="02743F"/>
                </a:solidFill>
                <a:latin typeface="OPPOSans M" panose="00020600040101010101" charset="-122"/>
                <a:ea typeface="OPPOSans M" panose="00020600040101010101" charset="-122"/>
                <a:sym typeface="+mn-ea"/>
              </a:rPr>
              <a:t>put</a:t>
            </a:r>
            <a:r>
              <a:rPr lang="zh-CN" altLang="en-US" sz="1600">
                <a:solidFill>
                  <a:srgbClr val="02743F"/>
                </a:solidFill>
                <a:latin typeface="OPPOSans M" panose="00020600040101010101" charset="-122"/>
                <a:ea typeface="OPPOSans M" panose="00020600040101010101" charset="-122"/>
                <a:sym typeface="+mn-ea"/>
              </a:rPr>
              <a:t>方法：</a:t>
            </a:r>
            <a:endParaRPr lang="zh-CN" altLang="en-US" sz="1600">
              <a:solidFill>
                <a:srgbClr val="02743F"/>
              </a:solidFill>
              <a:latin typeface="OPPOSans M" panose="00020600040101010101" charset="-122"/>
              <a:ea typeface="OPPOSans M" panose="00020600040101010101" charset="-122"/>
              <a:sym typeface="+mn-ea"/>
            </a:endParaRPr>
          </a:p>
        </p:txBody>
      </p:sp>
      <p:sp>
        <p:nvSpPr>
          <p:cNvPr id="3" name="椭圆 2"/>
          <p:cNvSpPr/>
          <p:nvPr/>
        </p:nvSpPr>
        <p:spPr>
          <a:xfrm>
            <a:off x="318770" y="1079500"/>
            <a:ext cx="76200" cy="7620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318770" y="1549400"/>
            <a:ext cx="76200" cy="7620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图片 4" descr="p43"/>
          <p:cNvPicPr>
            <a:picLocks noChangeAspect="1"/>
          </p:cNvPicPr>
          <p:nvPr/>
        </p:nvPicPr>
        <p:blipFill>
          <a:blip r:embed="rId1"/>
          <a:stretch>
            <a:fillRect/>
          </a:stretch>
        </p:blipFill>
        <p:spPr>
          <a:xfrm>
            <a:off x="394970" y="2056130"/>
            <a:ext cx="10058400" cy="382778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 name="文本框 41"/>
          <p:cNvSpPr txBox="1"/>
          <p:nvPr/>
        </p:nvSpPr>
        <p:spPr>
          <a:xfrm>
            <a:off x="3848735" y="2359025"/>
            <a:ext cx="4494530" cy="953135"/>
          </a:xfrm>
          <a:prstGeom prst="rect">
            <a:avLst/>
          </a:prstGeom>
          <a:noFill/>
        </p:spPr>
        <p:txBody>
          <a:bodyPr wrap="square" rtlCol="0">
            <a:spAutoFit/>
          </a:bodyPr>
          <a:p>
            <a:pPr algn="ctr"/>
            <a:r>
              <a:rPr lang="en-US" altLang="zh-CN" sz="3600">
                <a:solidFill>
                  <a:srgbClr val="02743F"/>
                </a:solidFill>
                <a:latin typeface="OPPOSans M" panose="00020600040101010101" charset="-122"/>
                <a:ea typeface="OPPOSans M" panose="00020600040101010101" charset="-122"/>
              </a:rPr>
              <a:t>Java</a:t>
            </a:r>
            <a:r>
              <a:rPr lang="zh-CN" altLang="en-US" sz="3600">
                <a:solidFill>
                  <a:srgbClr val="02743F"/>
                </a:solidFill>
                <a:latin typeface="OPPOSans M" panose="00020600040101010101" charset="-122"/>
                <a:ea typeface="OPPOSans M" panose="00020600040101010101" charset="-122"/>
              </a:rPr>
              <a:t>中的并发工具类</a:t>
            </a:r>
            <a:endParaRPr lang="zh-CN" altLang="en-US" sz="3600">
              <a:solidFill>
                <a:srgbClr val="02743F"/>
              </a:solidFill>
              <a:latin typeface="OPPOSans M" panose="00020600040101010101" charset="-122"/>
              <a:ea typeface="OPPOSans M" panose="00020600040101010101" charset="-122"/>
            </a:endParaRPr>
          </a:p>
          <a:p>
            <a:pPr algn="l"/>
            <a:endParaRPr lang="zh-CN" altLang="en-US">
              <a:solidFill>
                <a:srgbClr val="02743F"/>
              </a:solidFill>
              <a:latin typeface="OPPOSans M" panose="00020600040101010101" charset="-122"/>
              <a:ea typeface="OPPOSans M" panose="00020600040101010101" charset="-122"/>
            </a:endParaRPr>
          </a:p>
        </p:txBody>
      </p:sp>
      <p:sp>
        <p:nvSpPr>
          <p:cNvPr id="24" name="矩形 23"/>
          <p:cNvSpPr/>
          <p:nvPr/>
        </p:nvSpPr>
        <p:spPr>
          <a:xfrm>
            <a:off x="-13970" y="3543935"/>
            <a:ext cx="12219940" cy="75565"/>
          </a:xfrm>
          <a:prstGeom prst="rect">
            <a:avLst/>
          </a:prstGeom>
          <a:solidFill>
            <a:srgbClr val="027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文本框 16"/>
          <p:cNvSpPr txBox="1"/>
          <p:nvPr/>
        </p:nvSpPr>
        <p:spPr>
          <a:xfrm>
            <a:off x="194945" y="294005"/>
            <a:ext cx="4185920" cy="659130"/>
          </a:xfrm>
          <a:prstGeom prst="rect">
            <a:avLst/>
          </a:prstGeom>
          <a:noFill/>
        </p:spPr>
        <p:txBody>
          <a:bodyPr wrap="square" rtlCol="0">
            <a:spAutoFit/>
          </a:bodyPr>
          <a:p>
            <a:pPr algn="l"/>
            <a:r>
              <a:rPr lang="zh-CN" altLang="en-US">
                <a:solidFill>
                  <a:srgbClr val="02743F"/>
                </a:solidFill>
                <a:latin typeface="OPPOSans M" panose="00020600040101010101" charset="-122"/>
                <a:ea typeface="OPPOSans M" panose="00020600040101010101" charset="-122"/>
              </a:rPr>
              <a:t>等待多线程完成的</a:t>
            </a:r>
            <a:r>
              <a:rPr lang="en-US" altLang="zh-CN">
                <a:solidFill>
                  <a:srgbClr val="02743F"/>
                </a:solidFill>
                <a:latin typeface="OPPOSans M" panose="00020600040101010101" charset="-122"/>
                <a:ea typeface="OPPOSans M" panose="00020600040101010101" charset="-122"/>
              </a:rPr>
              <a:t>CountDownLatch</a:t>
            </a:r>
            <a:endParaRPr lang="en-US" altLang="zh-CN">
              <a:solidFill>
                <a:srgbClr val="02743F"/>
              </a:solidFill>
              <a:latin typeface="OPPOSans M" panose="00020600040101010101" charset="-122"/>
              <a:ea typeface="OPPOSans M" panose="00020600040101010101" charset="-122"/>
            </a:endParaRPr>
          </a:p>
          <a:p>
            <a:pPr algn="l"/>
            <a:endParaRPr lang="zh-CN" altLang="en-US">
              <a:solidFill>
                <a:srgbClr val="02743F"/>
              </a:solidFill>
              <a:latin typeface="OPPOSans M" panose="00020600040101010101" charset="-122"/>
              <a:ea typeface="OPPOSans M" panose="00020600040101010101" charset="-122"/>
            </a:endParaRPr>
          </a:p>
        </p:txBody>
      </p:sp>
      <p:sp>
        <p:nvSpPr>
          <p:cNvPr id="2" name="文本框 1"/>
          <p:cNvSpPr txBox="1"/>
          <p:nvPr/>
        </p:nvSpPr>
        <p:spPr>
          <a:xfrm>
            <a:off x="417830" y="876935"/>
            <a:ext cx="11355705" cy="2286000"/>
          </a:xfrm>
          <a:prstGeom prst="rect">
            <a:avLst/>
          </a:prstGeom>
          <a:noFill/>
        </p:spPr>
        <p:txBody>
          <a:bodyPr wrap="square" rtlCol="0">
            <a:spAutoFit/>
          </a:bodyPr>
          <a:p>
            <a:pPr algn="l">
              <a:lnSpc>
                <a:spcPct val="150000"/>
              </a:lnSpc>
            </a:pPr>
            <a:r>
              <a:rPr lang="zh-CN" altLang="en-US" sz="1600">
                <a:solidFill>
                  <a:srgbClr val="02743F"/>
                </a:solidFill>
                <a:latin typeface="OPPOSans M" panose="00020600040101010101" charset="-122"/>
                <a:ea typeface="OPPOSans M" panose="00020600040101010101" charset="-122"/>
                <a:sym typeface="+mn-ea"/>
              </a:rPr>
              <a:t>一个或多个线程等待其他线程完成操作</a:t>
            </a:r>
            <a:endParaRPr lang="zh-CN" altLang="en-US" sz="1600">
              <a:solidFill>
                <a:srgbClr val="02743F"/>
              </a:solidFill>
              <a:latin typeface="OPPOSans M" panose="00020600040101010101" charset="-122"/>
              <a:ea typeface="OPPOSans M" panose="00020600040101010101" charset="-122"/>
              <a:sym typeface="+mn-ea"/>
            </a:endParaRPr>
          </a:p>
          <a:p>
            <a:pPr algn="l">
              <a:lnSpc>
                <a:spcPct val="150000"/>
              </a:lnSpc>
            </a:pPr>
            <a:r>
              <a:rPr lang="zh-CN" altLang="en-US" sz="1600">
                <a:solidFill>
                  <a:srgbClr val="02743F"/>
                </a:solidFill>
                <a:latin typeface="OPPOSans M" panose="00020600040101010101" charset="-122"/>
                <a:ea typeface="OPPOSans M" panose="00020600040101010101" charset="-122"/>
                <a:sym typeface="+mn-ea"/>
              </a:rPr>
              <a:t>构造方法 </a:t>
            </a:r>
            <a:r>
              <a:rPr lang="en-US" altLang="zh-CN" sz="1600">
                <a:solidFill>
                  <a:srgbClr val="02743F"/>
                </a:solidFill>
                <a:latin typeface="OPPOSans M" panose="00020600040101010101" charset="-122"/>
                <a:ea typeface="OPPOSans M" panose="00020600040101010101" charset="-122"/>
                <a:sym typeface="+mn-ea"/>
              </a:rPr>
              <a:t>CountDownLatch(int N), N</a:t>
            </a:r>
            <a:r>
              <a:rPr lang="zh-CN" altLang="en-US" sz="1600">
                <a:solidFill>
                  <a:srgbClr val="02743F"/>
                </a:solidFill>
                <a:latin typeface="OPPOSans M" panose="00020600040101010101" charset="-122"/>
                <a:ea typeface="OPPOSans M" panose="00020600040101010101" charset="-122"/>
                <a:sym typeface="+mn-ea"/>
              </a:rPr>
              <a:t>代表希望等待</a:t>
            </a:r>
            <a:r>
              <a:rPr lang="en-US" altLang="zh-CN" sz="1600">
                <a:solidFill>
                  <a:srgbClr val="02743F"/>
                </a:solidFill>
                <a:latin typeface="OPPOSans M" panose="00020600040101010101" charset="-122"/>
                <a:ea typeface="OPPOSans M" panose="00020600040101010101" charset="-122"/>
                <a:sym typeface="+mn-ea"/>
              </a:rPr>
              <a:t>N</a:t>
            </a:r>
            <a:r>
              <a:rPr lang="zh-CN" altLang="en-US" sz="1600">
                <a:solidFill>
                  <a:srgbClr val="02743F"/>
                </a:solidFill>
                <a:latin typeface="OPPOSans M" panose="00020600040101010101" charset="-122"/>
                <a:ea typeface="OPPOSans M" panose="00020600040101010101" charset="-122"/>
                <a:sym typeface="+mn-ea"/>
              </a:rPr>
              <a:t>个点完成</a:t>
            </a:r>
            <a:endParaRPr lang="zh-CN" altLang="en-US" sz="1600">
              <a:solidFill>
                <a:srgbClr val="02743F"/>
              </a:solidFill>
              <a:latin typeface="OPPOSans M" panose="00020600040101010101" charset="-122"/>
              <a:ea typeface="OPPOSans M" panose="00020600040101010101" charset="-122"/>
              <a:sym typeface="+mn-ea"/>
            </a:endParaRPr>
          </a:p>
          <a:p>
            <a:pPr algn="l">
              <a:lnSpc>
                <a:spcPct val="150000"/>
              </a:lnSpc>
            </a:pPr>
            <a:r>
              <a:rPr lang="en-US" altLang="zh-CN" sz="1600">
                <a:solidFill>
                  <a:srgbClr val="02743F"/>
                </a:solidFill>
                <a:latin typeface="OPPOSans M" panose="00020600040101010101" charset="-122"/>
                <a:ea typeface="OPPOSans M" panose="00020600040101010101" charset="-122"/>
                <a:sym typeface="+mn-ea"/>
              </a:rPr>
              <a:t>CountDownLatch</a:t>
            </a:r>
            <a:r>
              <a:rPr lang="zh-CN" altLang="en-US" sz="1600">
                <a:solidFill>
                  <a:srgbClr val="02743F"/>
                </a:solidFill>
                <a:latin typeface="OPPOSans M" panose="00020600040101010101" charset="-122"/>
                <a:ea typeface="OPPOSans M" panose="00020600040101010101" charset="-122"/>
                <a:sym typeface="+mn-ea"/>
              </a:rPr>
              <a:t>的</a:t>
            </a:r>
            <a:r>
              <a:rPr lang="en-US" altLang="zh-CN" sz="1600">
                <a:solidFill>
                  <a:srgbClr val="02743F"/>
                </a:solidFill>
                <a:latin typeface="OPPOSans M" panose="00020600040101010101" charset="-122"/>
                <a:ea typeface="OPPOSans M" panose="00020600040101010101" charset="-122"/>
                <a:sym typeface="+mn-ea"/>
              </a:rPr>
              <a:t>await()</a:t>
            </a:r>
            <a:r>
              <a:rPr lang="zh-CN" altLang="en-US" sz="1600">
                <a:solidFill>
                  <a:srgbClr val="02743F"/>
                </a:solidFill>
                <a:latin typeface="OPPOSans M" panose="00020600040101010101" charset="-122"/>
                <a:ea typeface="OPPOSans M" panose="00020600040101010101" charset="-122"/>
                <a:sym typeface="+mn-ea"/>
              </a:rPr>
              <a:t>方法会阻塞当前线程，直到</a:t>
            </a:r>
            <a:r>
              <a:rPr lang="en-US" altLang="zh-CN" sz="1600">
                <a:solidFill>
                  <a:srgbClr val="02743F"/>
                </a:solidFill>
                <a:latin typeface="OPPOSans M" panose="00020600040101010101" charset="-122"/>
                <a:ea typeface="OPPOSans M" panose="00020600040101010101" charset="-122"/>
                <a:sym typeface="+mn-ea"/>
              </a:rPr>
              <a:t>N</a:t>
            </a:r>
            <a:r>
              <a:rPr lang="zh-CN" altLang="en-US" sz="1600">
                <a:solidFill>
                  <a:srgbClr val="02743F"/>
                </a:solidFill>
                <a:latin typeface="OPPOSans M" panose="00020600040101010101" charset="-122"/>
                <a:ea typeface="OPPOSans M" panose="00020600040101010101" charset="-122"/>
                <a:sym typeface="+mn-ea"/>
              </a:rPr>
              <a:t>变为</a:t>
            </a:r>
            <a:r>
              <a:rPr lang="en-US" altLang="zh-CN" sz="1600">
                <a:solidFill>
                  <a:srgbClr val="02743F"/>
                </a:solidFill>
                <a:latin typeface="OPPOSans M" panose="00020600040101010101" charset="-122"/>
                <a:ea typeface="OPPOSans M" panose="00020600040101010101" charset="-122"/>
                <a:sym typeface="+mn-ea"/>
              </a:rPr>
              <a:t>0; </a:t>
            </a:r>
            <a:r>
              <a:rPr lang="zh-CN" altLang="en-US" sz="1600">
                <a:solidFill>
                  <a:srgbClr val="02743F"/>
                </a:solidFill>
                <a:latin typeface="OPPOSans M" panose="00020600040101010101" charset="-122"/>
                <a:ea typeface="OPPOSans M" panose="00020600040101010101" charset="-122"/>
                <a:sym typeface="+mn-ea"/>
              </a:rPr>
              <a:t>调用</a:t>
            </a:r>
            <a:r>
              <a:rPr lang="en-US" altLang="zh-CN" sz="1600">
                <a:solidFill>
                  <a:srgbClr val="02743F"/>
                </a:solidFill>
                <a:latin typeface="OPPOSans M" panose="00020600040101010101" charset="-122"/>
                <a:ea typeface="OPPOSans M" panose="00020600040101010101" charset="-122"/>
                <a:sym typeface="+mn-ea"/>
              </a:rPr>
              <a:t>CountDownLatch</a:t>
            </a:r>
            <a:r>
              <a:rPr lang="zh-CN" altLang="en-US" sz="1600">
                <a:solidFill>
                  <a:srgbClr val="02743F"/>
                </a:solidFill>
                <a:latin typeface="OPPOSans M" panose="00020600040101010101" charset="-122"/>
                <a:ea typeface="OPPOSans M" panose="00020600040101010101" charset="-122"/>
                <a:sym typeface="+mn-ea"/>
              </a:rPr>
              <a:t>的</a:t>
            </a:r>
            <a:r>
              <a:rPr lang="en-US" altLang="zh-CN" sz="1600">
                <a:solidFill>
                  <a:srgbClr val="02743F"/>
                </a:solidFill>
                <a:latin typeface="OPPOSans M" panose="00020600040101010101" charset="-122"/>
                <a:ea typeface="OPPOSans M" panose="00020600040101010101" charset="-122"/>
                <a:sym typeface="+mn-ea"/>
              </a:rPr>
              <a:t>countDown()</a:t>
            </a:r>
            <a:r>
              <a:rPr lang="zh-CN" altLang="en-US" sz="1600">
                <a:solidFill>
                  <a:srgbClr val="02743F"/>
                </a:solidFill>
                <a:latin typeface="OPPOSans M" panose="00020600040101010101" charset="-122"/>
                <a:ea typeface="OPPOSans M" panose="00020600040101010101" charset="-122"/>
                <a:sym typeface="+mn-ea"/>
              </a:rPr>
              <a:t>方法</a:t>
            </a:r>
            <a:r>
              <a:rPr lang="en-US" altLang="zh-CN" sz="1600">
                <a:solidFill>
                  <a:srgbClr val="02743F"/>
                </a:solidFill>
                <a:latin typeface="OPPOSans M" panose="00020600040101010101" charset="-122"/>
                <a:ea typeface="OPPOSans M" panose="00020600040101010101" charset="-122"/>
                <a:sym typeface="+mn-ea"/>
              </a:rPr>
              <a:t>N</a:t>
            </a:r>
            <a:r>
              <a:rPr lang="zh-CN" altLang="en-US" sz="1600">
                <a:solidFill>
                  <a:srgbClr val="02743F"/>
                </a:solidFill>
                <a:latin typeface="OPPOSans M" panose="00020600040101010101" charset="-122"/>
                <a:ea typeface="OPPOSans M" panose="00020600040101010101" charset="-122"/>
                <a:sym typeface="+mn-ea"/>
              </a:rPr>
              <a:t>会减</a:t>
            </a:r>
            <a:r>
              <a:rPr lang="en-US" altLang="zh-CN" sz="1600">
                <a:solidFill>
                  <a:srgbClr val="02743F"/>
                </a:solidFill>
                <a:latin typeface="OPPOSans M" panose="00020600040101010101" charset="-122"/>
                <a:ea typeface="OPPOSans M" panose="00020600040101010101" charset="-122"/>
                <a:sym typeface="+mn-ea"/>
              </a:rPr>
              <a:t>1</a:t>
            </a:r>
            <a:endParaRPr lang="en-US" altLang="zh-CN" sz="1600">
              <a:solidFill>
                <a:srgbClr val="02743F"/>
              </a:solidFill>
              <a:latin typeface="OPPOSans M" panose="00020600040101010101" charset="-122"/>
              <a:ea typeface="OPPOSans M" panose="00020600040101010101" charset="-122"/>
              <a:sym typeface="+mn-ea"/>
            </a:endParaRPr>
          </a:p>
          <a:p>
            <a:pPr algn="l">
              <a:lnSpc>
                <a:spcPct val="150000"/>
              </a:lnSpc>
            </a:pPr>
            <a:r>
              <a:rPr lang="en-US" altLang="zh-CN" sz="1600">
                <a:solidFill>
                  <a:srgbClr val="02743F"/>
                </a:solidFill>
                <a:latin typeface="OPPOSans M" panose="00020600040101010101" charset="-122"/>
                <a:ea typeface="OPPOSans M" panose="00020600040101010101" charset="-122"/>
                <a:sym typeface="+mn-ea"/>
              </a:rPr>
              <a:t>await(long time, TimeUnit unit)</a:t>
            </a:r>
            <a:r>
              <a:rPr lang="zh-CN" altLang="en-US" sz="1600">
                <a:solidFill>
                  <a:srgbClr val="02743F"/>
                </a:solidFill>
                <a:latin typeface="OPPOSans M" panose="00020600040101010101" charset="-122"/>
                <a:ea typeface="OPPOSans M" panose="00020600040101010101" charset="-122"/>
                <a:sym typeface="+mn-ea"/>
              </a:rPr>
              <a:t>等待特定时间后就不再阻塞线程</a:t>
            </a:r>
            <a:endParaRPr lang="zh-CN" altLang="en-US" sz="1600">
              <a:solidFill>
                <a:srgbClr val="02743F"/>
              </a:solidFill>
              <a:latin typeface="OPPOSans M" panose="00020600040101010101" charset="-122"/>
              <a:ea typeface="OPPOSans M" panose="00020600040101010101" charset="-122"/>
              <a:sym typeface="+mn-ea"/>
            </a:endParaRPr>
          </a:p>
          <a:p>
            <a:pPr algn="l">
              <a:lnSpc>
                <a:spcPct val="150000"/>
              </a:lnSpc>
            </a:pPr>
            <a:r>
              <a:rPr lang="en-US" altLang="zh-CN" sz="1600">
                <a:solidFill>
                  <a:srgbClr val="02743F"/>
                </a:solidFill>
                <a:latin typeface="OPPOSans M" panose="00020600040101010101" charset="-122"/>
                <a:ea typeface="OPPOSans M" panose="00020600040101010101" charset="-122"/>
                <a:sym typeface="+mn-ea"/>
              </a:rPr>
              <a:t>countDown()</a:t>
            </a:r>
            <a:r>
              <a:rPr lang="zh-CN" altLang="en-US" sz="1600">
                <a:solidFill>
                  <a:srgbClr val="02743F"/>
                </a:solidFill>
                <a:latin typeface="OPPOSans M" panose="00020600040101010101" charset="-122"/>
                <a:ea typeface="OPPOSans M" panose="00020600040101010101" charset="-122"/>
                <a:sym typeface="+mn-ea"/>
              </a:rPr>
              <a:t>必须写在</a:t>
            </a:r>
            <a:r>
              <a:rPr lang="en-US" altLang="zh-CN" sz="1600">
                <a:solidFill>
                  <a:srgbClr val="02743F"/>
                </a:solidFill>
                <a:latin typeface="OPPOSans M" panose="00020600040101010101" charset="-122"/>
                <a:ea typeface="OPPOSans M" panose="00020600040101010101" charset="-122"/>
                <a:sym typeface="+mn-ea"/>
              </a:rPr>
              <a:t>finally()</a:t>
            </a:r>
            <a:r>
              <a:rPr lang="zh-CN" altLang="en-US" sz="1600">
                <a:solidFill>
                  <a:srgbClr val="02743F"/>
                </a:solidFill>
                <a:latin typeface="OPPOSans M" panose="00020600040101010101" charset="-122"/>
                <a:ea typeface="OPPOSans M" panose="00020600040101010101" charset="-122"/>
                <a:sym typeface="+mn-ea"/>
              </a:rPr>
              <a:t>中，防止发生异常的时候，导致程序死锁</a:t>
            </a:r>
            <a:endParaRPr lang="zh-CN" altLang="en-US" sz="1600">
              <a:solidFill>
                <a:srgbClr val="02743F"/>
              </a:solidFill>
              <a:latin typeface="OPPOSans M" panose="00020600040101010101" charset="-122"/>
              <a:ea typeface="OPPOSans M" panose="00020600040101010101" charset="-122"/>
              <a:sym typeface="+mn-ea"/>
            </a:endParaRPr>
          </a:p>
          <a:p>
            <a:pPr algn="l">
              <a:lnSpc>
                <a:spcPct val="150000"/>
              </a:lnSpc>
            </a:pPr>
            <a:endParaRPr lang="zh-CN" altLang="en-US" sz="1600">
              <a:solidFill>
                <a:srgbClr val="02743F"/>
              </a:solidFill>
              <a:latin typeface="OPPOSans M" panose="00020600040101010101" charset="-122"/>
              <a:ea typeface="OPPOSans M" panose="00020600040101010101" charset="-122"/>
              <a:sym typeface="+mn-ea"/>
            </a:endParaRPr>
          </a:p>
        </p:txBody>
      </p:sp>
      <p:sp>
        <p:nvSpPr>
          <p:cNvPr id="4" name="椭圆 3"/>
          <p:cNvSpPr/>
          <p:nvPr/>
        </p:nvSpPr>
        <p:spPr>
          <a:xfrm>
            <a:off x="318770" y="1079500"/>
            <a:ext cx="76200" cy="7620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312420" y="1464310"/>
            <a:ext cx="76200" cy="7620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321310" y="1828800"/>
            <a:ext cx="76200" cy="7620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312420" y="2212340"/>
            <a:ext cx="76200" cy="7620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312420" y="2590165"/>
            <a:ext cx="76200" cy="7620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 name="图片 5" descr="p4"/>
          <p:cNvPicPr>
            <a:picLocks noChangeAspect="1"/>
          </p:cNvPicPr>
          <p:nvPr/>
        </p:nvPicPr>
        <p:blipFill>
          <a:blip r:embed="rId1"/>
          <a:stretch>
            <a:fillRect/>
          </a:stretch>
        </p:blipFill>
        <p:spPr>
          <a:xfrm>
            <a:off x="417830" y="3162935"/>
            <a:ext cx="6820535" cy="297243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文本框 16"/>
          <p:cNvSpPr txBox="1"/>
          <p:nvPr/>
        </p:nvSpPr>
        <p:spPr>
          <a:xfrm>
            <a:off x="194945" y="294005"/>
            <a:ext cx="4185920" cy="659130"/>
          </a:xfrm>
          <a:prstGeom prst="rect">
            <a:avLst/>
          </a:prstGeom>
          <a:noFill/>
        </p:spPr>
        <p:txBody>
          <a:bodyPr wrap="square" rtlCol="0">
            <a:spAutoFit/>
          </a:bodyPr>
          <a:p>
            <a:pPr algn="l"/>
            <a:r>
              <a:rPr lang="zh-CN" altLang="en-US">
                <a:solidFill>
                  <a:srgbClr val="02743F"/>
                </a:solidFill>
                <a:latin typeface="OPPOSans M" panose="00020600040101010101" charset="-122"/>
                <a:ea typeface="OPPOSans M" panose="00020600040101010101" charset="-122"/>
              </a:rPr>
              <a:t>同步屏障</a:t>
            </a:r>
            <a:r>
              <a:rPr lang="en-US" altLang="zh-CN">
                <a:solidFill>
                  <a:srgbClr val="02743F"/>
                </a:solidFill>
                <a:latin typeface="OPPOSans M" panose="00020600040101010101" charset="-122"/>
                <a:ea typeface="OPPOSans M" panose="00020600040101010101" charset="-122"/>
              </a:rPr>
              <a:t>CyclicBarrier</a:t>
            </a:r>
            <a:endParaRPr lang="en-US" altLang="zh-CN">
              <a:solidFill>
                <a:srgbClr val="02743F"/>
              </a:solidFill>
              <a:latin typeface="OPPOSans M" panose="00020600040101010101" charset="-122"/>
              <a:ea typeface="OPPOSans M" panose="00020600040101010101" charset="-122"/>
            </a:endParaRPr>
          </a:p>
          <a:p>
            <a:pPr algn="l"/>
            <a:endParaRPr lang="zh-CN" altLang="en-US">
              <a:solidFill>
                <a:srgbClr val="02743F"/>
              </a:solidFill>
              <a:latin typeface="OPPOSans M" panose="00020600040101010101" charset="-122"/>
              <a:ea typeface="OPPOSans M" panose="00020600040101010101" charset="-122"/>
            </a:endParaRPr>
          </a:p>
        </p:txBody>
      </p:sp>
      <p:grpSp>
        <p:nvGrpSpPr>
          <p:cNvPr id="10" name="组合 9"/>
          <p:cNvGrpSpPr/>
          <p:nvPr/>
        </p:nvGrpSpPr>
        <p:grpSpPr>
          <a:xfrm>
            <a:off x="312420" y="876935"/>
            <a:ext cx="11460480" cy="1554480"/>
            <a:chOff x="492" y="1381"/>
            <a:chExt cx="18048" cy="2448"/>
          </a:xfrm>
        </p:grpSpPr>
        <p:sp>
          <p:nvSpPr>
            <p:cNvPr id="2" name="文本框 1"/>
            <p:cNvSpPr txBox="1"/>
            <p:nvPr/>
          </p:nvSpPr>
          <p:spPr>
            <a:xfrm>
              <a:off x="658" y="1381"/>
              <a:ext cx="17883" cy="2448"/>
            </a:xfrm>
            <a:prstGeom prst="rect">
              <a:avLst/>
            </a:prstGeom>
            <a:noFill/>
          </p:spPr>
          <p:txBody>
            <a:bodyPr wrap="square" rtlCol="0">
              <a:spAutoFit/>
            </a:bodyPr>
            <a:p>
              <a:pPr algn="l">
                <a:lnSpc>
                  <a:spcPct val="150000"/>
                </a:lnSpc>
              </a:pPr>
              <a:r>
                <a:rPr lang="zh-CN" altLang="en-US" sz="1600">
                  <a:solidFill>
                    <a:srgbClr val="02743F"/>
                  </a:solidFill>
                  <a:latin typeface="OPPOSans M" panose="00020600040101010101" charset="-122"/>
                  <a:ea typeface="OPPOSans M" panose="00020600040101010101" charset="-122"/>
                  <a:sym typeface="+mn-ea"/>
                </a:rPr>
                <a:t>一组线程到达一个屏障，直到最后一个线程到达屏障时，屏障才会开门，所有被拦截的线程才会继续运行</a:t>
              </a:r>
              <a:endParaRPr lang="zh-CN" altLang="en-US" sz="1600">
                <a:solidFill>
                  <a:srgbClr val="02743F"/>
                </a:solidFill>
                <a:latin typeface="OPPOSans M" panose="00020600040101010101" charset="-122"/>
                <a:ea typeface="OPPOSans M" panose="00020600040101010101" charset="-122"/>
                <a:sym typeface="+mn-ea"/>
              </a:endParaRPr>
            </a:p>
            <a:p>
              <a:pPr algn="l">
                <a:lnSpc>
                  <a:spcPct val="150000"/>
                </a:lnSpc>
              </a:pPr>
              <a:r>
                <a:rPr lang="zh-CN" altLang="en-US" sz="1600">
                  <a:solidFill>
                    <a:srgbClr val="02743F"/>
                  </a:solidFill>
                  <a:latin typeface="OPPOSans M" panose="00020600040101010101" charset="-122"/>
                  <a:ea typeface="OPPOSans M" panose="00020600040101010101" charset="-122"/>
                  <a:sym typeface="+mn-ea"/>
                </a:rPr>
                <a:t>构造方法 </a:t>
              </a:r>
              <a:r>
                <a:rPr lang="en-US" altLang="zh-CN" sz="1600">
                  <a:solidFill>
                    <a:srgbClr val="02743F"/>
                  </a:solidFill>
                  <a:latin typeface="OPPOSans M" panose="00020600040101010101" charset="-122"/>
                  <a:ea typeface="OPPOSans M" panose="00020600040101010101" charset="-122"/>
                  <a:sym typeface="+mn-ea"/>
                </a:rPr>
                <a:t>CyclicBarrier(int parties), CyclicBarrier(int parties, Runnable barrierAction)</a:t>
              </a:r>
              <a:endParaRPr lang="en-US" altLang="zh-CN" sz="1600">
                <a:solidFill>
                  <a:srgbClr val="02743F"/>
                </a:solidFill>
                <a:latin typeface="OPPOSans M" panose="00020600040101010101" charset="-122"/>
                <a:ea typeface="OPPOSans M" panose="00020600040101010101" charset="-122"/>
                <a:sym typeface="+mn-ea"/>
              </a:endParaRPr>
            </a:p>
            <a:p>
              <a:pPr algn="l">
                <a:lnSpc>
                  <a:spcPct val="150000"/>
                </a:lnSpc>
              </a:pPr>
              <a:r>
                <a:rPr lang="zh-CN" altLang="en-US" sz="1600">
                  <a:solidFill>
                    <a:srgbClr val="02743F"/>
                  </a:solidFill>
                  <a:latin typeface="OPPOSans M" panose="00020600040101010101" charset="-122"/>
                  <a:ea typeface="OPPOSans M" panose="00020600040101010101" charset="-122"/>
                  <a:sym typeface="+mn-ea"/>
                </a:rPr>
                <a:t>每个线程调用</a:t>
              </a:r>
              <a:r>
                <a:rPr lang="en-US" altLang="zh-CN" sz="1600">
                  <a:solidFill>
                    <a:srgbClr val="02743F"/>
                  </a:solidFill>
                  <a:latin typeface="OPPOSans M" panose="00020600040101010101" charset="-122"/>
                  <a:ea typeface="OPPOSans M" panose="00020600040101010101" charset="-122"/>
                  <a:sym typeface="+mn-ea"/>
                </a:rPr>
                <a:t>await()</a:t>
              </a:r>
              <a:r>
                <a:rPr lang="zh-CN" altLang="en-US" sz="1600">
                  <a:solidFill>
                    <a:srgbClr val="02743F"/>
                  </a:solidFill>
                  <a:latin typeface="OPPOSans M" panose="00020600040101010101" charset="-122"/>
                  <a:ea typeface="OPPOSans M" panose="00020600040101010101" charset="-122"/>
                  <a:sym typeface="+mn-ea"/>
                </a:rPr>
                <a:t>方法告诉</a:t>
              </a:r>
              <a:r>
                <a:rPr lang="en-US" altLang="zh-CN" sz="1600">
                  <a:solidFill>
                    <a:srgbClr val="02743F"/>
                  </a:solidFill>
                  <a:latin typeface="OPPOSans M" panose="00020600040101010101" charset="-122"/>
                  <a:ea typeface="OPPOSans M" panose="00020600040101010101" charset="-122"/>
                  <a:sym typeface="+mn-ea"/>
                </a:rPr>
                <a:t>CyclicBarrier</a:t>
              </a:r>
              <a:r>
                <a:rPr lang="zh-CN" altLang="en-US" sz="1600">
                  <a:solidFill>
                    <a:srgbClr val="02743F"/>
                  </a:solidFill>
                  <a:latin typeface="OPPOSans M" panose="00020600040101010101" charset="-122"/>
                  <a:ea typeface="OPPOSans M" panose="00020600040101010101" charset="-122"/>
                  <a:sym typeface="+mn-ea"/>
                </a:rPr>
                <a:t>我到达屏障了</a:t>
              </a:r>
              <a:endParaRPr lang="zh-CN" altLang="en-US" sz="1600">
                <a:solidFill>
                  <a:srgbClr val="02743F"/>
                </a:solidFill>
                <a:latin typeface="OPPOSans M" panose="00020600040101010101" charset="-122"/>
                <a:ea typeface="OPPOSans M" panose="00020600040101010101" charset="-122"/>
                <a:sym typeface="+mn-ea"/>
              </a:endParaRPr>
            </a:p>
            <a:p>
              <a:pPr algn="l">
                <a:lnSpc>
                  <a:spcPct val="150000"/>
                </a:lnSpc>
              </a:pPr>
              <a:endParaRPr lang="zh-CN" altLang="en-US" sz="1600">
                <a:solidFill>
                  <a:srgbClr val="02743F"/>
                </a:solidFill>
                <a:latin typeface="OPPOSans M" panose="00020600040101010101" charset="-122"/>
                <a:ea typeface="OPPOSans M" panose="00020600040101010101" charset="-122"/>
                <a:sym typeface="+mn-ea"/>
              </a:endParaRPr>
            </a:p>
          </p:txBody>
        </p:sp>
        <p:sp>
          <p:nvSpPr>
            <p:cNvPr id="4" name="椭圆 3"/>
            <p:cNvSpPr/>
            <p:nvPr/>
          </p:nvSpPr>
          <p:spPr>
            <a:xfrm>
              <a:off x="502" y="1700"/>
              <a:ext cx="120" cy="12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492" y="2306"/>
              <a:ext cx="120" cy="12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506" y="2880"/>
              <a:ext cx="120" cy="12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3" name="图片 2" descr="p3"/>
          <p:cNvPicPr>
            <a:picLocks noChangeAspect="1"/>
          </p:cNvPicPr>
          <p:nvPr/>
        </p:nvPicPr>
        <p:blipFill>
          <a:blip r:embed="rId1"/>
          <a:stretch>
            <a:fillRect/>
          </a:stretch>
        </p:blipFill>
        <p:spPr>
          <a:xfrm>
            <a:off x="321310" y="2298700"/>
            <a:ext cx="6840220" cy="380111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文本框 16"/>
          <p:cNvSpPr txBox="1"/>
          <p:nvPr/>
        </p:nvSpPr>
        <p:spPr>
          <a:xfrm>
            <a:off x="194945" y="294005"/>
            <a:ext cx="4185920" cy="659130"/>
          </a:xfrm>
          <a:prstGeom prst="rect">
            <a:avLst/>
          </a:prstGeom>
          <a:noFill/>
        </p:spPr>
        <p:txBody>
          <a:bodyPr wrap="square" rtlCol="0">
            <a:spAutoFit/>
          </a:bodyPr>
          <a:p>
            <a:pPr algn="l"/>
            <a:r>
              <a:rPr lang="zh-CN" altLang="en-US">
                <a:solidFill>
                  <a:srgbClr val="02743F"/>
                </a:solidFill>
                <a:latin typeface="OPPOSans M" panose="00020600040101010101" charset="-122"/>
                <a:ea typeface="OPPOSans M" panose="00020600040101010101" charset="-122"/>
              </a:rPr>
              <a:t>控制并发线程数的</a:t>
            </a:r>
            <a:r>
              <a:rPr lang="en-US" altLang="zh-CN">
                <a:solidFill>
                  <a:srgbClr val="02743F"/>
                </a:solidFill>
                <a:latin typeface="OPPOSans M" panose="00020600040101010101" charset="-122"/>
                <a:ea typeface="OPPOSans M" panose="00020600040101010101" charset="-122"/>
              </a:rPr>
              <a:t>Semaphore</a:t>
            </a:r>
            <a:endParaRPr lang="en-US" altLang="zh-CN">
              <a:solidFill>
                <a:srgbClr val="02743F"/>
              </a:solidFill>
              <a:latin typeface="OPPOSans M" panose="00020600040101010101" charset="-122"/>
              <a:ea typeface="OPPOSans M" panose="00020600040101010101" charset="-122"/>
            </a:endParaRPr>
          </a:p>
          <a:p>
            <a:pPr algn="l"/>
            <a:endParaRPr lang="zh-CN" altLang="en-US">
              <a:solidFill>
                <a:srgbClr val="02743F"/>
              </a:solidFill>
              <a:latin typeface="OPPOSans M" panose="00020600040101010101" charset="-122"/>
              <a:ea typeface="OPPOSans M" panose="00020600040101010101" charset="-122"/>
            </a:endParaRPr>
          </a:p>
        </p:txBody>
      </p:sp>
      <p:grpSp>
        <p:nvGrpSpPr>
          <p:cNvPr id="6" name="组合 5"/>
          <p:cNvGrpSpPr/>
          <p:nvPr/>
        </p:nvGrpSpPr>
        <p:grpSpPr>
          <a:xfrm>
            <a:off x="312420" y="876935"/>
            <a:ext cx="11460480" cy="1188720"/>
            <a:chOff x="492" y="1381"/>
            <a:chExt cx="18048" cy="1872"/>
          </a:xfrm>
        </p:grpSpPr>
        <p:sp>
          <p:nvSpPr>
            <p:cNvPr id="2" name="文本框 1"/>
            <p:cNvSpPr txBox="1"/>
            <p:nvPr/>
          </p:nvSpPr>
          <p:spPr>
            <a:xfrm>
              <a:off x="658" y="1381"/>
              <a:ext cx="17883" cy="1872"/>
            </a:xfrm>
            <a:prstGeom prst="rect">
              <a:avLst/>
            </a:prstGeom>
            <a:noFill/>
          </p:spPr>
          <p:txBody>
            <a:bodyPr wrap="square" rtlCol="0">
              <a:spAutoFit/>
            </a:bodyPr>
            <a:p>
              <a:pPr algn="l">
                <a:lnSpc>
                  <a:spcPct val="150000"/>
                </a:lnSpc>
              </a:pPr>
              <a:r>
                <a:rPr lang="zh-CN" altLang="en-US" sz="1600">
                  <a:solidFill>
                    <a:srgbClr val="02743F"/>
                  </a:solidFill>
                  <a:latin typeface="OPPOSans M" panose="00020600040101010101" charset="-122"/>
                  <a:ea typeface="OPPOSans M" panose="00020600040101010101" charset="-122"/>
                  <a:sym typeface="+mn-ea"/>
                </a:rPr>
                <a:t>控制同时访问特定资源的线程数量，通过协调各个线程以保证合理地使用公共资源</a:t>
              </a:r>
              <a:endParaRPr lang="zh-CN" altLang="en-US" sz="1600">
                <a:solidFill>
                  <a:srgbClr val="02743F"/>
                </a:solidFill>
                <a:latin typeface="OPPOSans M" panose="00020600040101010101" charset="-122"/>
                <a:ea typeface="OPPOSans M" panose="00020600040101010101" charset="-122"/>
                <a:sym typeface="+mn-ea"/>
              </a:endParaRPr>
            </a:p>
            <a:p>
              <a:pPr algn="l">
                <a:lnSpc>
                  <a:spcPct val="150000"/>
                </a:lnSpc>
              </a:pPr>
              <a:r>
                <a:rPr lang="zh-CN" altLang="en-US" sz="1600">
                  <a:solidFill>
                    <a:srgbClr val="02743F"/>
                  </a:solidFill>
                  <a:latin typeface="OPPOSans M" panose="00020600040101010101" charset="-122"/>
                  <a:ea typeface="OPPOSans M" panose="00020600040101010101" charset="-122"/>
                  <a:sym typeface="+mn-ea"/>
                </a:rPr>
                <a:t>构造方法</a:t>
              </a:r>
              <a:r>
                <a:rPr lang="en-US" altLang="zh-CN" sz="1600">
                  <a:solidFill>
                    <a:srgbClr val="02743F"/>
                  </a:solidFill>
                  <a:latin typeface="OPPOSans M" panose="00020600040101010101" charset="-122"/>
                  <a:ea typeface="OPPOSans M" panose="00020600040101010101" charset="-122"/>
                  <a:sym typeface="+mn-ea"/>
                </a:rPr>
                <a:t>Semaphore(int permits),permits</a:t>
              </a:r>
              <a:r>
                <a:rPr lang="zh-CN" altLang="en-US" sz="1600">
                  <a:solidFill>
                    <a:srgbClr val="02743F"/>
                  </a:solidFill>
                  <a:latin typeface="OPPOSans M" panose="00020600040101010101" charset="-122"/>
                  <a:ea typeface="OPPOSans M" panose="00020600040101010101" charset="-122"/>
                  <a:sym typeface="+mn-ea"/>
                </a:rPr>
                <a:t>为可用的许可证数量，即最大并发数。</a:t>
              </a:r>
              <a:endParaRPr lang="zh-CN" altLang="en-US" sz="1600">
                <a:solidFill>
                  <a:srgbClr val="02743F"/>
                </a:solidFill>
                <a:latin typeface="OPPOSans M" panose="00020600040101010101" charset="-122"/>
                <a:ea typeface="OPPOSans M" panose="00020600040101010101" charset="-122"/>
                <a:sym typeface="+mn-ea"/>
              </a:endParaRPr>
            </a:p>
            <a:p>
              <a:pPr algn="l">
                <a:lnSpc>
                  <a:spcPct val="150000"/>
                </a:lnSpc>
              </a:pPr>
              <a:r>
                <a:rPr lang="zh-CN" altLang="en-US" sz="1600">
                  <a:solidFill>
                    <a:srgbClr val="02743F"/>
                  </a:solidFill>
                  <a:latin typeface="OPPOSans M" panose="00020600040101010101" charset="-122"/>
                  <a:ea typeface="OPPOSans M" panose="00020600040101010101" charset="-122"/>
                  <a:sym typeface="+mn-ea"/>
                </a:rPr>
                <a:t>线程调用</a:t>
              </a:r>
              <a:r>
                <a:rPr lang="en-US" altLang="zh-CN" sz="1600">
                  <a:solidFill>
                    <a:srgbClr val="02743F"/>
                  </a:solidFill>
                  <a:latin typeface="OPPOSans M" panose="00020600040101010101" charset="-122"/>
                  <a:ea typeface="OPPOSans M" panose="00020600040101010101" charset="-122"/>
                  <a:sym typeface="+mn-ea"/>
                </a:rPr>
                <a:t>Semaphore</a:t>
              </a:r>
              <a:r>
                <a:rPr lang="zh-CN" altLang="en-US" sz="1600">
                  <a:solidFill>
                    <a:srgbClr val="02743F"/>
                  </a:solidFill>
                  <a:latin typeface="OPPOSans M" panose="00020600040101010101" charset="-122"/>
                  <a:ea typeface="OPPOSans M" panose="00020600040101010101" charset="-122"/>
                  <a:sym typeface="+mn-ea"/>
                </a:rPr>
                <a:t>的</a:t>
              </a:r>
              <a:r>
                <a:rPr lang="en-US" altLang="zh-CN" sz="1600">
                  <a:solidFill>
                    <a:srgbClr val="02743F"/>
                  </a:solidFill>
                  <a:latin typeface="OPPOSans M" panose="00020600040101010101" charset="-122"/>
                  <a:ea typeface="OPPOSans M" panose="00020600040101010101" charset="-122"/>
                  <a:sym typeface="+mn-ea"/>
                </a:rPr>
                <a:t>acquire()</a:t>
              </a:r>
              <a:r>
                <a:rPr lang="zh-CN" altLang="en-US" sz="1600">
                  <a:solidFill>
                    <a:srgbClr val="02743F"/>
                  </a:solidFill>
                  <a:latin typeface="OPPOSans M" panose="00020600040101010101" charset="-122"/>
                  <a:ea typeface="OPPOSans M" panose="00020600040101010101" charset="-122"/>
                  <a:sym typeface="+mn-ea"/>
                </a:rPr>
                <a:t>方法获取许可证，</a:t>
              </a:r>
              <a:r>
                <a:rPr lang="en-US" altLang="zh-CN" sz="1600">
                  <a:solidFill>
                    <a:srgbClr val="02743F"/>
                  </a:solidFill>
                  <a:latin typeface="OPPOSans M" panose="00020600040101010101" charset="-122"/>
                  <a:ea typeface="OPPOSans M" panose="00020600040101010101" charset="-122"/>
                  <a:sym typeface="+mn-ea"/>
                </a:rPr>
                <a:t>release()</a:t>
              </a:r>
              <a:r>
                <a:rPr lang="zh-CN" altLang="en-US" sz="1600">
                  <a:solidFill>
                    <a:srgbClr val="02743F"/>
                  </a:solidFill>
                  <a:latin typeface="OPPOSans M" panose="00020600040101010101" charset="-122"/>
                  <a:ea typeface="OPPOSans M" panose="00020600040101010101" charset="-122"/>
                  <a:sym typeface="+mn-ea"/>
                </a:rPr>
                <a:t>方法归还许可证</a:t>
              </a:r>
              <a:endParaRPr lang="zh-CN" altLang="en-US" sz="1600">
                <a:solidFill>
                  <a:srgbClr val="02743F"/>
                </a:solidFill>
                <a:latin typeface="OPPOSans M" panose="00020600040101010101" charset="-122"/>
                <a:ea typeface="OPPOSans M" panose="00020600040101010101" charset="-122"/>
                <a:sym typeface="+mn-ea"/>
              </a:endParaRPr>
            </a:p>
          </p:txBody>
        </p:sp>
        <p:sp>
          <p:nvSpPr>
            <p:cNvPr id="4" name="椭圆 3"/>
            <p:cNvSpPr/>
            <p:nvPr/>
          </p:nvSpPr>
          <p:spPr>
            <a:xfrm>
              <a:off x="502" y="1700"/>
              <a:ext cx="120" cy="12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492" y="2306"/>
              <a:ext cx="120" cy="12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506" y="2880"/>
              <a:ext cx="120" cy="12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3" name="图片 2" descr="p5"/>
          <p:cNvPicPr>
            <a:picLocks noChangeAspect="1"/>
          </p:cNvPicPr>
          <p:nvPr/>
        </p:nvPicPr>
        <p:blipFill>
          <a:blip r:embed="rId1"/>
          <a:stretch>
            <a:fillRect/>
          </a:stretch>
        </p:blipFill>
        <p:spPr>
          <a:xfrm>
            <a:off x="321310" y="2324735"/>
            <a:ext cx="6811010" cy="413448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 name="文本框 41"/>
          <p:cNvSpPr txBox="1"/>
          <p:nvPr/>
        </p:nvSpPr>
        <p:spPr>
          <a:xfrm>
            <a:off x="3848735" y="2359025"/>
            <a:ext cx="4494530" cy="953135"/>
          </a:xfrm>
          <a:prstGeom prst="rect">
            <a:avLst/>
          </a:prstGeom>
          <a:noFill/>
        </p:spPr>
        <p:txBody>
          <a:bodyPr wrap="square" rtlCol="0">
            <a:spAutoFit/>
          </a:bodyPr>
          <a:p>
            <a:pPr algn="ctr"/>
            <a:r>
              <a:rPr lang="en-US" altLang="zh-CN" sz="3600">
                <a:solidFill>
                  <a:srgbClr val="02743F"/>
                </a:solidFill>
                <a:latin typeface="OPPOSans M" panose="00020600040101010101" charset="-122"/>
                <a:ea typeface="OPPOSans M" panose="00020600040101010101" charset="-122"/>
              </a:rPr>
              <a:t>Java</a:t>
            </a:r>
            <a:r>
              <a:rPr lang="zh-CN" altLang="en-US" sz="3600">
                <a:solidFill>
                  <a:srgbClr val="02743F"/>
                </a:solidFill>
                <a:latin typeface="OPPOSans M" panose="00020600040101010101" charset="-122"/>
                <a:ea typeface="OPPOSans M" panose="00020600040101010101" charset="-122"/>
              </a:rPr>
              <a:t>中的线程池原理</a:t>
            </a:r>
            <a:endParaRPr lang="zh-CN" altLang="en-US" sz="3600">
              <a:solidFill>
                <a:srgbClr val="02743F"/>
              </a:solidFill>
              <a:latin typeface="OPPOSans M" panose="00020600040101010101" charset="-122"/>
              <a:ea typeface="OPPOSans M" panose="00020600040101010101" charset="-122"/>
            </a:endParaRPr>
          </a:p>
          <a:p>
            <a:pPr algn="l"/>
            <a:endParaRPr lang="zh-CN" altLang="en-US">
              <a:solidFill>
                <a:srgbClr val="02743F"/>
              </a:solidFill>
              <a:latin typeface="OPPOSans M" panose="00020600040101010101" charset="-122"/>
              <a:ea typeface="OPPOSans M" panose="00020600040101010101" charset="-122"/>
            </a:endParaRPr>
          </a:p>
        </p:txBody>
      </p:sp>
      <p:sp>
        <p:nvSpPr>
          <p:cNvPr id="24" name="矩形 23"/>
          <p:cNvSpPr/>
          <p:nvPr/>
        </p:nvSpPr>
        <p:spPr>
          <a:xfrm>
            <a:off x="-13970" y="3543935"/>
            <a:ext cx="12219940" cy="75565"/>
          </a:xfrm>
          <a:prstGeom prst="rect">
            <a:avLst/>
          </a:prstGeom>
          <a:solidFill>
            <a:srgbClr val="027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 name="组合 11"/>
          <p:cNvGrpSpPr/>
          <p:nvPr/>
        </p:nvGrpSpPr>
        <p:grpSpPr>
          <a:xfrm>
            <a:off x="194945" y="294005"/>
            <a:ext cx="11577955" cy="2137410"/>
            <a:chOff x="307" y="463"/>
            <a:chExt cx="18233" cy="3366"/>
          </a:xfrm>
        </p:grpSpPr>
        <p:grpSp>
          <p:nvGrpSpPr>
            <p:cNvPr id="6" name="组合 5"/>
            <p:cNvGrpSpPr/>
            <p:nvPr/>
          </p:nvGrpSpPr>
          <p:grpSpPr>
            <a:xfrm>
              <a:off x="492" y="1381"/>
              <a:ext cx="18049" cy="2448"/>
              <a:chOff x="492" y="1381"/>
              <a:chExt cx="18049" cy="2448"/>
            </a:xfrm>
          </p:grpSpPr>
          <p:sp>
            <p:nvSpPr>
              <p:cNvPr id="2" name="文本框 1"/>
              <p:cNvSpPr txBox="1"/>
              <p:nvPr/>
            </p:nvSpPr>
            <p:spPr>
              <a:xfrm>
                <a:off x="658" y="1381"/>
                <a:ext cx="17883" cy="2448"/>
              </a:xfrm>
              <a:prstGeom prst="rect">
                <a:avLst/>
              </a:prstGeom>
              <a:noFill/>
            </p:spPr>
            <p:txBody>
              <a:bodyPr wrap="square" rtlCol="0">
                <a:spAutoFit/>
              </a:bodyPr>
              <a:p>
                <a:pPr algn="l">
                  <a:lnSpc>
                    <a:spcPct val="150000"/>
                  </a:lnSpc>
                </a:pPr>
                <a:r>
                  <a:rPr lang="zh-CN" altLang="en-US" sz="1600">
                    <a:solidFill>
                      <a:srgbClr val="02743F"/>
                    </a:solidFill>
                    <a:latin typeface="OPPOSans M" panose="00020600040101010101" charset="-122"/>
                    <a:ea typeface="OPPOSans M" panose="00020600040101010101" charset="-122"/>
                    <a:sym typeface="+mn-ea"/>
                  </a:rPr>
                  <a:t>降低资源消耗</a:t>
                </a:r>
                <a:endParaRPr lang="zh-CN" altLang="en-US" sz="1600">
                  <a:solidFill>
                    <a:srgbClr val="02743F"/>
                  </a:solidFill>
                  <a:latin typeface="OPPOSans M" panose="00020600040101010101" charset="-122"/>
                  <a:ea typeface="OPPOSans M" panose="00020600040101010101" charset="-122"/>
                  <a:sym typeface="+mn-ea"/>
                </a:endParaRPr>
              </a:p>
              <a:p>
                <a:pPr algn="l">
                  <a:lnSpc>
                    <a:spcPct val="150000"/>
                  </a:lnSpc>
                </a:pPr>
                <a:r>
                  <a:rPr lang="zh-CN" altLang="en-US" sz="1600">
                    <a:solidFill>
                      <a:srgbClr val="02743F"/>
                    </a:solidFill>
                    <a:latin typeface="OPPOSans M" panose="00020600040101010101" charset="-122"/>
                    <a:ea typeface="OPPOSans M" panose="00020600040101010101" charset="-122"/>
                    <a:sym typeface="+mn-ea"/>
                  </a:rPr>
                  <a:t>提高响应速度</a:t>
                </a:r>
                <a:endParaRPr lang="zh-CN" altLang="en-US" sz="1600">
                  <a:solidFill>
                    <a:srgbClr val="02743F"/>
                  </a:solidFill>
                  <a:latin typeface="OPPOSans M" panose="00020600040101010101" charset="-122"/>
                  <a:ea typeface="OPPOSans M" panose="00020600040101010101" charset="-122"/>
                  <a:sym typeface="+mn-ea"/>
                </a:endParaRPr>
              </a:p>
              <a:p>
                <a:pPr algn="l">
                  <a:lnSpc>
                    <a:spcPct val="150000"/>
                  </a:lnSpc>
                </a:pPr>
                <a:r>
                  <a:rPr lang="zh-CN" altLang="en-US" sz="1600">
                    <a:solidFill>
                      <a:srgbClr val="02743F"/>
                    </a:solidFill>
                    <a:latin typeface="OPPOSans M" panose="00020600040101010101" charset="-122"/>
                    <a:ea typeface="OPPOSans M" panose="00020600040101010101" charset="-122"/>
                    <a:sym typeface="+mn-ea"/>
                  </a:rPr>
                  <a:t>提高线程的可管理性</a:t>
                </a:r>
                <a:endParaRPr lang="zh-CN" altLang="en-US" sz="1600">
                  <a:solidFill>
                    <a:srgbClr val="02743F"/>
                  </a:solidFill>
                  <a:latin typeface="OPPOSans M" panose="00020600040101010101" charset="-122"/>
                  <a:ea typeface="OPPOSans M" panose="00020600040101010101" charset="-122"/>
                  <a:sym typeface="+mn-ea"/>
                </a:endParaRPr>
              </a:p>
              <a:p>
                <a:pPr algn="l">
                  <a:lnSpc>
                    <a:spcPct val="150000"/>
                  </a:lnSpc>
                </a:pPr>
                <a:r>
                  <a:rPr lang="zh-CN" altLang="en-US" sz="1600">
                    <a:solidFill>
                      <a:srgbClr val="02743F"/>
                    </a:solidFill>
                    <a:latin typeface="OPPOSans M" panose="00020600040101010101" charset="-122"/>
                    <a:ea typeface="OPPOSans M" panose="00020600040101010101" charset="-122"/>
                    <a:sym typeface="+mn-ea"/>
                  </a:rPr>
                  <a:t>提供更多更强大的功能</a:t>
                </a:r>
                <a:endParaRPr lang="zh-CN" altLang="en-US" sz="1600">
                  <a:solidFill>
                    <a:srgbClr val="02743F"/>
                  </a:solidFill>
                  <a:latin typeface="OPPOSans M" panose="00020600040101010101" charset="-122"/>
                  <a:ea typeface="OPPOSans M" panose="00020600040101010101" charset="-122"/>
                  <a:sym typeface="+mn-ea"/>
                </a:endParaRPr>
              </a:p>
            </p:txBody>
          </p:sp>
          <p:sp>
            <p:nvSpPr>
              <p:cNvPr id="4" name="椭圆 3"/>
              <p:cNvSpPr/>
              <p:nvPr/>
            </p:nvSpPr>
            <p:spPr>
              <a:xfrm>
                <a:off x="502" y="1700"/>
                <a:ext cx="120" cy="12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492" y="2306"/>
                <a:ext cx="120" cy="12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506" y="2880"/>
                <a:ext cx="120" cy="12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5" name="组合 4"/>
            <p:cNvGrpSpPr/>
            <p:nvPr/>
          </p:nvGrpSpPr>
          <p:grpSpPr>
            <a:xfrm>
              <a:off x="307" y="463"/>
              <a:ext cx="6592" cy="3071"/>
              <a:chOff x="307" y="463"/>
              <a:chExt cx="6592" cy="3071"/>
            </a:xfrm>
          </p:grpSpPr>
          <p:sp>
            <p:nvSpPr>
              <p:cNvPr id="17" name="文本框 16"/>
              <p:cNvSpPr txBox="1"/>
              <p:nvPr/>
            </p:nvSpPr>
            <p:spPr>
              <a:xfrm>
                <a:off x="307" y="463"/>
                <a:ext cx="6592" cy="1038"/>
              </a:xfrm>
              <a:prstGeom prst="rect">
                <a:avLst/>
              </a:prstGeom>
              <a:noFill/>
            </p:spPr>
            <p:txBody>
              <a:bodyPr wrap="square" rtlCol="0">
                <a:spAutoFit/>
              </a:bodyPr>
              <a:p>
                <a:pPr algn="l"/>
                <a:r>
                  <a:rPr lang="zh-CN" altLang="en-US">
                    <a:solidFill>
                      <a:srgbClr val="02743F"/>
                    </a:solidFill>
                    <a:latin typeface="OPPOSans M" panose="00020600040101010101" charset="-122"/>
                    <a:ea typeface="OPPOSans M" panose="00020600040101010101" charset="-122"/>
                  </a:rPr>
                  <a:t>为什么使用线程池</a:t>
                </a:r>
                <a:endParaRPr lang="zh-CN" altLang="en-US">
                  <a:solidFill>
                    <a:srgbClr val="02743F"/>
                  </a:solidFill>
                  <a:latin typeface="OPPOSans M" panose="00020600040101010101" charset="-122"/>
                  <a:ea typeface="OPPOSans M" panose="00020600040101010101" charset="-122"/>
                </a:endParaRPr>
              </a:p>
              <a:p>
                <a:pPr algn="l"/>
                <a:endParaRPr lang="zh-CN" altLang="en-US">
                  <a:solidFill>
                    <a:srgbClr val="02743F"/>
                  </a:solidFill>
                  <a:latin typeface="OPPOSans M" panose="00020600040101010101" charset="-122"/>
                  <a:ea typeface="OPPOSans M" panose="00020600040101010101" charset="-122"/>
                </a:endParaRPr>
              </a:p>
            </p:txBody>
          </p:sp>
          <p:sp>
            <p:nvSpPr>
              <p:cNvPr id="3" name="椭圆 2"/>
              <p:cNvSpPr/>
              <p:nvPr/>
            </p:nvSpPr>
            <p:spPr>
              <a:xfrm>
                <a:off x="492" y="3414"/>
                <a:ext cx="120" cy="12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grpSp>
        <p:nvGrpSpPr>
          <p:cNvPr id="13" name="组合 12"/>
          <p:cNvGrpSpPr/>
          <p:nvPr/>
        </p:nvGrpSpPr>
        <p:grpSpPr>
          <a:xfrm>
            <a:off x="195580" y="2738120"/>
            <a:ext cx="11578590" cy="2137410"/>
            <a:chOff x="307" y="463"/>
            <a:chExt cx="18234" cy="3366"/>
          </a:xfrm>
        </p:grpSpPr>
        <p:grpSp>
          <p:nvGrpSpPr>
            <p:cNvPr id="14" name="组合 13"/>
            <p:cNvGrpSpPr/>
            <p:nvPr/>
          </p:nvGrpSpPr>
          <p:grpSpPr>
            <a:xfrm>
              <a:off x="492" y="1381"/>
              <a:ext cx="18049" cy="2448"/>
              <a:chOff x="492" y="1381"/>
              <a:chExt cx="18049" cy="2448"/>
            </a:xfrm>
          </p:grpSpPr>
          <p:sp>
            <p:nvSpPr>
              <p:cNvPr id="15" name="文本框 14"/>
              <p:cNvSpPr txBox="1"/>
              <p:nvPr/>
            </p:nvSpPr>
            <p:spPr>
              <a:xfrm>
                <a:off x="658" y="1381"/>
                <a:ext cx="17883" cy="2448"/>
              </a:xfrm>
              <a:prstGeom prst="rect">
                <a:avLst/>
              </a:prstGeom>
              <a:noFill/>
            </p:spPr>
            <p:txBody>
              <a:bodyPr wrap="square" rtlCol="0">
                <a:spAutoFit/>
              </a:bodyPr>
              <a:p>
                <a:pPr algn="l">
                  <a:lnSpc>
                    <a:spcPct val="150000"/>
                  </a:lnSpc>
                </a:pPr>
                <a:r>
                  <a:rPr lang="zh-CN" altLang="en-US" sz="1600">
                    <a:solidFill>
                      <a:srgbClr val="02743F"/>
                    </a:solidFill>
                    <a:latin typeface="OPPOSans M" panose="00020600040101010101" charset="-122"/>
                    <a:ea typeface="OPPOSans M" panose="00020600040101010101" charset="-122"/>
                    <a:sym typeface="+mn-ea"/>
                  </a:rPr>
                  <a:t>频繁申请</a:t>
                </a:r>
                <a:r>
                  <a:rPr lang="en-US" altLang="zh-CN" sz="1600">
                    <a:solidFill>
                      <a:srgbClr val="02743F"/>
                    </a:solidFill>
                    <a:latin typeface="OPPOSans M" panose="00020600040101010101" charset="-122"/>
                    <a:ea typeface="OPPOSans M" panose="00020600040101010101" charset="-122"/>
                    <a:sym typeface="+mn-ea"/>
                  </a:rPr>
                  <a:t>/</a:t>
                </a:r>
                <a:r>
                  <a:rPr lang="zh-CN" altLang="en-US" sz="1600">
                    <a:solidFill>
                      <a:srgbClr val="02743F"/>
                    </a:solidFill>
                    <a:latin typeface="OPPOSans M" panose="00020600040101010101" charset="-122"/>
                    <a:ea typeface="OPPOSans M" panose="00020600040101010101" charset="-122"/>
                    <a:sym typeface="+mn-ea"/>
                  </a:rPr>
                  <a:t>销毁资源和调度资源带来额外的消耗</a:t>
                </a:r>
                <a:endParaRPr lang="zh-CN" altLang="en-US" sz="1600">
                  <a:solidFill>
                    <a:srgbClr val="02743F"/>
                  </a:solidFill>
                  <a:latin typeface="OPPOSans M" panose="00020600040101010101" charset="-122"/>
                  <a:ea typeface="OPPOSans M" panose="00020600040101010101" charset="-122"/>
                  <a:sym typeface="+mn-ea"/>
                </a:endParaRPr>
              </a:p>
              <a:p>
                <a:pPr algn="l">
                  <a:lnSpc>
                    <a:spcPct val="150000"/>
                  </a:lnSpc>
                </a:pPr>
                <a:r>
                  <a:rPr lang="zh-CN" altLang="en-US" sz="1600">
                    <a:solidFill>
                      <a:srgbClr val="02743F"/>
                    </a:solidFill>
                    <a:latin typeface="OPPOSans M" panose="00020600040101010101" charset="-122"/>
                    <a:ea typeface="OPPOSans M" panose="00020600040101010101" charset="-122"/>
                    <a:sym typeface="+mn-ea"/>
                  </a:rPr>
                  <a:t>对资源无限申请缺少抑制手段，引发系统资源耗尽的风险</a:t>
                </a:r>
                <a:endParaRPr lang="zh-CN" altLang="en-US" sz="1600">
                  <a:solidFill>
                    <a:srgbClr val="02743F"/>
                  </a:solidFill>
                  <a:latin typeface="OPPOSans M" panose="00020600040101010101" charset="-122"/>
                  <a:ea typeface="OPPOSans M" panose="00020600040101010101" charset="-122"/>
                  <a:sym typeface="+mn-ea"/>
                </a:endParaRPr>
              </a:p>
              <a:p>
                <a:pPr algn="l">
                  <a:lnSpc>
                    <a:spcPct val="150000"/>
                  </a:lnSpc>
                </a:pPr>
                <a:r>
                  <a:rPr lang="zh-CN" altLang="en-US" sz="1600">
                    <a:solidFill>
                      <a:srgbClr val="02743F"/>
                    </a:solidFill>
                    <a:latin typeface="OPPOSans M" panose="00020600040101010101" charset="-122"/>
                    <a:ea typeface="OPPOSans M" panose="00020600040101010101" charset="-122"/>
                    <a:sym typeface="+mn-ea"/>
                  </a:rPr>
                  <a:t>系统无法合理管理内部的资源分布会降低系统的稳定性</a:t>
                </a:r>
                <a:endParaRPr lang="zh-CN" altLang="en-US" sz="1600">
                  <a:solidFill>
                    <a:srgbClr val="02743F"/>
                  </a:solidFill>
                  <a:latin typeface="OPPOSans M" panose="00020600040101010101" charset="-122"/>
                  <a:ea typeface="OPPOSans M" panose="00020600040101010101" charset="-122"/>
                  <a:sym typeface="+mn-ea"/>
                </a:endParaRPr>
              </a:p>
              <a:p>
                <a:pPr algn="l">
                  <a:lnSpc>
                    <a:spcPct val="150000"/>
                  </a:lnSpc>
                </a:pPr>
                <a:endParaRPr lang="zh-CN" altLang="en-US" sz="1600">
                  <a:solidFill>
                    <a:srgbClr val="02743F"/>
                  </a:solidFill>
                  <a:latin typeface="OPPOSans M" panose="00020600040101010101" charset="-122"/>
                  <a:ea typeface="OPPOSans M" panose="00020600040101010101" charset="-122"/>
                  <a:sym typeface="+mn-ea"/>
                </a:endParaRPr>
              </a:p>
            </p:txBody>
          </p:sp>
          <p:sp>
            <p:nvSpPr>
              <p:cNvPr id="16" name="椭圆 15"/>
              <p:cNvSpPr/>
              <p:nvPr/>
            </p:nvSpPr>
            <p:spPr>
              <a:xfrm>
                <a:off x="502" y="1700"/>
                <a:ext cx="120" cy="12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椭圆 17"/>
              <p:cNvSpPr/>
              <p:nvPr/>
            </p:nvSpPr>
            <p:spPr>
              <a:xfrm>
                <a:off x="492" y="2306"/>
                <a:ext cx="120" cy="12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椭圆 18"/>
              <p:cNvSpPr/>
              <p:nvPr/>
            </p:nvSpPr>
            <p:spPr>
              <a:xfrm>
                <a:off x="506" y="2880"/>
                <a:ext cx="120" cy="12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1" name="文本框 20"/>
            <p:cNvSpPr txBox="1"/>
            <p:nvPr/>
          </p:nvSpPr>
          <p:spPr>
            <a:xfrm>
              <a:off x="307" y="463"/>
              <a:ext cx="6592" cy="1038"/>
            </a:xfrm>
            <a:prstGeom prst="rect">
              <a:avLst/>
            </a:prstGeom>
            <a:noFill/>
          </p:spPr>
          <p:txBody>
            <a:bodyPr wrap="square" rtlCol="0">
              <a:spAutoFit/>
            </a:bodyPr>
            <a:p>
              <a:pPr algn="l"/>
              <a:r>
                <a:rPr lang="zh-CN" altLang="en-US">
                  <a:solidFill>
                    <a:srgbClr val="02743F"/>
                  </a:solidFill>
                  <a:latin typeface="OPPOSans M" panose="00020600040101010101" charset="-122"/>
                  <a:ea typeface="OPPOSans M" panose="00020600040101010101" charset="-122"/>
                </a:rPr>
                <a:t>线程池解决的问题</a:t>
              </a:r>
              <a:endParaRPr lang="zh-CN" altLang="en-US">
                <a:solidFill>
                  <a:srgbClr val="02743F"/>
                </a:solidFill>
                <a:latin typeface="OPPOSans M" panose="00020600040101010101" charset="-122"/>
                <a:ea typeface="OPPOSans M" panose="00020600040101010101" charset="-122"/>
              </a:endParaRPr>
            </a:p>
            <a:p>
              <a:pPr algn="l"/>
              <a:endParaRPr lang="zh-CN" altLang="en-US">
                <a:solidFill>
                  <a:srgbClr val="02743F"/>
                </a:solidFill>
                <a:latin typeface="OPPOSans M" panose="00020600040101010101" charset="-122"/>
                <a:ea typeface="OPPOSans M" panose="00020600040101010101" charset="-122"/>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 name="文本框 41"/>
          <p:cNvSpPr txBox="1"/>
          <p:nvPr/>
        </p:nvSpPr>
        <p:spPr>
          <a:xfrm>
            <a:off x="9457690" y="187960"/>
            <a:ext cx="2188210" cy="659130"/>
          </a:xfrm>
          <a:prstGeom prst="rect">
            <a:avLst/>
          </a:prstGeom>
          <a:noFill/>
        </p:spPr>
        <p:txBody>
          <a:bodyPr wrap="square" rtlCol="0">
            <a:spAutoFit/>
          </a:bodyPr>
          <a:p>
            <a:pPr algn="ctr"/>
            <a:endParaRPr lang="zh-CN" altLang="en-US">
              <a:solidFill>
                <a:srgbClr val="02743F"/>
              </a:solidFill>
              <a:latin typeface="OPPOSans M" panose="00020600040101010101" charset="-122"/>
              <a:ea typeface="OPPOSans M" panose="00020600040101010101" charset="-122"/>
            </a:endParaRPr>
          </a:p>
          <a:p>
            <a:pPr algn="r"/>
            <a:endParaRPr lang="zh-CN" altLang="en-US">
              <a:solidFill>
                <a:srgbClr val="02743F"/>
              </a:solidFill>
              <a:latin typeface="OPPOSans M" panose="00020600040101010101" charset="-122"/>
              <a:ea typeface="OPPOSans M" panose="00020600040101010101" charset="-122"/>
            </a:endParaRPr>
          </a:p>
        </p:txBody>
      </p:sp>
      <p:sp>
        <p:nvSpPr>
          <p:cNvPr id="17" name="文本框 16"/>
          <p:cNvSpPr txBox="1"/>
          <p:nvPr/>
        </p:nvSpPr>
        <p:spPr>
          <a:xfrm>
            <a:off x="194945" y="294005"/>
            <a:ext cx="4185920" cy="659130"/>
          </a:xfrm>
          <a:prstGeom prst="rect">
            <a:avLst/>
          </a:prstGeom>
          <a:noFill/>
        </p:spPr>
        <p:txBody>
          <a:bodyPr wrap="square" rtlCol="0">
            <a:spAutoFit/>
          </a:bodyPr>
          <a:p>
            <a:pPr algn="l"/>
            <a:r>
              <a:rPr lang="en-US" altLang="zh-CN">
                <a:solidFill>
                  <a:srgbClr val="02743F"/>
                </a:solidFill>
                <a:latin typeface="OPPOSans M" panose="00020600040101010101" charset="-122"/>
                <a:ea typeface="OPPOSans M" panose="00020600040101010101" charset="-122"/>
                <a:sym typeface="+mn-ea"/>
              </a:rPr>
              <a:t>Java</a:t>
            </a:r>
            <a:r>
              <a:rPr lang="zh-CN" altLang="en-US">
                <a:solidFill>
                  <a:srgbClr val="02743F"/>
                </a:solidFill>
                <a:latin typeface="OPPOSans M" panose="00020600040101010101" charset="-122"/>
                <a:ea typeface="OPPOSans M" panose="00020600040101010101" charset="-122"/>
                <a:sym typeface="+mn-ea"/>
              </a:rPr>
              <a:t>中的线程</a:t>
            </a:r>
            <a:endParaRPr lang="zh-CN" altLang="en-US">
              <a:solidFill>
                <a:srgbClr val="02743F"/>
              </a:solidFill>
              <a:latin typeface="OPPOSans M" panose="00020600040101010101" charset="-122"/>
              <a:ea typeface="OPPOSans M" panose="00020600040101010101" charset="-122"/>
              <a:sym typeface="+mn-ea"/>
            </a:endParaRPr>
          </a:p>
          <a:p>
            <a:pPr algn="l"/>
            <a:endParaRPr lang="zh-CN" altLang="en-US">
              <a:solidFill>
                <a:srgbClr val="02743F"/>
              </a:solidFill>
              <a:latin typeface="OPPOSans M" panose="00020600040101010101" charset="-122"/>
              <a:ea typeface="OPPOSans M" panose="00020600040101010101" charset="-122"/>
            </a:endParaRPr>
          </a:p>
        </p:txBody>
      </p:sp>
      <p:sp>
        <p:nvSpPr>
          <p:cNvPr id="2" name="文本框 1"/>
          <p:cNvSpPr txBox="1"/>
          <p:nvPr/>
        </p:nvSpPr>
        <p:spPr>
          <a:xfrm>
            <a:off x="394970" y="953135"/>
            <a:ext cx="11250930" cy="2303145"/>
          </a:xfrm>
          <a:prstGeom prst="rect">
            <a:avLst/>
          </a:prstGeom>
          <a:noFill/>
        </p:spPr>
        <p:txBody>
          <a:bodyPr wrap="square" rtlCol="0">
            <a:spAutoFit/>
          </a:bodyPr>
          <a:p>
            <a:pPr algn="l"/>
            <a:r>
              <a:rPr lang="zh-CN" altLang="en-US" sz="1600">
                <a:solidFill>
                  <a:srgbClr val="02743F"/>
                </a:solidFill>
                <a:latin typeface="OPPOSans M" panose="00020600040101010101" charset="-122"/>
                <a:ea typeface="OPPOSans M" panose="00020600040101010101" charset="-122"/>
                <a:sym typeface="+mn-ea"/>
              </a:rPr>
              <a:t>线程：操作系统调度的最小单元，轻量级进程</a:t>
            </a:r>
            <a:endParaRPr lang="zh-CN" altLang="en-US" sz="1600">
              <a:solidFill>
                <a:srgbClr val="02743F"/>
              </a:solidFill>
              <a:latin typeface="OPPOSans M" panose="00020600040101010101" charset="-122"/>
              <a:ea typeface="OPPOSans M" panose="00020600040101010101" charset="-122"/>
              <a:sym typeface="+mn-ea"/>
            </a:endParaRPr>
          </a:p>
          <a:p>
            <a:pPr algn="l"/>
            <a:endParaRPr lang="zh-CN" altLang="en-US" sz="1600">
              <a:solidFill>
                <a:srgbClr val="02743F"/>
              </a:solidFill>
              <a:latin typeface="OPPOSans M" panose="00020600040101010101" charset="-122"/>
              <a:ea typeface="OPPOSans M" panose="00020600040101010101" charset="-122"/>
              <a:sym typeface="+mn-ea"/>
            </a:endParaRPr>
          </a:p>
          <a:p>
            <a:pPr algn="l"/>
            <a:r>
              <a:rPr lang="zh-CN" altLang="en-US" sz="1600">
                <a:solidFill>
                  <a:srgbClr val="02743F"/>
                </a:solidFill>
                <a:latin typeface="OPPOSans M" panose="00020600040101010101" charset="-122"/>
                <a:ea typeface="OPPOSans M" panose="00020600040101010101" charset="-122"/>
                <a:sym typeface="+mn-ea"/>
              </a:rPr>
              <a:t>进程：操作系统资源分配的基本单位，操作系统在运行一个程序的时候，会为其创建一个进程。 一个进程里可以创建多个线程，这些线程都拥有各自的计数器，堆栈和局部变量等属性，并且能够访问共享的内存变量。</a:t>
            </a:r>
            <a:endParaRPr lang="zh-CN" altLang="en-US" sz="1600">
              <a:solidFill>
                <a:srgbClr val="02743F"/>
              </a:solidFill>
              <a:latin typeface="OPPOSans M" panose="00020600040101010101" charset="-122"/>
              <a:ea typeface="OPPOSans M" panose="00020600040101010101" charset="-122"/>
              <a:sym typeface="+mn-ea"/>
            </a:endParaRPr>
          </a:p>
          <a:p>
            <a:pPr algn="l"/>
            <a:endParaRPr lang="zh-CN" altLang="en-US" sz="1600">
              <a:solidFill>
                <a:srgbClr val="02743F"/>
              </a:solidFill>
              <a:latin typeface="OPPOSans M" panose="00020600040101010101" charset="-122"/>
              <a:ea typeface="OPPOSans M" panose="00020600040101010101" charset="-122"/>
              <a:sym typeface="+mn-ea"/>
            </a:endParaRPr>
          </a:p>
          <a:p>
            <a:pPr algn="l"/>
            <a:r>
              <a:rPr lang="zh-CN" altLang="en-US" sz="1600">
                <a:solidFill>
                  <a:srgbClr val="02743F"/>
                </a:solidFill>
                <a:latin typeface="OPPOSans M" panose="00020600040101010101" charset="-122"/>
                <a:ea typeface="OPPOSans M" panose="00020600040101010101" charset="-122"/>
                <a:sym typeface="+mn-ea"/>
              </a:rPr>
              <a:t>每个进程都有独立的代码和数据空间（程序上下文），程序之间的切换会有较大的开销；线程可以看做轻量级的进程，同一类线程共享代码和数据空间，每个线程都有自己独立的运行栈和程序计数器（PC），线程之间切换的开销小。</a:t>
            </a:r>
            <a:endParaRPr lang="zh-CN" altLang="en-US" sz="1600">
              <a:solidFill>
                <a:srgbClr val="02743F"/>
              </a:solidFill>
              <a:latin typeface="OPPOSans M" panose="00020600040101010101" charset="-122"/>
              <a:ea typeface="OPPOSans M" panose="00020600040101010101" charset="-122"/>
              <a:sym typeface="+mn-ea"/>
            </a:endParaRPr>
          </a:p>
          <a:p>
            <a:pPr algn="l"/>
            <a:endParaRPr lang="zh-CN" altLang="en-US" sz="1600">
              <a:solidFill>
                <a:srgbClr val="02743F"/>
              </a:solidFill>
              <a:latin typeface="OPPOSans M" panose="00020600040101010101" charset="-122"/>
              <a:ea typeface="OPPOSans M" panose="00020600040101010101" charset="-122"/>
              <a:sym typeface="+mn-ea"/>
            </a:endParaRPr>
          </a:p>
          <a:p>
            <a:pPr algn="l"/>
            <a:endParaRPr lang="zh-CN" altLang="en-US" sz="1600">
              <a:solidFill>
                <a:srgbClr val="02743F"/>
              </a:solidFill>
              <a:latin typeface="OPPOSans M" panose="00020600040101010101" charset="-122"/>
              <a:ea typeface="OPPOSans M" panose="00020600040101010101" charset="-122"/>
              <a:sym typeface="+mn-ea"/>
            </a:endParaRPr>
          </a:p>
        </p:txBody>
      </p:sp>
      <p:sp>
        <p:nvSpPr>
          <p:cNvPr id="3" name="椭圆 2"/>
          <p:cNvSpPr/>
          <p:nvPr/>
        </p:nvSpPr>
        <p:spPr>
          <a:xfrm>
            <a:off x="318770" y="1079500"/>
            <a:ext cx="76200" cy="7620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318770" y="1549400"/>
            <a:ext cx="76200" cy="7620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v</a:t>
            </a:r>
            <a:endParaRPr lang="en-US" altLang="zh-CN"/>
          </a:p>
        </p:txBody>
      </p:sp>
      <p:sp>
        <p:nvSpPr>
          <p:cNvPr id="21" name="椭圆 20"/>
          <p:cNvSpPr/>
          <p:nvPr/>
        </p:nvSpPr>
        <p:spPr>
          <a:xfrm>
            <a:off x="318770" y="2342515"/>
            <a:ext cx="76200" cy="7620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文本框 16"/>
          <p:cNvSpPr txBox="1"/>
          <p:nvPr/>
        </p:nvSpPr>
        <p:spPr>
          <a:xfrm>
            <a:off x="194945" y="294005"/>
            <a:ext cx="4185920" cy="659130"/>
          </a:xfrm>
          <a:prstGeom prst="rect">
            <a:avLst/>
          </a:prstGeom>
          <a:noFill/>
        </p:spPr>
        <p:txBody>
          <a:bodyPr wrap="square" rtlCol="0">
            <a:spAutoFit/>
          </a:bodyPr>
          <a:p>
            <a:pPr algn="l"/>
            <a:r>
              <a:rPr lang="en-US" altLang="zh-CN">
                <a:solidFill>
                  <a:srgbClr val="02743F"/>
                </a:solidFill>
                <a:latin typeface="OPPOSans M" panose="00020600040101010101" charset="-122"/>
                <a:ea typeface="OPPOSans M" panose="00020600040101010101" charset="-122"/>
                <a:sym typeface="+mn-ea"/>
              </a:rPr>
              <a:t>ThreadPoolExecutor</a:t>
            </a:r>
            <a:r>
              <a:rPr lang="zh-CN" altLang="en-US">
                <a:solidFill>
                  <a:srgbClr val="02743F"/>
                </a:solidFill>
                <a:latin typeface="OPPOSans M" panose="00020600040101010101" charset="-122"/>
                <a:ea typeface="OPPOSans M" panose="00020600040101010101" charset="-122"/>
                <a:sym typeface="+mn-ea"/>
              </a:rPr>
              <a:t>执行示意图</a:t>
            </a:r>
            <a:endParaRPr lang="zh-CN" altLang="en-US">
              <a:solidFill>
                <a:srgbClr val="02743F"/>
              </a:solidFill>
              <a:latin typeface="OPPOSans M" panose="00020600040101010101" charset="-122"/>
              <a:ea typeface="OPPOSans M" panose="00020600040101010101" charset="-122"/>
              <a:sym typeface="+mn-ea"/>
            </a:endParaRPr>
          </a:p>
          <a:p>
            <a:pPr algn="l"/>
            <a:endParaRPr lang="zh-CN" altLang="en-US">
              <a:solidFill>
                <a:srgbClr val="02743F"/>
              </a:solidFill>
              <a:latin typeface="OPPOSans M" panose="00020600040101010101" charset="-122"/>
              <a:ea typeface="OPPOSans M" panose="00020600040101010101" charset="-122"/>
            </a:endParaRPr>
          </a:p>
        </p:txBody>
      </p:sp>
      <p:grpSp>
        <p:nvGrpSpPr>
          <p:cNvPr id="59" name="组合 58"/>
          <p:cNvGrpSpPr/>
          <p:nvPr/>
        </p:nvGrpSpPr>
        <p:grpSpPr>
          <a:xfrm>
            <a:off x="925830" y="294005"/>
            <a:ext cx="9678035" cy="6135370"/>
            <a:chOff x="1458" y="463"/>
            <a:chExt cx="15241" cy="9662"/>
          </a:xfrm>
        </p:grpSpPr>
        <p:grpSp>
          <p:nvGrpSpPr>
            <p:cNvPr id="58" name="组合 57"/>
            <p:cNvGrpSpPr/>
            <p:nvPr/>
          </p:nvGrpSpPr>
          <p:grpSpPr>
            <a:xfrm>
              <a:off x="8368" y="463"/>
              <a:ext cx="7062" cy="4151"/>
              <a:chOff x="8368" y="463"/>
              <a:chExt cx="7062" cy="4151"/>
            </a:xfrm>
          </p:grpSpPr>
          <p:grpSp>
            <p:nvGrpSpPr>
              <p:cNvPr id="33" name="组合 32"/>
              <p:cNvGrpSpPr/>
              <p:nvPr/>
            </p:nvGrpSpPr>
            <p:grpSpPr>
              <a:xfrm>
                <a:off x="10376" y="463"/>
                <a:ext cx="5054" cy="1411"/>
                <a:chOff x="9935" y="463"/>
                <a:chExt cx="5054" cy="1411"/>
              </a:xfrm>
            </p:grpSpPr>
            <p:sp>
              <p:nvSpPr>
                <p:cNvPr id="26" name="圆角矩形 25"/>
                <p:cNvSpPr/>
                <p:nvPr/>
              </p:nvSpPr>
              <p:spPr>
                <a:xfrm>
                  <a:off x="9935" y="1124"/>
                  <a:ext cx="5054" cy="750"/>
                </a:xfrm>
                <a:prstGeom prst="roundRect">
                  <a:avLst/>
                </a:prstGeom>
                <a:solidFill>
                  <a:srgbClr val="33CF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400">
                    <a:latin typeface="OPPOSans M" panose="00020600040101010101" charset="-122"/>
                    <a:ea typeface="OPPOSans M" panose="00020600040101010101" charset="-122"/>
                  </a:endParaRPr>
                </a:p>
              </p:txBody>
            </p:sp>
            <p:sp>
              <p:nvSpPr>
                <p:cNvPr id="27" name="圆角矩形 26"/>
                <p:cNvSpPr/>
                <p:nvPr/>
              </p:nvSpPr>
              <p:spPr>
                <a:xfrm>
                  <a:off x="10273" y="1199"/>
                  <a:ext cx="765" cy="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圆角矩形 27"/>
                <p:cNvSpPr/>
                <p:nvPr/>
              </p:nvSpPr>
              <p:spPr>
                <a:xfrm>
                  <a:off x="11191" y="1199"/>
                  <a:ext cx="765" cy="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圆角矩形 28"/>
                <p:cNvSpPr/>
                <p:nvPr/>
              </p:nvSpPr>
              <p:spPr>
                <a:xfrm>
                  <a:off x="12109" y="1199"/>
                  <a:ext cx="765" cy="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圆角矩形 29"/>
                <p:cNvSpPr/>
                <p:nvPr/>
              </p:nvSpPr>
              <p:spPr>
                <a:xfrm>
                  <a:off x="12998" y="1199"/>
                  <a:ext cx="765" cy="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圆角矩形 30"/>
                <p:cNvSpPr/>
                <p:nvPr/>
              </p:nvSpPr>
              <p:spPr>
                <a:xfrm>
                  <a:off x="13896" y="1199"/>
                  <a:ext cx="765" cy="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文本框 31"/>
                <p:cNvSpPr txBox="1"/>
                <p:nvPr/>
              </p:nvSpPr>
              <p:spPr>
                <a:xfrm>
                  <a:off x="10046" y="463"/>
                  <a:ext cx="4622" cy="555"/>
                </a:xfrm>
                <a:prstGeom prst="rect">
                  <a:avLst/>
                </a:prstGeom>
                <a:noFill/>
              </p:spPr>
              <p:txBody>
                <a:bodyPr wrap="none" rtlCol="0">
                  <a:spAutoFit/>
                </a:bodyPr>
                <a:p>
                  <a:r>
                    <a:rPr lang="en-US" altLang="zh-CN" sz="1600">
                      <a:solidFill>
                        <a:srgbClr val="02743F"/>
                      </a:solidFill>
                      <a:latin typeface="OPPOSans M" panose="00020600040101010101" charset="-122"/>
                      <a:ea typeface="OPPOSans M" panose="00020600040101010101" charset="-122"/>
                    </a:rPr>
                    <a:t>BlockingQueue&lt;Runnable&gt;</a:t>
                  </a:r>
                  <a:endParaRPr lang="en-US" altLang="zh-CN" sz="1600">
                    <a:solidFill>
                      <a:srgbClr val="02743F"/>
                    </a:solidFill>
                    <a:latin typeface="OPPOSans M" panose="00020600040101010101" charset="-122"/>
                    <a:ea typeface="OPPOSans M" panose="00020600040101010101" charset="-122"/>
                  </a:endParaRPr>
                </a:p>
              </p:txBody>
            </p:sp>
          </p:grpSp>
          <p:sp>
            <p:nvSpPr>
              <p:cNvPr id="37" name="椭圆 36"/>
              <p:cNvSpPr/>
              <p:nvPr/>
            </p:nvSpPr>
            <p:spPr>
              <a:xfrm>
                <a:off x="14472" y="1246"/>
                <a:ext cx="496" cy="506"/>
              </a:xfrm>
              <a:prstGeom prst="ellipse">
                <a:avLst/>
              </a:prstGeom>
              <a:solidFill>
                <a:srgbClr val="D0D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latin typeface="OPPOSans M" panose="00020600040101010101" charset="-122"/>
                  <a:ea typeface="OPPOSans M" panose="00020600040101010101" charset="-122"/>
                </a:endParaRPr>
              </a:p>
            </p:txBody>
          </p:sp>
          <p:sp>
            <p:nvSpPr>
              <p:cNvPr id="38" name="椭圆 37"/>
              <p:cNvSpPr/>
              <p:nvPr/>
            </p:nvSpPr>
            <p:spPr>
              <a:xfrm>
                <a:off x="13574" y="1246"/>
                <a:ext cx="496" cy="506"/>
              </a:xfrm>
              <a:prstGeom prst="ellipse">
                <a:avLst/>
              </a:prstGeom>
              <a:solidFill>
                <a:srgbClr val="D0D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latin typeface="OPPOSans M" panose="00020600040101010101" charset="-122"/>
                  <a:ea typeface="OPPOSans M" panose="00020600040101010101" charset="-122"/>
                </a:endParaRPr>
              </a:p>
            </p:txBody>
          </p:sp>
          <p:sp>
            <p:nvSpPr>
              <p:cNvPr id="39" name="椭圆 38"/>
              <p:cNvSpPr/>
              <p:nvPr/>
            </p:nvSpPr>
            <p:spPr>
              <a:xfrm>
                <a:off x="12685" y="1246"/>
                <a:ext cx="496" cy="506"/>
              </a:xfrm>
              <a:prstGeom prst="ellipse">
                <a:avLst/>
              </a:prstGeom>
              <a:solidFill>
                <a:srgbClr val="D0D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latin typeface="OPPOSans M" panose="00020600040101010101" charset="-122"/>
                  <a:ea typeface="OPPOSans M" panose="00020600040101010101" charset="-122"/>
                </a:endParaRPr>
              </a:p>
            </p:txBody>
          </p:sp>
          <p:cxnSp>
            <p:nvCxnSpPr>
              <p:cNvPr id="40" name="肘形连接符 39"/>
              <p:cNvCxnSpPr>
                <a:stCxn id="4" idx="0"/>
                <a:endCxn id="26" idx="1"/>
              </p:cNvCxnSpPr>
              <p:nvPr/>
            </p:nvCxnSpPr>
            <p:spPr>
              <a:xfrm rot="16200000">
                <a:off x="7814" y="2053"/>
                <a:ext cx="3115" cy="2007"/>
              </a:xfrm>
              <a:prstGeom prst="bentConnector2">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1458" y="2195"/>
              <a:ext cx="15241" cy="7930"/>
              <a:chOff x="1458" y="2195"/>
              <a:chExt cx="15241" cy="7930"/>
            </a:xfrm>
          </p:grpSpPr>
          <p:grpSp>
            <p:nvGrpSpPr>
              <p:cNvPr id="23" name="组合 22"/>
              <p:cNvGrpSpPr/>
              <p:nvPr/>
            </p:nvGrpSpPr>
            <p:grpSpPr>
              <a:xfrm>
                <a:off x="4782" y="4614"/>
                <a:ext cx="4413" cy="750"/>
                <a:chOff x="4138" y="4419"/>
                <a:chExt cx="4413" cy="750"/>
              </a:xfrm>
            </p:grpSpPr>
            <p:sp>
              <p:nvSpPr>
                <p:cNvPr id="4" name="圆角矩形 3"/>
                <p:cNvSpPr/>
                <p:nvPr/>
              </p:nvSpPr>
              <p:spPr>
                <a:xfrm>
                  <a:off x="6899" y="4419"/>
                  <a:ext cx="1652" cy="750"/>
                </a:xfrm>
                <a:prstGeom prst="roundRect">
                  <a:avLst/>
                </a:prstGeom>
                <a:solidFill>
                  <a:srgbClr val="33CF5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latin typeface="OPPOSans M" panose="00020600040101010101" charset="-122"/>
                      <a:ea typeface="OPPOSans M" panose="00020600040101010101" charset="-122"/>
                    </a:rPr>
                    <a:t>execute()</a:t>
                  </a:r>
                  <a:endParaRPr lang="en-US" altLang="zh-CN" sz="1400">
                    <a:latin typeface="OPPOSans M" panose="00020600040101010101" charset="-122"/>
                    <a:ea typeface="OPPOSans M" panose="00020600040101010101" charset="-122"/>
                  </a:endParaRPr>
                </a:p>
              </p:txBody>
            </p:sp>
            <p:sp>
              <p:nvSpPr>
                <p:cNvPr id="34" name="椭圆 33"/>
                <p:cNvSpPr/>
                <p:nvPr/>
              </p:nvSpPr>
              <p:spPr>
                <a:xfrm>
                  <a:off x="4138" y="4435"/>
                  <a:ext cx="1797" cy="719"/>
                </a:xfrm>
                <a:prstGeom prst="ellipse">
                  <a:avLst/>
                </a:prstGeom>
                <a:solidFill>
                  <a:srgbClr val="D0D0C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latin typeface="OPPOSans M" panose="00020600040101010101" charset="-122"/>
                      <a:ea typeface="OPPOSans M" panose="00020600040101010101" charset="-122"/>
                    </a:rPr>
                    <a:t>主线程</a:t>
                  </a:r>
                  <a:endParaRPr lang="zh-CN" altLang="en-US" sz="1600">
                    <a:latin typeface="OPPOSans M" panose="00020600040101010101" charset="-122"/>
                    <a:ea typeface="OPPOSans M" panose="00020600040101010101" charset="-122"/>
                  </a:endParaRPr>
                </a:p>
              </p:txBody>
            </p:sp>
            <p:cxnSp>
              <p:nvCxnSpPr>
                <p:cNvPr id="5" name="直接箭头连接符 4"/>
                <p:cNvCxnSpPr>
                  <a:stCxn id="34" idx="6"/>
                  <a:endCxn id="4" idx="1"/>
                </p:cNvCxnSpPr>
                <p:nvPr/>
              </p:nvCxnSpPr>
              <p:spPr>
                <a:xfrm flipV="1">
                  <a:off x="5935" y="4794"/>
                  <a:ext cx="964" cy="1"/>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12397" y="3072"/>
                <a:ext cx="3033" cy="5705"/>
                <a:chOff x="12517" y="2982"/>
                <a:chExt cx="3033" cy="5705"/>
              </a:xfrm>
            </p:grpSpPr>
            <p:grpSp>
              <p:nvGrpSpPr>
                <p:cNvPr id="11" name="组合 10"/>
                <p:cNvGrpSpPr/>
                <p:nvPr/>
              </p:nvGrpSpPr>
              <p:grpSpPr>
                <a:xfrm>
                  <a:off x="12517" y="2982"/>
                  <a:ext cx="3033" cy="5705"/>
                  <a:chOff x="12577" y="4001"/>
                  <a:chExt cx="3033" cy="5705"/>
                </a:xfrm>
              </p:grpSpPr>
              <p:sp>
                <p:nvSpPr>
                  <p:cNvPr id="6" name="圆角矩形 5"/>
                  <p:cNvSpPr/>
                  <p:nvPr/>
                </p:nvSpPr>
                <p:spPr>
                  <a:xfrm>
                    <a:off x="12640" y="4001"/>
                    <a:ext cx="2970" cy="5705"/>
                  </a:xfrm>
                  <a:prstGeom prst="roundRect">
                    <a:avLst/>
                  </a:prstGeom>
                  <a:solidFill>
                    <a:srgbClr val="D0D0C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400">
                      <a:latin typeface="OPPOSans M" panose="00020600040101010101" charset="-122"/>
                      <a:ea typeface="OPPOSans M" panose="00020600040101010101" charset="-122"/>
                    </a:endParaRPr>
                  </a:p>
                </p:txBody>
              </p:sp>
              <p:sp>
                <p:nvSpPr>
                  <p:cNvPr id="7" name="文本框 6"/>
                  <p:cNvSpPr txBox="1"/>
                  <p:nvPr/>
                </p:nvSpPr>
                <p:spPr>
                  <a:xfrm>
                    <a:off x="12577" y="4320"/>
                    <a:ext cx="2389" cy="580"/>
                  </a:xfrm>
                  <a:prstGeom prst="rect">
                    <a:avLst/>
                  </a:prstGeom>
                  <a:noFill/>
                </p:spPr>
                <p:txBody>
                  <a:bodyPr wrap="none" rtlCol="0">
                    <a:spAutoFit/>
                  </a:bodyPr>
                  <a:p>
                    <a:r>
                      <a:rPr lang="en-US" altLang="zh-CN">
                        <a:solidFill>
                          <a:srgbClr val="02743F"/>
                        </a:solidFill>
                      </a:rPr>
                      <a:t>maximumPool</a:t>
                    </a:r>
                    <a:endParaRPr lang="en-US" altLang="zh-CN">
                      <a:solidFill>
                        <a:srgbClr val="02743F"/>
                      </a:solidFill>
                    </a:endParaRPr>
                  </a:p>
                </p:txBody>
              </p:sp>
            </p:grpSp>
            <p:grpSp>
              <p:nvGrpSpPr>
                <p:cNvPr id="12" name="组合 11"/>
                <p:cNvGrpSpPr/>
                <p:nvPr/>
              </p:nvGrpSpPr>
              <p:grpSpPr>
                <a:xfrm>
                  <a:off x="12746" y="4027"/>
                  <a:ext cx="2590" cy="2651"/>
                  <a:chOff x="12806" y="5324"/>
                  <a:chExt cx="2590" cy="2651"/>
                </a:xfrm>
              </p:grpSpPr>
              <p:sp>
                <p:nvSpPr>
                  <p:cNvPr id="9" name="圆角矩形 8"/>
                  <p:cNvSpPr/>
                  <p:nvPr/>
                </p:nvSpPr>
                <p:spPr>
                  <a:xfrm>
                    <a:off x="12854" y="5324"/>
                    <a:ext cx="2542" cy="265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12806" y="5324"/>
                    <a:ext cx="1568" cy="580"/>
                  </a:xfrm>
                  <a:prstGeom prst="rect">
                    <a:avLst/>
                  </a:prstGeom>
                  <a:noFill/>
                </p:spPr>
                <p:txBody>
                  <a:bodyPr wrap="none" rtlCol="0">
                    <a:spAutoFit/>
                  </a:bodyPr>
                  <a:p>
                    <a:r>
                      <a:rPr lang="en-US" altLang="zh-CN">
                        <a:solidFill>
                          <a:srgbClr val="02743F"/>
                        </a:solidFill>
                      </a:rPr>
                      <a:t>corePool</a:t>
                    </a:r>
                    <a:endParaRPr lang="en-US" altLang="zh-CN">
                      <a:solidFill>
                        <a:srgbClr val="02743F"/>
                      </a:solidFill>
                    </a:endParaRPr>
                  </a:p>
                </p:txBody>
              </p:sp>
            </p:grpSp>
            <p:sp>
              <p:nvSpPr>
                <p:cNvPr id="13" name="椭圆 12"/>
                <p:cNvSpPr/>
                <p:nvPr/>
              </p:nvSpPr>
              <p:spPr>
                <a:xfrm>
                  <a:off x="12994" y="4852"/>
                  <a:ext cx="1320" cy="554"/>
                </a:xfrm>
                <a:prstGeom prst="ellipse">
                  <a:avLst/>
                </a:prstGeom>
                <a:solidFill>
                  <a:srgbClr val="33CF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latin typeface="OPPOSans M" panose="00020600040101010101" charset="-122"/>
                      <a:ea typeface="OPPOSans M" panose="00020600040101010101" charset="-122"/>
                    </a:rPr>
                    <a:t>线程</a:t>
                  </a:r>
                  <a:endParaRPr lang="zh-CN" altLang="en-US" sz="1600">
                    <a:latin typeface="OPPOSans M" panose="00020600040101010101" charset="-122"/>
                    <a:ea typeface="OPPOSans M" panose="00020600040101010101" charset="-122"/>
                  </a:endParaRPr>
                </a:p>
              </p:txBody>
            </p:sp>
            <p:sp>
              <p:nvSpPr>
                <p:cNvPr id="19" name="椭圆 18"/>
                <p:cNvSpPr/>
                <p:nvPr/>
              </p:nvSpPr>
              <p:spPr>
                <a:xfrm>
                  <a:off x="13118" y="6779"/>
                  <a:ext cx="1320" cy="554"/>
                </a:xfrm>
                <a:prstGeom prst="ellipse">
                  <a:avLst/>
                </a:prstGeom>
                <a:solidFill>
                  <a:srgbClr val="33CF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latin typeface="OPPOSans M" panose="00020600040101010101" charset="-122"/>
                      <a:ea typeface="OPPOSans M" panose="00020600040101010101" charset="-122"/>
                    </a:rPr>
                    <a:t>线程</a:t>
                  </a:r>
                  <a:endParaRPr lang="zh-CN" altLang="en-US" sz="1600">
                    <a:latin typeface="OPPOSans M" panose="00020600040101010101" charset="-122"/>
                    <a:ea typeface="OPPOSans M" panose="00020600040101010101" charset="-122"/>
                  </a:endParaRPr>
                </a:p>
              </p:txBody>
            </p:sp>
            <p:sp>
              <p:nvSpPr>
                <p:cNvPr id="20" name="椭圆 19"/>
                <p:cNvSpPr/>
                <p:nvPr/>
              </p:nvSpPr>
              <p:spPr>
                <a:xfrm>
                  <a:off x="12870" y="8000"/>
                  <a:ext cx="1320" cy="554"/>
                </a:xfrm>
                <a:prstGeom prst="ellipse">
                  <a:avLst/>
                </a:prstGeom>
                <a:solidFill>
                  <a:srgbClr val="33CF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latin typeface="OPPOSans M" panose="00020600040101010101" charset="-122"/>
                      <a:ea typeface="OPPOSans M" panose="00020600040101010101" charset="-122"/>
                    </a:rPr>
                    <a:t>线程</a:t>
                  </a:r>
                  <a:endParaRPr lang="zh-CN" altLang="en-US" sz="1600">
                    <a:latin typeface="OPPOSans M" panose="00020600040101010101" charset="-122"/>
                    <a:ea typeface="OPPOSans M" panose="00020600040101010101" charset="-122"/>
                  </a:endParaRPr>
                </a:p>
              </p:txBody>
            </p:sp>
            <p:sp>
              <p:nvSpPr>
                <p:cNvPr id="21" name="椭圆 20"/>
                <p:cNvSpPr/>
                <p:nvPr/>
              </p:nvSpPr>
              <p:spPr>
                <a:xfrm>
                  <a:off x="14016" y="7446"/>
                  <a:ext cx="1320" cy="554"/>
                </a:xfrm>
                <a:prstGeom prst="ellipse">
                  <a:avLst/>
                </a:prstGeom>
                <a:solidFill>
                  <a:srgbClr val="33CF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latin typeface="OPPOSans M" panose="00020600040101010101" charset="-122"/>
                      <a:ea typeface="OPPOSans M" panose="00020600040101010101" charset="-122"/>
                    </a:rPr>
                    <a:t>线程</a:t>
                  </a:r>
                  <a:endParaRPr lang="zh-CN" altLang="en-US" sz="1600">
                    <a:latin typeface="OPPOSans M" panose="00020600040101010101" charset="-122"/>
                    <a:ea typeface="OPPOSans M" panose="00020600040101010101" charset="-122"/>
                  </a:endParaRPr>
                </a:p>
              </p:txBody>
            </p:sp>
            <p:sp>
              <p:nvSpPr>
                <p:cNvPr id="18" name="椭圆 17"/>
                <p:cNvSpPr/>
                <p:nvPr/>
              </p:nvSpPr>
              <p:spPr>
                <a:xfrm>
                  <a:off x="13804" y="5406"/>
                  <a:ext cx="1320" cy="554"/>
                </a:xfrm>
                <a:prstGeom prst="ellipse">
                  <a:avLst/>
                </a:prstGeom>
                <a:solidFill>
                  <a:srgbClr val="33CF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latin typeface="OPPOSans M" panose="00020600040101010101" charset="-122"/>
                      <a:ea typeface="OPPOSans M" panose="00020600040101010101" charset="-122"/>
                    </a:rPr>
                    <a:t>线程</a:t>
                  </a:r>
                  <a:endParaRPr lang="zh-CN" altLang="en-US" sz="1600">
                    <a:latin typeface="OPPOSans M" panose="00020600040101010101" charset="-122"/>
                    <a:ea typeface="OPPOSans M" panose="00020600040101010101" charset="-122"/>
                  </a:endParaRPr>
                </a:p>
              </p:txBody>
            </p:sp>
          </p:grpSp>
          <p:cxnSp>
            <p:nvCxnSpPr>
              <p:cNvPr id="24" name="直接箭头连接符 23"/>
              <p:cNvCxnSpPr>
                <a:stCxn id="4" idx="3"/>
              </p:cNvCxnSpPr>
              <p:nvPr/>
            </p:nvCxnSpPr>
            <p:spPr>
              <a:xfrm>
                <a:off x="9195" y="4989"/>
                <a:ext cx="3609" cy="6"/>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9152" y="4440"/>
                <a:ext cx="3398" cy="555"/>
              </a:xfrm>
              <a:prstGeom prst="rect">
                <a:avLst/>
              </a:prstGeom>
              <a:noFill/>
            </p:spPr>
            <p:txBody>
              <a:bodyPr wrap="none" rtlCol="0">
                <a:spAutoFit/>
              </a:bodyPr>
              <a:p>
                <a:r>
                  <a:rPr lang="en-US" altLang="zh-CN" sz="1600">
                    <a:solidFill>
                      <a:srgbClr val="02743F"/>
                    </a:solidFill>
                    <a:latin typeface="OPPOSans M" panose="00020600040101010101" charset="-122"/>
                    <a:ea typeface="OPPOSans M" panose="00020600040101010101" charset="-122"/>
                  </a:rPr>
                  <a:t>1.</a:t>
                </a:r>
                <a:r>
                  <a:rPr lang="zh-CN" altLang="en-US" sz="1600">
                    <a:solidFill>
                      <a:srgbClr val="02743F"/>
                    </a:solidFill>
                    <a:latin typeface="OPPOSans M" panose="00020600040101010101" charset="-122"/>
                    <a:ea typeface="OPPOSans M" panose="00020600040101010101" charset="-122"/>
                  </a:rPr>
                  <a:t>核心线程池是否已满</a:t>
                </a:r>
                <a:endParaRPr lang="zh-CN" altLang="en-US" sz="1600">
                  <a:solidFill>
                    <a:srgbClr val="02743F"/>
                  </a:solidFill>
                  <a:latin typeface="OPPOSans M" panose="00020600040101010101" charset="-122"/>
                  <a:ea typeface="OPPOSans M" panose="00020600040101010101" charset="-122"/>
                </a:endParaRPr>
              </a:p>
            </p:txBody>
          </p:sp>
          <p:sp>
            <p:nvSpPr>
              <p:cNvPr id="36" name="文本框 35"/>
              <p:cNvSpPr txBox="1"/>
              <p:nvPr/>
            </p:nvSpPr>
            <p:spPr>
              <a:xfrm>
                <a:off x="14786" y="2195"/>
                <a:ext cx="1913" cy="503"/>
              </a:xfrm>
              <a:prstGeom prst="rect">
                <a:avLst/>
              </a:prstGeom>
              <a:noFill/>
            </p:spPr>
            <p:txBody>
              <a:bodyPr wrap="none" rtlCol="0">
                <a:spAutoFit/>
              </a:bodyPr>
              <a:p>
                <a:r>
                  <a:rPr lang="en-US" altLang="zh-CN" sz="1400">
                    <a:solidFill>
                      <a:srgbClr val="02743F"/>
                    </a:solidFill>
                    <a:latin typeface="OPPOSans M" panose="00020600040101010101" charset="-122"/>
                    <a:ea typeface="OPPOSans M" panose="00020600040101010101" charset="-122"/>
                  </a:rPr>
                  <a:t>poll(),take()</a:t>
                </a:r>
                <a:endParaRPr lang="en-US" altLang="zh-CN" sz="1400">
                  <a:solidFill>
                    <a:srgbClr val="02743F"/>
                  </a:solidFill>
                  <a:latin typeface="OPPOSans M" panose="00020600040101010101" charset="-122"/>
                  <a:ea typeface="OPPOSans M" panose="00020600040101010101" charset="-122"/>
                </a:endParaRPr>
              </a:p>
            </p:txBody>
          </p:sp>
          <p:sp>
            <p:nvSpPr>
              <p:cNvPr id="41" name="文本框 40"/>
              <p:cNvSpPr txBox="1"/>
              <p:nvPr/>
            </p:nvSpPr>
            <p:spPr>
              <a:xfrm>
                <a:off x="8368" y="2698"/>
                <a:ext cx="2499" cy="555"/>
              </a:xfrm>
              <a:prstGeom prst="rect">
                <a:avLst/>
              </a:prstGeom>
              <a:noFill/>
            </p:spPr>
            <p:txBody>
              <a:bodyPr wrap="none" rtlCol="0">
                <a:spAutoFit/>
              </a:bodyPr>
              <a:p>
                <a:r>
                  <a:rPr lang="en-US" altLang="zh-CN" sz="1600">
                    <a:solidFill>
                      <a:srgbClr val="02743F"/>
                    </a:solidFill>
                    <a:latin typeface="OPPOSans M" panose="00020600040101010101" charset="-122"/>
                    <a:ea typeface="OPPOSans M" panose="00020600040101010101" charset="-122"/>
                  </a:rPr>
                  <a:t>2.</a:t>
                </a:r>
                <a:r>
                  <a:rPr lang="zh-CN" altLang="en-US" sz="1600">
                    <a:solidFill>
                      <a:srgbClr val="02743F"/>
                    </a:solidFill>
                    <a:latin typeface="OPPOSans M" panose="00020600040101010101" charset="-122"/>
                    <a:ea typeface="OPPOSans M" panose="00020600040101010101" charset="-122"/>
                  </a:rPr>
                  <a:t>队列是否已满</a:t>
                </a:r>
                <a:endParaRPr lang="zh-CN" altLang="en-US" sz="1600">
                  <a:solidFill>
                    <a:srgbClr val="02743F"/>
                  </a:solidFill>
                  <a:latin typeface="OPPOSans M" panose="00020600040101010101" charset="-122"/>
                  <a:ea typeface="OPPOSans M" panose="00020600040101010101" charset="-122"/>
                </a:endParaRPr>
              </a:p>
            </p:txBody>
          </p:sp>
          <p:cxnSp>
            <p:nvCxnSpPr>
              <p:cNvPr id="43" name="肘形连接符 42"/>
              <p:cNvCxnSpPr/>
              <p:nvPr/>
            </p:nvCxnSpPr>
            <p:spPr>
              <a:xfrm>
                <a:off x="9165" y="5010"/>
                <a:ext cx="3684" cy="2114"/>
              </a:xfrm>
              <a:prstGeom prst="bentConnector3">
                <a:avLst>
                  <a:gd name="adj1" fmla="val 84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9442" y="6342"/>
                <a:ext cx="2819" cy="555"/>
              </a:xfrm>
              <a:prstGeom prst="rect">
                <a:avLst/>
              </a:prstGeom>
              <a:noFill/>
            </p:spPr>
            <p:txBody>
              <a:bodyPr wrap="none" rtlCol="0">
                <a:spAutoFit/>
              </a:bodyPr>
              <a:p>
                <a:r>
                  <a:rPr lang="en-US" altLang="zh-CN" sz="1600">
                    <a:solidFill>
                      <a:srgbClr val="02743F"/>
                    </a:solidFill>
                    <a:latin typeface="OPPOSans M" panose="00020600040101010101" charset="-122"/>
                    <a:ea typeface="OPPOSans M" panose="00020600040101010101" charset="-122"/>
                  </a:rPr>
                  <a:t>3.</a:t>
                </a:r>
                <a:r>
                  <a:rPr lang="zh-CN" altLang="en-US" sz="1600">
                    <a:solidFill>
                      <a:srgbClr val="02743F"/>
                    </a:solidFill>
                    <a:latin typeface="OPPOSans M" panose="00020600040101010101" charset="-122"/>
                    <a:ea typeface="OPPOSans M" panose="00020600040101010101" charset="-122"/>
                  </a:rPr>
                  <a:t>线程池是否已满</a:t>
                </a:r>
                <a:endParaRPr lang="zh-CN" altLang="en-US" sz="1600">
                  <a:solidFill>
                    <a:srgbClr val="02743F"/>
                  </a:solidFill>
                  <a:latin typeface="OPPOSans M" panose="00020600040101010101" charset="-122"/>
                  <a:ea typeface="OPPOSans M" panose="00020600040101010101" charset="-122"/>
                </a:endParaRPr>
              </a:p>
            </p:txBody>
          </p:sp>
          <p:cxnSp>
            <p:nvCxnSpPr>
              <p:cNvPr id="45" name="直接箭头连接符 44"/>
              <p:cNvCxnSpPr>
                <a:stCxn id="4" idx="2"/>
              </p:cNvCxnSpPr>
              <p:nvPr/>
            </p:nvCxnSpPr>
            <p:spPr>
              <a:xfrm>
                <a:off x="8369" y="5364"/>
                <a:ext cx="2" cy="2177"/>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sp>
            <p:nvSpPr>
              <p:cNvPr id="46" name="圆角矩形 45"/>
              <p:cNvSpPr/>
              <p:nvPr/>
            </p:nvSpPr>
            <p:spPr>
              <a:xfrm>
                <a:off x="5124" y="7535"/>
                <a:ext cx="6659" cy="2590"/>
              </a:xfrm>
              <a:prstGeom prst="roundRect">
                <a:avLst/>
              </a:prstGeom>
              <a:solidFill>
                <a:srgbClr val="D0D0C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400">
                  <a:latin typeface="OPPOSans M" panose="00020600040101010101" charset="-122"/>
                  <a:ea typeface="OPPOSans M" panose="00020600040101010101" charset="-122"/>
                </a:endParaRPr>
              </a:p>
            </p:txBody>
          </p:sp>
          <p:sp>
            <p:nvSpPr>
              <p:cNvPr id="47" name="圆角矩形 46"/>
              <p:cNvSpPr/>
              <p:nvPr/>
            </p:nvSpPr>
            <p:spPr>
              <a:xfrm>
                <a:off x="5404" y="7854"/>
                <a:ext cx="2754" cy="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02743F"/>
                    </a:solidFill>
                    <a:latin typeface="OPPOSans M" panose="00020600040101010101" charset="-122"/>
                    <a:ea typeface="OPPOSans M" panose="00020600040101010101" charset="-122"/>
                  </a:rPr>
                  <a:t>AbortPolicy</a:t>
                </a:r>
                <a:endParaRPr lang="en-US" altLang="zh-CN" sz="1400">
                  <a:solidFill>
                    <a:srgbClr val="02743F"/>
                  </a:solidFill>
                  <a:latin typeface="OPPOSans M" panose="00020600040101010101" charset="-122"/>
                  <a:ea typeface="OPPOSans M" panose="00020600040101010101" charset="-122"/>
                </a:endParaRPr>
              </a:p>
            </p:txBody>
          </p:sp>
          <p:sp>
            <p:nvSpPr>
              <p:cNvPr id="51" name="圆角矩形 50"/>
              <p:cNvSpPr/>
              <p:nvPr/>
            </p:nvSpPr>
            <p:spPr>
              <a:xfrm>
                <a:off x="8252" y="7854"/>
                <a:ext cx="3227" cy="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02743F"/>
                    </a:solidFill>
                    <a:latin typeface="OPPOSans M" panose="00020600040101010101" charset="-122"/>
                    <a:ea typeface="OPPOSans M" panose="00020600040101010101" charset="-122"/>
                  </a:rPr>
                  <a:t>DiscardPolicy</a:t>
                </a:r>
                <a:endParaRPr lang="en-US" altLang="zh-CN" sz="1400">
                  <a:solidFill>
                    <a:srgbClr val="02743F"/>
                  </a:solidFill>
                  <a:latin typeface="OPPOSans M" panose="00020600040101010101" charset="-122"/>
                  <a:ea typeface="OPPOSans M" panose="00020600040101010101" charset="-122"/>
                </a:endParaRPr>
              </a:p>
            </p:txBody>
          </p:sp>
          <p:sp>
            <p:nvSpPr>
              <p:cNvPr id="52" name="圆角矩形 51"/>
              <p:cNvSpPr/>
              <p:nvPr/>
            </p:nvSpPr>
            <p:spPr>
              <a:xfrm>
                <a:off x="5404" y="8644"/>
                <a:ext cx="2754" cy="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02743F"/>
                    </a:solidFill>
                    <a:latin typeface="OPPOSans M" panose="00020600040101010101" charset="-122"/>
                    <a:ea typeface="OPPOSans M" panose="00020600040101010101" charset="-122"/>
                  </a:rPr>
                  <a:t>CallerRunsPolicy</a:t>
                </a:r>
                <a:endParaRPr lang="en-US" altLang="zh-CN" sz="1400">
                  <a:solidFill>
                    <a:srgbClr val="02743F"/>
                  </a:solidFill>
                  <a:latin typeface="OPPOSans M" panose="00020600040101010101" charset="-122"/>
                  <a:ea typeface="OPPOSans M" panose="00020600040101010101" charset="-122"/>
                </a:endParaRPr>
              </a:p>
            </p:txBody>
          </p:sp>
          <p:sp>
            <p:nvSpPr>
              <p:cNvPr id="53" name="圆角矩形 52"/>
              <p:cNvSpPr/>
              <p:nvPr/>
            </p:nvSpPr>
            <p:spPr>
              <a:xfrm>
                <a:off x="8252" y="8644"/>
                <a:ext cx="3227" cy="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02743F"/>
                    </a:solidFill>
                    <a:latin typeface="OPPOSans M" panose="00020600040101010101" charset="-122"/>
                    <a:ea typeface="OPPOSans M" panose="00020600040101010101" charset="-122"/>
                  </a:rPr>
                  <a:t>DiscardOldestPolicy</a:t>
                </a:r>
                <a:endParaRPr lang="en-US" altLang="zh-CN" sz="1400">
                  <a:solidFill>
                    <a:srgbClr val="02743F"/>
                  </a:solidFill>
                  <a:latin typeface="OPPOSans M" panose="00020600040101010101" charset="-122"/>
                  <a:ea typeface="OPPOSans M" panose="00020600040101010101" charset="-122"/>
                </a:endParaRPr>
              </a:p>
            </p:txBody>
          </p:sp>
          <p:cxnSp>
            <p:nvCxnSpPr>
              <p:cNvPr id="54" name="肘形连接符 53"/>
              <p:cNvCxnSpPr>
                <a:stCxn id="46" idx="1"/>
                <a:endCxn id="34" idx="2"/>
              </p:cNvCxnSpPr>
              <p:nvPr/>
            </p:nvCxnSpPr>
            <p:spPr>
              <a:xfrm rot="10800000">
                <a:off x="4782" y="4990"/>
                <a:ext cx="342" cy="3840"/>
              </a:xfrm>
              <a:prstGeom prst="bentConnector3">
                <a:avLst>
                  <a:gd name="adj1" fmla="val 333918"/>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5812" y="6213"/>
                <a:ext cx="2499" cy="555"/>
              </a:xfrm>
              <a:prstGeom prst="rect">
                <a:avLst/>
              </a:prstGeom>
              <a:noFill/>
            </p:spPr>
            <p:txBody>
              <a:bodyPr wrap="none" rtlCol="0">
                <a:spAutoFit/>
              </a:bodyPr>
              <a:p>
                <a:r>
                  <a:rPr lang="en-US" altLang="zh-CN" sz="1600">
                    <a:solidFill>
                      <a:srgbClr val="02743F"/>
                    </a:solidFill>
                    <a:latin typeface="OPPOSans M" panose="00020600040101010101" charset="-122"/>
                    <a:ea typeface="OPPOSans M" panose="00020600040101010101" charset="-122"/>
                  </a:rPr>
                  <a:t>4.</a:t>
                </a:r>
                <a:r>
                  <a:rPr lang="zh-CN" altLang="en-US" sz="1600">
                    <a:solidFill>
                      <a:srgbClr val="02743F"/>
                    </a:solidFill>
                    <a:latin typeface="OPPOSans M" panose="00020600040101010101" charset="-122"/>
                    <a:ea typeface="OPPOSans M" panose="00020600040101010101" charset="-122"/>
                  </a:rPr>
                  <a:t>按照策略处理</a:t>
                </a:r>
                <a:endParaRPr lang="zh-CN" altLang="en-US" sz="1600">
                  <a:solidFill>
                    <a:srgbClr val="02743F"/>
                  </a:solidFill>
                  <a:latin typeface="OPPOSans M" panose="00020600040101010101" charset="-122"/>
                  <a:ea typeface="OPPOSans M" panose="00020600040101010101" charset="-122"/>
                </a:endParaRPr>
              </a:p>
            </p:txBody>
          </p:sp>
          <p:sp>
            <p:nvSpPr>
              <p:cNvPr id="56" name="文本框 55"/>
              <p:cNvSpPr txBox="1"/>
              <p:nvPr/>
            </p:nvSpPr>
            <p:spPr>
              <a:xfrm>
                <a:off x="1458" y="6515"/>
                <a:ext cx="2376" cy="503"/>
              </a:xfrm>
              <a:prstGeom prst="rect">
                <a:avLst/>
              </a:prstGeom>
              <a:noFill/>
            </p:spPr>
            <p:txBody>
              <a:bodyPr wrap="none" rtlCol="0">
                <a:spAutoFit/>
              </a:bodyPr>
              <a:p>
                <a:r>
                  <a:rPr lang="en-US" altLang="zh-CN" sz="1400">
                    <a:solidFill>
                      <a:srgbClr val="02743F"/>
                    </a:solidFill>
                    <a:latin typeface="OPPOSans M" panose="00020600040101010101" charset="-122"/>
                    <a:ea typeface="OPPOSans M" panose="00020600040101010101" charset="-122"/>
                  </a:rPr>
                  <a:t>Runnable.run()</a:t>
                </a:r>
                <a:endParaRPr lang="en-US" altLang="zh-CN" sz="1400">
                  <a:solidFill>
                    <a:srgbClr val="02743F"/>
                  </a:solidFill>
                  <a:latin typeface="OPPOSans M" panose="00020600040101010101" charset="-122"/>
                  <a:ea typeface="OPPOSans M" panose="00020600040101010101" charset="-122"/>
                </a:endParaRPr>
              </a:p>
            </p:txBody>
          </p:sp>
        </p:grpSp>
      </p:grpSp>
      <p:cxnSp>
        <p:nvCxnSpPr>
          <p:cNvPr id="60" name="直接箭头连接符 59"/>
          <p:cNvCxnSpPr/>
          <p:nvPr/>
        </p:nvCxnSpPr>
        <p:spPr>
          <a:xfrm flipV="1">
            <a:off x="9343390" y="1285240"/>
            <a:ext cx="9525" cy="2152650"/>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3431540" y="5966460"/>
            <a:ext cx="3857625" cy="381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02743F"/>
                </a:solidFill>
                <a:latin typeface="OPPOSans M" panose="00020600040101010101" charset="-122"/>
                <a:ea typeface="OPPOSans M" panose="00020600040101010101" charset="-122"/>
              </a:rPr>
              <a:t>自定义</a:t>
            </a:r>
            <a:endParaRPr lang="zh-CN" altLang="en-US" sz="1400">
              <a:solidFill>
                <a:srgbClr val="02743F"/>
              </a:solidFill>
              <a:latin typeface="OPPOSans M" panose="00020600040101010101" charset="-122"/>
              <a:ea typeface="OPPOSans M" panose="00020600040101010101"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文本框 16"/>
          <p:cNvSpPr txBox="1"/>
          <p:nvPr/>
        </p:nvSpPr>
        <p:spPr>
          <a:xfrm>
            <a:off x="194945" y="294005"/>
            <a:ext cx="4185920" cy="659130"/>
          </a:xfrm>
          <a:prstGeom prst="rect">
            <a:avLst/>
          </a:prstGeom>
          <a:noFill/>
        </p:spPr>
        <p:txBody>
          <a:bodyPr wrap="square" rtlCol="0">
            <a:spAutoFit/>
          </a:bodyPr>
          <a:p>
            <a:pPr algn="l"/>
            <a:r>
              <a:rPr lang="zh-CN" altLang="en-US">
                <a:solidFill>
                  <a:srgbClr val="02743F"/>
                </a:solidFill>
                <a:latin typeface="OPPOSans M" panose="00020600040101010101" charset="-122"/>
                <a:ea typeface="OPPOSans M" panose="00020600040101010101" charset="-122"/>
                <a:sym typeface="+mn-ea"/>
              </a:rPr>
              <a:t>线程池的创建及几个重要字段</a:t>
            </a:r>
            <a:endParaRPr lang="zh-CN" altLang="en-US">
              <a:solidFill>
                <a:srgbClr val="02743F"/>
              </a:solidFill>
              <a:latin typeface="OPPOSans M" panose="00020600040101010101" charset="-122"/>
              <a:ea typeface="OPPOSans M" panose="00020600040101010101" charset="-122"/>
              <a:sym typeface="+mn-ea"/>
            </a:endParaRPr>
          </a:p>
          <a:p>
            <a:pPr algn="l"/>
            <a:endParaRPr lang="zh-CN" altLang="en-US">
              <a:solidFill>
                <a:srgbClr val="02743F"/>
              </a:solidFill>
              <a:latin typeface="OPPOSans M" panose="00020600040101010101" charset="-122"/>
              <a:ea typeface="OPPOSans M" panose="00020600040101010101" charset="-122"/>
            </a:endParaRPr>
          </a:p>
        </p:txBody>
      </p:sp>
      <p:pic>
        <p:nvPicPr>
          <p:cNvPr id="48" name="图片 47" descr="p8"/>
          <p:cNvPicPr>
            <a:picLocks noChangeAspect="1"/>
          </p:cNvPicPr>
          <p:nvPr/>
        </p:nvPicPr>
        <p:blipFill>
          <a:blip r:embed="rId1"/>
          <a:stretch>
            <a:fillRect/>
          </a:stretch>
        </p:blipFill>
        <p:spPr>
          <a:xfrm>
            <a:off x="224155" y="659765"/>
            <a:ext cx="10518775" cy="59944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文本框 16"/>
          <p:cNvSpPr txBox="1"/>
          <p:nvPr/>
        </p:nvSpPr>
        <p:spPr>
          <a:xfrm>
            <a:off x="194945" y="294005"/>
            <a:ext cx="4185920" cy="659130"/>
          </a:xfrm>
          <a:prstGeom prst="rect">
            <a:avLst/>
          </a:prstGeom>
          <a:noFill/>
        </p:spPr>
        <p:txBody>
          <a:bodyPr wrap="square" rtlCol="0">
            <a:spAutoFit/>
          </a:bodyPr>
          <a:p>
            <a:pPr algn="l"/>
            <a:r>
              <a:rPr lang="zh-CN" altLang="en-US">
                <a:solidFill>
                  <a:srgbClr val="02743F"/>
                </a:solidFill>
                <a:latin typeface="OPPOSans M" panose="00020600040101010101" charset="-122"/>
                <a:ea typeface="OPPOSans M" panose="00020600040101010101" charset="-122"/>
                <a:sym typeface="+mn-ea"/>
              </a:rPr>
              <a:t>线程池的状态转换过程</a:t>
            </a:r>
            <a:endParaRPr lang="zh-CN" altLang="en-US">
              <a:solidFill>
                <a:srgbClr val="02743F"/>
              </a:solidFill>
              <a:latin typeface="OPPOSans M" panose="00020600040101010101" charset="-122"/>
              <a:ea typeface="OPPOSans M" panose="00020600040101010101" charset="-122"/>
              <a:sym typeface="+mn-ea"/>
            </a:endParaRPr>
          </a:p>
          <a:p>
            <a:pPr algn="l"/>
            <a:endParaRPr lang="zh-CN" altLang="en-US">
              <a:solidFill>
                <a:srgbClr val="02743F"/>
              </a:solidFill>
              <a:latin typeface="OPPOSans M" panose="00020600040101010101" charset="-122"/>
              <a:ea typeface="OPPOSans M" panose="00020600040101010101" charset="-122"/>
            </a:endParaRPr>
          </a:p>
        </p:txBody>
      </p:sp>
      <p:sp>
        <p:nvSpPr>
          <p:cNvPr id="4" name="圆角矩形 3"/>
          <p:cNvSpPr/>
          <p:nvPr/>
        </p:nvSpPr>
        <p:spPr>
          <a:xfrm>
            <a:off x="735965" y="2949575"/>
            <a:ext cx="1270000" cy="523875"/>
          </a:xfrm>
          <a:prstGeom prst="roundRect">
            <a:avLst/>
          </a:prstGeom>
          <a:solidFill>
            <a:srgbClr val="33CF5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latin typeface="OPPOSans M" panose="00020600040101010101" charset="-122"/>
                <a:ea typeface="OPPOSans M" panose="00020600040101010101" charset="-122"/>
              </a:rPr>
              <a:t>RUNNING</a:t>
            </a:r>
            <a:endParaRPr lang="en-US" altLang="zh-CN" sz="1400">
              <a:latin typeface="OPPOSans M" panose="00020600040101010101" charset="-122"/>
              <a:ea typeface="OPPOSans M" panose="00020600040101010101" charset="-122"/>
            </a:endParaRPr>
          </a:p>
        </p:txBody>
      </p:sp>
      <p:sp>
        <p:nvSpPr>
          <p:cNvPr id="2" name="圆角矩形 1"/>
          <p:cNvSpPr/>
          <p:nvPr/>
        </p:nvSpPr>
        <p:spPr>
          <a:xfrm>
            <a:off x="3324860" y="1831340"/>
            <a:ext cx="1356360" cy="523875"/>
          </a:xfrm>
          <a:prstGeom prst="roundRect">
            <a:avLst/>
          </a:prstGeom>
          <a:solidFill>
            <a:srgbClr val="02743F"/>
          </a:solidFill>
          <a:ln>
            <a:solidFill>
              <a:srgbClr val="0274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latin typeface="OPPOSans M" panose="00020600040101010101" charset="-122"/>
                <a:ea typeface="OPPOSans M" panose="00020600040101010101" charset="-122"/>
              </a:rPr>
              <a:t>SHUTDOWN</a:t>
            </a:r>
            <a:endParaRPr lang="en-US" altLang="zh-CN" sz="1400">
              <a:latin typeface="OPPOSans M" panose="00020600040101010101" charset="-122"/>
              <a:ea typeface="OPPOSans M" panose="00020600040101010101" charset="-122"/>
            </a:endParaRPr>
          </a:p>
        </p:txBody>
      </p:sp>
      <p:sp>
        <p:nvSpPr>
          <p:cNvPr id="3" name="圆角矩形 2"/>
          <p:cNvSpPr/>
          <p:nvPr/>
        </p:nvSpPr>
        <p:spPr>
          <a:xfrm>
            <a:off x="3324860" y="4186555"/>
            <a:ext cx="1356360" cy="523875"/>
          </a:xfrm>
          <a:prstGeom prst="roundRect">
            <a:avLst/>
          </a:prstGeom>
          <a:solidFill>
            <a:srgbClr val="02743F"/>
          </a:solidFill>
          <a:ln>
            <a:solidFill>
              <a:srgbClr val="0274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latin typeface="OPPOSans M" panose="00020600040101010101" charset="-122"/>
                <a:ea typeface="OPPOSans M" panose="00020600040101010101" charset="-122"/>
              </a:rPr>
              <a:t>STOP</a:t>
            </a:r>
            <a:endParaRPr lang="en-US" altLang="zh-CN" sz="1400">
              <a:latin typeface="OPPOSans M" panose="00020600040101010101" charset="-122"/>
              <a:ea typeface="OPPOSans M" panose="00020600040101010101" charset="-122"/>
            </a:endParaRPr>
          </a:p>
        </p:txBody>
      </p:sp>
      <p:sp>
        <p:nvSpPr>
          <p:cNvPr id="5" name="圆角矩形 4"/>
          <p:cNvSpPr/>
          <p:nvPr/>
        </p:nvSpPr>
        <p:spPr>
          <a:xfrm>
            <a:off x="6425565" y="2949575"/>
            <a:ext cx="1356360" cy="523875"/>
          </a:xfrm>
          <a:prstGeom prst="roundRect">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06482C"/>
                </a:solidFill>
                <a:latin typeface="OPPOSans M" panose="00020600040101010101" charset="-122"/>
                <a:ea typeface="OPPOSans M" panose="00020600040101010101" charset="-122"/>
              </a:rPr>
              <a:t>TIDYING</a:t>
            </a:r>
            <a:endParaRPr lang="en-US" altLang="zh-CN" sz="1400">
              <a:solidFill>
                <a:srgbClr val="06482C"/>
              </a:solidFill>
              <a:latin typeface="OPPOSans M" panose="00020600040101010101" charset="-122"/>
              <a:ea typeface="OPPOSans M" panose="00020600040101010101" charset="-122"/>
            </a:endParaRPr>
          </a:p>
        </p:txBody>
      </p:sp>
      <p:sp>
        <p:nvSpPr>
          <p:cNvPr id="6" name="圆角矩形 5"/>
          <p:cNvSpPr/>
          <p:nvPr/>
        </p:nvSpPr>
        <p:spPr>
          <a:xfrm>
            <a:off x="9301480" y="2949575"/>
            <a:ext cx="1414145" cy="523875"/>
          </a:xfrm>
          <a:prstGeom prst="roundRect">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06482C"/>
                </a:solidFill>
                <a:latin typeface="OPPOSans M" panose="00020600040101010101" charset="-122"/>
                <a:ea typeface="OPPOSans M" panose="00020600040101010101" charset="-122"/>
              </a:rPr>
              <a:t>TERMINATED</a:t>
            </a:r>
            <a:endParaRPr lang="en-US" altLang="zh-CN" sz="1400">
              <a:solidFill>
                <a:srgbClr val="06482C"/>
              </a:solidFill>
              <a:latin typeface="OPPOSans M" panose="00020600040101010101" charset="-122"/>
              <a:ea typeface="OPPOSans M" panose="00020600040101010101" charset="-122"/>
            </a:endParaRPr>
          </a:p>
        </p:txBody>
      </p:sp>
      <p:cxnSp>
        <p:nvCxnSpPr>
          <p:cNvPr id="7" name="曲线连接符 6"/>
          <p:cNvCxnSpPr>
            <a:stCxn id="4" idx="3"/>
            <a:endCxn id="3" idx="1"/>
          </p:cNvCxnSpPr>
          <p:nvPr/>
        </p:nvCxnSpPr>
        <p:spPr>
          <a:xfrm>
            <a:off x="2005965" y="3211830"/>
            <a:ext cx="1318895" cy="1236980"/>
          </a:xfrm>
          <a:prstGeom prst="curvedConnector3">
            <a:avLst>
              <a:gd name="adj1" fmla="val 50024"/>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8" name="曲线连接符 7"/>
          <p:cNvCxnSpPr>
            <a:stCxn id="4" idx="3"/>
            <a:endCxn id="2" idx="1"/>
          </p:cNvCxnSpPr>
          <p:nvPr/>
        </p:nvCxnSpPr>
        <p:spPr>
          <a:xfrm flipV="1">
            <a:off x="2005965" y="2093595"/>
            <a:ext cx="1318895" cy="1118235"/>
          </a:xfrm>
          <a:prstGeom prst="curvedConnector3">
            <a:avLst>
              <a:gd name="adj1" fmla="val 50024"/>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9" name="曲线连接符 8"/>
          <p:cNvCxnSpPr>
            <a:stCxn id="2" idx="3"/>
            <a:endCxn id="5" idx="1"/>
          </p:cNvCxnSpPr>
          <p:nvPr/>
        </p:nvCxnSpPr>
        <p:spPr>
          <a:xfrm>
            <a:off x="4681220" y="2093595"/>
            <a:ext cx="1744345" cy="1118235"/>
          </a:xfrm>
          <a:prstGeom prst="curvedConnector3">
            <a:avLst>
              <a:gd name="adj1" fmla="val 50018"/>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0" name="曲线连接符 9"/>
          <p:cNvCxnSpPr>
            <a:stCxn id="3" idx="3"/>
            <a:endCxn id="5" idx="1"/>
          </p:cNvCxnSpPr>
          <p:nvPr/>
        </p:nvCxnSpPr>
        <p:spPr>
          <a:xfrm flipV="1">
            <a:off x="4681220" y="3211830"/>
            <a:ext cx="1744345" cy="1236980"/>
          </a:xfrm>
          <a:prstGeom prst="curvedConnector3">
            <a:avLst>
              <a:gd name="adj1" fmla="val 50018"/>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3"/>
            <a:endCxn id="6" idx="1"/>
          </p:cNvCxnSpPr>
          <p:nvPr/>
        </p:nvCxnSpPr>
        <p:spPr>
          <a:xfrm>
            <a:off x="7781925" y="3211830"/>
            <a:ext cx="1519555"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rot="19380000">
            <a:off x="1852295" y="2169795"/>
            <a:ext cx="1247140" cy="368300"/>
          </a:xfrm>
          <a:prstGeom prst="rect">
            <a:avLst/>
          </a:prstGeom>
          <a:noFill/>
        </p:spPr>
        <p:txBody>
          <a:bodyPr wrap="none" rtlCol="0">
            <a:spAutoFit/>
          </a:bodyPr>
          <a:p>
            <a:r>
              <a:rPr lang="en-US" altLang="zh-CN">
                <a:solidFill>
                  <a:srgbClr val="02743F"/>
                </a:solidFill>
              </a:rPr>
              <a:t>shutdown()</a:t>
            </a:r>
            <a:endParaRPr lang="en-US" altLang="zh-CN">
              <a:solidFill>
                <a:srgbClr val="02743F"/>
              </a:solidFill>
            </a:endParaRPr>
          </a:p>
        </p:txBody>
      </p:sp>
      <p:sp>
        <p:nvSpPr>
          <p:cNvPr id="13" name="文本框 12"/>
          <p:cNvSpPr txBox="1"/>
          <p:nvPr/>
        </p:nvSpPr>
        <p:spPr>
          <a:xfrm rot="2100000">
            <a:off x="1694180" y="4017645"/>
            <a:ext cx="1677035" cy="368300"/>
          </a:xfrm>
          <a:prstGeom prst="rect">
            <a:avLst/>
          </a:prstGeom>
          <a:noFill/>
        </p:spPr>
        <p:txBody>
          <a:bodyPr wrap="none" rtlCol="0">
            <a:spAutoFit/>
          </a:bodyPr>
          <a:p>
            <a:r>
              <a:rPr lang="en-US" altLang="zh-CN">
                <a:solidFill>
                  <a:srgbClr val="02743F"/>
                </a:solidFill>
              </a:rPr>
              <a:t>shutdownNow()</a:t>
            </a:r>
            <a:endParaRPr lang="en-US" altLang="zh-CN">
              <a:solidFill>
                <a:srgbClr val="02743F"/>
              </a:solidFill>
            </a:endParaRPr>
          </a:p>
        </p:txBody>
      </p:sp>
      <p:sp>
        <p:nvSpPr>
          <p:cNvPr id="14" name="文本框 13"/>
          <p:cNvSpPr txBox="1"/>
          <p:nvPr/>
        </p:nvSpPr>
        <p:spPr>
          <a:xfrm>
            <a:off x="7861935" y="2764790"/>
            <a:ext cx="1359535" cy="368300"/>
          </a:xfrm>
          <a:prstGeom prst="rect">
            <a:avLst/>
          </a:prstGeom>
          <a:noFill/>
        </p:spPr>
        <p:txBody>
          <a:bodyPr wrap="none" rtlCol="0">
            <a:spAutoFit/>
          </a:bodyPr>
          <a:p>
            <a:r>
              <a:rPr lang="en-US" altLang="zh-CN">
                <a:solidFill>
                  <a:srgbClr val="02743F"/>
                </a:solidFill>
              </a:rPr>
              <a:t>terminated()</a:t>
            </a:r>
            <a:endParaRPr lang="en-US" altLang="zh-CN">
              <a:solidFill>
                <a:srgbClr val="02743F"/>
              </a:solidFill>
            </a:endParaRPr>
          </a:p>
        </p:txBody>
      </p:sp>
      <p:sp>
        <p:nvSpPr>
          <p:cNvPr id="15" name="文本框 14"/>
          <p:cNvSpPr txBox="1"/>
          <p:nvPr/>
        </p:nvSpPr>
        <p:spPr>
          <a:xfrm rot="19380000">
            <a:off x="5039995" y="4082415"/>
            <a:ext cx="1540510" cy="319405"/>
          </a:xfrm>
          <a:prstGeom prst="rect">
            <a:avLst/>
          </a:prstGeom>
          <a:noFill/>
        </p:spPr>
        <p:txBody>
          <a:bodyPr wrap="none" rtlCol="0">
            <a:spAutoFit/>
          </a:bodyPr>
          <a:p>
            <a:r>
              <a:rPr lang="zh-CN" altLang="en-US" sz="1400">
                <a:solidFill>
                  <a:srgbClr val="02743F"/>
                </a:solidFill>
                <a:latin typeface="OPPOSans M" panose="00020600040101010101" charset="-122"/>
                <a:ea typeface="OPPOSans M" panose="00020600040101010101" charset="-122"/>
              </a:rPr>
              <a:t>工作线程数量为</a:t>
            </a:r>
            <a:r>
              <a:rPr lang="en-US" altLang="zh-CN" sz="1400">
                <a:solidFill>
                  <a:srgbClr val="02743F"/>
                </a:solidFill>
                <a:latin typeface="OPPOSans M" panose="00020600040101010101" charset="-122"/>
                <a:ea typeface="OPPOSans M" panose="00020600040101010101" charset="-122"/>
              </a:rPr>
              <a:t>0</a:t>
            </a:r>
            <a:endParaRPr lang="en-US" altLang="zh-CN" sz="1400">
              <a:solidFill>
                <a:srgbClr val="02743F"/>
              </a:solidFill>
              <a:latin typeface="OPPOSans M" panose="00020600040101010101" charset="-122"/>
              <a:ea typeface="OPPOSans M" panose="00020600040101010101" charset="-122"/>
            </a:endParaRPr>
          </a:p>
        </p:txBody>
      </p:sp>
      <p:sp>
        <p:nvSpPr>
          <p:cNvPr id="16" name="文本框 15"/>
          <p:cNvSpPr txBox="1"/>
          <p:nvPr/>
        </p:nvSpPr>
        <p:spPr>
          <a:xfrm rot="1200000">
            <a:off x="5143500" y="1903095"/>
            <a:ext cx="1540510" cy="532765"/>
          </a:xfrm>
          <a:prstGeom prst="rect">
            <a:avLst/>
          </a:prstGeom>
          <a:noFill/>
        </p:spPr>
        <p:txBody>
          <a:bodyPr wrap="none" rtlCol="0">
            <a:spAutoFit/>
          </a:bodyPr>
          <a:p>
            <a:pPr algn="ctr"/>
            <a:r>
              <a:rPr lang="zh-CN" altLang="en-US" sz="1400">
                <a:solidFill>
                  <a:srgbClr val="02743F"/>
                </a:solidFill>
                <a:latin typeface="OPPOSans M" panose="00020600040101010101" charset="-122"/>
                <a:ea typeface="OPPOSans M" panose="00020600040101010101" charset="-122"/>
              </a:rPr>
              <a:t>阻塞队列为空，</a:t>
            </a:r>
            <a:endParaRPr lang="zh-CN" altLang="en-US" sz="1400">
              <a:solidFill>
                <a:srgbClr val="02743F"/>
              </a:solidFill>
              <a:latin typeface="OPPOSans M" panose="00020600040101010101" charset="-122"/>
              <a:ea typeface="OPPOSans M" panose="00020600040101010101" charset="-122"/>
            </a:endParaRPr>
          </a:p>
          <a:p>
            <a:pPr algn="ctr"/>
            <a:r>
              <a:rPr lang="zh-CN" altLang="en-US" sz="1400">
                <a:solidFill>
                  <a:srgbClr val="02743F"/>
                </a:solidFill>
                <a:latin typeface="OPPOSans M" panose="00020600040101010101" charset="-122"/>
                <a:ea typeface="OPPOSans M" panose="00020600040101010101" charset="-122"/>
              </a:rPr>
              <a:t>工作线程数量为</a:t>
            </a:r>
            <a:r>
              <a:rPr lang="en-US" altLang="zh-CN" sz="1400">
                <a:solidFill>
                  <a:srgbClr val="02743F"/>
                </a:solidFill>
                <a:latin typeface="OPPOSans M" panose="00020600040101010101" charset="-122"/>
                <a:ea typeface="OPPOSans M" panose="00020600040101010101" charset="-122"/>
              </a:rPr>
              <a:t>0</a:t>
            </a:r>
            <a:endParaRPr lang="en-US" altLang="zh-CN" sz="1400">
              <a:solidFill>
                <a:srgbClr val="02743F"/>
              </a:solidFill>
              <a:latin typeface="OPPOSans M" panose="00020600040101010101" charset="-122"/>
              <a:ea typeface="OPPOSans M" panose="00020600040101010101"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文本框 16"/>
          <p:cNvSpPr txBox="1"/>
          <p:nvPr/>
        </p:nvSpPr>
        <p:spPr>
          <a:xfrm>
            <a:off x="194945" y="294005"/>
            <a:ext cx="4185920" cy="659130"/>
          </a:xfrm>
          <a:prstGeom prst="rect">
            <a:avLst/>
          </a:prstGeom>
          <a:noFill/>
        </p:spPr>
        <p:txBody>
          <a:bodyPr wrap="square" rtlCol="0">
            <a:spAutoFit/>
          </a:bodyPr>
          <a:p>
            <a:pPr algn="l"/>
            <a:r>
              <a:rPr lang="zh-CN" altLang="en-US">
                <a:solidFill>
                  <a:srgbClr val="02743F"/>
                </a:solidFill>
                <a:latin typeface="OPPOSans M" panose="00020600040101010101" charset="-122"/>
                <a:ea typeface="OPPOSans M" panose="00020600040101010101" charset="-122"/>
                <a:sym typeface="+mn-ea"/>
              </a:rPr>
              <a:t>线程池执行任务的方法</a:t>
            </a:r>
            <a:endParaRPr lang="zh-CN" altLang="en-US">
              <a:solidFill>
                <a:srgbClr val="02743F"/>
              </a:solidFill>
              <a:latin typeface="OPPOSans M" panose="00020600040101010101" charset="-122"/>
              <a:ea typeface="OPPOSans M" panose="00020600040101010101" charset="-122"/>
              <a:sym typeface="+mn-ea"/>
            </a:endParaRPr>
          </a:p>
          <a:p>
            <a:pPr algn="l"/>
            <a:endParaRPr lang="zh-CN" altLang="en-US">
              <a:solidFill>
                <a:srgbClr val="02743F"/>
              </a:solidFill>
              <a:latin typeface="OPPOSans M" panose="00020600040101010101" charset="-122"/>
              <a:ea typeface="OPPOSans M" panose="00020600040101010101" charset="-122"/>
            </a:endParaRPr>
          </a:p>
        </p:txBody>
      </p:sp>
      <p:pic>
        <p:nvPicPr>
          <p:cNvPr id="2" name="图片 1" descr="p9"/>
          <p:cNvPicPr>
            <a:picLocks noChangeAspect="1"/>
          </p:cNvPicPr>
          <p:nvPr/>
        </p:nvPicPr>
        <p:blipFill>
          <a:blip r:embed="rId1"/>
          <a:stretch>
            <a:fillRect/>
          </a:stretch>
        </p:blipFill>
        <p:spPr>
          <a:xfrm>
            <a:off x="194945" y="692785"/>
            <a:ext cx="10057765" cy="389636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文本框 16"/>
          <p:cNvSpPr txBox="1"/>
          <p:nvPr/>
        </p:nvSpPr>
        <p:spPr>
          <a:xfrm>
            <a:off x="194945" y="294005"/>
            <a:ext cx="4185920" cy="659130"/>
          </a:xfrm>
          <a:prstGeom prst="rect">
            <a:avLst/>
          </a:prstGeom>
          <a:noFill/>
        </p:spPr>
        <p:txBody>
          <a:bodyPr wrap="square" rtlCol="0">
            <a:spAutoFit/>
          </a:bodyPr>
          <a:p>
            <a:pPr algn="l"/>
            <a:r>
              <a:rPr lang="zh-CN" altLang="en-US">
                <a:solidFill>
                  <a:srgbClr val="02743F"/>
                </a:solidFill>
                <a:latin typeface="OPPOSans M" panose="00020600040101010101" charset="-122"/>
                <a:ea typeface="OPPOSans M" panose="00020600040101010101" charset="-122"/>
                <a:sym typeface="+mn-ea"/>
              </a:rPr>
              <a:t>线程池</a:t>
            </a:r>
            <a:r>
              <a:rPr lang="en-US" altLang="zh-CN">
                <a:solidFill>
                  <a:srgbClr val="02743F"/>
                </a:solidFill>
                <a:latin typeface="OPPOSans M" panose="00020600040101010101" charset="-122"/>
                <a:ea typeface="OPPOSans M" panose="00020600040101010101" charset="-122"/>
                <a:sym typeface="+mn-ea"/>
              </a:rPr>
              <a:t>addWorker</a:t>
            </a:r>
            <a:r>
              <a:rPr lang="zh-CN" altLang="en-US">
                <a:solidFill>
                  <a:srgbClr val="02743F"/>
                </a:solidFill>
                <a:latin typeface="OPPOSans M" panose="00020600040101010101" charset="-122"/>
                <a:ea typeface="OPPOSans M" panose="00020600040101010101" charset="-122"/>
                <a:sym typeface="+mn-ea"/>
              </a:rPr>
              <a:t>方法（</a:t>
            </a:r>
            <a:r>
              <a:rPr lang="en-US" altLang="zh-CN">
                <a:solidFill>
                  <a:srgbClr val="02743F"/>
                </a:solidFill>
                <a:latin typeface="OPPOSans M" panose="00020600040101010101" charset="-122"/>
                <a:ea typeface="OPPOSans M" panose="00020600040101010101" charset="-122"/>
                <a:sym typeface="+mn-ea"/>
              </a:rPr>
              <a:t>1</a:t>
            </a:r>
            <a:r>
              <a:rPr lang="zh-CN" altLang="en-US">
                <a:solidFill>
                  <a:srgbClr val="02743F"/>
                </a:solidFill>
                <a:latin typeface="OPPOSans M" panose="00020600040101010101" charset="-122"/>
                <a:ea typeface="OPPOSans M" panose="00020600040101010101" charset="-122"/>
                <a:sym typeface="+mn-ea"/>
              </a:rPr>
              <a:t>）</a:t>
            </a:r>
            <a:endParaRPr lang="zh-CN" altLang="en-US">
              <a:solidFill>
                <a:srgbClr val="02743F"/>
              </a:solidFill>
              <a:latin typeface="OPPOSans M" panose="00020600040101010101" charset="-122"/>
              <a:ea typeface="OPPOSans M" panose="00020600040101010101" charset="-122"/>
              <a:sym typeface="+mn-ea"/>
            </a:endParaRPr>
          </a:p>
          <a:p>
            <a:pPr algn="l"/>
            <a:endParaRPr lang="zh-CN" altLang="en-US">
              <a:solidFill>
                <a:srgbClr val="02743F"/>
              </a:solidFill>
              <a:latin typeface="OPPOSans M" panose="00020600040101010101" charset="-122"/>
              <a:ea typeface="OPPOSans M" panose="00020600040101010101" charset="-122"/>
            </a:endParaRPr>
          </a:p>
        </p:txBody>
      </p:sp>
      <p:pic>
        <p:nvPicPr>
          <p:cNvPr id="2" name="图片 1" descr="p20"/>
          <p:cNvPicPr>
            <a:picLocks noChangeAspect="1"/>
          </p:cNvPicPr>
          <p:nvPr/>
        </p:nvPicPr>
        <p:blipFill>
          <a:blip r:embed="rId1"/>
          <a:stretch>
            <a:fillRect/>
          </a:stretch>
        </p:blipFill>
        <p:spPr>
          <a:xfrm>
            <a:off x="194400" y="738000"/>
            <a:ext cx="10058400" cy="277431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文本框 16"/>
          <p:cNvSpPr txBox="1"/>
          <p:nvPr/>
        </p:nvSpPr>
        <p:spPr>
          <a:xfrm>
            <a:off x="194945" y="294005"/>
            <a:ext cx="4185920" cy="659130"/>
          </a:xfrm>
          <a:prstGeom prst="rect">
            <a:avLst/>
          </a:prstGeom>
          <a:noFill/>
        </p:spPr>
        <p:txBody>
          <a:bodyPr wrap="square" rtlCol="0">
            <a:spAutoFit/>
          </a:bodyPr>
          <a:p>
            <a:pPr algn="l"/>
            <a:r>
              <a:rPr lang="zh-CN" altLang="en-US">
                <a:solidFill>
                  <a:srgbClr val="02743F"/>
                </a:solidFill>
                <a:latin typeface="OPPOSans M" panose="00020600040101010101" charset="-122"/>
                <a:ea typeface="OPPOSans M" panose="00020600040101010101" charset="-122"/>
                <a:sym typeface="+mn-ea"/>
              </a:rPr>
              <a:t>线程池</a:t>
            </a:r>
            <a:r>
              <a:rPr lang="en-US" altLang="zh-CN">
                <a:solidFill>
                  <a:srgbClr val="02743F"/>
                </a:solidFill>
                <a:latin typeface="OPPOSans M" panose="00020600040101010101" charset="-122"/>
                <a:ea typeface="OPPOSans M" panose="00020600040101010101" charset="-122"/>
                <a:sym typeface="+mn-ea"/>
              </a:rPr>
              <a:t>addWorker</a:t>
            </a:r>
            <a:r>
              <a:rPr lang="zh-CN" altLang="en-US">
                <a:solidFill>
                  <a:srgbClr val="02743F"/>
                </a:solidFill>
                <a:latin typeface="OPPOSans M" panose="00020600040101010101" charset="-122"/>
                <a:ea typeface="OPPOSans M" panose="00020600040101010101" charset="-122"/>
                <a:sym typeface="+mn-ea"/>
              </a:rPr>
              <a:t>方法（</a:t>
            </a:r>
            <a:r>
              <a:rPr lang="en-US" altLang="zh-CN">
                <a:solidFill>
                  <a:srgbClr val="02743F"/>
                </a:solidFill>
                <a:latin typeface="OPPOSans M" panose="00020600040101010101" charset="-122"/>
                <a:ea typeface="OPPOSans M" panose="00020600040101010101" charset="-122"/>
                <a:sym typeface="+mn-ea"/>
              </a:rPr>
              <a:t>2</a:t>
            </a:r>
            <a:r>
              <a:rPr lang="zh-CN" altLang="en-US">
                <a:solidFill>
                  <a:srgbClr val="02743F"/>
                </a:solidFill>
                <a:latin typeface="OPPOSans M" panose="00020600040101010101" charset="-122"/>
                <a:ea typeface="OPPOSans M" panose="00020600040101010101" charset="-122"/>
                <a:sym typeface="+mn-ea"/>
              </a:rPr>
              <a:t>）</a:t>
            </a:r>
            <a:endParaRPr lang="zh-CN" altLang="en-US">
              <a:solidFill>
                <a:srgbClr val="02743F"/>
              </a:solidFill>
              <a:latin typeface="OPPOSans M" panose="00020600040101010101" charset="-122"/>
              <a:ea typeface="OPPOSans M" panose="00020600040101010101" charset="-122"/>
              <a:sym typeface="+mn-ea"/>
            </a:endParaRPr>
          </a:p>
          <a:p>
            <a:pPr algn="l"/>
            <a:endParaRPr lang="zh-CN" altLang="en-US">
              <a:solidFill>
                <a:srgbClr val="02743F"/>
              </a:solidFill>
              <a:latin typeface="OPPOSans M" panose="00020600040101010101" charset="-122"/>
              <a:ea typeface="OPPOSans M" panose="00020600040101010101" charset="-122"/>
            </a:endParaRPr>
          </a:p>
        </p:txBody>
      </p:sp>
      <p:pic>
        <p:nvPicPr>
          <p:cNvPr id="4" name="图片 3" descr="p12"/>
          <p:cNvPicPr>
            <a:picLocks noChangeAspect="1"/>
          </p:cNvPicPr>
          <p:nvPr/>
        </p:nvPicPr>
        <p:blipFill>
          <a:blip r:embed="rId1"/>
          <a:stretch>
            <a:fillRect/>
          </a:stretch>
        </p:blipFill>
        <p:spPr>
          <a:xfrm>
            <a:off x="194400" y="738000"/>
            <a:ext cx="10058400" cy="59563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文本框 16"/>
          <p:cNvSpPr txBox="1"/>
          <p:nvPr/>
        </p:nvSpPr>
        <p:spPr>
          <a:xfrm>
            <a:off x="194945" y="294005"/>
            <a:ext cx="4185920" cy="659130"/>
          </a:xfrm>
          <a:prstGeom prst="rect">
            <a:avLst/>
          </a:prstGeom>
          <a:noFill/>
        </p:spPr>
        <p:txBody>
          <a:bodyPr wrap="square" rtlCol="0">
            <a:spAutoFit/>
          </a:bodyPr>
          <a:p>
            <a:pPr algn="l"/>
            <a:r>
              <a:rPr lang="zh-CN" altLang="en-US">
                <a:solidFill>
                  <a:srgbClr val="02743F"/>
                </a:solidFill>
                <a:latin typeface="OPPOSans M" panose="00020600040101010101" charset="-122"/>
                <a:ea typeface="OPPOSans M" panose="00020600040101010101" charset="-122"/>
                <a:sym typeface="+mn-ea"/>
              </a:rPr>
              <a:t>线程池</a:t>
            </a:r>
            <a:r>
              <a:rPr lang="en-US" altLang="zh-CN">
                <a:solidFill>
                  <a:srgbClr val="02743F"/>
                </a:solidFill>
                <a:latin typeface="OPPOSans M" panose="00020600040101010101" charset="-122"/>
                <a:ea typeface="OPPOSans M" panose="00020600040101010101" charset="-122"/>
                <a:sym typeface="+mn-ea"/>
              </a:rPr>
              <a:t>addWorker</a:t>
            </a:r>
            <a:r>
              <a:rPr lang="zh-CN" altLang="en-US">
                <a:solidFill>
                  <a:srgbClr val="02743F"/>
                </a:solidFill>
                <a:latin typeface="OPPOSans M" panose="00020600040101010101" charset="-122"/>
                <a:ea typeface="OPPOSans M" panose="00020600040101010101" charset="-122"/>
                <a:sym typeface="+mn-ea"/>
              </a:rPr>
              <a:t>流程</a:t>
            </a:r>
            <a:endParaRPr lang="zh-CN" altLang="en-US">
              <a:solidFill>
                <a:srgbClr val="02743F"/>
              </a:solidFill>
              <a:latin typeface="OPPOSans M" panose="00020600040101010101" charset="-122"/>
              <a:ea typeface="OPPOSans M" panose="00020600040101010101" charset="-122"/>
              <a:sym typeface="+mn-ea"/>
            </a:endParaRPr>
          </a:p>
          <a:p>
            <a:pPr algn="l"/>
            <a:endParaRPr lang="zh-CN" altLang="en-US">
              <a:solidFill>
                <a:srgbClr val="02743F"/>
              </a:solidFill>
              <a:latin typeface="OPPOSans M" panose="00020600040101010101" charset="-122"/>
              <a:ea typeface="OPPOSans M" panose="00020600040101010101" charset="-122"/>
            </a:endParaRPr>
          </a:p>
        </p:txBody>
      </p:sp>
      <p:pic>
        <p:nvPicPr>
          <p:cNvPr id="2" name="图片 1" descr="p40"/>
          <p:cNvPicPr>
            <a:picLocks noChangeAspect="1"/>
          </p:cNvPicPr>
          <p:nvPr/>
        </p:nvPicPr>
        <p:blipFill>
          <a:blip r:embed="rId1"/>
          <a:srcRect l="12186" t="1333"/>
          <a:stretch>
            <a:fillRect/>
          </a:stretch>
        </p:blipFill>
        <p:spPr>
          <a:xfrm>
            <a:off x="2973705" y="17780"/>
            <a:ext cx="5739130" cy="6823075"/>
          </a:xfrm>
          <a:prstGeom prst="rect">
            <a:avLst/>
          </a:prstGeom>
        </p:spPr>
      </p:pic>
      <p:sp>
        <p:nvSpPr>
          <p:cNvPr id="48" name="文本框 47"/>
          <p:cNvSpPr txBox="1"/>
          <p:nvPr/>
        </p:nvSpPr>
        <p:spPr>
          <a:xfrm>
            <a:off x="5293360" y="6131560"/>
            <a:ext cx="7802880" cy="532765"/>
          </a:xfrm>
          <a:prstGeom prst="rect">
            <a:avLst/>
          </a:prstGeom>
          <a:noFill/>
        </p:spPr>
        <p:txBody>
          <a:bodyPr wrap="square" rtlCol="0">
            <a:spAutoFit/>
          </a:bodyPr>
          <a:p>
            <a:pPr algn="ctr"/>
            <a:r>
              <a:rPr lang="zh-CN" altLang="en-US" sz="1400">
                <a:solidFill>
                  <a:srgbClr val="02743F"/>
                </a:solidFill>
                <a:latin typeface="OPPOSans M" panose="00020600040101010101" charset="-122"/>
                <a:ea typeface="OPPOSans M" panose="00020600040101010101" charset="-122"/>
              </a:rPr>
              <a:t>图源：https://tech.meituan.com/</a:t>
            </a:r>
            <a:endParaRPr lang="zh-CN" altLang="en-US" sz="1400">
              <a:solidFill>
                <a:srgbClr val="02743F"/>
              </a:solidFill>
              <a:latin typeface="OPPOSans M" panose="00020600040101010101" charset="-122"/>
              <a:ea typeface="OPPOSans M" panose="00020600040101010101" charset="-122"/>
            </a:endParaRPr>
          </a:p>
          <a:p>
            <a:pPr algn="ctr"/>
            <a:r>
              <a:rPr lang="zh-CN" altLang="en-US" sz="1400">
                <a:solidFill>
                  <a:srgbClr val="02743F"/>
                </a:solidFill>
                <a:latin typeface="OPPOSans M" panose="00020600040101010101" charset="-122"/>
                <a:ea typeface="OPPOSans M" panose="00020600040101010101" charset="-122"/>
              </a:rPr>
              <a:t>2020/04/02/java-pooling-pratice-in-meituan.html</a:t>
            </a:r>
            <a:endParaRPr lang="zh-CN" altLang="en-US" sz="1400">
              <a:solidFill>
                <a:srgbClr val="02743F"/>
              </a:solidFill>
              <a:latin typeface="OPPOSans M" panose="00020600040101010101" charset="-122"/>
              <a:ea typeface="OPPOSans M" panose="00020600040101010101"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文本框 16"/>
          <p:cNvSpPr txBox="1"/>
          <p:nvPr/>
        </p:nvSpPr>
        <p:spPr>
          <a:xfrm>
            <a:off x="194945" y="294005"/>
            <a:ext cx="4185920" cy="659130"/>
          </a:xfrm>
          <a:prstGeom prst="rect">
            <a:avLst/>
          </a:prstGeom>
          <a:noFill/>
        </p:spPr>
        <p:txBody>
          <a:bodyPr wrap="square" rtlCol="0">
            <a:spAutoFit/>
          </a:bodyPr>
          <a:p>
            <a:pPr algn="l"/>
            <a:r>
              <a:rPr lang="zh-CN" altLang="en-US">
                <a:solidFill>
                  <a:srgbClr val="02743F"/>
                </a:solidFill>
                <a:latin typeface="OPPOSans M" panose="00020600040101010101" charset="-122"/>
                <a:ea typeface="OPPOSans M" panose="00020600040101010101" charset="-122"/>
                <a:sym typeface="+mn-ea"/>
              </a:rPr>
              <a:t>线程池</a:t>
            </a:r>
            <a:r>
              <a:rPr lang="en-US" altLang="zh-CN">
                <a:solidFill>
                  <a:srgbClr val="02743F"/>
                </a:solidFill>
                <a:latin typeface="OPPOSans M" panose="00020600040101010101" charset="-122"/>
                <a:ea typeface="OPPOSans M" panose="00020600040101010101" charset="-122"/>
                <a:sym typeface="+mn-ea"/>
              </a:rPr>
              <a:t>Worker</a:t>
            </a:r>
            <a:r>
              <a:rPr lang="zh-CN" altLang="en-US">
                <a:solidFill>
                  <a:srgbClr val="02743F"/>
                </a:solidFill>
                <a:latin typeface="OPPOSans M" panose="00020600040101010101" charset="-122"/>
                <a:ea typeface="OPPOSans M" panose="00020600040101010101" charset="-122"/>
                <a:sym typeface="+mn-ea"/>
              </a:rPr>
              <a:t>类（</a:t>
            </a:r>
            <a:r>
              <a:rPr lang="en-US" altLang="zh-CN">
                <a:solidFill>
                  <a:srgbClr val="02743F"/>
                </a:solidFill>
                <a:latin typeface="OPPOSans M" panose="00020600040101010101" charset="-122"/>
                <a:ea typeface="OPPOSans M" panose="00020600040101010101" charset="-122"/>
                <a:sym typeface="+mn-ea"/>
              </a:rPr>
              <a:t>1</a:t>
            </a:r>
            <a:r>
              <a:rPr lang="zh-CN" altLang="en-US">
                <a:solidFill>
                  <a:srgbClr val="02743F"/>
                </a:solidFill>
                <a:latin typeface="OPPOSans M" panose="00020600040101010101" charset="-122"/>
                <a:ea typeface="OPPOSans M" panose="00020600040101010101" charset="-122"/>
                <a:sym typeface="+mn-ea"/>
              </a:rPr>
              <a:t>）</a:t>
            </a:r>
            <a:endParaRPr lang="zh-CN" altLang="en-US">
              <a:solidFill>
                <a:srgbClr val="02743F"/>
              </a:solidFill>
              <a:latin typeface="OPPOSans M" panose="00020600040101010101" charset="-122"/>
              <a:ea typeface="OPPOSans M" panose="00020600040101010101" charset="-122"/>
              <a:sym typeface="+mn-ea"/>
            </a:endParaRPr>
          </a:p>
          <a:p>
            <a:pPr algn="l"/>
            <a:endParaRPr lang="zh-CN" altLang="en-US">
              <a:solidFill>
                <a:srgbClr val="02743F"/>
              </a:solidFill>
              <a:latin typeface="OPPOSans M" panose="00020600040101010101" charset="-122"/>
              <a:ea typeface="OPPOSans M" panose="00020600040101010101" charset="-122"/>
            </a:endParaRPr>
          </a:p>
        </p:txBody>
      </p:sp>
      <p:pic>
        <p:nvPicPr>
          <p:cNvPr id="2" name="图片 1" descr="p13"/>
          <p:cNvPicPr>
            <a:picLocks noChangeAspect="1"/>
          </p:cNvPicPr>
          <p:nvPr/>
        </p:nvPicPr>
        <p:blipFill>
          <a:blip r:embed="rId1"/>
          <a:srcRect b="35137"/>
          <a:stretch>
            <a:fillRect/>
          </a:stretch>
        </p:blipFill>
        <p:spPr>
          <a:xfrm>
            <a:off x="194945" y="738000"/>
            <a:ext cx="10058400" cy="486473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文本框 16"/>
          <p:cNvSpPr txBox="1"/>
          <p:nvPr/>
        </p:nvSpPr>
        <p:spPr>
          <a:xfrm>
            <a:off x="194945" y="294005"/>
            <a:ext cx="4185920" cy="659130"/>
          </a:xfrm>
          <a:prstGeom prst="rect">
            <a:avLst/>
          </a:prstGeom>
          <a:noFill/>
        </p:spPr>
        <p:txBody>
          <a:bodyPr wrap="square" rtlCol="0">
            <a:spAutoFit/>
          </a:bodyPr>
          <a:p>
            <a:pPr algn="l"/>
            <a:r>
              <a:rPr lang="zh-CN" altLang="en-US">
                <a:solidFill>
                  <a:srgbClr val="02743F"/>
                </a:solidFill>
                <a:latin typeface="OPPOSans M" panose="00020600040101010101" charset="-122"/>
                <a:ea typeface="OPPOSans M" panose="00020600040101010101" charset="-122"/>
                <a:sym typeface="+mn-ea"/>
              </a:rPr>
              <a:t>线程池</a:t>
            </a:r>
            <a:r>
              <a:rPr lang="en-US" altLang="zh-CN">
                <a:solidFill>
                  <a:srgbClr val="02743F"/>
                </a:solidFill>
                <a:latin typeface="OPPOSans M" panose="00020600040101010101" charset="-122"/>
                <a:ea typeface="OPPOSans M" panose="00020600040101010101" charset="-122"/>
                <a:sym typeface="+mn-ea"/>
              </a:rPr>
              <a:t>Worker</a:t>
            </a:r>
            <a:r>
              <a:rPr lang="zh-CN" altLang="en-US">
                <a:solidFill>
                  <a:srgbClr val="02743F"/>
                </a:solidFill>
                <a:latin typeface="OPPOSans M" panose="00020600040101010101" charset="-122"/>
                <a:ea typeface="OPPOSans M" panose="00020600040101010101" charset="-122"/>
                <a:sym typeface="+mn-ea"/>
              </a:rPr>
              <a:t>类（</a:t>
            </a:r>
            <a:r>
              <a:rPr lang="en-US" altLang="zh-CN">
                <a:solidFill>
                  <a:srgbClr val="02743F"/>
                </a:solidFill>
                <a:latin typeface="OPPOSans M" panose="00020600040101010101" charset="-122"/>
                <a:ea typeface="OPPOSans M" panose="00020600040101010101" charset="-122"/>
                <a:sym typeface="+mn-ea"/>
              </a:rPr>
              <a:t>2</a:t>
            </a:r>
            <a:r>
              <a:rPr lang="zh-CN" altLang="en-US">
                <a:solidFill>
                  <a:srgbClr val="02743F"/>
                </a:solidFill>
                <a:latin typeface="OPPOSans M" panose="00020600040101010101" charset="-122"/>
                <a:ea typeface="OPPOSans M" panose="00020600040101010101" charset="-122"/>
                <a:sym typeface="+mn-ea"/>
              </a:rPr>
              <a:t>）</a:t>
            </a:r>
            <a:endParaRPr lang="zh-CN" altLang="en-US">
              <a:solidFill>
                <a:srgbClr val="02743F"/>
              </a:solidFill>
              <a:latin typeface="OPPOSans M" panose="00020600040101010101" charset="-122"/>
              <a:ea typeface="OPPOSans M" panose="00020600040101010101" charset="-122"/>
              <a:sym typeface="+mn-ea"/>
            </a:endParaRPr>
          </a:p>
          <a:p>
            <a:pPr algn="l"/>
            <a:endParaRPr lang="zh-CN" altLang="en-US">
              <a:solidFill>
                <a:srgbClr val="02743F"/>
              </a:solidFill>
              <a:latin typeface="OPPOSans M" panose="00020600040101010101" charset="-122"/>
              <a:ea typeface="OPPOSans M" panose="00020600040101010101" charset="-122"/>
            </a:endParaRPr>
          </a:p>
        </p:txBody>
      </p:sp>
      <p:pic>
        <p:nvPicPr>
          <p:cNvPr id="2" name="图片 1" descr="p13"/>
          <p:cNvPicPr>
            <a:picLocks noChangeAspect="1"/>
          </p:cNvPicPr>
          <p:nvPr/>
        </p:nvPicPr>
        <p:blipFill>
          <a:blip r:embed="rId1"/>
          <a:srcRect t="64863" b="-6180"/>
          <a:stretch>
            <a:fillRect/>
          </a:stretch>
        </p:blipFill>
        <p:spPr>
          <a:xfrm>
            <a:off x="194400" y="738000"/>
            <a:ext cx="10058400" cy="30988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文本框 16"/>
          <p:cNvSpPr txBox="1"/>
          <p:nvPr/>
        </p:nvSpPr>
        <p:spPr>
          <a:xfrm>
            <a:off x="194945" y="294005"/>
            <a:ext cx="4185920" cy="659130"/>
          </a:xfrm>
          <a:prstGeom prst="rect">
            <a:avLst/>
          </a:prstGeom>
          <a:noFill/>
        </p:spPr>
        <p:txBody>
          <a:bodyPr wrap="square" rtlCol="0">
            <a:spAutoFit/>
          </a:bodyPr>
          <a:p>
            <a:pPr algn="l"/>
            <a:r>
              <a:rPr lang="zh-CN" altLang="en-US">
                <a:solidFill>
                  <a:srgbClr val="02743F"/>
                </a:solidFill>
                <a:latin typeface="OPPOSans M" panose="00020600040101010101" charset="-122"/>
                <a:ea typeface="OPPOSans M" panose="00020600040101010101" charset="-122"/>
                <a:sym typeface="+mn-ea"/>
              </a:rPr>
              <a:t>线程池</a:t>
            </a:r>
            <a:r>
              <a:rPr lang="en-US" altLang="zh-CN">
                <a:solidFill>
                  <a:srgbClr val="02743F"/>
                </a:solidFill>
                <a:latin typeface="OPPOSans M" panose="00020600040101010101" charset="-122"/>
                <a:ea typeface="OPPOSans M" panose="00020600040101010101" charset="-122"/>
                <a:sym typeface="+mn-ea"/>
              </a:rPr>
              <a:t>runWorker</a:t>
            </a:r>
            <a:r>
              <a:rPr lang="zh-CN" altLang="en-US">
                <a:solidFill>
                  <a:srgbClr val="02743F"/>
                </a:solidFill>
                <a:latin typeface="OPPOSans M" panose="00020600040101010101" charset="-122"/>
                <a:ea typeface="OPPOSans M" panose="00020600040101010101" charset="-122"/>
                <a:sym typeface="+mn-ea"/>
              </a:rPr>
              <a:t>方法</a:t>
            </a:r>
            <a:endParaRPr lang="zh-CN" altLang="en-US">
              <a:solidFill>
                <a:srgbClr val="02743F"/>
              </a:solidFill>
              <a:latin typeface="OPPOSans M" panose="00020600040101010101" charset="-122"/>
              <a:ea typeface="OPPOSans M" panose="00020600040101010101" charset="-122"/>
              <a:sym typeface="+mn-ea"/>
            </a:endParaRPr>
          </a:p>
          <a:p>
            <a:pPr algn="l"/>
            <a:endParaRPr lang="zh-CN" altLang="en-US">
              <a:solidFill>
                <a:srgbClr val="02743F"/>
              </a:solidFill>
              <a:latin typeface="OPPOSans M" panose="00020600040101010101" charset="-122"/>
              <a:ea typeface="OPPOSans M" panose="00020600040101010101" charset="-122"/>
            </a:endParaRPr>
          </a:p>
        </p:txBody>
      </p:sp>
      <p:pic>
        <p:nvPicPr>
          <p:cNvPr id="3" name="图片 2" descr="p14"/>
          <p:cNvPicPr>
            <a:picLocks noChangeAspect="1"/>
          </p:cNvPicPr>
          <p:nvPr/>
        </p:nvPicPr>
        <p:blipFill>
          <a:blip r:embed="rId1"/>
          <a:stretch>
            <a:fillRect/>
          </a:stretch>
        </p:blipFill>
        <p:spPr>
          <a:xfrm>
            <a:off x="194400" y="738000"/>
            <a:ext cx="10058400" cy="55778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 name="文本框 41"/>
          <p:cNvSpPr txBox="1"/>
          <p:nvPr/>
        </p:nvSpPr>
        <p:spPr>
          <a:xfrm>
            <a:off x="2580005" y="2359025"/>
            <a:ext cx="7032625" cy="953135"/>
          </a:xfrm>
          <a:prstGeom prst="rect">
            <a:avLst/>
          </a:prstGeom>
          <a:noFill/>
        </p:spPr>
        <p:txBody>
          <a:bodyPr wrap="square" rtlCol="0">
            <a:spAutoFit/>
          </a:bodyPr>
          <a:p>
            <a:pPr algn="ctr"/>
            <a:r>
              <a:rPr lang="en-US" altLang="zh-CN" sz="3600">
                <a:solidFill>
                  <a:srgbClr val="02743F"/>
                </a:solidFill>
                <a:latin typeface="OPPOSans M" panose="00020600040101010101" charset="-122"/>
                <a:ea typeface="OPPOSans M" panose="00020600040101010101" charset="-122"/>
              </a:rPr>
              <a:t>Java</a:t>
            </a:r>
            <a:r>
              <a:rPr lang="zh-CN" altLang="en-US" sz="3600">
                <a:solidFill>
                  <a:srgbClr val="02743F"/>
                </a:solidFill>
                <a:latin typeface="OPPOSans M" panose="00020600040101010101" charset="-122"/>
                <a:ea typeface="OPPOSans M" panose="00020600040101010101" charset="-122"/>
              </a:rPr>
              <a:t>线程状态变迁与线程安全</a:t>
            </a:r>
            <a:endParaRPr lang="zh-CN" altLang="en-US" sz="3600">
              <a:solidFill>
                <a:srgbClr val="02743F"/>
              </a:solidFill>
              <a:latin typeface="OPPOSans M" panose="00020600040101010101" charset="-122"/>
              <a:ea typeface="OPPOSans M" panose="00020600040101010101" charset="-122"/>
            </a:endParaRPr>
          </a:p>
          <a:p>
            <a:pPr algn="l"/>
            <a:endParaRPr lang="zh-CN" altLang="en-US">
              <a:solidFill>
                <a:srgbClr val="02743F"/>
              </a:solidFill>
              <a:latin typeface="OPPOSans M" panose="00020600040101010101" charset="-122"/>
              <a:ea typeface="OPPOSans M" panose="00020600040101010101" charset="-122"/>
            </a:endParaRPr>
          </a:p>
        </p:txBody>
      </p:sp>
      <p:sp>
        <p:nvSpPr>
          <p:cNvPr id="24" name="矩形 23"/>
          <p:cNvSpPr/>
          <p:nvPr/>
        </p:nvSpPr>
        <p:spPr>
          <a:xfrm>
            <a:off x="-13970" y="3543935"/>
            <a:ext cx="12219940" cy="75565"/>
          </a:xfrm>
          <a:prstGeom prst="rect">
            <a:avLst/>
          </a:prstGeom>
          <a:solidFill>
            <a:srgbClr val="027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文本框 16"/>
          <p:cNvSpPr txBox="1"/>
          <p:nvPr/>
        </p:nvSpPr>
        <p:spPr>
          <a:xfrm>
            <a:off x="194945" y="294005"/>
            <a:ext cx="4185920" cy="659130"/>
          </a:xfrm>
          <a:prstGeom prst="rect">
            <a:avLst/>
          </a:prstGeom>
          <a:noFill/>
        </p:spPr>
        <p:txBody>
          <a:bodyPr wrap="square" rtlCol="0">
            <a:spAutoFit/>
          </a:bodyPr>
          <a:p>
            <a:pPr algn="l"/>
            <a:r>
              <a:rPr lang="zh-CN" altLang="en-US">
                <a:solidFill>
                  <a:srgbClr val="02743F"/>
                </a:solidFill>
                <a:latin typeface="OPPOSans M" panose="00020600040101010101" charset="-122"/>
                <a:ea typeface="OPPOSans M" panose="00020600040101010101" charset="-122"/>
                <a:sym typeface="+mn-ea"/>
              </a:rPr>
              <a:t>线程池</a:t>
            </a:r>
            <a:r>
              <a:rPr lang="en-US" altLang="zh-CN">
                <a:solidFill>
                  <a:srgbClr val="02743F"/>
                </a:solidFill>
                <a:latin typeface="OPPOSans M" panose="00020600040101010101" charset="-122"/>
                <a:ea typeface="OPPOSans M" panose="00020600040101010101" charset="-122"/>
                <a:sym typeface="+mn-ea"/>
              </a:rPr>
              <a:t>runWorker</a:t>
            </a:r>
            <a:r>
              <a:rPr lang="zh-CN" altLang="en-US">
                <a:solidFill>
                  <a:srgbClr val="02743F"/>
                </a:solidFill>
                <a:latin typeface="OPPOSans M" panose="00020600040101010101" charset="-122"/>
                <a:ea typeface="OPPOSans M" panose="00020600040101010101" charset="-122"/>
                <a:sym typeface="+mn-ea"/>
              </a:rPr>
              <a:t>流程</a:t>
            </a:r>
            <a:endParaRPr lang="zh-CN" altLang="en-US">
              <a:solidFill>
                <a:srgbClr val="02743F"/>
              </a:solidFill>
              <a:latin typeface="OPPOSans M" panose="00020600040101010101" charset="-122"/>
              <a:ea typeface="OPPOSans M" panose="00020600040101010101" charset="-122"/>
              <a:sym typeface="+mn-ea"/>
            </a:endParaRPr>
          </a:p>
          <a:p>
            <a:pPr algn="l"/>
            <a:endParaRPr lang="zh-CN" altLang="en-US">
              <a:solidFill>
                <a:srgbClr val="02743F"/>
              </a:solidFill>
              <a:latin typeface="OPPOSans M" panose="00020600040101010101" charset="-122"/>
              <a:ea typeface="OPPOSans M" panose="00020600040101010101" charset="-122"/>
            </a:endParaRPr>
          </a:p>
        </p:txBody>
      </p:sp>
      <p:pic>
        <p:nvPicPr>
          <p:cNvPr id="2" name="图片 1" descr="p41"/>
          <p:cNvPicPr>
            <a:picLocks noChangeAspect="1"/>
          </p:cNvPicPr>
          <p:nvPr/>
        </p:nvPicPr>
        <p:blipFill>
          <a:blip r:embed="rId1"/>
          <a:srcRect t="1034"/>
          <a:stretch>
            <a:fillRect/>
          </a:stretch>
        </p:blipFill>
        <p:spPr>
          <a:xfrm>
            <a:off x="3145155" y="34290"/>
            <a:ext cx="4914265" cy="6444615"/>
          </a:xfrm>
          <a:prstGeom prst="rect">
            <a:avLst/>
          </a:prstGeom>
        </p:spPr>
      </p:pic>
      <p:sp>
        <p:nvSpPr>
          <p:cNvPr id="48" name="文本框 47"/>
          <p:cNvSpPr txBox="1"/>
          <p:nvPr/>
        </p:nvSpPr>
        <p:spPr>
          <a:xfrm>
            <a:off x="2049780" y="6478905"/>
            <a:ext cx="7802880" cy="319405"/>
          </a:xfrm>
          <a:prstGeom prst="rect">
            <a:avLst/>
          </a:prstGeom>
          <a:noFill/>
        </p:spPr>
        <p:txBody>
          <a:bodyPr wrap="square" rtlCol="0">
            <a:spAutoFit/>
          </a:bodyPr>
          <a:p>
            <a:pPr algn="ctr"/>
            <a:r>
              <a:rPr lang="zh-CN" altLang="en-US" sz="1400">
                <a:solidFill>
                  <a:srgbClr val="02743F"/>
                </a:solidFill>
                <a:latin typeface="OPPOSans M" panose="00020600040101010101" charset="-122"/>
                <a:ea typeface="OPPOSans M" panose="00020600040101010101" charset="-122"/>
              </a:rPr>
              <a:t>图源：https://tech.meituan.com/2020/04/02/java-pooling-pratice-in-meituan.html</a:t>
            </a:r>
            <a:endParaRPr lang="zh-CN" altLang="en-US" sz="1400">
              <a:solidFill>
                <a:srgbClr val="02743F"/>
              </a:solidFill>
              <a:latin typeface="OPPOSans M" panose="00020600040101010101" charset="-122"/>
              <a:ea typeface="OPPOSans M" panose="00020600040101010101"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文本框 16"/>
          <p:cNvSpPr txBox="1"/>
          <p:nvPr/>
        </p:nvSpPr>
        <p:spPr>
          <a:xfrm>
            <a:off x="194945" y="294005"/>
            <a:ext cx="4185920" cy="659130"/>
          </a:xfrm>
          <a:prstGeom prst="rect">
            <a:avLst/>
          </a:prstGeom>
          <a:noFill/>
        </p:spPr>
        <p:txBody>
          <a:bodyPr wrap="square" rtlCol="0">
            <a:spAutoFit/>
          </a:bodyPr>
          <a:p>
            <a:pPr algn="l"/>
            <a:r>
              <a:rPr lang="zh-CN" altLang="en-US">
                <a:solidFill>
                  <a:srgbClr val="02743F"/>
                </a:solidFill>
                <a:latin typeface="OPPOSans M" panose="00020600040101010101" charset="-122"/>
                <a:ea typeface="OPPOSans M" panose="00020600040101010101" charset="-122"/>
                <a:sym typeface="+mn-ea"/>
              </a:rPr>
              <a:t>线程池</a:t>
            </a:r>
            <a:r>
              <a:rPr lang="en-US" altLang="zh-CN">
                <a:solidFill>
                  <a:srgbClr val="02743F"/>
                </a:solidFill>
                <a:latin typeface="OPPOSans M" panose="00020600040101010101" charset="-122"/>
                <a:ea typeface="OPPOSans M" panose="00020600040101010101" charset="-122"/>
                <a:sym typeface="+mn-ea"/>
              </a:rPr>
              <a:t>getTask</a:t>
            </a:r>
            <a:r>
              <a:rPr lang="zh-CN" altLang="en-US">
                <a:solidFill>
                  <a:srgbClr val="02743F"/>
                </a:solidFill>
                <a:latin typeface="OPPOSans M" panose="00020600040101010101" charset="-122"/>
                <a:ea typeface="OPPOSans M" panose="00020600040101010101" charset="-122"/>
                <a:sym typeface="+mn-ea"/>
              </a:rPr>
              <a:t>方法</a:t>
            </a:r>
            <a:endParaRPr lang="zh-CN" altLang="en-US">
              <a:solidFill>
                <a:srgbClr val="02743F"/>
              </a:solidFill>
              <a:latin typeface="OPPOSans M" panose="00020600040101010101" charset="-122"/>
              <a:ea typeface="OPPOSans M" panose="00020600040101010101" charset="-122"/>
              <a:sym typeface="+mn-ea"/>
            </a:endParaRPr>
          </a:p>
          <a:p>
            <a:pPr algn="l"/>
            <a:endParaRPr lang="zh-CN" altLang="en-US">
              <a:solidFill>
                <a:srgbClr val="02743F"/>
              </a:solidFill>
              <a:latin typeface="OPPOSans M" panose="00020600040101010101" charset="-122"/>
              <a:ea typeface="OPPOSans M" panose="00020600040101010101" charset="-122"/>
            </a:endParaRPr>
          </a:p>
        </p:txBody>
      </p:sp>
      <p:pic>
        <p:nvPicPr>
          <p:cNvPr id="2" name="图片 1" descr="p37"/>
          <p:cNvPicPr>
            <a:picLocks noChangeAspect="1"/>
          </p:cNvPicPr>
          <p:nvPr/>
        </p:nvPicPr>
        <p:blipFill>
          <a:blip r:embed="rId1"/>
          <a:stretch>
            <a:fillRect/>
          </a:stretch>
        </p:blipFill>
        <p:spPr>
          <a:xfrm>
            <a:off x="194400" y="738000"/>
            <a:ext cx="10058400" cy="557593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p39"/>
          <p:cNvPicPr>
            <a:picLocks noChangeAspect="1"/>
          </p:cNvPicPr>
          <p:nvPr/>
        </p:nvPicPr>
        <p:blipFill>
          <a:blip r:embed="rId1"/>
          <a:stretch>
            <a:fillRect/>
          </a:stretch>
        </p:blipFill>
        <p:spPr>
          <a:xfrm>
            <a:off x="1896110" y="294005"/>
            <a:ext cx="7472680" cy="6097905"/>
          </a:xfrm>
          <a:prstGeom prst="rect">
            <a:avLst/>
          </a:prstGeom>
        </p:spPr>
      </p:pic>
      <p:sp>
        <p:nvSpPr>
          <p:cNvPr id="17" name="文本框 16"/>
          <p:cNvSpPr txBox="1"/>
          <p:nvPr/>
        </p:nvSpPr>
        <p:spPr>
          <a:xfrm>
            <a:off x="194945" y="294005"/>
            <a:ext cx="4185920" cy="659130"/>
          </a:xfrm>
          <a:prstGeom prst="rect">
            <a:avLst/>
          </a:prstGeom>
          <a:noFill/>
        </p:spPr>
        <p:txBody>
          <a:bodyPr wrap="square" rtlCol="0">
            <a:spAutoFit/>
          </a:bodyPr>
          <a:p>
            <a:pPr algn="l"/>
            <a:r>
              <a:rPr lang="zh-CN" altLang="en-US">
                <a:solidFill>
                  <a:srgbClr val="02743F"/>
                </a:solidFill>
                <a:latin typeface="OPPOSans M" panose="00020600040101010101" charset="-122"/>
                <a:ea typeface="OPPOSans M" panose="00020600040101010101" charset="-122"/>
                <a:sym typeface="+mn-ea"/>
              </a:rPr>
              <a:t>线程池</a:t>
            </a:r>
            <a:r>
              <a:rPr lang="en-US" altLang="zh-CN">
                <a:solidFill>
                  <a:srgbClr val="02743F"/>
                </a:solidFill>
                <a:latin typeface="OPPOSans M" panose="00020600040101010101" charset="-122"/>
                <a:ea typeface="OPPOSans M" panose="00020600040101010101" charset="-122"/>
                <a:sym typeface="+mn-ea"/>
              </a:rPr>
              <a:t>getTask</a:t>
            </a:r>
            <a:r>
              <a:rPr lang="zh-CN" altLang="en-US">
                <a:solidFill>
                  <a:srgbClr val="02743F"/>
                </a:solidFill>
                <a:latin typeface="OPPOSans M" panose="00020600040101010101" charset="-122"/>
                <a:ea typeface="OPPOSans M" panose="00020600040101010101" charset="-122"/>
                <a:sym typeface="+mn-ea"/>
              </a:rPr>
              <a:t>流程</a:t>
            </a:r>
            <a:endParaRPr lang="zh-CN" altLang="en-US">
              <a:solidFill>
                <a:srgbClr val="02743F"/>
              </a:solidFill>
              <a:latin typeface="OPPOSans M" panose="00020600040101010101" charset="-122"/>
              <a:ea typeface="OPPOSans M" panose="00020600040101010101" charset="-122"/>
              <a:sym typeface="+mn-ea"/>
            </a:endParaRPr>
          </a:p>
          <a:p>
            <a:pPr algn="l"/>
            <a:endParaRPr lang="zh-CN" altLang="en-US">
              <a:solidFill>
                <a:srgbClr val="02743F"/>
              </a:solidFill>
              <a:latin typeface="OPPOSans M" panose="00020600040101010101" charset="-122"/>
              <a:ea typeface="OPPOSans M" panose="00020600040101010101" charset="-122"/>
            </a:endParaRPr>
          </a:p>
        </p:txBody>
      </p:sp>
      <p:sp>
        <p:nvSpPr>
          <p:cNvPr id="48" name="文本框 47"/>
          <p:cNvSpPr txBox="1"/>
          <p:nvPr/>
        </p:nvSpPr>
        <p:spPr>
          <a:xfrm>
            <a:off x="2194560" y="6391910"/>
            <a:ext cx="7802880" cy="319405"/>
          </a:xfrm>
          <a:prstGeom prst="rect">
            <a:avLst/>
          </a:prstGeom>
          <a:noFill/>
        </p:spPr>
        <p:txBody>
          <a:bodyPr wrap="square" rtlCol="0">
            <a:spAutoFit/>
          </a:bodyPr>
          <a:p>
            <a:pPr algn="ctr"/>
            <a:r>
              <a:rPr lang="zh-CN" altLang="en-US" sz="1400">
                <a:solidFill>
                  <a:srgbClr val="02743F"/>
                </a:solidFill>
                <a:latin typeface="OPPOSans M" panose="00020600040101010101" charset="-122"/>
                <a:ea typeface="OPPOSans M" panose="00020600040101010101" charset="-122"/>
              </a:rPr>
              <a:t>图源：https://tech.meituan.com/2020/04/02/java-pooling-pratice-in-meituan.html</a:t>
            </a:r>
            <a:endParaRPr lang="zh-CN" altLang="en-US" sz="1400">
              <a:solidFill>
                <a:srgbClr val="02743F"/>
              </a:solidFill>
              <a:latin typeface="OPPOSans M" panose="00020600040101010101" charset="-122"/>
              <a:ea typeface="OPPOSans M" panose="00020600040101010101"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文本框 16"/>
          <p:cNvSpPr txBox="1"/>
          <p:nvPr/>
        </p:nvSpPr>
        <p:spPr>
          <a:xfrm>
            <a:off x="194945" y="294005"/>
            <a:ext cx="4185920" cy="659130"/>
          </a:xfrm>
          <a:prstGeom prst="rect">
            <a:avLst/>
          </a:prstGeom>
          <a:noFill/>
        </p:spPr>
        <p:txBody>
          <a:bodyPr wrap="square" rtlCol="0">
            <a:spAutoFit/>
          </a:bodyPr>
          <a:p>
            <a:pPr algn="l"/>
            <a:r>
              <a:rPr lang="zh-CN" altLang="en-US">
                <a:solidFill>
                  <a:srgbClr val="02743F"/>
                </a:solidFill>
                <a:latin typeface="OPPOSans M" panose="00020600040101010101" charset="-122"/>
                <a:ea typeface="OPPOSans M" panose="00020600040101010101" charset="-122"/>
                <a:sym typeface="+mn-ea"/>
              </a:rPr>
              <a:t>线程池</a:t>
            </a:r>
            <a:r>
              <a:rPr lang="en-US" altLang="zh-CN">
                <a:solidFill>
                  <a:srgbClr val="02743F"/>
                </a:solidFill>
                <a:latin typeface="OPPOSans M" panose="00020600040101010101" charset="-122"/>
                <a:ea typeface="OPPOSans M" panose="00020600040101010101" charset="-122"/>
                <a:sym typeface="+mn-ea"/>
              </a:rPr>
              <a:t>processWorkerExit</a:t>
            </a:r>
            <a:r>
              <a:rPr lang="zh-CN" altLang="en-US">
                <a:solidFill>
                  <a:srgbClr val="02743F"/>
                </a:solidFill>
                <a:latin typeface="OPPOSans M" panose="00020600040101010101" charset="-122"/>
                <a:ea typeface="OPPOSans M" panose="00020600040101010101" charset="-122"/>
                <a:sym typeface="+mn-ea"/>
              </a:rPr>
              <a:t>方法</a:t>
            </a:r>
            <a:endParaRPr lang="zh-CN" altLang="en-US">
              <a:solidFill>
                <a:srgbClr val="02743F"/>
              </a:solidFill>
              <a:latin typeface="OPPOSans M" panose="00020600040101010101" charset="-122"/>
              <a:ea typeface="OPPOSans M" panose="00020600040101010101" charset="-122"/>
              <a:sym typeface="+mn-ea"/>
            </a:endParaRPr>
          </a:p>
          <a:p>
            <a:pPr algn="l"/>
            <a:endParaRPr lang="zh-CN" altLang="en-US">
              <a:solidFill>
                <a:srgbClr val="02743F"/>
              </a:solidFill>
              <a:latin typeface="OPPOSans M" panose="00020600040101010101" charset="-122"/>
              <a:ea typeface="OPPOSans M" panose="00020600040101010101" charset="-122"/>
            </a:endParaRPr>
          </a:p>
        </p:txBody>
      </p:sp>
      <p:pic>
        <p:nvPicPr>
          <p:cNvPr id="2" name="图片 1" descr="p42"/>
          <p:cNvPicPr>
            <a:picLocks noChangeAspect="1"/>
          </p:cNvPicPr>
          <p:nvPr/>
        </p:nvPicPr>
        <p:blipFill>
          <a:blip r:embed="rId1"/>
          <a:stretch>
            <a:fillRect/>
          </a:stretch>
        </p:blipFill>
        <p:spPr>
          <a:xfrm>
            <a:off x="194400" y="738000"/>
            <a:ext cx="10058400" cy="466026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文本框 16"/>
          <p:cNvSpPr txBox="1"/>
          <p:nvPr/>
        </p:nvSpPr>
        <p:spPr>
          <a:xfrm>
            <a:off x="194945" y="294005"/>
            <a:ext cx="4185920" cy="659130"/>
          </a:xfrm>
          <a:prstGeom prst="rect">
            <a:avLst/>
          </a:prstGeom>
          <a:noFill/>
        </p:spPr>
        <p:txBody>
          <a:bodyPr wrap="square" rtlCol="0">
            <a:spAutoFit/>
          </a:bodyPr>
          <a:p>
            <a:pPr algn="l"/>
            <a:r>
              <a:rPr lang="zh-CN" altLang="en-US">
                <a:solidFill>
                  <a:srgbClr val="02743F"/>
                </a:solidFill>
                <a:latin typeface="OPPOSans M" panose="00020600040101010101" charset="-122"/>
                <a:ea typeface="OPPOSans M" panose="00020600040101010101" charset="-122"/>
                <a:sym typeface="+mn-ea"/>
              </a:rPr>
              <a:t>线程池</a:t>
            </a:r>
            <a:r>
              <a:rPr lang="en-US" altLang="zh-CN">
                <a:solidFill>
                  <a:srgbClr val="02743F"/>
                </a:solidFill>
                <a:latin typeface="OPPOSans M" panose="00020600040101010101" charset="-122"/>
                <a:ea typeface="OPPOSans M" panose="00020600040101010101" charset="-122"/>
                <a:sym typeface="+mn-ea"/>
              </a:rPr>
              <a:t>tryTerminate</a:t>
            </a:r>
            <a:r>
              <a:rPr lang="zh-CN" altLang="en-US">
                <a:solidFill>
                  <a:srgbClr val="02743F"/>
                </a:solidFill>
                <a:latin typeface="OPPOSans M" panose="00020600040101010101" charset="-122"/>
                <a:ea typeface="OPPOSans M" panose="00020600040101010101" charset="-122"/>
                <a:sym typeface="+mn-ea"/>
              </a:rPr>
              <a:t>方法</a:t>
            </a:r>
            <a:endParaRPr lang="zh-CN" altLang="en-US">
              <a:solidFill>
                <a:srgbClr val="02743F"/>
              </a:solidFill>
              <a:latin typeface="OPPOSans M" panose="00020600040101010101" charset="-122"/>
              <a:ea typeface="OPPOSans M" panose="00020600040101010101" charset="-122"/>
              <a:sym typeface="+mn-ea"/>
            </a:endParaRPr>
          </a:p>
          <a:p>
            <a:pPr algn="l"/>
            <a:endParaRPr lang="zh-CN" altLang="en-US">
              <a:solidFill>
                <a:srgbClr val="02743F"/>
              </a:solidFill>
              <a:latin typeface="OPPOSans M" panose="00020600040101010101" charset="-122"/>
              <a:ea typeface="OPPOSans M" panose="00020600040101010101" charset="-122"/>
            </a:endParaRPr>
          </a:p>
        </p:txBody>
      </p:sp>
      <p:pic>
        <p:nvPicPr>
          <p:cNvPr id="2" name="图片 1" descr="p17"/>
          <p:cNvPicPr>
            <a:picLocks noChangeAspect="1"/>
          </p:cNvPicPr>
          <p:nvPr/>
        </p:nvPicPr>
        <p:blipFill>
          <a:blip r:embed="rId1"/>
          <a:stretch>
            <a:fillRect/>
          </a:stretch>
        </p:blipFill>
        <p:spPr>
          <a:xfrm>
            <a:off x="194400" y="738000"/>
            <a:ext cx="10057765" cy="484759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文本框 16"/>
          <p:cNvSpPr txBox="1"/>
          <p:nvPr/>
        </p:nvSpPr>
        <p:spPr>
          <a:xfrm>
            <a:off x="194945" y="294005"/>
            <a:ext cx="4185920" cy="659130"/>
          </a:xfrm>
          <a:prstGeom prst="rect">
            <a:avLst/>
          </a:prstGeom>
          <a:noFill/>
        </p:spPr>
        <p:txBody>
          <a:bodyPr wrap="square" rtlCol="0">
            <a:spAutoFit/>
          </a:bodyPr>
          <a:p>
            <a:pPr algn="l"/>
            <a:r>
              <a:rPr lang="zh-CN" altLang="en-US">
                <a:solidFill>
                  <a:srgbClr val="02743F"/>
                </a:solidFill>
                <a:latin typeface="OPPOSans M" panose="00020600040101010101" charset="-122"/>
                <a:ea typeface="OPPOSans M" panose="00020600040101010101" charset="-122"/>
                <a:sym typeface="+mn-ea"/>
              </a:rPr>
              <a:t>线程池</a:t>
            </a:r>
            <a:r>
              <a:rPr lang="en-US" altLang="zh-CN">
                <a:solidFill>
                  <a:srgbClr val="02743F"/>
                </a:solidFill>
                <a:latin typeface="OPPOSans M" panose="00020600040101010101" charset="-122"/>
                <a:ea typeface="OPPOSans M" panose="00020600040101010101" charset="-122"/>
                <a:sym typeface="+mn-ea"/>
              </a:rPr>
              <a:t>shutdown</a:t>
            </a:r>
            <a:endParaRPr lang="en-US" altLang="zh-CN">
              <a:solidFill>
                <a:srgbClr val="02743F"/>
              </a:solidFill>
              <a:latin typeface="OPPOSans M" panose="00020600040101010101" charset="-122"/>
              <a:ea typeface="OPPOSans M" panose="00020600040101010101" charset="-122"/>
              <a:sym typeface="+mn-ea"/>
            </a:endParaRPr>
          </a:p>
          <a:p>
            <a:pPr algn="l"/>
            <a:endParaRPr lang="zh-CN" altLang="en-US">
              <a:solidFill>
                <a:srgbClr val="02743F"/>
              </a:solidFill>
              <a:latin typeface="OPPOSans M" panose="00020600040101010101" charset="-122"/>
              <a:ea typeface="OPPOSans M" panose="00020600040101010101" charset="-122"/>
            </a:endParaRPr>
          </a:p>
        </p:txBody>
      </p:sp>
      <p:pic>
        <p:nvPicPr>
          <p:cNvPr id="2" name="图片 1" descr="p18"/>
          <p:cNvPicPr>
            <a:picLocks noChangeAspect="1"/>
          </p:cNvPicPr>
          <p:nvPr/>
        </p:nvPicPr>
        <p:blipFill>
          <a:blip r:embed="rId1"/>
          <a:stretch>
            <a:fillRect/>
          </a:stretch>
        </p:blipFill>
        <p:spPr>
          <a:xfrm>
            <a:off x="194400" y="720000"/>
            <a:ext cx="10058400" cy="226695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 name="文本框 41"/>
          <p:cNvSpPr txBox="1"/>
          <p:nvPr/>
        </p:nvSpPr>
        <p:spPr>
          <a:xfrm>
            <a:off x="3491230" y="2359025"/>
            <a:ext cx="5208905" cy="953135"/>
          </a:xfrm>
          <a:prstGeom prst="rect">
            <a:avLst/>
          </a:prstGeom>
          <a:noFill/>
        </p:spPr>
        <p:txBody>
          <a:bodyPr wrap="square" rtlCol="0">
            <a:spAutoFit/>
          </a:bodyPr>
          <a:p>
            <a:pPr algn="ctr"/>
            <a:r>
              <a:rPr lang="en-US" altLang="zh-CN" sz="3600">
                <a:solidFill>
                  <a:srgbClr val="02743F"/>
                </a:solidFill>
                <a:latin typeface="OPPOSans M" panose="00020600040101010101" charset="-122"/>
                <a:ea typeface="OPPOSans M" panose="00020600040101010101" charset="-122"/>
              </a:rPr>
              <a:t>Java</a:t>
            </a:r>
            <a:r>
              <a:rPr lang="zh-CN" altLang="en-US" sz="3600">
                <a:solidFill>
                  <a:srgbClr val="02743F"/>
                </a:solidFill>
                <a:latin typeface="OPPOSans M" panose="00020600040101010101" charset="-122"/>
                <a:ea typeface="OPPOSans M" panose="00020600040101010101" charset="-122"/>
              </a:rPr>
              <a:t>中的线程池的使用</a:t>
            </a:r>
            <a:endParaRPr lang="zh-CN" altLang="en-US" sz="3600">
              <a:solidFill>
                <a:srgbClr val="02743F"/>
              </a:solidFill>
              <a:latin typeface="OPPOSans M" panose="00020600040101010101" charset="-122"/>
              <a:ea typeface="OPPOSans M" panose="00020600040101010101" charset="-122"/>
            </a:endParaRPr>
          </a:p>
          <a:p>
            <a:pPr algn="l"/>
            <a:endParaRPr lang="zh-CN" altLang="en-US">
              <a:solidFill>
                <a:srgbClr val="02743F"/>
              </a:solidFill>
              <a:latin typeface="OPPOSans M" panose="00020600040101010101" charset="-122"/>
              <a:ea typeface="OPPOSans M" panose="00020600040101010101" charset="-122"/>
            </a:endParaRPr>
          </a:p>
        </p:txBody>
      </p:sp>
      <p:sp>
        <p:nvSpPr>
          <p:cNvPr id="24" name="矩形 23"/>
          <p:cNvSpPr/>
          <p:nvPr/>
        </p:nvSpPr>
        <p:spPr>
          <a:xfrm>
            <a:off x="-13970" y="3543935"/>
            <a:ext cx="12219940" cy="75565"/>
          </a:xfrm>
          <a:prstGeom prst="rect">
            <a:avLst/>
          </a:prstGeom>
          <a:solidFill>
            <a:srgbClr val="027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文本框 16"/>
          <p:cNvSpPr txBox="1"/>
          <p:nvPr/>
        </p:nvSpPr>
        <p:spPr>
          <a:xfrm>
            <a:off x="194945" y="294005"/>
            <a:ext cx="4185920" cy="659130"/>
          </a:xfrm>
          <a:prstGeom prst="rect">
            <a:avLst/>
          </a:prstGeom>
          <a:noFill/>
        </p:spPr>
        <p:txBody>
          <a:bodyPr wrap="square" rtlCol="0">
            <a:spAutoFit/>
          </a:bodyPr>
          <a:p>
            <a:pPr algn="l"/>
            <a:r>
              <a:rPr lang="zh-CN" altLang="en-US">
                <a:solidFill>
                  <a:srgbClr val="02743F"/>
                </a:solidFill>
                <a:latin typeface="OPPOSans M" panose="00020600040101010101" charset="-122"/>
                <a:ea typeface="OPPOSans M" panose="00020600040101010101" charset="-122"/>
              </a:rPr>
              <a:t>线程池的使用</a:t>
            </a:r>
            <a:endParaRPr lang="zh-CN" altLang="en-US">
              <a:solidFill>
                <a:srgbClr val="02743F"/>
              </a:solidFill>
              <a:latin typeface="OPPOSans M" panose="00020600040101010101" charset="-122"/>
              <a:ea typeface="OPPOSans M" panose="00020600040101010101" charset="-122"/>
            </a:endParaRPr>
          </a:p>
          <a:p>
            <a:pPr algn="l"/>
            <a:endParaRPr lang="zh-CN" altLang="en-US">
              <a:solidFill>
                <a:srgbClr val="02743F"/>
              </a:solidFill>
              <a:latin typeface="OPPOSans M" panose="00020600040101010101" charset="-122"/>
              <a:ea typeface="OPPOSans M" panose="00020600040101010101" charset="-122"/>
            </a:endParaRPr>
          </a:p>
        </p:txBody>
      </p:sp>
      <p:grpSp>
        <p:nvGrpSpPr>
          <p:cNvPr id="6" name="组合 5"/>
          <p:cNvGrpSpPr/>
          <p:nvPr/>
        </p:nvGrpSpPr>
        <p:grpSpPr>
          <a:xfrm>
            <a:off x="318770" y="876935"/>
            <a:ext cx="11454130" cy="822960"/>
            <a:chOff x="502" y="1381"/>
            <a:chExt cx="18038" cy="1296"/>
          </a:xfrm>
        </p:grpSpPr>
        <p:sp>
          <p:nvSpPr>
            <p:cNvPr id="2" name="文本框 1"/>
            <p:cNvSpPr txBox="1"/>
            <p:nvPr/>
          </p:nvSpPr>
          <p:spPr>
            <a:xfrm>
              <a:off x="658" y="1381"/>
              <a:ext cx="17883" cy="1296"/>
            </a:xfrm>
            <a:prstGeom prst="rect">
              <a:avLst/>
            </a:prstGeom>
            <a:noFill/>
          </p:spPr>
          <p:txBody>
            <a:bodyPr wrap="square" rtlCol="0">
              <a:spAutoFit/>
            </a:bodyPr>
            <a:p>
              <a:pPr algn="l">
                <a:lnSpc>
                  <a:spcPct val="150000"/>
                </a:lnSpc>
              </a:pPr>
              <a:r>
                <a:rPr lang="zh-CN" altLang="en-US" sz="1600">
                  <a:solidFill>
                    <a:srgbClr val="02743F"/>
                  </a:solidFill>
                  <a:latin typeface="OPPOSans M" panose="00020600040101010101" charset="-122"/>
                  <a:ea typeface="OPPOSans M" panose="00020600040101010101" charset="-122"/>
                  <a:sym typeface="+mn-ea"/>
                </a:rPr>
                <a:t>线程池的创建，提交任务，关闭线程池</a:t>
              </a:r>
              <a:endParaRPr lang="zh-CN" altLang="en-US" sz="1600">
                <a:solidFill>
                  <a:srgbClr val="02743F"/>
                </a:solidFill>
                <a:latin typeface="OPPOSans M" panose="00020600040101010101" charset="-122"/>
                <a:ea typeface="OPPOSans M" panose="00020600040101010101" charset="-122"/>
                <a:sym typeface="+mn-ea"/>
              </a:endParaRPr>
            </a:p>
            <a:p>
              <a:pPr algn="l">
                <a:lnSpc>
                  <a:spcPct val="150000"/>
                </a:lnSpc>
              </a:pPr>
              <a:endParaRPr lang="zh-CN" altLang="en-US" sz="1600">
                <a:solidFill>
                  <a:srgbClr val="02743F"/>
                </a:solidFill>
                <a:latin typeface="OPPOSans M" panose="00020600040101010101" charset="-122"/>
                <a:ea typeface="OPPOSans M" panose="00020600040101010101" charset="-122"/>
                <a:sym typeface="+mn-ea"/>
              </a:endParaRPr>
            </a:p>
          </p:txBody>
        </p:sp>
        <p:sp>
          <p:nvSpPr>
            <p:cNvPr id="4" name="椭圆 3"/>
            <p:cNvSpPr/>
            <p:nvPr/>
          </p:nvSpPr>
          <p:spPr>
            <a:xfrm>
              <a:off x="502" y="1700"/>
              <a:ext cx="120" cy="12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5" name="图片 4" descr="p30"/>
          <p:cNvPicPr>
            <a:picLocks noChangeAspect="1"/>
          </p:cNvPicPr>
          <p:nvPr/>
        </p:nvPicPr>
        <p:blipFill>
          <a:blip r:embed="rId1"/>
          <a:stretch>
            <a:fillRect/>
          </a:stretch>
        </p:blipFill>
        <p:spPr>
          <a:xfrm>
            <a:off x="394970" y="1543685"/>
            <a:ext cx="10058400" cy="1550670"/>
          </a:xfrm>
          <a:prstGeom prst="rect">
            <a:avLst/>
          </a:prstGeom>
        </p:spPr>
      </p:pic>
      <p:grpSp>
        <p:nvGrpSpPr>
          <p:cNvPr id="19" name="组合 18"/>
          <p:cNvGrpSpPr/>
          <p:nvPr/>
        </p:nvGrpSpPr>
        <p:grpSpPr>
          <a:xfrm>
            <a:off x="309245" y="3243580"/>
            <a:ext cx="11454765" cy="822960"/>
            <a:chOff x="502" y="5093"/>
            <a:chExt cx="18039" cy="1296"/>
          </a:xfrm>
        </p:grpSpPr>
        <p:grpSp>
          <p:nvGrpSpPr>
            <p:cNvPr id="10" name="组合 9"/>
            <p:cNvGrpSpPr/>
            <p:nvPr/>
          </p:nvGrpSpPr>
          <p:grpSpPr>
            <a:xfrm>
              <a:off x="502" y="5093"/>
              <a:ext cx="18039" cy="1296"/>
              <a:chOff x="502" y="1381"/>
              <a:chExt cx="18039" cy="1296"/>
            </a:xfrm>
          </p:grpSpPr>
          <p:sp>
            <p:nvSpPr>
              <p:cNvPr id="11" name="文本框 10"/>
              <p:cNvSpPr txBox="1"/>
              <p:nvPr/>
            </p:nvSpPr>
            <p:spPr>
              <a:xfrm>
                <a:off x="658" y="1381"/>
                <a:ext cx="17883" cy="1296"/>
              </a:xfrm>
              <a:prstGeom prst="rect">
                <a:avLst/>
              </a:prstGeom>
              <a:noFill/>
            </p:spPr>
            <p:txBody>
              <a:bodyPr wrap="square" rtlCol="0">
                <a:spAutoFit/>
              </a:bodyPr>
              <a:p>
                <a:pPr algn="l">
                  <a:lnSpc>
                    <a:spcPct val="150000"/>
                  </a:lnSpc>
                </a:pPr>
                <a:r>
                  <a:rPr lang="zh-CN" altLang="en-US" sz="1600">
                    <a:solidFill>
                      <a:srgbClr val="02743F"/>
                    </a:solidFill>
                    <a:latin typeface="OPPOSans M" panose="00020600040101010101" charset="-122"/>
                    <a:ea typeface="OPPOSans M" panose="00020600040101010101" charset="-122"/>
                    <a:sym typeface="+mn-ea"/>
                  </a:rPr>
                  <a:t>合理地配置线程池：</a:t>
                </a:r>
                <a:r>
                  <a:rPr lang="en-US" altLang="zh-CN" sz="1600">
                    <a:solidFill>
                      <a:srgbClr val="02743F"/>
                    </a:solidFill>
                    <a:latin typeface="OPPOSans M" panose="00020600040101010101" charset="-122"/>
                    <a:ea typeface="OPPOSans M" panose="00020600040101010101" charset="-122"/>
                    <a:sym typeface="+mn-ea"/>
                  </a:rPr>
                  <a:t>CPU</a:t>
                </a:r>
                <a:r>
                  <a:rPr lang="zh-CN" altLang="en-US" sz="1600">
                    <a:solidFill>
                      <a:srgbClr val="02743F"/>
                    </a:solidFill>
                    <a:latin typeface="OPPOSans M" panose="00020600040101010101" charset="-122"/>
                    <a:ea typeface="OPPOSans M" panose="00020600040101010101" charset="-122"/>
                    <a:sym typeface="+mn-ea"/>
                  </a:rPr>
                  <a:t>密集，尽可能小的线程                ；</a:t>
                </a:r>
                <a:r>
                  <a:rPr lang="en-US" altLang="zh-CN" sz="1600">
                    <a:solidFill>
                      <a:srgbClr val="02743F"/>
                    </a:solidFill>
                    <a:latin typeface="OPPOSans M" panose="00020600040101010101" charset="-122"/>
                    <a:ea typeface="OPPOSans M" panose="00020600040101010101" charset="-122"/>
                    <a:sym typeface="+mn-ea"/>
                  </a:rPr>
                  <a:t>IO</a:t>
                </a:r>
                <a:r>
                  <a:rPr lang="zh-CN" altLang="en-US" sz="1600">
                    <a:solidFill>
                      <a:srgbClr val="02743F"/>
                    </a:solidFill>
                    <a:latin typeface="OPPOSans M" panose="00020600040101010101" charset="-122"/>
                    <a:ea typeface="OPPOSans M" panose="00020600040101010101" charset="-122"/>
                    <a:sym typeface="+mn-ea"/>
                  </a:rPr>
                  <a:t>密集，尽可能多的线程</a:t>
                </a:r>
                <a:endParaRPr lang="zh-CN" altLang="en-US" sz="1600">
                  <a:solidFill>
                    <a:srgbClr val="02743F"/>
                  </a:solidFill>
                  <a:latin typeface="OPPOSans M" panose="00020600040101010101" charset="-122"/>
                  <a:ea typeface="OPPOSans M" panose="00020600040101010101" charset="-122"/>
                  <a:sym typeface="+mn-ea"/>
                </a:endParaRPr>
              </a:p>
              <a:p>
                <a:pPr algn="l">
                  <a:lnSpc>
                    <a:spcPct val="150000"/>
                  </a:lnSpc>
                </a:pPr>
                <a:endParaRPr lang="zh-CN" altLang="en-US" sz="1600">
                  <a:solidFill>
                    <a:srgbClr val="02743F"/>
                  </a:solidFill>
                  <a:latin typeface="OPPOSans M" panose="00020600040101010101" charset="-122"/>
                  <a:ea typeface="OPPOSans M" panose="00020600040101010101" charset="-122"/>
                  <a:sym typeface="+mn-ea"/>
                </a:endParaRPr>
              </a:p>
            </p:txBody>
          </p:sp>
          <p:sp>
            <p:nvSpPr>
              <p:cNvPr id="12" name="椭圆 11"/>
              <p:cNvSpPr/>
              <p:nvPr/>
            </p:nvSpPr>
            <p:spPr>
              <a:xfrm>
                <a:off x="502" y="1700"/>
                <a:ext cx="120" cy="12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8" name="组合 17"/>
            <p:cNvGrpSpPr/>
            <p:nvPr/>
          </p:nvGrpSpPr>
          <p:grpSpPr>
            <a:xfrm>
              <a:off x="7630" y="5230"/>
              <a:ext cx="7107" cy="615"/>
              <a:chOff x="7630" y="5230"/>
              <a:chExt cx="7107" cy="615"/>
            </a:xfrm>
          </p:grpSpPr>
          <p:graphicFrame>
            <p:nvGraphicFramePr>
              <p:cNvPr id="7" name="对象 6"/>
              <p:cNvGraphicFramePr/>
              <p:nvPr/>
            </p:nvGraphicFramePr>
            <p:xfrm>
              <a:off x="7630" y="5230"/>
              <a:ext cx="1465" cy="553"/>
            </p:xfrm>
            <a:graphic>
              <a:graphicData uri="http://schemas.openxmlformats.org/presentationml/2006/ole">
                <mc:AlternateContent xmlns:mc="http://schemas.openxmlformats.org/markup-compatibility/2006">
                  <mc:Choice xmlns:v="urn:schemas-microsoft-com:vml" Requires="v">
                    <p:oleObj spid="_x0000_s8" name="" r:id="rId2" imgW="558800" imgH="228600" progId="Equation.KSEE3">
                      <p:embed/>
                    </p:oleObj>
                  </mc:Choice>
                  <mc:Fallback>
                    <p:oleObj name="" r:id="rId2" imgW="558800" imgH="228600" progId="Equation.KSEE3">
                      <p:embed/>
                      <p:pic>
                        <p:nvPicPr>
                          <p:cNvPr id="0" name="图片 7"/>
                          <p:cNvPicPr/>
                          <p:nvPr/>
                        </p:nvPicPr>
                        <p:blipFill>
                          <a:blip r:embed="rId3"/>
                        </p:blipFill>
                        <p:spPr>
                          <a:xfrm>
                            <a:off x="7630" y="5230"/>
                            <a:ext cx="1465" cy="553"/>
                          </a:xfrm>
                          <a:prstGeom prst="rect">
                            <a:avLst/>
                          </a:prstGeom>
                        </p:spPr>
                      </p:pic>
                    </p:oleObj>
                  </mc:Fallback>
                </mc:AlternateContent>
              </a:graphicData>
            </a:graphic>
          </p:graphicFrame>
          <p:graphicFrame>
            <p:nvGraphicFramePr>
              <p:cNvPr id="15" name="对象 14"/>
              <p:cNvGraphicFramePr/>
              <p:nvPr/>
            </p:nvGraphicFramePr>
            <p:xfrm>
              <a:off x="12867" y="5230"/>
              <a:ext cx="1870" cy="615"/>
            </p:xfrm>
            <a:graphic>
              <a:graphicData uri="http://schemas.openxmlformats.org/presentationml/2006/ole">
                <mc:AlternateContent xmlns:mc="http://schemas.openxmlformats.org/markup-compatibility/2006">
                  <mc:Choice xmlns:v="urn:schemas-microsoft-com:vml" Requires="v">
                    <p:oleObj spid="_x0000_s16" name="" r:id="rId4" imgW="880745" imgH="327025" progId="Equation.KSEE3">
                      <p:embed/>
                    </p:oleObj>
                  </mc:Choice>
                  <mc:Fallback>
                    <p:oleObj name="" r:id="rId4" imgW="880745" imgH="327025" progId="Equation.KSEE3">
                      <p:embed/>
                      <p:pic>
                        <p:nvPicPr>
                          <p:cNvPr id="0" name="图片 15"/>
                          <p:cNvPicPr/>
                          <p:nvPr/>
                        </p:nvPicPr>
                        <p:blipFill>
                          <a:blip r:embed="rId5"/>
                          <a:stretch>
                            <a:fillRect/>
                          </a:stretch>
                        </p:blipFill>
                        <p:spPr>
                          <a:xfrm>
                            <a:off x="12867" y="5230"/>
                            <a:ext cx="1870" cy="615"/>
                          </a:xfrm>
                          <a:prstGeom prst="rect">
                            <a:avLst/>
                          </a:prstGeom>
                        </p:spPr>
                      </p:pic>
                    </p:oleObj>
                  </mc:Fallback>
                </mc:AlternateContent>
              </a:graphicData>
            </a:graphic>
          </p:graphicFrame>
        </p:gr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文本框 16"/>
          <p:cNvSpPr txBox="1"/>
          <p:nvPr/>
        </p:nvSpPr>
        <p:spPr>
          <a:xfrm>
            <a:off x="194945" y="294005"/>
            <a:ext cx="4185920" cy="659130"/>
          </a:xfrm>
          <a:prstGeom prst="rect">
            <a:avLst/>
          </a:prstGeom>
          <a:noFill/>
        </p:spPr>
        <p:txBody>
          <a:bodyPr wrap="square" rtlCol="0">
            <a:spAutoFit/>
          </a:bodyPr>
          <a:p>
            <a:pPr algn="l"/>
            <a:r>
              <a:rPr lang="zh-CN" altLang="en-US">
                <a:solidFill>
                  <a:srgbClr val="02743F"/>
                </a:solidFill>
                <a:latin typeface="OPPOSans M" panose="00020600040101010101" charset="-122"/>
                <a:ea typeface="OPPOSans M" panose="00020600040101010101" charset="-122"/>
              </a:rPr>
              <a:t>线程池的使用</a:t>
            </a:r>
            <a:endParaRPr lang="zh-CN" altLang="en-US">
              <a:solidFill>
                <a:srgbClr val="02743F"/>
              </a:solidFill>
              <a:latin typeface="OPPOSans M" panose="00020600040101010101" charset="-122"/>
              <a:ea typeface="OPPOSans M" panose="00020600040101010101" charset="-122"/>
            </a:endParaRPr>
          </a:p>
          <a:p>
            <a:pPr algn="l"/>
            <a:endParaRPr lang="zh-CN" altLang="en-US">
              <a:solidFill>
                <a:srgbClr val="02743F"/>
              </a:solidFill>
              <a:latin typeface="OPPOSans M" panose="00020600040101010101" charset="-122"/>
              <a:ea typeface="OPPOSans M" panose="00020600040101010101" charset="-122"/>
            </a:endParaRPr>
          </a:p>
        </p:txBody>
      </p:sp>
      <p:grpSp>
        <p:nvGrpSpPr>
          <p:cNvPr id="19" name="组合 18"/>
          <p:cNvGrpSpPr/>
          <p:nvPr/>
        </p:nvGrpSpPr>
        <p:grpSpPr>
          <a:xfrm>
            <a:off x="262255" y="791210"/>
            <a:ext cx="11454765" cy="822960"/>
            <a:chOff x="502" y="5093"/>
            <a:chExt cx="18039" cy="1296"/>
          </a:xfrm>
        </p:grpSpPr>
        <p:grpSp>
          <p:nvGrpSpPr>
            <p:cNvPr id="10" name="组合 9"/>
            <p:cNvGrpSpPr/>
            <p:nvPr/>
          </p:nvGrpSpPr>
          <p:grpSpPr>
            <a:xfrm>
              <a:off x="502" y="5093"/>
              <a:ext cx="18039" cy="1296"/>
              <a:chOff x="502" y="1381"/>
              <a:chExt cx="18039" cy="1296"/>
            </a:xfrm>
          </p:grpSpPr>
          <p:sp>
            <p:nvSpPr>
              <p:cNvPr id="11" name="文本框 10"/>
              <p:cNvSpPr txBox="1"/>
              <p:nvPr/>
            </p:nvSpPr>
            <p:spPr>
              <a:xfrm>
                <a:off x="658" y="1381"/>
                <a:ext cx="17883" cy="1296"/>
              </a:xfrm>
              <a:prstGeom prst="rect">
                <a:avLst/>
              </a:prstGeom>
              <a:noFill/>
            </p:spPr>
            <p:txBody>
              <a:bodyPr wrap="square" rtlCol="0">
                <a:spAutoFit/>
              </a:bodyPr>
              <a:p>
                <a:pPr algn="l">
                  <a:lnSpc>
                    <a:spcPct val="150000"/>
                  </a:lnSpc>
                </a:pPr>
                <a:r>
                  <a:rPr lang="zh-CN" altLang="en-US" sz="1600">
                    <a:solidFill>
                      <a:srgbClr val="02743F"/>
                    </a:solidFill>
                    <a:latin typeface="OPPOSans M" panose="00020600040101010101" charset="-122"/>
                    <a:ea typeface="OPPOSans M" panose="00020600040101010101" charset="-122"/>
                    <a:sym typeface="+mn-ea"/>
                  </a:rPr>
                  <a:t>合理地配置线程池：</a:t>
                </a:r>
                <a:r>
                  <a:rPr lang="en-US" altLang="zh-CN" sz="1600">
                    <a:solidFill>
                      <a:srgbClr val="02743F"/>
                    </a:solidFill>
                    <a:latin typeface="OPPOSans M" panose="00020600040101010101" charset="-122"/>
                    <a:ea typeface="OPPOSans M" panose="00020600040101010101" charset="-122"/>
                    <a:sym typeface="+mn-ea"/>
                  </a:rPr>
                  <a:t>CPU</a:t>
                </a:r>
                <a:r>
                  <a:rPr lang="zh-CN" altLang="en-US" sz="1600">
                    <a:solidFill>
                      <a:srgbClr val="02743F"/>
                    </a:solidFill>
                    <a:latin typeface="OPPOSans M" panose="00020600040101010101" charset="-122"/>
                    <a:ea typeface="OPPOSans M" panose="00020600040101010101" charset="-122"/>
                    <a:sym typeface="+mn-ea"/>
                  </a:rPr>
                  <a:t>密集，尽可能小的线程                ；</a:t>
                </a:r>
                <a:r>
                  <a:rPr lang="en-US" altLang="zh-CN" sz="1600">
                    <a:solidFill>
                      <a:srgbClr val="02743F"/>
                    </a:solidFill>
                    <a:latin typeface="OPPOSans M" panose="00020600040101010101" charset="-122"/>
                    <a:ea typeface="OPPOSans M" panose="00020600040101010101" charset="-122"/>
                    <a:sym typeface="+mn-ea"/>
                  </a:rPr>
                  <a:t>IO</a:t>
                </a:r>
                <a:r>
                  <a:rPr lang="zh-CN" altLang="en-US" sz="1600">
                    <a:solidFill>
                      <a:srgbClr val="02743F"/>
                    </a:solidFill>
                    <a:latin typeface="OPPOSans M" panose="00020600040101010101" charset="-122"/>
                    <a:ea typeface="OPPOSans M" panose="00020600040101010101" charset="-122"/>
                    <a:sym typeface="+mn-ea"/>
                  </a:rPr>
                  <a:t>密集，尽可能多的线程</a:t>
                </a:r>
                <a:endParaRPr lang="zh-CN" altLang="en-US" sz="1600">
                  <a:solidFill>
                    <a:srgbClr val="02743F"/>
                  </a:solidFill>
                  <a:latin typeface="OPPOSans M" panose="00020600040101010101" charset="-122"/>
                  <a:ea typeface="OPPOSans M" panose="00020600040101010101" charset="-122"/>
                  <a:sym typeface="+mn-ea"/>
                </a:endParaRPr>
              </a:p>
              <a:p>
                <a:pPr algn="l">
                  <a:lnSpc>
                    <a:spcPct val="150000"/>
                  </a:lnSpc>
                </a:pPr>
                <a:endParaRPr lang="zh-CN" altLang="en-US" sz="1600">
                  <a:solidFill>
                    <a:srgbClr val="02743F"/>
                  </a:solidFill>
                  <a:latin typeface="OPPOSans M" panose="00020600040101010101" charset="-122"/>
                  <a:ea typeface="OPPOSans M" panose="00020600040101010101" charset="-122"/>
                  <a:sym typeface="+mn-ea"/>
                </a:endParaRPr>
              </a:p>
            </p:txBody>
          </p:sp>
          <p:sp>
            <p:nvSpPr>
              <p:cNvPr id="12" name="椭圆 11"/>
              <p:cNvSpPr/>
              <p:nvPr/>
            </p:nvSpPr>
            <p:spPr>
              <a:xfrm>
                <a:off x="502" y="1700"/>
                <a:ext cx="120" cy="12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8" name="组合 17"/>
            <p:cNvGrpSpPr/>
            <p:nvPr/>
          </p:nvGrpSpPr>
          <p:grpSpPr>
            <a:xfrm>
              <a:off x="7630" y="5230"/>
              <a:ext cx="7107" cy="615"/>
              <a:chOff x="7630" y="5230"/>
              <a:chExt cx="7107" cy="615"/>
            </a:xfrm>
          </p:grpSpPr>
          <p:graphicFrame>
            <p:nvGraphicFramePr>
              <p:cNvPr id="7" name="对象 6"/>
              <p:cNvGraphicFramePr/>
              <p:nvPr/>
            </p:nvGraphicFramePr>
            <p:xfrm>
              <a:off x="7630" y="5230"/>
              <a:ext cx="1465" cy="553"/>
            </p:xfrm>
            <a:graphic>
              <a:graphicData uri="http://schemas.openxmlformats.org/presentationml/2006/ole">
                <mc:AlternateContent xmlns:mc="http://schemas.openxmlformats.org/markup-compatibility/2006">
                  <mc:Choice xmlns:v="urn:schemas-microsoft-com:vml" Requires="v">
                    <p:oleObj spid="_x0000_s8" name="" r:id="rId1" imgW="558800" imgH="228600" progId="Equation.KSEE3">
                      <p:embed/>
                    </p:oleObj>
                  </mc:Choice>
                  <mc:Fallback>
                    <p:oleObj name="" r:id="rId1" imgW="558800" imgH="228600" progId="Equation.KSEE3">
                      <p:embed/>
                      <p:pic>
                        <p:nvPicPr>
                          <p:cNvPr id="0" name="图片 7"/>
                          <p:cNvPicPr/>
                          <p:nvPr/>
                        </p:nvPicPr>
                        <p:blipFill>
                          <a:blip r:embed="rId2"/>
                        </p:blipFill>
                        <p:spPr>
                          <a:xfrm>
                            <a:off x="7630" y="5230"/>
                            <a:ext cx="1465" cy="553"/>
                          </a:xfrm>
                          <a:prstGeom prst="rect">
                            <a:avLst/>
                          </a:prstGeom>
                        </p:spPr>
                      </p:pic>
                    </p:oleObj>
                  </mc:Fallback>
                </mc:AlternateContent>
              </a:graphicData>
            </a:graphic>
          </p:graphicFrame>
          <p:graphicFrame>
            <p:nvGraphicFramePr>
              <p:cNvPr id="15" name="对象 14"/>
              <p:cNvGraphicFramePr/>
              <p:nvPr/>
            </p:nvGraphicFramePr>
            <p:xfrm>
              <a:off x="12867" y="5230"/>
              <a:ext cx="1870" cy="615"/>
            </p:xfrm>
            <a:graphic>
              <a:graphicData uri="http://schemas.openxmlformats.org/presentationml/2006/ole">
                <mc:AlternateContent xmlns:mc="http://schemas.openxmlformats.org/markup-compatibility/2006">
                  <mc:Choice xmlns:v="urn:schemas-microsoft-com:vml" Requires="v">
                    <p:oleObj spid="_x0000_s16" name="" r:id="rId3" imgW="880745" imgH="327025" progId="Equation.KSEE3">
                      <p:embed/>
                    </p:oleObj>
                  </mc:Choice>
                  <mc:Fallback>
                    <p:oleObj name="" r:id="rId3" imgW="880745" imgH="327025" progId="Equation.KSEE3">
                      <p:embed/>
                      <p:pic>
                        <p:nvPicPr>
                          <p:cNvPr id="0" name="图片 15"/>
                          <p:cNvPicPr/>
                          <p:nvPr/>
                        </p:nvPicPr>
                        <p:blipFill>
                          <a:blip r:embed="rId4"/>
                          <a:stretch>
                            <a:fillRect/>
                          </a:stretch>
                        </p:blipFill>
                        <p:spPr>
                          <a:xfrm>
                            <a:off x="12867" y="5230"/>
                            <a:ext cx="1870" cy="615"/>
                          </a:xfrm>
                          <a:prstGeom prst="rect">
                            <a:avLst/>
                          </a:prstGeom>
                        </p:spPr>
                      </p:pic>
                    </p:oleObj>
                  </mc:Fallback>
                </mc:AlternateContent>
              </a:graphicData>
            </a:graphic>
          </p:graphicFrame>
        </p:grpSp>
      </p:grpSp>
      <p:pic>
        <p:nvPicPr>
          <p:cNvPr id="9" name="图片 8" descr="p38"/>
          <p:cNvPicPr>
            <a:picLocks noChangeAspect="1"/>
          </p:cNvPicPr>
          <p:nvPr/>
        </p:nvPicPr>
        <p:blipFill>
          <a:blip r:embed="rId5"/>
          <a:srcRect l="196"/>
          <a:stretch>
            <a:fillRect/>
          </a:stretch>
        </p:blipFill>
        <p:spPr>
          <a:xfrm>
            <a:off x="1144905" y="1430655"/>
            <a:ext cx="8990330" cy="482346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文本框 16"/>
          <p:cNvSpPr txBox="1"/>
          <p:nvPr/>
        </p:nvSpPr>
        <p:spPr>
          <a:xfrm>
            <a:off x="194945" y="294005"/>
            <a:ext cx="4185920" cy="659130"/>
          </a:xfrm>
          <a:prstGeom prst="rect">
            <a:avLst/>
          </a:prstGeom>
          <a:noFill/>
        </p:spPr>
        <p:txBody>
          <a:bodyPr wrap="square" rtlCol="0">
            <a:spAutoFit/>
          </a:bodyPr>
          <a:p>
            <a:pPr algn="l"/>
            <a:r>
              <a:rPr lang="zh-CN" altLang="en-US">
                <a:solidFill>
                  <a:srgbClr val="02743F"/>
                </a:solidFill>
                <a:latin typeface="OPPOSans M" panose="00020600040101010101" charset="-122"/>
                <a:ea typeface="OPPOSans M" panose="00020600040101010101" charset="-122"/>
                <a:sym typeface="+mn-ea"/>
              </a:rPr>
              <a:t>参考资料</a:t>
            </a:r>
            <a:endParaRPr lang="zh-CN" altLang="en-US">
              <a:solidFill>
                <a:srgbClr val="02743F"/>
              </a:solidFill>
              <a:latin typeface="OPPOSans M" panose="00020600040101010101" charset="-122"/>
              <a:ea typeface="OPPOSans M" panose="00020600040101010101" charset="-122"/>
              <a:sym typeface="+mn-ea"/>
            </a:endParaRPr>
          </a:p>
          <a:p>
            <a:pPr algn="l"/>
            <a:endParaRPr lang="zh-CN" altLang="en-US">
              <a:solidFill>
                <a:srgbClr val="02743F"/>
              </a:solidFill>
              <a:latin typeface="OPPOSans M" panose="00020600040101010101" charset="-122"/>
              <a:ea typeface="OPPOSans M" panose="00020600040101010101" charset="-122"/>
            </a:endParaRPr>
          </a:p>
        </p:txBody>
      </p:sp>
      <p:grpSp>
        <p:nvGrpSpPr>
          <p:cNvPr id="10" name="组合 9"/>
          <p:cNvGrpSpPr/>
          <p:nvPr/>
        </p:nvGrpSpPr>
        <p:grpSpPr>
          <a:xfrm>
            <a:off x="312420" y="867410"/>
            <a:ext cx="11461115" cy="6309360"/>
            <a:chOff x="492" y="1381"/>
            <a:chExt cx="18049" cy="9936"/>
          </a:xfrm>
        </p:grpSpPr>
        <p:sp>
          <p:nvSpPr>
            <p:cNvPr id="3" name="文本框 2"/>
            <p:cNvSpPr txBox="1"/>
            <p:nvPr/>
          </p:nvSpPr>
          <p:spPr>
            <a:xfrm>
              <a:off x="658" y="1381"/>
              <a:ext cx="17883" cy="9936"/>
            </a:xfrm>
            <a:prstGeom prst="rect">
              <a:avLst/>
            </a:prstGeom>
            <a:noFill/>
          </p:spPr>
          <p:txBody>
            <a:bodyPr wrap="square" rtlCol="0">
              <a:spAutoFit/>
            </a:bodyPr>
            <a:p>
              <a:pPr algn="l">
                <a:lnSpc>
                  <a:spcPct val="150000"/>
                </a:lnSpc>
              </a:pPr>
              <a:r>
                <a:rPr lang="zh-CN" altLang="en-US" sz="1600">
                  <a:solidFill>
                    <a:srgbClr val="02743F"/>
                  </a:solidFill>
                  <a:latin typeface="OPPOSans M" panose="00020600040101010101" charset="-122"/>
                  <a:ea typeface="OPPOSans M" panose="00020600040101010101" charset="-122"/>
                  <a:sym typeface="+mn-ea"/>
                </a:rPr>
                <a:t>《</a:t>
              </a:r>
              <a:r>
                <a:rPr lang="en-US" altLang="zh-CN" sz="1600">
                  <a:solidFill>
                    <a:srgbClr val="02743F"/>
                  </a:solidFill>
                  <a:latin typeface="OPPOSans M" panose="00020600040101010101" charset="-122"/>
                  <a:ea typeface="OPPOSans M" panose="00020600040101010101" charset="-122"/>
                  <a:sym typeface="+mn-ea"/>
                </a:rPr>
                <a:t>Java </a:t>
              </a:r>
              <a:r>
                <a:rPr lang="zh-CN" altLang="en-US" sz="1600">
                  <a:solidFill>
                    <a:srgbClr val="02743F"/>
                  </a:solidFill>
                  <a:latin typeface="OPPOSans M" panose="00020600040101010101" charset="-122"/>
                  <a:ea typeface="OPPOSans M" panose="00020600040101010101" charset="-122"/>
                  <a:sym typeface="+mn-ea"/>
                </a:rPr>
                <a:t>并发编程的艺术》 方腾飞，魏鹏，程晓明； 机械工业出版社，</a:t>
              </a:r>
              <a:r>
                <a:rPr lang="en-US" altLang="zh-CN" sz="1600">
                  <a:solidFill>
                    <a:srgbClr val="02743F"/>
                  </a:solidFill>
                  <a:latin typeface="OPPOSans M" panose="00020600040101010101" charset="-122"/>
                  <a:ea typeface="OPPOSans M" panose="00020600040101010101" charset="-122"/>
                  <a:sym typeface="+mn-ea"/>
                </a:rPr>
                <a:t>2020.7</a:t>
              </a:r>
              <a:endParaRPr lang="en-US" altLang="zh-CN" sz="1600">
                <a:solidFill>
                  <a:srgbClr val="02743F"/>
                </a:solidFill>
                <a:latin typeface="OPPOSans M" panose="00020600040101010101" charset="-122"/>
                <a:ea typeface="OPPOSans M" panose="00020600040101010101" charset="-122"/>
                <a:sym typeface="+mn-ea"/>
              </a:endParaRPr>
            </a:p>
            <a:p>
              <a:pPr algn="l">
                <a:lnSpc>
                  <a:spcPct val="150000"/>
                </a:lnSpc>
              </a:pPr>
              <a:r>
                <a:rPr lang="en-US" altLang="zh-CN" sz="1600">
                  <a:solidFill>
                    <a:srgbClr val="02743F"/>
                  </a:solidFill>
                  <a:latin typeface="OPPOSans M" panose="00020600040101010101" charset="-122"/>
                  <a:ea typeface="OPPOSans M" panose="00020600040101010101" charset="-122"/>
                  <a:sym typeface="+mn-ea"/>
                </a:rPr>
                <a:t>  https://juejin.im/entry/6844903475197788168</a:t>
              </a:r>
              <a:endParaRPr lang="en-US" altLang="zh-CN" sz="1600">
                <a:solidFill>
                  <a:srgbClr val="02743F"/>
                </a:solidFill>
                <a:latin typeface="OPPOSans M" panose="00020600040101010101" charset="-122"/>
                <a:ea typeface="OPPOSans M" panose="00020600040101010101" charset="-122"/>
                <a:sym typeface="+mn-ea"/>
              </a:endParaRPr>
            </a:p>
            <a:p>
              <a:pPr algn="l">
                <a:lnSpc>
                  <a:spcPct val="150000"/>
                </a:lnSpc>
              </a:pPr>
              <a:r>
                <a:rPr lang="en-US" altLang="zh-CN" sz="1600">
                  <a:solidFill>
                    <a:srgbClr val="02743F"/>
                  </a:solidFill>
                  <a:latin typeface="OPPOSans M" panose="00020600040101010101" charset="-122"/>
                  <a:ea typeface="OPPOSans M" panose="00020600040101010101" charset="-122"/>
                  <a:sym typeface="+mn-ea"/>
                </a:rPr>
                <a:t>  https://juejin.im/post/6844904186400899086</a:t>
              </a:r>
              <a:endParaRPr lang="en-US" altLang="zh-CN" sz="1600">
                <a:solidFill>
                  <a:srgbClr val="02743F"/>
                </a:solidFill>
                <a:latin typeface="OPPOSans M" panose="00020600040101010101" charset="-122"/>
                <a:ea typeface="OPPOSans M" panose="00020600040101010101" charset="-122"/>
                <a:sym typeface="+mn-ea"/>
              </a:endParaRPr>
            </a:p>
            <a:p>
              <a:pPr algn="l">
                <a:lnSpc>
                  <a:spcPct val="150000"/>
                </a:lnSpc>
              </a:pPr>
              <a:r>
                <a:rPr lang="en-US" altLang="zh-CN" sz="1600">
                  <a:solidFill>
                    <a:srgbClr val="02743F"/>
                  </a:solidFill>
                  <a:latin typeface="OPPOSans M" panose="00020600040101010101" charset="-122"/>
                  <a:ea typeface="OPPOSans M" panose="00020600040101010101" charset="-122"/>
                  <a:sym typeface="+mn-ea"/>
                </a:rPr>
                <a:t>  https://juejin.im/post/6844904201147908110</a:t>
              </a:r>
              <a:endParaRPr lang="en-US" altLang="zh-CN" sz="1600">
                <a:solidFill>
                  <a:srgbClr val="02743F"/>
                </a:solidFill>
                <a:latin typeface="OPPOSans M" panose="00020600040101010101" charset="-122"/>
                <a:ea typeface="OPPOSans M" panose="00020600040101010101" charset="-122"/>
                <a:sym typeface="+mn-ea"/>
              </a:endParaRPr>
            </a:p>
            <a:p>
              <a:pPr algn="l">
                <a:lnSpc>
                  <a:spcPct val="150000"/>
                </a:lnSpc>
              </a:pPr>
              <a:r>
                <a:rPr lang="en-US" altLang="zh-CN" sz="1600">
                  <a:solidFill>
                    <a:srgbClr val="02743F"/>
                  </a:solidFill>
                  <a:latin typeface="OPPOSans M" panose="00020600040101010101" charset="-122"/>
                  <a:ea typeface="OPPOSans M" panose="00020600040101010101" charset="-122"/>
                  <a:sym typeface="+mn-ea"/>
                </a:rPr>
                <a:t>  https://juejin.im/post/6844903839783485454</a:t>
              </a:r>
              <a:endParaRPr lang="en-US" altLang="zh-CN" sz="1600">
                <a:solidFill>
                  <a:srgbClr val="02743F"/>
                </a:solidFill>
                <a:latin typeface="OPPOSans M" panose="00020600040101010101" charset="-122"/>
                <a:ea typeface="OPPOSans M" panose="00020600040101010101" charset="-122"/>
                <a:sym typeface="+mn-ea"/>
              </a:endParaRPr>
            </a:p>
            <a:p>
              <a:pPr algn="l">
                <a:lnSpc>
                  <a:spcPct val="150000"/>
                </a:lnSpc>
              </a:pPr>
              <a:r>
                <a:rPr lang="en-US" altLang="zh-CN" sz="1600">
                  <a:solidFill>
                    <a:srgbClr val="02743F"/>
                  </a:solidFill>
                  <a:latin typeface="OPPOSans M" panose="00020600040101010101" charset="-122"/>
                  <a:ea typeface="OPPOSans M" panose="00020600040101010101" charset="-122"/>
                  <a:sym typeface="+mn-ea"/>
                </a:rPr>
                <a:t>  https://juejin.im/post/6844903860281016328</a:t>
              </a:r>
              <a:endParaRPr lang="en-US" altLang="zh-CN" sz="1600">
                <a:solidFill>
                  <a:srgbClr val="02743F"/>
                </a:solidFill>
                <a:latin typeface="OPPOSans M" panose="00020600040101010101" charset="-122"/>
                <a:ea typeface="OPPOSans M" panose="00020600040101010101" charset="-122"/>
                <a:sym typeface="+mn-ea"/>
              </a:endParaRPr>
            </a:p>
            <a:p>
              <a:pPr algn="l">
                <a:lnSpc>
                  <a:spcPct val="150000"/>
                </a:lnSpc>
              </a:pPr>
              <a:r>
                <a:rPr lang="en-US" altLang="zh-CN" sz="1600">
                  <a:solidFill>
                    <a:srgbClr val="02743F"/>
                  </a:solidFill>
                  <a:latin typeface="OPPOSans M" panose="00020600040101010101" charset="-122"/>
                  <a:ea typeface="OPPOSans M" panose="00020600040101010101" charset="-122"/>
                  <a:sym typeface="+mn-ea"/>
                </a:rPr>
                <a:t>  https://juejin.im/post/6844904019559710727</a:t>
              </a:r>
              <a:endParaRPr lang="en-US" altLang="zh-CN" sz="1600">
                <a:solidFill>
                  <a:srgbClr val="02743F"/>
                </a:solidFill>
                <a:latin typeface="OPPOSans M" panose="00020600040101010101" charset="-122"/>
                <a:ea typeface="OPPOSans M" panose="00020600040101010101" charset="-122"/>
                <a:sym typeface="+mn-ea"/>
              </a:endParaRPr>
            </a:p>
            <a:p>
              <a:pPr algn="l">
                <a:lnSpc>
                  <a:spcPct val="150000"/>
                </a:lnSpc>
              </a:pPr>
              <a:r>
                <a:rPr lang="en-US" altLang="zh-CN" sz="1600">
                  <a:solidFill>
                    <a:srgbClr val="02743F"/>
                  </a:solidFill>
                  <a:latin typeface="OPPOSans M" panose="00020600040101010101" charset="-122"/>
                  <a:ea typeface="OPPOSans M" panose="00020600040101010101" charset="-122"/>
                  <a:sym typeface="+mn-ea"/>
                </a:rPr>
                <a:t>  https://juejin.im/post/6844903600309846023</a:t>
              </a:r>
              <a:endParaRPr lang="en-US" altLang="zh-CN" sz="1600">
                <a:solidFill>
                  <a:srgbClr val="02743F"/>
                </a:solidFill>
                <a:latin typeface="OPPOSans M" panose="00020600040101010101" charset="-122"/>
                <a:ea typeface="OPPOSans M" panose="00020600040101010101" charset="-122"/>
                <a:sym typeface="+mn-ea"/>
              </a:endParaRPr>
            </a:p>
            <a:p>
              <a:pPr algn="l">
                <a:lnSpc>
                  <a:spcPct val="150000"/>
                </a:lnSpc>
              </a:pPr>
              <a:r>
                <a:rPr lang="en-US" altLang="zh-CN" sz="1600">
                  <a:solidFill>
                    <a:srgbClr val="02743F"/>
                  </a:solidFill>
                  <a:latin typeface="OPPOSans M" panose="00020600040101010101" charset="-122"/>
                  <a:ea typeface="OPPOSans M" panose="00020600040101010101" charset="-122"/>
                  <a:sym typeface="+mn-ea"/>
                </a:rPr>
                <a:t>  https://juejin.im/post/6844903600309846023</a:t>
              </a:r>
              <a:endParaRPr lang="en-US" altLang="zh-CN" sz="1600">
                <a:solidFill>
                  <a:srgbClr val="02743F"/>
                </a:solidFill>
                <a:latin typeface="OPPOSans M" panose="00020600040101010101" charset="-122"/>
                <a:ea typeface="OPPOSans M" panose="00020600040101010101" charset="-122"/>
                <a:sym typeface="+mn-ea"/>
              </a:endParaRPr>
            </a:p>
            <a:p>
              <a:pPr algn="l">
                <a:lnSpc>
                  <a:spcPct val="150000"/>
                </a:lnSpc>
              </a:pPr>
              <a:endParaRPr lang="en-US" altLang="zh-CN" sz="1600">
                <a:sym typeface="+mn-ea"/>
              </a:endParaRPr>
            </a:p>
            <a:p>
              <a:pPr algn="l">
                <a:lnSpc>
                  <a:spcPct val="150000"/>
                </a:lnSpc>
              </a:pPr>
              <a:endParaRPr lang="zh-CN" altLang="en-US" sz="1600"/>
            </a:p>
            <a:p>
              <a:pPr algn="l">
                <a:lnSpc>
                  <a:spcPct val="150000"/>
                </a:lnSpc>
              </a:pPr>
              <a:endParaRPr lang="zh-CN" altLang="en-US" sz="1600">
                <a:solidFill>
                  <a:srgbClr val="FF0000"/>
                </a:solidFill>
                <a:sym typeface="+mn-ea"/>
              </a:endParaRPr>
            </a:p>
            <a:p>
              <a:pPr algn="l">
                <a:lnSpc>
                  <a:spcPct val="150000"/>
                </a:lnSpc>
              </a:pPr>
              <a:endParaRPr lang="en-US" altLang="zh-CN" sz="1600">
                <a:sym typeface="+mn-ea"/>
              </a:endParaRPr>
            </a:p>
            <a:p>
              <a:pPr algn="l">
                <a:lnSpc>
                  <a:spcPct val="150000"/>
                </a:lnSpc>
              </a:pPr>
              <a:endParaRPr lang="en-US" altLang="zh-CN" sz="1600"/>
            </a:p>
            <a:p>
              <a:pPr algn="l">
                <a:lnSpc>
                  <a:spcPct val="150000"/>
                </a:lnSpc>
              </a:pPr>
              <a:endParaRPr lang="zh-CN" altLang="en-US" sz="1600">
                <a:solidFill>
                  <a:srgbClr val="02743F"/>
                </a:solidFill>
                <a:latin typeface="OPPOSans M" panose="00020600040101010101" charset="-122"/>
                <a:ea typeface="OPPOSans M" panose="00020600040101010101" charset="-122"/>
              </a:endParaRPr>
            </a:p>
            <a:p>
              <a:pPr algn="l">
                <a:lnSpc>
                  <a:spcPct val="150000"/>
                </a:lnSpc>
              </a:pPr>
              <a:r>
                <a:rPr lang="zh-CN" altLang="en-US" sz="1600">
                  <a:solidFill>
                    <a:srgbClr val="02743F"/>
                  </a:solidFill>
                  <a:latin typeface="OPPOSans M" panose="00020600040101010101" charset="-122"/>
                  <a:ea typeface="OPPOSans M" panose="00020600040101010101" charset="-122"/>
                  <a:sym typeface="+mn-ea"/>
                </a:rPr>
                <a:t> </a:t>
              </a:r>
              <a:endParaRPr lang="zh-CN" altLang="en-US" sz="1600">
                <a:solidFill>
                  <a:srgbClr val="02743F"/>
                </a:solidFill>
                <a:latin typeface="OPPOSans M" panose="00020600040101010101" charset="-122"/>
                <a:ea typeface="OPPOSans M" panose="00020600040101010101" charset="-122"/>
                <a:sym typeface="+mn-ea"/>
              </a:endParaRPr>
            </a:p>
            <a:p>
              <a:pPr algn="l">
                <a:lnSpc>
                  <a:spcPct val="150000"/>
                </a:lnSpc>
              </a:pPr>
              <a:endParaRPr lang="zh-CN" altLang="en-US" sz="1600">
                <a:solidFill>
                  <a:srgbClr val="02743F"/>
                </a:solidFill>
                <a:latin typeface="OPPOSans M" panose="00020600040101010101" charset="-122"/>
                <a:ea typeface="OPPOSans M" panose="00020600040101010101" charset="-122"/>
                <a:sym typeface="+mn-ea"/>
              </a:endParaRPr>
            </a:p>
          </p:txBody>
        </p:sp>
        <p:sp>
          <p:nvSpPr>
            <p:cNvPr id="4" name="椭圆 3"/>
            <p:cNvSpPr/>
            <p:nvPr/>
          </p:nvSpPr>
          <p:spPr>
            <a:xfrm>
              <a:off x="502" y="1700"/>
              <a:ext cx="120" cy="12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492" y="2306"/>
              <a:ext cx="120" cy="12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 name="椭圆 1"/>
          <p:cNvSpPr/>
          <p:nvPr/>
        </p:nvSpPr>
        <p:spPr>
          <a:xfrm>
            <a:off x="312420" y="1842770"/>
            <a:ext cx="76200" cy="7620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312420" y="2192020"/>
            <a:ext cx="76200" cy="7620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312420" y="2567940"/>
            <a:ext cx="76200" cy="7620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312420" y="2944495"/>
            <a:ext cx="76200" cy="7620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318770" y="3321050"/>
            <a:ext cx="76200" cy="7620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312420" y="3688080"/>
            <a:ext cx="76200" cy="7620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312420" y="4055110"/>
            <a:ext cx="76200" cy="7620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1" name="组合 40"/>
          <p:cNvGrpSpPr/>
          <p:nvPr/>
        </p:nvGrpSpPr>
        <p:grpSpPr>
          <a:xfrm>
            <a:off x="2228850" y="452120"/>
            <a:ext cx="7734935" cy="5937885"/>
            <a:chOff x="3510" y="712"/>
            <a:chExt cx="12181" cy="9351"/>
          </a:xfrm>
        </p:grpSpPr>
        <p:grpSp>
          <p:nvGrpSpPr>
            <p:cNvPr id="35" name="组合 34"/>
            <p:cNvGrpSpPr/>
            <p:nvPr/>
          </p:nvGrpSpPr>
          <p:grpSpPr>
            <a:xfrm>
              <a:off x="3510" y="1552"/>
              <a:ext cx="12181" cy="7698"/>
              <a:chOff x="2749" y="772"/>
              <a:chExt cx="12181" cy="7698"/>
            </a:xfrm>
          </p:grpSpPr>
          <p:sp>
            <p:nvSpPr>
              <p:cNvPr id="4" name="圆角矩形 3"/>
              <p:cNvSpPr/>
              <p:nvPr/>
            </p:nvSpPr>
            <p:spPr>
              <a:xfrm>
                <a:off x="7387" y="772"/>
                <a:ext cx="1652" cy="750"/>
              </a:xfrm>
              <a:prstGeom prst="roundRect">
                <a:avLst/>
              </a:prstGeom>
              <a:solidFill>
                <a:srgbClr val="33CF5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OPPOSans M" panose="00020600040101010101" charset="-122"/>
                    <a:ea typeface="OPPOSans M" panose="00020600040101010101" charset="-122"/>
                  </a:rPr>
                  <a:t>初始</a:t>
                </a:r>
                <a:endParaRPr lang="zh-CN" altLang="en-US" sz="1400">
                  <a:latin typeface="OPPOSans M" panose="00020600040101010101" charset="-122"/>
                  <a:ea typeface="OPPOSans M" panose="00020600040101010101" charset="-122"/>
                </a:endParaRPr>
              </a:p>
              <a:p>
                <a:pPr algn="ctr"/>
                <a:r>
                  <a:rPr lang="en-US" altLang="zh-CN" sz="1400">
                    <a:latin typeface="OPPOSans M" panose="00020600040101010101" charset="-122"/>
                    <a:ea typeface="OPPOSans M" panose="00020600040101010101" charset="-122"/>
                  </a:rPr>
                  <a:t>NEW</a:t>
                </a:r>
                <a:endParaRPr lang="zh-CN" altLang="en-US" sz="1400">
                  <a:latin typeface="OPPOSans M" panose="00020600040101010101" charset="-122"/>
                  <a:ea typeface="OPPOSans M" panose="00020600040101010101" charset="-122"/>
                </a:endParaRPr>
              </a:p>
            </p:txBody>
          </p:sp>
          <p:sp>
            <p:nvSpPr>
              <p:cNvPr id="7" name="圆角矩形 6"/>
              <p:cNvSpPr/>
              <p:nvPr/>
            </p:nvSpPr>
            <p:spPr>
              <a:xfrm>
                <a:off x="6789" y="2029"/>
                <a:ext cx="2849" cy="4299"/>
              </a:xfrm>
              <a:prstGeom prst="roundRect">
                <a:avLst/>
              </a:prstGeom>
              <a:solidFill>
                <a:srgbClr val="33CF5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latin typeface="OPPOSans M" panose="00020600040101010101" charset="-122"/>
                  <a:ea typeface="OPPOSans M" panose="00020600040101010101" charset="-122"/>
                </a:endParaRPr>
              </a:p>
            </p:txBody>
          </p:sp>
          <p:cxnSp>
            <p:nvCxnSpPr>
              <p:cNvPr id="8" name="直接箭头连接符 7"/>
              <p:cNvCxnSpPr>
                <a:stCxn id="4" idx="2"/>
                <a:endCxn id="7" idx="0"/>
              </p:cNvCxnSpPr>
              <p:nvPr/>
            </p:nvCxnSpPr>
            <p:spPr>
              <a:xfrm>
                <a:off x="8213" y="1522"/>
                <a:ext cx="1" cy="507"/>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2749" y="3803"/>
                <a:ext cx="12181" cy="751"/>
                <a:chOff x="2749" y="3204"/>
                <a:chExt cx="12181" cy="751"/>
              </a:xfrm>
            </p:grpSpPr>
            <p:sp>
              <p:nvSpPr>
                <p:cNvPr id="3" name="圆角矩形 2"/>
                <p:cNvSpPr/>
                <p:nvPr/>
              </p:nvSpPr>
              <p:spPr>
                <a:xfrm>
                  <a:off x="12005" y="3205"/>
                  <a:ext cx="2925" cy="750"/>
                </a:xfrm>
                <a:prstGeom prst="roundRect">
                  <a:avLst/>
                </a:prstGeom>
                <a:solidFill>
                  <a:srgbClr val="33CF5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OPPOSans M" panose="00020600040101010101" charset="-122"/>
                      <a:ea typeface="OPPOSans M" panose="00020600040101010101" charset="-122"/>
                    </a:rPr>
                    <a:t>超时等待</a:t>
                  </a:r>
                  <a:endParaRPr lang="zh-CN" altLang="en-US" sz="1400">
                    <a:latin typeface="OPPOSans M" panose="00020600040101010101" charset="-122"/>
                    <a:ea typeface="OPPOSans M" panose="00020600040101010101" charset="-122"/>
                  </a:endParaRPr>
                </a:p>
                <a:p>
                  <a:pPr algn="ctr"/>
                  <a:r>
                    <a:rPr lang="en-US" altLang="zh-CN" sz="1400">
                      <a:latin typeface="OPPOSans M" panose="00020600040101010101" charset="-122"/>
                      <a:ea typeface="OPPOSans M" panose="00020600040101010101" charset="-122"/>
                    </a:rPr>
                    <a:t>TIMED_WAITING</a:t>
                  </a:r>
                  <a:endParaRPr lang="zh-CN" altLang="en-US" sz="1400">
                    <a:latin typeface="OPPOSans M" panose="00020600040101010101" charset="-122"/>
                    <a:ea typeface="OPPOSans M" panose="00020600040101010101" charset="-122"/>
                  </a:endParaRPr>
                </a:p>
              </p:txBody>
            </p:sp>
            <p:grpSp>
              <p:nvGrpSpPr>
                <p:cNvPr id="20" name="组合 19"/>
                <p:cNvGrpSpPr/>
                <p:nvPr/>
              </p:nvGrpSpPr>
              <p:grpSpPr>
                <a:xfrm>
                  <a:off x="2749" y="3204"/>
                  <a:ext cx="4040" cy="750"/>
                  <a:chOff x="2749" y="3204"/>
                  <a:chExt cx="4040" cy="750"/>
                </a:xfrm>
              </p:grpSpPr>
              <p:sp>
                <p:nvSpPr>
                  <p:cNvPr id="2" name="圆角矩形 1"/>
                  <p:cNvSpPr/>
                  <p:nvPr/>
                </p:nvSpPr>
                <p:spPr>
                  <a:xfrm>
                    <a:off x="2749" y="3204"/>
                    <a:ext cx="1652" cy="750"/>
                  </a:xfrm>
                  <a:prstGeom prst="roundRect">
                    <a:avLst/>
                  </a:prstGeom>
                  <a:solidFill>
                    <a:srgbClr val="33CF5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OPPOSans M" panose="00020600040101010101" charset="-122"/>
                        <a:ea typeface="OPPOSans M" panose="00020600040101010101" charset="-122"/>
                      </a:rPr>
                      <a:t>等待</a:t>
                    </a:r>
                    <a:r>
                      <a:rPr lang="en-US" altLang="zh-CN" sz="1400">
                        <a:latin typeface="OPPOSans M" panose="00020600040101010101" charset="-122"/>
                        <a:ea typeface="OPPOSans M" panose="00020600040101010101" charset="-122"/>
                      </a:rPr>
                      <a:t>WAITING</a:t>
                    </a:r>
                    <a:endParaRPr lang="zh-CN" altLang="en-US" sz="1400">
                      <a:latin typeface="OPPOSans M" panose="00020600040101010101" charset="-122"/>
                      <a:ea typeface="OPPOSans M" panose="00020600040101010101" charset="-122"/>
                    </a:endParaRPr>
                  </a:p>
                </p:txBody>
              </p:sp>
              <p:cxnSp>
                <p:nvCxnSpPr>
                  <p:cNvPr id="9" name="直接箭头连接符 8"/>
                  <p:cNvCxnSpPr/>
                  <p:nvPr/>
                </p:nvCxnSpPr>
                <p:spPr>
                  <a:xfrm>
                    <a:off x="4422" y="3667"/>
                    <a:ext cx="2367" cy="0"/>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4401" y="3459"/>
                    <a:ext cx="2362" cy="0"/>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grpSp>
            <p:cxnSp>
              <p:nvCxnSpPr>
                <p:cNvPr id="11" name="直接箭头连接符 10"/>
                <p:cNvCxnSpPr/>
                <p:nvPr/>
              </p:nvCxnSpPr>
              <p:spPr>
                <a:xfrm>
                  <a:off x="9638" y="3459"/>
                  <a:ext cx="2367" cy="0"/>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9621" y="3667"/>
                  <a:ext cx="2362" cy="0"/>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6999" y="6163"/>
                <a:ext cx="7134" cy="2307"/>
                <a:chOff x="6999" y="4965"/>
                <a:chExt cx="7134" cy="2307"/>
              </a:xfrm>
            </p:grpSpPr>
            <p:cxnSp>
              <p:nvCxnSpPr>
                <p:cNvPr id="14" name="直接箭头连接符 13"/>
                <p:cNvCxnSpPr/>
                <p:nvPr/>
              </p:nvCxnSpPr>
              <p:spPr>
                <a:xfrm>
                  <a:off x="9599" y="4965"/>
                  <a:ext cx="2531" cy="1647"/>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sp>
              <p:nvSpPr>
                <p:cNvPr id="5" name="圆角矩形 4"/>
                <p:cNvSpPr/>
                <p:nvPr/>
              </p:nvSpPr>
              <p:spPr>
                <a:xfrm>
                  <a:off x="6999" y="6522"/>
                  <a:ext cx="2429" cy="750"/>
                </a:xfrm>
                <a:prstGeom prst="roundRect">
                  <a:avLst/>
                </a:prstGeom>
                <a:solidFill>
                  <a:srgbClr val="33CF5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OPPOSans M" panose="00020600040101010101" charset="-122"/>
                      <a:ea typeface="OPPOSans M" panose="00020600040101010101" charset="-122"/>
                    </a:rPr>
                    <a:t>终止</a:t>
                  </a:r>
                  <a:endParaRPr lang="zh-CN" altLang="en-US" sz="1400">
                    <a:latin typeface="OPPOSans M" panose="00020600040101010101" charset="-122"/>
                    <a:ea typeface="OPPOSans M" panose="00020600040101010101" charset="-122"/>
                  </a:endParaRPr>
                </a:p>
                <a:p>
                  <a:pPr algn="ctr"/>
                  <a:r>
                    <a:rPr lang="en-US" altLang="zh-CN" sz="1400">
                      <a:latin typeface="OPPOSans M" panose="00020600040101010101" charset="-122"/>
                      <a:ea typeface="OPPOSans M" panose="00020600040101010101" charset="-122"/>
                    </a:rPr>
                    <a:t>TERMINATED</a:t>
                  </a:r>
                  <a:endParaRPr lang="en-US" altLang="zh-CN" sz="1400">
                    <a:latin typeface="OPPOSans M" panose="00020600040101010101" charset="-122"/>
                    <a:ea typeface="OPPOSans M" panose="00020600040101010101" charset="-122"/>
                  </a:endParaRPr>
                </a:p>
              </p:txBody>
            </p:sp>
            <p:sp>
              <p:nvSpPr>
                <p:cNvPr id="6" name="圆角矩形 5"/>
                <p:cNvSpPr/>
                <p:nvPr/>
              </p:nvSpPr>
              <p:spPr>
                <a:xfrm>
                  <a:off x="12130" y="6522"/>
                  <a:ext cx="2003" cy="750"/>
                </a:xfrm>
                <a:prstGeom prst="roundRect">
                  <a:avLst/>
                </a:prstGeom>
                <a:solidFill>
                  <a:srgbClr val="33CF5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OPPOSans M" panose="00020600040101010101" charset="-122"/>
                      <a:ea typeface="OPPOSans M" panose="00020600040101010101" charset="-122"/>
                    </a:rPr>
                    <a:t>阻塞</a:t>
                  </a:r>
                  <a:endParaRPr lang="zh-CN" altLang="en-US" sz="1400">
                    <a:latin typeface="OPPOSans M" panose="00020600040101010101" charset="-122"/>
                    <a:ea typeface="OPPOSans M" panose="00020600040101010101" charset="-122"/>
                  </a:endParaRPr>
                </a:p>
                <a:p>
                  <a:pPr algn="ctr"/>
                  <a:r>
                    <a:rPr lang="en-US" altLang="zh-CN" sz="1400">
                      <a:latin typeface="OPPOSans M" panose="00020600040101010101" charset="-122"/>
                      <a:ea typeface="OPPOSans M" panose="00020600040101010101" charset="-122"/>
                    </a:rPr>
                    <a:t>BLOCKED</a:t>
                  </a:r>
                  <a:endParaRPr lang="en-US" altLang="zh-CN" sz="1400">
                    <a:latin typeface="OPPOSans M" panose="00020600040101010101" charset="-122"/>
                    <a:ea typeface="OPPOSans M" panose="00020600040101010101" charset="-122"/>
                  </a:endParaRPr>
                </a:p>
              </p:txBody>
            </p:sp>
            <p:cxnSp>
              <p:nvCxnSpPr>
                <p:cNvPr id="13" name="直接箭头连接符 12"/>
                <p:cNvCxnSpPr/>
                <p:nvPr/>
              </p:nvCxnSpPr>
              <p:spPr>
                <a:xfrm flipH="1">
                  <a:off x="8206" y="5147"/>
                  <a:ext cx="8" cy="1375"/>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6" idx="1"/>
                </p:cNvCxnSpPr>
                <p:nvPr/>
              </p:nvCxnSpPr>
              <p:spPr>
                <a:xfrm flipH="1" flipV="1">
                  <a:off x="9474" y="5130"/>
                  <a:ext cx="2656" cy="1767"/>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7293" y="2134"/>
                <a:ext cx="1843" cy="839"/>
              </a:xfrm>
              <a:prstGeom prst="rect">
                <a:avLst/>
              </a:prstGeom>
              <a:noFill/>
            </p:spPr>
            <p:txBody>
              <a:bodyPr wrap="square" rtlCol="0">
                <a:spAutoFit/>
              </a:bodyPr>
              <a:p>
                <a:pPr algn="ctr"/>
                <a:r>
                  <a:rPr lang="zh-CN" altLang="en-US" sz="1400">
                    <a:solidFill>
                      <a:schemeClr val="bg1"/>
                    </a:solidFill>
                    <a:latin typeface="OPPOSans M" panose="00020600040101010101" charset="-122"/>
                    <a:ea typeface="OPPOSans M" panose="00020600040101010101" charset="-122"/>
                  </a:rPr>
                  <a:t>运行</a:t>
                </a:r>
                <a:endParaRPr lang="zh-CN" altLang="en-US" sz="1400">
                  <a:solidFill>
                    <a:schemeClr val="bg1"/>
                  </a:solidFill>
                  <a:latin typeface="OPPOSans M" panose="00020600040101010101" charset="-122"/>
                  <a:ea typeface="OPPOSans M" panose="00020600040101010101" charset="-122"/>
                </a:endParaRPr>
              </a:p>
              <a:p>
                <a:pPr algn="ctr"/>
                <a:r>
                  <a:rPr lang="en-US" altLang="zh-CN" sz="1400">
                    <a:solidFill>
                      <a:schemeClr val="bg1"/>
                    </a:solidFill>
                    <a:latin typeface="OPPOSans M" panose="00020600040101010101" charset="-122"/>
                    <a:ea typeface="OPPOSans M" panose="00020600040101010101" charset="-122"/>
                  </a:rPr>
                  <a:t>RUNNABLE</a:t>
                </a:r>
                <a:endParaRPr lang="en-US" altLang="zh-CN" sz="1400">
                  <a:solidFill>
                    <a:schemeClr val="bg1"/>
                  </a:solidFill>
                  <a:latin typeface="OPPOSans M" panose="00020600040101010101" charset="-122"/>
                  <a:ea typeface="OPPOSans M" panose="00020600040101010101" charset="-122"/>
                </a:endParaRPr>
              </a:p>
            </p:txBody>
          </p:sp>
          <p:sp>
            <p:nvSpPr>
              <p:cNvPr id="19" name="圆角矩形 18"/>
              <p:cNvSpPr/>
              <p:nvPr/>
            </p:nvSpPr>
            <p:spPr>
              <a:xfrm>
                <a:off x="7003" y="5182"/>
                <a:ext cx="2430" cy="75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06482C"/>
                    </a:solidFill>
                    <a:latin typeface="OPPOSans M" panose="00020600040101010101" charset="-122"/>
                    <a:ea typeface="OPPOSans M" panose="00020600040101010101" charset="-122"/>
                  </a:rPr>
                  <a:t>运行中</a:t>
                </a:r>
                <a:endParaRPr lang="zh-CN" altLang="en-US" sz="1400">
                  <a:solidFill>
                    <a:srgbClr val="06482C"/>
                  </a:solidFill>
                  <a:latin typeface="OPPOSans M" panose="00020600040101010101" charset="-122"/>
                  <a:ea typeface="OPPOSans M" panose="00020600040101010101" charset="-122"/>
                </a:endParaRPr>
              </a:p>
              <a:p>
                <a:pPr algn="ctr"/>
                <a:r>
                  <a:rPr lang="en-US" altLang="zh-CN" sz="1400">
                    <a:solidFill>
                      <a:srgbClr val="06482C"/>
                    </a:solidFill>
                    <a:latin typeface="OPPOSans M" panose="00020600040101010101" charset="-122"/>
                    <a:ea typeface="OPPOSans M" panose="00020600040101010101" charset="-122"/>
                  </a:rPr>
                  <a:t>RUNNING</a:t>
                </a:r>
                <a:endParaRPr lang="en-US" altLang="zh-CN" sz="1400">
                  <a:solidFill>
                    <a:srgbClr val="06482C"/>
                  </a:solidFill>
                  <a:latin typeface="OPPOSans M" panose="00020600040101010101" charset="-122"/>
                  <a:ea typeface="OPPOSans M" panose="00020600040101010101" charset="-122"/>
                </a:endParaRPr>
              </a:p>
            </p:txBody>
          </p:sp>
          <p:sp>
            <p:nvSpPr>
              <p:cNvPr id="22" name="圆角矩形 21"/>
              <p:cNvSpPr/>
              <p:nvPr/>
            </p:nvSpPr>
            <p:spPr>
              <a:xfrm>
                <a:off x="7003" y="3148"/>
                <a:ext cx="2430" cy="75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06482C"/>
                    </a:solidFill>
                    <a:latin typeface="OPPOSans M" panose="00020600040101010101" charset="-122"/>
                    <a:ea typeface="OPPOSans M" panose="00020600040101010101" charset="-122"/>
                  </a:rPr>
                  <a:t>就绪</a:t>
                </a:r>
                <a:endParaRPr lang="zh-CN" altLang="en-US" sz="1400">
                  <a:solidFill>
                    <a:srgbClr val="06482C"/>
                  </a:solidFill>
                  <a:latin typeface="OPPOSans M" panose="00020600040101010101" charset="-122"/>
                  <a:ea typeface="OPPOSans M" panose="00020600040101010101" charset="-122"/>
                </a:endParaRPr>
              </a:p>
              <a:p>
                <a:pPr algn="ctr"/>
                <a:r>
                  <a:rPr lang="en-US" altLang="zh-CN" sz="1400">
                    <a:solidFill>
                      <a:srgbClr val="06482C"/>
                    </a:solidFill>
                    <a:latin typeface="OPPOSans M" panose="00020600040101010101" charset="-122"/>
                    <a:ea typeface="OPPOSans M" panose="00020600040101010101" charset="-122"/>
                  </a:rPr>
                  <a:t>READY</a:t>
                </a:r>
                <a:endParaRPr lang="en-US" altLang="zh-CN" sz="1400">
                  <a:solidFill>
                    <a:srgbClr val="06482C"/>
                  </a:solidFill>
                  <a:latin typeface="OPPOSans M" panose="00020600040101010101" charset="-122"/>
                  <a:ea typeface="OPPOSans M" panose="00020600040101010101" charset="-122"/>
                </a:endParaRPr>
              </a:p>
            </p:txBody>
          </p:sp>
          <p:sp>
            <p:nvSpPr>
              <p:cNvPr id="23" name="文本框 22"/>
              <p:cNvSpPr txBox="1"/>
              <p:nvPr/>
            </p:nvSpPr>
            <p:spPr>
              <a:xfrm>
                <a:off x="7293" y="4266"/>
                <a:ext cx="1843" cy="503"/>
              </a:xfrm>
              <a:prstGeom prst="rect">
                <a:avLst/>
              </a:prstGeom>
              <a:noFill/>
            </p:spPr>
            <p:txBody>
              <a:bodyPr wrap="square" rtlCol="0">
                <a:spAutoFit/>
              </a:bodyPr>
              <a:p>
                <a:pPr algn="ctr"/>
                <a:r>
                  <a:rPr lang="zh-CN" altLang="en-US" sz="1400">
                    <a:solidFill>
                      <a:schemeClr val="bg1"/>
                    </a:solidFill>
                    <a:latin typeface="OPPOSans B" panose="00020600040101010101" charset="-122"/>
                    <a:ea typeface="OPPOSans B" panose="00020600040101010101" charset="-122"/>
                  </a:rPr>
                  <a:t>系统调度</a:t>
                </a:r>
                <a:endParaRPr lang="zh-CN" altLang="en-US" sz="1400">
                  <a:solidFill>
                    <a:schemeClr val="bg1"/>
                  </a:solidFill>
                  <a:latin typeface="OPPOSans B" panose="00020600040101010101" charset="-122"/>
                  <a:ea typeface="OPPOSans B" panose="00020600040101010101" charset="-122"/>
                </a:endParaRPr>
              </a:p>
            </p:txBody>
          </p:sp>
          <p:cxnSp>
            <p:nvCxnSpPr>
              <p:cNvPr id="25" name="直接箭头连接符 24"/>
              <p:cNvCxnSpPr/>
              <p:nvPr/>
            </p:nvCxnSpPr>
            <p:spPr>
              <a:xfrm>
                <a:off x="8847" y="4103"/>
                <a:ext cx="3" cy="892"/>
              </a:xfrm>
              <a:prstGeom prst="straightConnector1">
                <a:avLst/>
              </a:prstGeom>
              <a:ln w="2222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7487" y="4072"/>
                <a:ext cx="0" cy="923"/>
              </a:xfrm>
              <a:prstGeom prst="straightConnector1">
                <a:avLst/>
              </a:prstGeom>
              <a:ln w="22225">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8360" y="1575"/>
                <a:ext cx="1843" cy="401"/>
              </a:xfrm>
              <a:prstGeom prst="rect">
                <a:avLst/>
              </a:prstGeom>
              <a:noFill/>
            </p:spPr>
            <p:txBody>
              <a:bodyPr wrap="square" rtlCol="0">
                <a:spAutoFit/>
              </a:bodyPr>
              <a:p>
                <a:pPr algn="ctr"/>
                <a:r>
                  <a:rPr lang="en-US" altLang="zh-CN" sz="1000">
                    <a:solidFill>
                      <a:srgbClr val="02743F"/>
                    </a:solidFill>
                    <a:latin typeface="OPPOSans H" panose="00020600040101010101" charset="-122"/>
                    <a:ea typeface="OPPOSans H" panose="00020600040101010101" charset="-122"/>
                  </a:rPr>
                  <a:t>Thread.start()</a:t>
                </a:r>
                <a:endParaRPr lang="en-US" altLang="zh-CN" sz="1000">
                  <a:solidFill>
                    <a:srgbClr val="02743F"/>
                  </a:solidFill>
                  <a:latin typeface="OPPOSans H" panose="00020600040101010101" charset="-122"/>
                  <a:ea typeface="OPPOSans H" panose="00020600040101010101" charset="-122"/>
                </a:endParaRPr>
              </a:p>
            </p:txBody>
          </p:sp>
          <p:sp>
            <p:nvSpPr>
              <p:cNvPr id="28" name="文本框 27"/>
              <p:cNvSpPr txBox="1"/>
              <p:nvPr/>
            </p:nvSpPr>
            <p:spPr>
              <a:xfrm>
                <a:off x="9638" y="2442"/>
                <a:ext cx="3086" cy="1361"/>
              </a:xfrm>
              <a:prstGeom prst="rect">
                <a:avLst/>
              </a:prstGeom>
              <a:noFill/>
            </p:spPr>
            <p:txBody>
              <a:bodyPr wrap="square" rtlCol="0">
                <a:spAutoFit/>
              </a:bodyPr>
              <a:p>
                <a:pPr algn="l"/>
                <a:r>
                  <a:rPr lang="en-US" altLang="zh-CN" sz="1000">
                    <a:solidFill>
                      <a:srgbClr val="02743F"/>
                    </a:solidFill>
                    <a:latin typeface="OPPOSans H" panose="00020600040101010101" charset="-122"/>
                    <a:ea typeface="OPPOSans H" panose="00020600040101010101" charset="-122"/>
                  </a:rPr>
                  <a:t>Thread.sleep(long)</a:t>
                </a:r>
                <a:endParaRPr lang="en-US" altLang="zh-CN" sz="1000">
                  <a:solidFill>
                    <a:srgbClr val="02743F"/>
                  </a:solidFill>
                  <a:latin typeface="OPPOSans H" panose="00020600040101010101" charset="-122"/>
                  <a:ea typeface="OPPOSans H" panose="00020600040101010101" charset="-122"/>
                </a:endParaRPr>
              </a:p>
              <a:p>
                <a:pPr algn="l"/>
                <a:r>
                  <a:rPr lang="en-US" altLang="zh-CN" sz="1000">
                    <a:solidFill>
                      <a:srgbClr val="02743F"/>
                    </a:solidFill>
                    <a:latin typeface="OPPOSans H" panose="00020600040101010101" charset="-122"/>
                    <a:ea typeface="OPPOSans H" panose="00020600040101010101" charset="-122"/>
                  </a:rPr>
                  <a:t>Object.wait(long)</a:t>
                </a:r>
                <a:endParaRPr lang="en-US" altLang="zh-CN" sz="1000">
                  <a:solidFill>
                    <a:srgbClr val="02743F"/>
                  </a:solidFill>
                  <a:latin typeface="OPPOSans H" panose="00020600040101010101" charset="-122"/>
                  <a:ea typeface="OPPOSans H" panose="00020600040101010101" charset="-122"/>
                </a:endParaRPr>
              </a:p>
              <a:p>
                <a:pPr algn="l"/>
                <a:r>
                  <a:rPr lang="en-US" altLang="zh-CN" sz="1000">
                    <a:solidFill>
                      <a:srgbClr val="02743F"/>
                    </a:solidFill>
                    <a:latin typeface="OPPOSans H" panose="00020600040101010101" charset="-122"/>
                    <a:ea typeface="OPPOSans H" panose="00020600040101010101" charset="-122"/>
                  </a:rPr>
                  <a:t>Thread.join(long)</a:t>
                </a:r>
                <a:endParaRPr lang="en-US" altLang="zh-CN" sz="1000">
                  <a:solidFill>
                    <a:srgbClr val="02743F"/>
                  </a:solidFill>
                  <a:latin typeface="OPPOSans H" panose="00020600040101010101" charset="-122"/>
                  <a:ea typeface="OPPOSans H" panose="00020600040101010101" charset="-122"/>
                </a:endParaRPr>
              </a:p>
              <a:p>
                <a:pPr algn="l"/>
                <a:r>
                  <a:rPr lang="en-US" altLang="zh-CN" sz="1000">
                    <a:solidFill>
                      <a:srgbClr val="02743F"/>
                    </a:solidFill>
                    <a:latin typeface="OPPOSans H" panose="00020600040101010101" charset="-122"/>
                    <a:ea typeface="OPPOSans H" panose="00020600040101010101" charset="-122"/>
                  </a:rPr>
                  <a:t>LockSupport.parkNanos()</a:t>
                </a:r>
                <a:endParaRPr lang="en-US" altLang="zh-CN" sz="1000">
                  <a:solidFill>
                    <a:srgbClr val="02743F"/>
                  </a:solidFill>
                  <a:latin typeface="OPPOSans H" panose="00020600040101010101" charset="-122"/>
                  <a:ea typeface="OPPOSans H" panose="00020600040101010101" charset="-122"/>
                </a:endParaRPr>
              </a:p>
              <a:p>
                <a:pPr algn="l"/>
                <a:r>
                  <a:rPr lang="en-US" altLang="zh-CN" sz="1000">
                    <a:solidFill>
                      <a:srgbClr val="02743F"/>
                    </a:solidFill>
                    <a:latin typeface="OPPOSans H" panose="00020600040101010101" charset="-122"/>
                    <a:ea typeface="OPPOSans H" panose="00020600040101010101" charset="-122"/>
                  </a:rPr>
                  <a:t>LockSupport.parkUtil()</a:t>
                </a:r>
                <a:endParaRPr lang="en-US" altLang="zh-CN" sz="1000">
                  <a:solidFill>
                    <a:srgbClr val="02743F"/>
                  </a:solidFill>
                  <a:latin typeface="OPPOSans H" panose="00020600040101010101" charset="-122"/>
                  <a:ea typeface="OPPOSans H" panose="00020600040101010101" charset="-122"/>
                </a:endParaRPr>
              </a:p>
            </p:txBody>
          </p:sp>
          <p:sp>
            <p:nvSpPr>
              <p:cNvPr id="29" name="文本框 28"/>
              <p:cNvSpPr txBox="1"/>
              <p:nvPr/>
            </p:nvSpPr>
            <p:spPr>
              <a:xfrm>
                <a:off x="4207" y="2922"/>
                <a:ext cx="3086" cy="881"/>
              </a:xfrm>
              <a:prstGeom prst="rect">
                <a:avLst/>
              </a:prstGeom>
              <a:noFill/>
            </p:spPr>
            <p:txBody>
              <a:bodyPr wrap="square" rtlCol="0">
                <a:spAutoFit/>
              </a:bodyPr>
              <a:p>
                <a:pPr algn="l"/>
                <a:r>
                  <a:rPr lang="en-US" altLang="zh-CN" sz="1000">
                    <a:solidFill>
                      <a:srgbClr val="02743F"/>
                    </a:solidFill>
                    <a:latin typeface="OPPOSans H" panose="00020600040101010101" charset="-122"/>
                    <a:ea typeface="OPPOSans H" panose="00020600040101010101" charset="-122"/>
                  </a:rPr>
                  <a:t>Object.wait()</a:t>
                </a:r>
                <a:endParaRPr lang="en-US" altLang="zh-CN" sz="1000">
                  <a:solidFill>
                    <a:srgbClr val="02743F"/>
                  </a:solidFill>
                  <a:latin typeface="OPPOSans H" panose="00020600040101010101" charset="-122"/>
                  <a:ea typeface="OPPOSans H" panose="00020600040101010101" charset="-122"/>
                </a:endParaRPr>
              </a:p>
              <a:p>
                <a:pPr algn="l"/>
                <a:r>
                  <a:rPr lang="en-US" altLang="zh-CN" sz="1000">
                    <a:solidFill>
                      <a:srgbClr val="02743F"/>
                    </a:solidFill>
                    <a:latin typeface="OPPOSans H" panose="00020600040101010101" charset="-122"/>
                    <a:ea typeface="OPPOSans H" panose="00020600040101010101" charset="-122"/>
                  </a:rPr>
                  <a:t>Object.join()</a:t>
                </a:r>
                <a:endParaRPr lang="en-US" altLang="zh-CN" sz="1000">
                  <a:solidFill>
                    <a:srgbClr val="02743F"/>
                  </a:solidFill>
                  <a:latin typeface="OPPOSans H" panose="00020600040101010101" charset="-122"/>
                  <a:ea typeface="OPPOSans H" panose="00020600040101010101" charset="-122"/>
                </a:endParaRPr>
              </a:p>
              <a:p>
                <a:pPr algn="l"/>
                <a:r>
                  <a:rPr lang="en-US" altLang="zh-CN" sz="1000">
                    <a:solidFill>
                      <a:srgbClr val="02743F"/>
                    </a:solidFill>
                    <a:latin typeface="OPPOSans H" panose="00020600040101010101" charset="-122"/>
                    <a:ea typeface="OPPOSans H" panose="00020600040101010101" charset="-122"/>
                  </a:rPr>
                  <a:t>LockSupport.park()</a:t>
                </a:r>
                <a:endParaRPr lang="en-US" altLang="zh-CN" sz="1000">
                  <a:solidFill>
                    <a:srgbClr val="02743F"/>
                  </a:solidFill>
                  <a:latin typeface="OPPOSans H" panose="00020600040101010101" charset="-122"/>
                  <a:ea typeface="OPPOSans H" panose="00020600040101010101" charset="-122"/>
                </a:endParaRPr>
              </a:p>
            </p:txBody>
          </p:sp>
          <p:sp>
            <p:nvSpPr>
              <p:cNvPr id="30" name="文本框 29"/>
              <p:cNvSpPr txBox="1"/>
              <p:nvPr/>
            </p:nvSpPr>
            <p:spPr>
              <a:xfrm>
                <a:off x="4207" y="4553"/>
                <a:ext cx="3086" cy="1121"/>
              </a:xfrm>
              <a:prstGeom prst="rect">
                <a:avLst/>
              </a:prstGeom>
              <a:noFill/>
            </p:spPr>
            <p:txBody>
              <a:bodyPr wrap="square" rtlCol="0">
                <a:spAutoFit/>
              </a:bodyPr>
              <a:p>
                <a:pPr algn="l"/>
                <a:r>
                  <a:rPr lang="en-US" altLang="zh-CN" sz="1000">
                    <a:solidFill>
                      <a:srgbClr val="02743F"/>
                    </a:solidFill>
                    <a:latin typeface="OPPOSans H" panose="00020600040101010101" charset="-122"/>
                    <a:ea typeface="OPPOSans H" panose="00020600040101010101" charset="-122"/>
                  </a:rPr>
                  <a:t>Object.notify()</a:t>
                </a:r>
                <a:endParaRPr lang="en-US" altLang="zh-CN" sz="1000">
                  <a:solidFill>
                    <a:srgbClr val="02743F"/>
                  </a:solidFill>
                  <a:latin typeface="OPPOSans H" panose="00020600040101010101" charset="-122"/>
                  <a:ea typeface="OPPOSans H" panose="00020600040101010101" charset="-122"/>
                </a:endParaRPr>
              </a:p>
              <a:p>
                <a:pPr algn="l"/>
                <a:r>
                  <a:rPr lang="en-US" altLang="zh-CN" sz="1000">
                    <a:solidFill>
                      <a:srgbClr val="02743F"/>
                    </a:solidFill>
                    <a:latin typeface="OPPOSans H" panose="00020600040101010101" charset="-122"/>
                    <a:ea typeface="OPPOSans H" panose="00020600040101010101" charset="-122"/>
                  </a:rPr>
                  <a:t>Object.notifyAll()</a:t>
                </a:r>
                <a:endParaRPr lang="en-US" altLang="zh-CN" sz="1000">
                  <a:solidFill>
                    <a:srgbClr val="02743F"/>
                  </a:solidFill>
                  <a:latin typeface="OPPOSans H" panose="00020600040101010101" charset="-122"/>
                  <a:ea typeface="OPPOSans H" panose="00020600040101010101" charset="-122"/>
                </a:endParaRPr>
              </a:p>
              <a:p>
                <a:pPr algn="l"/>
                <a:r>
                  <a:rPr lang="en-US" altLang="zh-CN" sz="1000">
                    <a:solidFill>
                      <a:srgbClr val="02743F"/>
                    </a:solidFill>
                    <a:latin typeface="OPPOSans H" panose="00020600040101010101" charset="-122"/>
                    <a:ea typeface="OPPOSans H" panose="00020600040101010101" charset="-122"/>
                  </a:rPr>
                  <a:t>LockSupport.unpark</a:t>
                </a:r>
                <a:endParaRPr lang="en-US" altLang="zh-CN" sz="1000">
                  <a:solidFill>
                    <a:srgbClr val="02743F"/>
                  </a:solidFill>
                  <a:latin typeface="OPPOSans H" panose="00020600040101010101" charset="-122"/>
                  <a:ea typeface="OPPOSans H" panose="00020600040101010101" charset="-122"/>
                </a:endParaRPr>
              </a:p>
              <a:p>
                <a:pPr algn="l"/>
                <a:r>
                  <a:rPr lang="en-US" altLang="zh-CN" sz="1000">
                    <a:solidFill>
                      <a:srgbClr val="02743F"/>
                    </a:solidFill>
                    <a:latin typeface="OPPOSans H" panose="00020600040101010101" charset="-122"/>
                    <a:ea typeface="OPPOSans H" panose="00020600040101010101" charset="-122"/>
                  </a:rPr>
                  <a:t>(Thread)</a:t>
                </a:r>
                <a:endParaRPr lang="en-US" altLang="zh-CN" sz="1000">
                  <a:solidFill>
                    <a:srgbClr val="02743F"/>
                  </a:solidFill>
                  <a:latin typeface="OPPOSans H" panose="00020600040101010101" charset="-122"/>
                  <a:ea typeface="OPPOSans H" panose="00020600040101010101" charset="-122"/>
                </a:endParaRPr>
              </a:p>
            </p:txBody>
          </p:sp>
          <p:sp>
            <p:nvSpPr>
              <p:cNvPr id="31" name="文本框 30"/>
              <p:cNvSpPr txBox="1"/>
              <p:nvPr/>
            </p:nvSpPr>
            <p:spPr>
              <a:xfrm>
                <a:off x="9638" y="4554"/>
                <a:ext cx="3805" cy="881"/>
              </a:xfrm>
              <a:prstGeom prst="rect">
                <a:avLst/>
              </a:prstGeom>
              <a:noFill/>
            </p:spPr>
            <p:txBody>
              <a:bodyPr wrap="square" rtlCol="0">
                <a:spAutoFit/>
              </a:bodyPr>
              <a:p>
                <a:pPr algn="l"/>
                <a:r>
                  <a:rPr lang="en-US" altLang="zh-CN" sz="1000">
                    <a:solidFill>
                      <a:srgbClr val="02743F"/>
                    </a:solidFill>
                    <a:latin typeface="OPPOSans H" panose="00020600040101010101" charset="-122"/>
                    <a:ea typeface="OPPOSans H" panose="00020600040101010101" charset="-122"/>
                  </a:rPr>
                  <a:t>Object.notify()</a:t>
                </a:r>
                <a:endParaRPr lang="en-US" altLang="zh-CN" sz="1000">
                  <a:solidFill>
                    <a:srgbClr val="02743F"/>
                  </a:solidFill>
                  <a:latin typeface="OPPOSans H" panose="00020600040101010101" charset="-122"/>
                  <a:ea typeface="OPPOSans H" panose="00020600040101010101" charset="-122"/>
                </a:endParaRPr>
              </a:p>
              <a:p>
                <a:pPr algn="l"/>
                <a:r>
                  <a:rPr lang="en-US" altLang="zh-CN" sz="1000">
                    <a:solidFill>
                      <a:srgbClr val="02743F"/>
                    </a:solidFill>
                    <a:latin typeface="OPPOSans H" panose="00020600040101010101" charset="-122"/>
                    <a:ea typeface="OPPOSans H" panose="00020600040101010101" charset="-122"/>
                  </a:rPr>
                  <a:t>Object.notifyAll()</a:t>
                </a:r>
                <a:endParaRPr lang="en-US" altLang="zh-CN" sz="1000">
                  <a:solidFill>
                    <a:srgbClr val="02743F"/>
                  </a:solidFill>
                  <a:latin typeface="OPPOSans H" panose="00020600040101010101" charset="-122"/>
                  <a:ea typeface="OPPOSans H" panose="00020600040101010101" charset="-122"/>
                </a:endParaRPr>
              </a:p>
              <a:p>
                <a:pPr algn="l"/>
                <a:r>
                  <a:rPr lang="en-US" altLang="zh-CN" sz="1000">
                    <a:solidFill>
                      <a:srgbClr val="02743F"/>
                    </a:solidFill>
                    <a:latin typeface="OPPOSans H" panose="00020600040101010101" charset="-122"/>
                    <a:ea typeface="OPPOSans H" panose="00020600040101010101" charset="-122"/>
                  </a:rPr>
                  <a:t>LockSupport.unpark(Thread)</a:t>
                </a:r>
                <a:endParaRPr lang="en-US" altLang="zh-CN" sz="1000">
                  <a:solidFill>
                    <a:srgbClr val="02743F"/>
                  </a:solidFill>
                  <a:latin typeface="OPPOSans H" panose="00020600040101010101" charset="-122"/>
                  <a:ea typeface="OPPOSans H" panose="00020600040101010101" charset="-122"/>
                </a:endParaRPr>
              </a:p>
            </p:txBody>
          </p:sp>
          <p:sp>
            <p:nvSpPr>
              <p:cNvPr id="32" name="文本框 31"/>
              <p:cNvSpPr txBox="1"/>
              <p:nvPr/>
            </p:nvSpPr>
            <p:spPr>
              <a:xfrm rot="2040000">
                <a:off x="9554" y="7117"/>
                <a:ext cx="1843" cy="401"/>
              </a:xfrm>
              <a:prstGeom prst="rect">
                <a:avLst/>
              </a:prstGeom>
              <a:noFill/>
            </p:spPr>
            <p:txBody>
              <a:bodyPr wrap="square" rtlCol="0">
                <a:spAutoFit/>
              </a:bodyPr>
              <a:p>
                <a:pPr algn="ctr"/>
                <a:r>
                  <a:rPr lang="zh-CN" altLang="en-US" sz="1000">
                    <a:solidFill>
                      <a:srgbClr val="02743F"/>
                    </a:solidFill>
                    <a:latin typeface="OPPOSans H" panose="00020600040101010101" charset="-122"/>
                    <a:ea typeface="OPPOSans H" panose="00020600040101010101" charset="-122"/>
                  </a:rPr>
                  <a:t>获取到锁</a:t>
                </a:r>
                <a:endParaRPr lang="zh-CN" altLang="en-US" sz="1000">
                  <a:solidFill>
                    <a:srgbClr val="02743F"/>
                  </a:solidFill>
                  <a:latin typeface="OPPOSans H" panose="00020600040101010101" charset="-122"/>
                  <a:ea typeface="OPPOSans H" panose="00020600040101010101" charset="-122"/>
                </a:endParaRPr>
              </a:p>
            </p:txBody>
          </p:sp>
          <p:sp>
            <p:nvSpPr>
              <p:cNvPr id="33" name="文本框 32"/>
              <p:cNvSpPr txBox="1"/>
              <p:nvPr/>
            </p:nvSpPr>
            <p:spPr>
              <a:xfrm rot="2040000">
                <a:off x="9718" y="6359"/>
                <a:ext cx="3091" cy="641"/>
              </a:xfrm>
              <a:prstGeom prst="rect">
                <a:avLst/>
              </a:prstGeom>
              <a:noFill/>
            </p:spPr>
            <p:txBody>
              <a:bodyPr wrap="square" rtlCol="0">
                <a:spAutoFit/>
              </a:bodyPr>
              <a:p>
                <a:pPr algn="ctr"/>
                <a:r>
                  <a:rPr lang="zh-CN" altLang="en-US" sz="1000">
                    <a:solidFill>
                      <a:srgbClr val="02743F"/>
                    </a:solidFill>
                    <a:latin typeface="OPPOSans H" panose="00020600040101010101" charset="-122"/>
                    <a:ea typeface="OPPOSans H" panose="00020600040101010101" charset="-122"/>
                  </a:rPr>
                  <a:t>等待进入</a:t>
                </a:r>
                <a:r>
                  <a:rPr lang="en-US" altLang="zh-CN" sz="1000">
                    <a:solidFill>
                      <a:srgbClr val="02743F"/>
                    </a:solidFill>
                    <a:latin typeface="OPPOSans H" panose="00020600040101010101" charset="-122"/>
                    <a:ea typeface="OPPOSans H" panose="00020600040101010101" charset="-122"/>
                  </a:rPr>
                  <a:t>synchronized</a:t>
                </a:r>
                <a:r>
                  <a:rPr lang="zh-CN" altLang="en-US" sz="1000">
                    <a:solidFill>
                      <a:srgbClr val="02743F"/>
                    </a:solidFill>
                    <a:latin typeface="OPPOSans H" panose="00020600040101010101" charset="-122"/>
                    <a:ea typeface="OPPOSans H" panose="00020600040101010101" charset="-122"/>
                  </a:rPr>
                  <a:t>方法</a:t>
                </a:r>
                <a:endParaRPr lang="zh-CN" altLang="en-US" sz="1000">
                  <a:solidFill>
                    <a:srgbClr val="02743F"/>
                  </a:solidFill>
                  <a:latin typeface="OPPOSans H" panose="00020600040101010101" charset="-122"/>
                  <a:ea typeface="OPPOSans H" panose="00020600040101010101" charset="-122"/>
                </a:endParaRPr>
              </a:p>
              <a:p>
                <a:pPr algn="ctr"/>
                <a:r>
                  <a:rPr lang="zh-CN" altLang="en-US" sz="1000">
                    <a:solidFill>
                      <a:srgbClr val="02743F"/>
                    </a:solidFill>
                    <a:latin typeface="OPPOSans H" panose="00020600040101010101" charset="-122"/>
                    <a:ea typeface="OPPOSans H" panose="00020600040101010101" charset="-122"/>
                  </a:rPr>
                  <a:t>等待进入</a:t>
                </a:r>
                <a:r>
                  <a:rPr lang="en-US" altLang="zh-CN" sz="1000">
                    <a:solidFill>
                      <a:srgbClr val="02743F"/>
                    </a:solidFill>
                    <a:latin typeface="OPPOSans H" panose="00020600040101010101" charset="-122"/>
                    <a:ea typeface="OPPOSans H" panose="00020600040101010101" charset="-122"/>
                  </a:rPr>
                  <a:t>synchronized</a:t>
                </a:r>
                <a:r>
                  <a:rPr lang="zh-CN" altLang="en-US" sz="1000">
                    <a:solidFill>
                      <a:srgbClr val="02743F"/>
                    </a:solidFill>
                    <a:latin typeface="OPPOSans H" panose="00020600040101010101" charset="-122"/>
                    <a:ea typeface="OPPOSans H" panose="00020600040101010101" charset="-122"/>
                  </a:rPr>
                  <a:t>块</a:t>
                </a:r>
                <a:endParaRPr lang="zh-CN" altLang="en-US" sz="1000">
                  <a:solidFill>
                    <a:srgbClr val="02743F"/>
                  </a:solidFill>
                  <a:latin typeface="OPPOSans H" panose="00020600040101010101" charset="-122"/>
                  <a:ea typeface="OPPOSans H" panose="00020600040101010101" charset="-122"/>
                </a:endParaRPr>
              </a:p>
            </p:txBody>
          </p:sp>
        </p:grpSp>
        <p:sp>
          <p:nvSpPr>
            <p:cNvPr id="34" name="椭圆 33"/>
            <p:cNvSpPr/>
            <p:nvPr/>
          </p:nvSpPr>
          <p:spPr>
            <a:xfrm>
              <a:off x="8706" y="712"/>
              <a:ext cx="540" cy="540"/>
            </a:xfrm>
            <a:prstGeom prst="ellipse">
              <a:avLst/>
            </a:prstGeom>
            <a:solidFill>
              <a:srgbClr val="D0D0C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a:off x="8706" y="9523"/>
              <a:ext cx="540" cy="540"/>
            </a:xfrm>
            <a:prstGeom prst="ellipse">
              <a:avLst/>
            </a:prstGeom>
            <a:solidFill>
              <a:srgbClr val="D0D0C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7" name="直接箭头连接符 36"/>
            <p:cNvCxnSpPr/>
            <p:nvPr/>
          </p:nvCxnSpPr>
          <p:spPr>
            <a:xfrm flipH="1">
              <a:off x="8970" y="1252"/>
              <a:ext cx="6" cy="298"/>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H="1">
              <a:off x="8976" y="9250"/>
              <a:ext cx="6" cy="298"/>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9246" y="1201"/>
              <a:ext cx="1843" cy="401"/>
            </a:xfrm>
            <a:prstGeom prst="rect">
              <a:avLst/>
            </a:prstGeom>
            <a:noFill/>
          </p:spPr>
          <p:txBody>
            <a:bodyPr wrap="square" rtlCol="0">
              <a:spAutoFit/>
            </a:bodyPr>
            <a:p>
              <a:pPr algn="l"/>
              <a:r>
                <a:rPr lang="zh-CN" altLang="en-US" sz="1000">
                  <a:solidFill>
                    <a:srgbClr val="02743F"/>
                  </a:solidFill>
                  <a:latin typeface="OPPOSans H" panose="00020600040101010101" charset="-122"/>
                  <a:ea typeface="OPPOSans H" panose="00020600040101010101" charset="-122"/>
                </a:rPr>
                <a:t>实例化</a:t>
              </a:r>
              <a:endParaRPr lang="zh-CN" altLang="en-US" sz="1000">
                <a:solidFill>
                  <a:srgbClr val="02743F"/>
                </a:solidFill>
                <a:latin typeface="OPPOSans H" panose="00020600040101010101" charset="-122"/>
                <a:ea typeface="OPPOSans H" panose="00020600040101010101" charset="-122"/>
              </a:endParaRPr>
            </a:p>
          </p:txBody>
        </p:sp>
        <p:sp>
          <p:nvSpPr>
            <p:cNvPr id="40" name="文本框 39"/>
            <p:cNvSpPr txBox="1"/>
            <p:nvPr/>
          </p:nvSpPr>
          <p:spPr>
            <a:xfrm>
              <a:off x="9477" y="9250"/>
              <a:ext cx="1843" cy="401"/>
            </a:xfrm>
            <a:prstGeom prst="rect">
              <a:avLst/>
            </a:prstGeom>
            <a:noFill/>
          </p:spPr>
          <p:txBody>
            <a:bodyPr wrap="square" rtlCol="0">
              <a:spAutoFit/>
            </a:bodyPr>
            <a:p>
              <a:pPr algn="l"/>
              <a:r>
                <a:rPr lang="zh-CN" altLang="en-US" sz="1000">
                  <a:solidFill>
                    <a:srgbClr val="02743F"/>
                  </a:solidFill>
                  <a:latin typeface="OPPOSans H" panose="00020600040101010101" charset="-122"/>
                  <a:ea typeface="OPPOSans H" panose="00020600040101010101" charset="-122"/>
                </a:rPr>
                <a:t>执行完成</a:t>
              </a:r>
              <a:endParaRPr lang="zh-CN" altLang="en-US" sz="1000">
                <a:solidFill>
                  <a:srgbClr val="02743F"/>
                </a:solidFill>
                <a:latin typeface="OPPOSans H" panose="00020600040101010101" charset="-122"/>
                <a:ea typeface="OPPOSans H" panose="00020600040101010101" charset="-122"/>
              </a:endParaRPr>
            </a:p>
          </p:txBody>
        </p:sp>
      </p:grpSp>
      <p:sp>
        <p:nvSpPr>
          <p:cNvPr id="42" name="文本框 41"/>
          <p:cNvSpPr txBox="1"/>
          <p:nvPr/>
        </p:nvSpPr>
        <p:spPr>
          <a:xfrm>
            <a:off x="194945" y="294005"/>
            <a:ext cx="2188210" cy="659130"/>
          </a:xfrm>
          <a:prstGeom prst="rect">
            <a:avLst/>
          </a:prstGeom>
          <a:noFill/>
        </p:spPr>
        <p:txBody>
          <a:bodyPr wrap="square" rtlCol="0">
            <a:spAutoFit/>
          </a:bodyPr>
          <a:p>
            <a:pPr algn="l"/>
            <a:r>
              <a:rPr lang="en-US" altLang="zh-CN">
                <a:solidFill>
                  <a:srgbClr val="02743F"/>
                </a:solidFill>
                <a:latin typeface="OPPOSans M" panose="00020600040101010101" charset="-122"/>
                <a:ea typeface="OPPOSans M" panose="00020600040101010101" charset="-122"/>
              </a:rPr>
              <a:t>Java</a:t>
            </a:r>
            <a:r>
              <a:rPr lang="zh-CN" altLang="en-US">
                <a:solidFill>
                  <a:srgbClr val="02743F"/>
                </a:solidFill>
                <a:latin typeface="OPPOSans M" panose="00020600040101010101" charset="-122"/>
                <a:ea typeface="OPPOSans M" panose="00020600040101010101" charset="-122"/>
              </a:rPr>
              <a:t>线程状态变迁</a:t>
            </a:r>
            <a:endParaRPr lang="zh-CN" altLang="en-US">
              <a:solidFill>
                <a:srgbClr val="02743F"/>
              </a:solidFill>
              <a:latin typeface="OPPOSans M" panose="00020600040101010101" charset="-122"/>
              <a:ea typeface="OPPOSans M" panose="00020600040101010101" charset="-122"/>
            </a:endParaRPr>
          </a:p>
          <a:p>
            <a:pPr algn="l"/>
            <a:endParaRPr lang="zh-CN" altLang="en-US">
              <a:solidFill>
                <a:srgbClr val="02743F"/>
              </a:solidFill>
              <a:latin typeface="OPPOSans M" panose="00020600040101010101" charset="-122"/>
              <a:ea typeface="OPPOSans M" panose="00020600040101010101" charset="-122"/>
            </a:endParaRPr>
          </a:p>
        </p:txBody>
      </p:sp>
      <p:sp>
        <p:nvSpPr>
          <p:cNvPr id="17" name="文本框 16"/>
          <p:cNvSpPr txBox="1"/>
          <p:nvPr/>
        </p:nvSpPr>
        <p:spPr>
          <a:xfrm rot="5400000">
            <a:off x="4492625" y="3274695"/>
            <a:ext cx="1170305" cy="254635"/>
          </a:xfrm>
          <a:prstGeom prst="rect">
            <a:avLst/>
          </a:prstGeom>
          <a:noFill/>
        </p:spPr>
        <p:txBody>
          <a:bodyPr wrap="square" rtlCol="0">
            <a:spAutoFit/>
          </a:bodyPr>
          <a:p>
            <a:pPr algn="ctr"/>
            <a:r>
              <a:rPr lang="en-US" altLang="zh-CN" sz="1000">
                <a:solidFill>
                  <a:schemeClr val="bg1"/>
                </a:solidFill>
                <a:latin typeface="OPPOSans H" panose="00020600040101010101" charset="-122"/>
                <a:ea typeface="OPPOSans H" panose="00020600040101010101" charset="-122"/>
              </a:rPr>
              <a:t>yield()</a:t>
            </a:r>
            <a:endParaRPr lang="en-US" altLang="zh-CN" sz="1000">
              <a:solidFill>
                <a:schemeClr val="bg1"/>
              </a:solidFill>
              <a:latin typeface="OPPOSans H" panose="00020600040101010101" charset="-122"/>
              <a:ea typeface="OPPOSans H" panose="00020600040101010101"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 name="文本框 41"/>
          <p:cNvSpPr txBox="1"/>
          <p:nvPr/>
        </p:nvSpPr>
        <p:spPr>
          <a:xfrm>
            <a:off x="194945" y="294005"/>
            <a:ext cx="3606800" cy="659130"/>
          </a:xfrm>
          <a:prstGeom prst="rect">
            <a:avLst/>
          </a:prstGeom>
          <a:noFill/>
        </p:spPr>
        <p:txBody>
          <a:bodyPr wrap="square" rtlCol="0">
            <a:spAutoFit/>
          </a:bodyPr>
          <a:p>
            <a:pPr algn="l"/>
            <a:r>
              <a:rPr lang="zh-CN" altLang="en-US">
                <a:solidFill>
                  <a:srgbClr val="02743F"/>
                </a:solidFill>
                <a:latin typeface="OPPOSans M" panose="00020600040101010101" charset="-122"/>
                <a:ea typeface="OPPOSans M" panose="00020600040101010101" charset="-122"/>
              </a:rPr>
              <a:t>进入</a:t>
            </a:r>
            <a:r>
              <a:rPr lang="en-US" altLang="zh-CN">
                <a:solidFill>
                  <a:srgbClr val="02743F"/>
                </a:solidFill>
                <a:latin typeface="OPPOSans M" panose="00020600040101010101" charset="-122"/>
                <a:ea typeface="OPPOSans M" panose="00020600040101010101" charset="-122"/>
              </a:rPr>
              <a:t>(</a:t>
            </a:r>
            <a:r>
              <a:rPr lang="zh-CN" altLang="en-US">
                <a:solidFill>
                  <a:srgbClr val="02743F"/>
                </a:solidFill>
                <a:latin typeface="OPPOSans M" panose="00020600040101010101" charset="-122"/>
                <a:ea typeface="OPPOSans M" panose="00020600040101010101" charset="-122"/>
              </a:rPr>
              <a:t>超时</a:t>
            </a:r>
            <a:r>
              <a:rPr lang="en-US" altLang="zh-CN">
                <a:solidFill>
                  <a:srgbClr val="02743F"/>
                </a:solidFill>
                <a:latin typeface="OPPOSans M" panose="00020600040101010101" charset="-122"/>
                <a:ea typeface="OPPOSans M" panose="00020600040101010101" charset="-122"/>
              </a:rPr>
              <a:t>)</a:t>
            </a:r>
            <a:r>
              <a:rPr lang="zh-CN" altLang="en-US">
                <a:solidFill>
                  <a:srgbClr val="02743F"/>
                </a:solidFill>
                <a:latin typeface="OPPOSans M" panose="00020600040101010101" charset="-122"/>
                <a:ea typeface="OPPOSans M" panose="00020600040101010101" charset="-122"/>
              </a:rPr>
              <a:t>等待的方法比较</a:t>
            </a:r>
            <a:endParaRPr lang="zh-CN" altLang="en-US">
              <a:solidFill>
                <a:srgbClr val="02743F"/>
              </a:solidFill>
              <a:latin typeface="OPPOSans M" panose="00020600040101010101" charset="-122"/>
              <a:ea typeface="OPPOSans M" panose="00020600040101010101" charset="-122"/>
            </a:endParaRPr>
          </a:p>
          <a:p>
            <a:pPr algn="l"/>
            <a:endParaRPr lang="zh-CN" altLang="en-US">
              <a:solidFill>
                <a:srgbClr val="02743F"/>
              </a:solidFill>
              <a:latin typeface="OPPOSans M" panose="00020600040101010101" charset="-122"/>
              <a:ea typeface="OPPOSans M" panose="00020600040101010101" charset="-122"/>
            </a:endParaRPr>
          </a:p>
        </p:txBody>
      </p:sp>
      <p:graphicFrame>
        <p:nvGraphicFramePr>
          <p:cNvPr id="17" name="表格 16"/>
          <p:cNvGraphicFramePr/>
          <p:nvPr/>
        </p:nvGraphicFramePr>
        <p:xfrm>
          <a:off x="556260" y="953135"/>
          <a:ext cx="11079480" cy="2720340"/>
        </p:xfrm>
        <a:graphic>
          <a:graphicData uri="http://schemas.openxmlformats.org/drawingml/2006/table">
            <a:tbl>
              <a:tblPr firstRow="1" bandRow="1">
                <a:tableStyleId>{5C22544A-7EE6-4342-B048-85BDC9FD1C3A}</a:tableStyleId>
              </a:tblPr>
              <a:tblGrid>
                <a:gridCol w="2487295"/>
                <a:gridCol w="1949450"/>
                <a:gridCol w="2077085"/>
                <a:gridCol w="1977390"/>
                <a:gridCol w="2588260"/>
              </a:tblGrid>
              <a:tr h="384810">
                <a:tc>
                  <a:txBody>
                    <a:bodyPr/>
                    <a:p>
                      <a:pPr>
                        <a:buNone/>
                      </a:pPr>
                      <a:r>
                        <a:rPr lang="zh-CN" altLang="en-US" b="0">
                          <a:latin typeface="OPPOSans M" panose="00020600040101010101" charset="-122"/>
                          <a:ea typeface="OPPOSans M" panose="00020600040101010101" charset="-122"/>
                        </a:rPr>
                        <a:t>对比</a:t>
                      </a:r>
                      <a:endParaRPr lang="zh-CN" altLang="en-US" b="0">
                        <a:latin typeface="OPPOSans M" panose="00020600040101010101" charset="-122"/>
                        <a:ea typeface="OPPOSans M" panose="00020600040101010101" charset="-122"/>
                      </a:endParaRPr>
                    </a:p>
                  </a:txBody>
                  <a:tcPr>
                    <a:solidFill>
                      <a:srgbClr val="33CF58"/>
                    </a:solidFill>
                  </a:tcPr>
                </a:tc>
                <a:tc>
                  <a:txBody>
                    <a:bodyPr/>
                    <a:p>
                      <a:pPr>
                        <a:buNone/>
                      </a:pPr>
                      <a:r>
                        <a:rPr lang="en-US" altLang="zh-CN" b="0">
                          <a:latin typeface="OPPOSans M" panose="00020600040101010101" charset="-122"/>
                          <a:ea typeface="OPPOSans M" panose="00020600040101010101" charset="-122"/>
                        </a:rPr>
                        <a:t>Object.wait()</a:t>
                      </a:r>
                      <a:endParaRPr lang="en-US" altLang="zh-CN" b="0">
                        <a:latin typeface="OPPOSans M" panose="00020600040101010101" charset="-122"/>
                        <a:ea typeface="OPPOSans M" panose="00020600040101010101" charset="-122"/>
                      </a:endParaRPr>
                    </a:p>
                  </a:txBody>
                  <a:tcPr>
                    <a:solidFill>
                      <a:srgbClr val="33CF58"/>
                    </a:solidFill>
                  </a:tcPr>
                </a:tc>
                <a:tc>
                  <a:txBody>
                    <a:bodyPr/>
                    <a:p>
                      <a:pPr>
                        <a:buNone/>
                      </a:pPr>
                      <a:r>
                        <a:rPr lang="en-US" altLang="zh-CN" b="0">
                          <a:latin typeface="OPPOSans M" panose="00020600040101010101" charset="-122"/>
                          <a:ea typeface="OPPOSans M" panose="00020600040101010101" charset="-122"/>
                        </a:rPr>
                        <a:t>Thread.sleep()</a:t>
                      </a:r>
                      <a:endParaRPr lang="en-US" altLang="zh-CN" b="0">
                        <a:latin typeface="OPPOSans M" panose="00020600040101010101" charset="-122"/>
                        <a:ea typeface="OPPOSans M" panose="00020600040101010101" charset="-122"/>
                      </a:endParaRPr>
                    </a:p>
                  </a:txBody>
                  <a:tcPr>
                    <a:solidFill>
                      <a:srgbClr val="33CF58"/>
                    </a:solidFill>
                  </a:tcPr>
                </a:tc>
                <a:tc>
                  <a:txBody>
                    <a:bodyPr/>
                    <a:p>
                      <a:pPr>
                        <a:buNone/>
                      </a:pPr>
                      <a:r>
                        <a:rPr lang="en-US" altLang="zh-CN" b="0">
                          <a:latin typeface="OPPOSans M" panose="00020600040101010101" charset="-122"/>
                          <a:ea typeface="OPPOSans M" panose="00020600040101010101" charset="-122"/>
                        </a:rPr>
                        <a:t>Thread.join()</a:t>
                      </a:r>
                      <a:endParaRPr lang="en-US" altLang="zh-CN" b="0">
                        <a:latin typeface="OPPOSans M" panose="00020600040101010101" charset="-122"/>
                        <a:ea typeface="OPPOSans M" panose="00020600040101010101" charset="-122"/>
                      </a:endParaRPr>
                    </a:p>
                  </a:txBody>
                  <a:tcPr>
                    <a:solidFill>
                      <a:srgbClr val="33CF58"/>
                    </a:solidFill>
                  </a:tcPr>
                </a:tc>
                <a:tc>
                  <a:txBody>
                    <a:bodyPr/>
                    <a:p>
                      <a:pPr algn="l">
                        <a:buNone/>
                      </a:pPr>
                      <a:r>
                        <a:rPr lang="en-US" altLang="zh-CN" b="0">
                          <a:latin typeface="OPPOSans M" panose="00020600040101010101" charset="-122"/>
                          <a:ea typeface="OPPOSans M" panose="00020600040101010101" charset="-122"/>
                        </a:rPr>
                        <a:t>LockSupport.park()</a:t>
                      </a:r>
                      <a:endParaRPr lang="en-US" altLang="zh-CN" b="0">
                        <a:latin typeface="OPPOSans M" panose="00020600040101010101" charset="-122"/>
                        <a:ea typeface="OPPOSans M" panose="00020600040101010101" charset="-122"/>
                      </a:endParaRPr>
                    </a:p>
                  </a:txBody>
                  <a:tcPr>
                    <a:solidFill>
                      <a:srgbClr val="33CF58"/>
                    </a:solidFill>
                  </a:tcPr>
                </a:tc>
              </a:tr>
              <a:tr h="381000">
                <a:tc>
                  <a:txBody>
                    <a:bodyPr/>
                    <a:p>
                      <a:pPr>
                        <a:buNone/>
                      </a:pPr>
                      <a:r>
                        <a:rPr lang="zh-CN" altLang="en-US" sz="1600">
                          <a:solidFill>
                            <a:srgbClr val="02743F"/>
                          </a:solidFill>
                          <a:latin typeface="OPPOSans M" panose="00020600040101010101" charset="-122"/>
                          <a:ea typeface="OPPOSans M" panose="00020600040101010101" charset="-122"/>
                        </a:rPr>
                        <a:t>基础</a:t>
                      </a:r>
                      <a:endParaRPr lang="zh-CN" altLang="en-US" sz="1600">
                        <a:solidFill>
                          <a:srgbClr val="02743F"/>
                        </a:solidFill>
                        <a:latin typeface="OPPOSans M" panose="00020600040101010101" charset="-122"/>
                        <a:ea typeface="OPPOSans M" panose="00020600040101010101" charset="-122"/>
                      </a:endParaRPr>
                    </a:p>
                  </a:txBody>
                  <a:tcPr>
                    <a:solidFill>
                      <a:schemeClr val="bg1">
                        <a:lumMod val="95000"/>
                      </a:schemeClr>
                    </a:solidFill>
                  </a:tcPr>
                </a:tc>
                <a:tc>
                  <a:txBody>
                    <a:bodyPr/>
                    <a:p>
                      <a:pPr algn="l">
                        <a:buNone/>
                      </a:pPr>
                      <a:r>
                        <a:rPr lang="en-US" altLang="zh-CN" sz="1600">
                          <a:solidFill>
                            <a:srgbClr val="02743F"/>
                          </a:solidFill>
                          <a:latin typeface="OPPOSans M" panose="00020600040101010101" charset="-122"/>
                          <a:ea typeface="OPPOSans M" panose="00020600040101010101" charset="-122"/>
                        </a:rPr>
                        <a:t>Object</a:t>
                      </a:r>
                      <a:r>
                        <a:rPr lang="zh-CN" altLang="en-US" sz="1600">
                          <a:solidFill>
                            <a:srgbClr val="02743F"/>
                          </a:solidFill>
                          <a:latin typeface="OPPOSans M" panose="00020600040101010101" charset="-122"/>
                          <a:ea typeface="OPPOSans M" panose="00020600040101010101" charset="-122"/>
                        </a:rPr>
                        <a:t>的实例方法</a:t>
                      </a:r>
                      <a:endParaRPr lang="zh-CN" altLang="en-US" sz="1600">
                        <a:solidFill>
                          <a:srgbClr val="02743F"/>
                        </a:solidFill>
                        <a:latin typeface="OPPOSans M" panose="00020600040101010101" charset="-122"/>
                        <a:ea typeface="OPPOSans M" panose="00020600040101010101" charset="-122"/>
                      </a:endParaRPr>
                    </a:p>
                    <a:p>
                      <a:pPr algn="l">
                        <a:buNone/>
                      </a:pPr>
                      <a:r>
                        <a:rPr lang="zh-CN" altLang="en-US" sz="1600">
                          <a:solidFill>
                            <a:srgbClr val="02743F"/>
                          </a:solidFill>
                          <a:latin typeface="OPPOSans M" panose="00020600040101010101" charset="-122"/>
                          <a:ea typeface="OPPOSans M" panose="00020600040101010101" charset="-122"/>
                        </a:rPr>
                        <a:t>需要在获取锁的前提下即配合</a:t>
                      </a:r>
                      <a:r>
                        <a:rPr lang="en-US" altLang="zh-CN" sz="1600">
                          <a:solidFill>
                            <a:srgbClr val="02743F"/>
                          </a:solidFill>
                          <a:latin typeface="OPPOSans M" panose="00020600040101010101" charset="-122"/>
                          <a:ea typeface="OPPOSans M" panose="00020600040101010101" charset="-122"/>
                        </a:rPr>
                        <a:t>synchronized</a:t>
                      </a:r>
                      <a:r>
                        <a:rPr lang="zh-CN" altLang="en-US" sz="1600">
                          <a:solidFill>
                            <a:srgbClr val="02743F"/>
                          </a:solidFill>
                          <a:latin typeface="OPPOSans M" panose="00020600040101010101" charset="-122"/>
                          <a:ea typeface="OPPOSans M" panose="00020600040101010101" charset="-122"/>
                        </a:rPr>
                        <a:t>使用</a:t>
                      </a:r>
                      <a:endParaRPr lang="zh-CN" altLang="en-US" sz="1600">
                        <a:solidFill>
                          <a:srgbClr val="02743F"/>
                        </a:solidFill>
                        <a:latin typeface="OPPOSans M" panose="00020600040101010101" charset="-122"/>
                        <a:ea typeface="OPPOSans M" panose="00020600040101010101" charset="-122"/>
                      </a:endParaRPr>
                    </a:p>
                  </a:txBody>
                  <a:tcPr>
                    <a:solidFill>
                      <a:schemeClr val="bg1">
                        <a:lumMod val="95000"/>
                      </a:schemeClr>
                    </a:solidFill>
                  </a:tcPr>
                </a:tc>
                <a:tc>
                  <a:txBody>
                    <a:bodyPr/>
                    <a:p>
                      <a:pPr>
                        <a:buNone/>
                      </a:pPr>
                      <a:r>
                        <a:rPr lang="en-US" altLang="zh-CN" sz="1600">
                          <a:solidFill>
                            <a:srgbClr val="02743F"/>
                          </a:solidFill>
                          <a:latin typeface="OPPOSans M" panose="00020600040101010101" charset="-122"/>
                          <a:ea typeface="OPPOSans M" panose="00020600040101010101" charset="-122"/>
                        </a:rPr>
                        <a:t>Thread</a:t>
                      </a:r>
                      <a:r>
                        <a:rPr lang="zh-CN" altLang="en-US" sz="1600">
                          <a:solidFill>
                            <a:srgbClr val="02743F"/>
                          </a:solidFill>
                          <a:latin typeface="OPPOSans M" panose="00020600040101010101" charset="-122"/>
                          <a:ea typeface="OPPOSans M" panose="00020600040101010101" charset="-122"/>
                        </a:rPr>
                        <a:t>的静态方法，作用于当前执行的线程</a:t>
                      </a:r>
                      <a:endParaRPr lang="zh-CN" altLang="en-US" sz="1600">
                        <a:solidFill>
                          <a:srgbClr val="02743F"/>
                        </a:solidFill>
                        <a:latin typeface="OPPOSans M" panose="00020600040101010101" charset="-122"/>
                        <a:ea typeface="OPPOSans M" panose="00020600040101010101" charset="-122"/>
                      </a:endParaRPr>
                    </a:p>
                  </a:txBody>
                  <a:tcPr>
                    <a:solidFill>
                      <a:schemeClr val="bg1">
                        <a:lumMod val="95000"/>
                      </a:schemeClr>
                    </a:solidFill>
                  </a:tcPr>
                </a:tc>
                <a:tc>
                  <a:txBody>
                    <a:bodyPr/>
                    <a:p>
                      <a:pPr>
                        <a:buNone/>
                      </a:pPr>
                      <a:r>
                        <a:rPr lang="zh-CN" altLang="en-US" sz="1600">
                          <a:solidFill>
                            <a:srgbClr val="02743F"/>
                          </a:solidFill>
                          <a:latin typeface="OPPOSans M" panose="00020600040101010101" charset="-122"/>
                          <a:ea typeface="OPPOSans M" panose="00020600040101010101" charset="-122"/>
                        </a:rPr>
                        <a:t>当前线程等待执行</a:t>
                      </a:r>
                      <a:r>
                        <a:rPr lang="en-US" altLang="zh-CN" sz="1600">
                          <a:solidFill>
                            <a:srgbClr val="02743F"/>
                          </a:solidFill>
                          <a:latin typeface="OPPOSans M" panose="00020600040101010101" charset="-122"/>
                          <a:ea typeface="OPPOSans M" panose="00020600040101010101" charset="-122"/>
                        </a:rPr>
                        <a:t>join()</a:t>
                      </a:r>
                      <a:r>
                        <a:rPr lang="zh-CN" altLang="en-US" sz="1600">
                          <a:solidFill>
                            <a:srgbClr val="02743F"/>
                          </a:solidFill>
                          <a:latin typeface="OPPOSans M" panose="00020600040101010101" charset="-122"/>
                          <a:ea typeface="OPPOSans M" panose="00020600040101010101" charset="-122"/>
                        </a:rPr>
                        <a:t>的线程执行结束后再继续执行</a:t>
                      </a:r>
                      <a:endParaRPr lang="en-US" altLang="zh-CN" sz="1600">
                        <a:solidFill>
                          <a:srgbClr val="02743F"/>
                        </a:solidFill>
                        <a:latin typeface="OPPOSans M" panose="00020600040101010101" charset="-122"/>
                        <a:ea typeface="OPPOSans M" panose="00020600040101010101" charset="-122"/>
                      </a:endParaRPr>
                    </a:p>
                  </a:txBody>
                  <a:tcPr>
                    <a:solidFill>
                      <a:schemeClr val="bg1">
                        <a:lumMod val="95000"/>
                      </a:schemeClr>
                    </a:solidFill>
                  </a:tcPr>
                </a:tc>
                <a:tc>
                  <a:txBody>
                    <a:bodyPr/>
                    <a:p>
                      <a:pPr algn="l">
                        <a:buNone/>
                      </a:pPr>
                      <a:r>
                        <a:rPr lang="en-US" altLang="zh-CN" sz="1600">
                          <a:solidFill>
                            <a:srgbClr val="02743F"/>
                          </a:solidFill>
                          <a:latin typeface="OPPOSans M" panose="00020600040101010101" charset="-122"/>
                          <a:ea typeface="OPPOSans M" panose="00020600040101010101" charset="-122"/>
                        </a:rPr>
                        <a:t>LockSupport</a:t>
                      </a:r>
                      <a:r>
                        <a:rPr lang="zh-CN" altLang="en-US" sz="1600">
                          <a:solidFill>
                            <a:srgbClr val="02743F"/>
                          </a:solidFill>
                          <a:latin typeface="OPPOSans M" panose="00020600040101010101" charset="-122"/>
                          <a:ea typeface="OPPOSans M" panose="00020600040101010101" charset="-122"/>
                        </a:rPr>
                        <a:t>的静态方法</a:t>
                      </a:r>
                      <a:endParaRPr lang="en-US" altLang="zh-CN" sz="1600">
                        <a:solidFill>
                          <a:srgbClr val="02743F"/>
                        </a:solidFill>
                        <a:latin typeface="OPPOSans M" panose="00020600040101010101" charset="-122"/>
                        <a:ea typeface="OPPOSans M" panose="00020600040101010101" charset="-122"/>
                      </a:endParaRPr>
                    </a:p>
                  </a:txBody>
                  <a:tcPr>
                    <a:solidFill>
                      <a:schemeClr val="bg1">
                        <a:lumMod val="95000"/>
                      </a:schemeClr>
                    </a:solidFill>
                  </a:tcPr>
                </a:tc>
              </a:tr>
              <a:tr h="381000">
                <a:tc>
                  <a:txBody>
                    <a:bodyPr/>
                    <a:p>
                      <a:pPr>
                        <a:buNone/>
                      </a:pPr>
                      <a:r>
                        <a:rPr lang="zh-CN" altLang="en-US" sz="1600">
                          <a:solidFill>
                            <a:srgbClr val="02743F"/>
                          </a:solidFill>
                          <a:latin typeface="OPPOSans M" panose="00020600040101010101" charset="-122"/>
                          <a:ea typeface="OPPOSans M" panose="00020600040101010101" charset="-122"/>
                        </a:rPr>
                        <a:t>捕获</a:t>
                      </a:r>
                      <a:r>
                        <a:rPr lang="en-US" altLang="zh-CN" sz="1600">
                          <a:solidFill>
                            <a:srgbClr val="02743F"/>
                          </a:solidFill>
                          <a:latin typeface="OPPOSans M" panose="00020600040101010101" charset="-122"/>
                          <a:ea typeface="OPPOSans M" panose="00020600040101010101" charset="-122"/>
                        </a:rPr>
                        <a:t>InterruptedException</a:t>
                      </a:r>
                      <a:endParaRPr lang="en-US" altLang="zh-CN" sz="1600">
                        <a:solidFill>
                          <a:srgbClr val="02743F"/>
                        </a:solidFill>
                        <a:latin typeface="OPPOSans M" panose="00020600040101010101" charset="-122"/>
                        <a:ea typeface="OPPOSans M" panose="00020600040101010101" charset="-122"/>
                      </a:endParaRPr>
                    </a:p>
                  </a:txBody>
                  <a:tcPr>
                    <a:solidFill>
                      <a:schemeClr val="bg1">
                        <a:lumMod val="95000"/>
                      </a:schemeClr>
                    </a:solidFill>
                  </a:tcPr>
                </a:tc>
                <a:tc>
                  <a:txBody>
                    <a:bodyPr/>
                    <a:p>
                      <a:pPr algn="l">
                        <a:buNone/>
                      </a:pPr>
                      <a:r>
                        <a:rPr lang="zh-CN" altLang="en-US" sz="1600">
                          <a:solidFill>
                            <a:srgbClr val="02743F"/>
                          </a:solidFill>
                          <a:latin typeface="OPPOSans M" panose="00020600040101010101" charset="-122"/>
                          <a:ea typeface="OPPOSans M" panose="00020600040101010101" charset="-122"/>
                        </a:rPr>
                        <a:t>会</a:t>
                      </a:r>
                      <a:endParaRPr lang="zh-CN" altLang="en-US" sz="1600">
                        <a:solidFill>
                          <a:srgbClr val="02743F"/>
                        </a:solidFill>
                        <a:latin typeface="OPPOSans M" panose="00020600040101010101" charset="-122"/>
                        <a:ea typeface="OPPOSans M" panose="00020600040101010101" charset="-122"/>
                      </a:endParaRPr>
                    </a:p>
                  </a:txBody>
                  <a:tcPr>
                    <a:solidFill>
                      <a:schemeClr val="bg1">
                        <a:lumMod val="95000"/>
                      </a:schemeClr>
                    </a:solidFill>
                  </a:tcPr>
                </a:tc>
                <a:tc>
                  <a:txBody>
                    <a:bodyPr/>
                    <a:p>
                      <a:pPr>
                        <a:buNone/>
                      </a:pPr>
                      <a:r>
                        <a:rPr lang="zh-CN" altLang="en-US" sz="1600">
                          <a:solidFill>
                            <a:srgbClr val="02743F"/>
                          </a:solidFill>
                          <a:latin typeface="OPPOSans M" panose="00020600040101010101" charset="-122"/>
                          <a:ea typeface="OPPOSans M" panose="00020600040101010101" charset="-122"/>
                        </a:rPr>
                        <a:t>会</a:t>
                      </a:r>
                      <a:endParaRPr lang="zh-CN" altLang="en-US" sz="1600">
                        <a:solidFill>
                          <a:srgbClr val="02743F"/>
                        </a:solidFill>
                        <a:latin typeface="OPPOSans M" panose="00020600040101010101" charset="-122"/>
                        <a:ea typeface="OPPOSans M" panose="00020600040101010101" charset="-122"/>
                      </a:endParaRPr>
                    </a:p>
                  </a:txBody>
                  <a:tcPr>
                    <a:solidFill>
                      <a:schemeClr val="bg1">
                        <a:lumMod val="95000"/>
                      </a:schemeClr>
                    </a:solidFill>
                  </a:tcPr>
                </a:tc>
                <a:tc>
                  <a:txBody>
                    <a:bodyPr/>
                    <a:p>
                      <a:pPr>
                        <a:buNone/>
                      </a:pPr>
                      <a:r>
                        <a:rPr lang="zh-CN" altLang="en-US" sz="1600">
                          <a:solidFill>
                            <a:srgbClr val="02743F"/>
                          </a:solidFill>
                          <a:latin typeface="OPPOSans M" panose="00020600040101010101" charset="-122"/>
                          <a:ea typeface="OPPOSans M" panose="00020600040101010101" charset="-122"/>
                        </a:rPr>
                        <a:t>会</a:t>
                      </a:r>
                      <a:endParaRPr lang="zh-CN" altLang="en-US" sz="1600">
                        <a:solidFill>
                          <a:srgbClr val="02743F"/>
                        </a:solidFill>
                        <a:latin typeface="OPPOSans M" panose="00020600040101010101" charset="-122"/>
                        <a:ea typeface="OPPOSans M" panose="00020600040101010101" charset="-122"/>
                      </a:endParaRPr>
                    </a:p>
                  </a:txBody>
                  <a:tcPr>
                    <a:solidFill>
                      <a:schemeClr val="bg1">
                        <a:lumMod val="95000"/>
                      </a:schemeClr>
                    </a:solidFill>
                  </a:tcPr>
                </a:tc>
                <a:tc>
                  <a:txBody>
                    <a:bodyPr/>
                    <a:p>
                      <a:pPr algn="l">
                        <a:buNone/>
                      </a:pPr>
                      <a:r>
                        <a:rPr lang="zh-CN" altLang="en-US" sz="1600">
                          <a:solidFill>
                            <a:srgbClr val="02743F"/>
                          </a:solidFill>
                          <a:latin typeface="OPPOSans M" panose="00020600040101010101" charset="-122"/>
                          <a:ea typeface="OPPOSans M" panose="00020600040101010101" charset="-122"/>
                        </a:rPr>
                        <a:t>不会</a:t>
                      </a:r>
                      <a:endParaRPr lang="zh-CN" altLang="en-US" sz="1600">
                        <a:solidFill>
                          <a:srgbClr val="02743F"/>
                        </a:solidFill>
                        <a:latin typeface="OPPOSans M" panose="00020600040101010101" charset="-122"/>
                        <a:ea typeface="OPPOSans M" panose="00020600040101010101" charset="-122"/>
                      </a:endParaRPr>
                    </a:p>
                  </a:txBody>
                  <a:tcPr>
                    <a:solidFill>
                      <a:schemeClr val="bg1">
                        <a:lumMod val="95000"/>
                      </a:schemeClr>
                    </a:solidFill>
                  </a:tcPr>
                </a:tc>
              </a:tr>
              <a:tr h="381000">
                <a:tc>
                  <a:txBody>
                    <a:bodyPr/>
                    <a:p>
                      <a:pPr algn="l">
                        <a:buNone/>
                      </a:pPr>
                      <a:r>
                        <a:rPr lang="zh-CN" altLang="en-US" sz="1600">
                          <a:solidFill>
                            <a:srgbClr val="02743F"/>
                          </a:solidFill>
                          <a:latin typeface="OPPOSans M" panose="00020600040101010101" charset="-122"/>
                          <a:ea typeface="OPPOSans M" panose="00020600040101010101" charset="-122"/>
                        </a:rPr>
                        <a:t>线程释放持有的锁</a:t>
                      </a:r>
                      <a:endParaRPr lang="zh-CN" altLang="en-US" sz="1600">
                        <a:solidFill>
                          <a:srgbClr val="02743F"/>
                        </a:solidFill>
                        <a:latin typeface="OPPOSans M" panose="00020600040101010101" charset="-122"/>
                        <a:ea typeface="OPPOSans M" panose="00020600040101010101" charset="-122"/>
                      </a:endParaRPr>
                    </a:p>
                  </a:txBody>
                  <a:tcPr>
                    <a:solidFill>
                      <a:schemeClr val="bg1">
                        <a:lumMod val="95000"/>
                      </a:schemeClr>
                    </a:solidFill>
                  </a:tcPr>
                </a:tc>
                <a:tc>
                  <a:txBody>
                    <a:bodyPr/>
                    <a:p>
                      <a:pPr algn="l">
                        <a:buNone/>
                      </a:pPr>
                      <a:r>
                        <a:rPr lang="zh-CN" altLang="en-US" sz="1600">
                          <a:solidFill>
                            <a:srgbClr val="02743F"/>
                          </a:solidFill>
                          <a:latin typeface="OPPOSans M" panose="00020600040101010101" charset="-122"/>
                          <a:ea typeface="OPPOSans M" panose="00020600040101010101" charset="-122"/>
                        </a:rPr>
                        <a:t>会</a:t>
                      </a:r>
                      <a:endParaRPr lang="zh-CN" altLang="en-US" sz="1600">
                        <a:solidFill>
                          <a:srgbClr val="02743F"/>
                        </a:solidFill>
                        <a:latin typeface="OPPOSans M" panose="00020600040101010101" charset="-122"/>
                        <a:ea typeface="OPPOSans M" panose="00020600040101010101" charset="-122"/>
                      </a:endParaRPr>
                    </a:p>
                  </a:txBody>
                  <a:tcPr>
                    <a:solidFill>
                      <a:schemeClr val="bg1">
                        <a:lumMod val="95000"/>
                      </a:schemeClr>
                    </a:solidFill>
                  </a:tcPr>
                </a:tc>
                <a:tc>
                  <a:txBody>
                    <a:bodyPr/>
                    <a:p>
                      <a:pPr algn="l">
                        <a:buNone/>
                      </a:pPr>
                      <a:r>
                        <a:rPr lang="zh-CN" altLang="en-US" sz="1600">
                          <a:solidFill>
                            <a:srgbClr val="02743F"/>
                          </a:solidFill>
                          <a:latin typeface="OPPOSans M" panose="00020600040101010101" charset="-122"/>
                          <a:ea typeface="OPPOSans M" panose="00020600040101010101" charset="-122"/>
                        </a:rPr>
                        <a:t>不会</a:t>
                      </a:r>
                      <a:endParaRPr lang="zh-CN" altLang="en-US" sz="1600">
                        <a:solidFill>
                          <a:srgbClr val="02743F"/>
                        </a:solidFill>
                        <a:latin typeface="OPPOSans M" panose="00020600040101010101" charset="-122"/>
                        <a:ea typeface="OPPOSans M" panose="00020600040101010101" charset="-122"/>
                      </a:endParaRPr>
                    </a:p>
                  </a:txBody>
                  <a:tcPr>
                    <a:solidFill>
                      <a:schemeClr val="bg1">
                        <a:lumMod val="95000"/>
                      </a:schemeClr>
                    </a:solidFill>
                  </a:tcPr>
                </a:tc>
                <a:tc>
                  <a:txBody>
                    <a:bodyPr/>
                    <a:p>
                      <a:pPr algn="l">
                        <a:buNone/>
                      </a:pPr>
                      <a:r>
                        <a:rPr lang="zh-CN" altLang="en-US" sz="1600">
                          <a:solidFill>
                            <a:srgbClr val="02743F"/>
                          </a:solidFill>
                          <a:latin typeface="OPPOSans M" panose="00020600040101010101" charset="-122"/>
                          <a:ea typeface="OPPOSans M" panose="00020600040101010101" charset="-122"/>
                        </a:rPr>
                        <a:t>不会</a:t>
                      </a:r>
                      <a:endParaRPr lang="zh-CN" altLang="en-US" sz="1600">
                        <a:solidFill>
                          <a:srgbClr val="02743F"/>
                        </a:solidFill>
                        <a:latin typeface="OPPOSans M" panose="00020600040101010101" charset="-122"/>
                        <a:ea typeface="OPPOSans M" panose="00020600040101010101" charset="-122"/>
                      </a:endParaRPr>
                    </a:p>
                  </a:txBody>
                  <a:tcPr>
                    <a:solidFill>
                      <a:schemeClr val="bg1">
                        <a:lumMod val="95000"/>
                      </a:schemeClr>
                    </a:solidFill>
                  </a:tcPr>
                </a:tc>
                <a:tc>
                  <a:txBody>
                    <a:bodyPr/>
                    <a:p>
                      <a:pPr algn="l">
                        <a:buNone/>
                      </a:pPr>
                      <a:r>
                        <a:rPr lang="zh-CN" altLang="en-US" sz="1600">
                          <a:solidFill>
                            <a:srgbClr val="02743F"/>
                          </a:solidFill>
                          <a:latin typeface="OPPOSans M" panose="00020600040101010101" charset="-122"/>
                          <a:ea typeface="OPPOSans M" panose="00020600040101010101" charset="-122"/>
                        </a:rPr>
                        <a:t>不会</a:t>
                      </a:r>
                      <a:endParaRPr lang="zh-CN" altLang="en-US" sz="1600">
                        <a:solidFill>
                          <a:srgbClr val="02743F"/>
                        </a:solidFill>
                        <a:latin typeface="OPPOSans M" panose="00020600040101010101" charset="-122"/>
                        <a:ea typeface="OPPOSans M" panose="00020600040101010101" charset="-122"/>
                      </a:endParaRPr>
                    </a:p>
                  </a:txBody>
                  <a:tcPr>
                    <a:solidFill>
                      <a:schemeClr val="bg1">
                        <a:lumMod val="95000"/>
                      </a:schemeClr>
                    </a:solidFill>
                  </a:tcPr>
                </a:tc>
              </a:tr>
              <a:tr h="381000">
                <a:tc>
                  <a:txBody>
                    <a:bodyPr/>
                    <a:p>
                      <a:pPr algn="l">
                        <a:buNone/>
                      </a:pPr>
                      <a:r>
                        <a:rPr lang="zh-CN" altLang="en-US" sz="1600">
                          <a:solidFill>
                            <a:srgbClr val="02743F"/>
                          </a:solidFill>
                          <a:latin typeface="OPPOSans M" panose="00020600040101010101" charset="-122"/>
                          <a:ea typeface="OPPOSans M" panose="00020600040101010101" charset="-122"/>
                          <a:sym typeface="+mn-ea"/>
                        </a:rPr>
                        <a:t>唤醒</a:t>
                      </a:r>
                      <a:endParaRPr lang="zh-CN" altLang="en-US" sz="1600">
                        <a:solidFill>
                          <a:srgbClr val="02743F"/>
                        </a:solidFill>
                        <a:latin typeface="OPPOSans M" panose="00020600040101010101" charset="-122"/>
                        <a:ea typeface="OPPOSans M" panose="00020600040101010101" charset="-122"/>
                        <a:sym typeface="+mn-ea"/>
                      </a:endParaRPr>
                    </a:p>
                  </a:txBody>
                  <a:tcPr>
                    <a:solidFill>
                      <a:schemeClr val="bg1">
                        <a:lumMod val="95000"/>
                      </a:schemeClr>
                    </a:solidFill>
                  </a:tcPr>
                </a:tc>
                <a:tc>
                  <a:txBody>
                    <a:bodyPr/>
                    <a:p>
                      <a:pPr algn="l">
                        <a:buNone/>
                      </a:pPr>
                      <a:r>
                        <a:rPr lang="en-US" altLang="zh-CN" sz="1600">
                          <a:solidFill>
                            <a:srgbClr val="02743F"/>
                          </a:solidFill>
                          <a:latin typeface="OPPOSans M" panose="00020600040101010101" charset="-122"/>
                          <a:ea typeface="OPPOSans M" panose="00020600040101010101" charset="-122"/>
                          <a:sym typeface="+mn-ea"/>
                        </a:rPr>
                        <a:t>notify()</a:t>
                      </a:r>
                      <a:r>
                        <a:rPr lang="zh-CN" altLang="en-US" sz="1600">
                          <a:solidFill>
                            <a:srgbClr val="02743F"/>
                          </a:solidFill>
                          <a:latin typeface="OPPOSans M" panose="00020600040101010101" charset="-122"/>
                          <a:ea typeface="OPPOSans M" panose="00020600040101010101" charset="-122"/>
                          <a:sym typeface="+mn-ea"/>
                        </a:rPr>
                        <a:t>：需要在</a:t>
                      </a:r>
                      <a:r>
                        <a:rPr lang="en-US" altLang="zh-CN" sz="1600">
                          <a:solidFill>
                            <a:srgbClr val="02743F"/>
                          </a:solidFill>
                          <a:latin typeface="OPPOSans M" panose="00020600040101010101" charset="-122"/>
                          <a:ea typeface="OPPOSans M" panose="00020600040101010101" charset="-122"/>
                          <a:sym typeface="+mn-ea"/>
                        </a:rPr>
                        <a:t>wait()</a:t>
                      </a:r>
                      <a:r>
                        <a:rPr lang="zh-CN" altLang="en-US" sz="1600">
                          <a:solidFill>
                            <a:srgbClr val="02743F"/>
                          </a:solidFill>
                          <a:latin typeface="OPPOSans M" panose="00020600040101010101" charset="-122"/>
                          <a:ea typeface="OPPOSans M" panose="00020600040101010101" charset="-122"/>
                          <a:sym typeface="+mn-ea"/>
                        </a:rPr>
                        <a:t>之后执行</a:t>
                      </a:r>
                      <a:endParaRPr lang="zh-CN" altLang="en-US" sz="1600">
                        <a:solidFill>
                          <a:srgbClr val="02743F"/>
                        </a:solidFill>
                        <a:latin typeface="OPPOSans M" panose="00020600040101010101" charset="-122"/>
                        <a:ea typeface="OPPOSans M" panose="00020600040101010101" charset="-122"/>
                        <a:sym typeface="+mn-ea"/>
                      </a:endParaRPr>
                    </a:p>
                  </a:txBody>
                  <a:tcPr>
                    <a:solidFill>
                      <a:schemeClr val="bg1">
                        <a:lumMod val="95000"/>
                      </a:schemeClr>
                    </a:solidFill>
                  </a:tcPr>
                </a:tc>
                <a:tc>
                  <a:txBody>
                    <a:bodyPr/>
                    <a:p>
                      <a:pPr algn="l">
                        <a:buNone/>
                      </a:pPr>
                      <a:r>
                        <a:rPr lang="zh-CN" altLang="en-US" sz="1600">
                          <a:solidFill>
                            <a:srgbClr val="02743F"/>
                          </a:solidFill>
                          <a:latin typeface="OPPOSans M" panose="00020600040101010101" charset="-122"/>
                          <a:ea typeface="OPPOSans M" panose="00020600040101010101" charset="-122"/>
                          <a:sym typeface="+mn-ea"/>
                        </a:rPr>
                        <a:t>必须指定休眠时间，自动唤醒</a:t>
                      </a:r>
                      <a:endParaRPr lang="zh-CN" altLang="en-US" sz="1600">
                        <a:solidFill>
                          <a:srgbClr val="02743F"/>
                        </a:solidFill>
                        <a:latin typeface="OPPOSans M" panose="00020600040101010101" charset="-122"/>
                        <a:ea typeface="OPPOSans M" panose="00020600040101010101" charset="-122"/>
                        <a:sym typeface="+mn-ea"/>
                      </a:endParaRPr>
                    </a:p>
                  </a:txBody>
                  <a:tcPr>
                    <a:solidFill>
                      <a:schemeClr val="bg1">
                        <a:lumMod val="95000"/>
                      </a:schemeClr>
                    </a:solidFill>
                  </a:tcPr>
                </a:tc>
                <a:tc>
                  <a:txBody>
                    <a:bodyPr/>
                    <a:p>
                      <a:pPr algn="l">
                        <a:buNone/>
                      </a:pPr>
                      <a:r>
                        <a:rPr lang="zh-CN" altLang="en-US" sz="1600">
                          <a:solidFill>
                            <a:srgbClr val="02743F"/>
                          </a:solidFill>
                          <a:latin typeface="OPPOSans M" panose="00020600040101010101" charset="-122"/>
                          <a:ea typeface="OPPOSans M" panose="00020600040101010101" charset="-122"/>
                          <a:sym typeface="+mn-ea"/>
                        </a:rPr>
                        <a:t>等待</a:t>
                      </a:r>
                      <a:r>
                        <a:rPr lang="en-US" altLang="zh-CN" sz="1600">
                          <a:solidFill>
                            <a:srgbClr val="02743F"/>
                          </a:solidFill>
                          <a:latin typeface="OPPOSans M" panose="00020600040101010101" charset="-122"/>
                          <a:ea typeface="OPPOSans M" panose="00020600040101010101" charset="-122"/>
                          <a:sym typeface="+mn-ea"/>
                        </a:rPr>
                        <a:t>join()</a:t>
                      </a:r>
                      <a:r>
                        <a:rPr lang="zh-CN" altLang="en-US" sz="1600">
                          <a:solidFill>
                            <a:srgbClr val="02743F"/>
                          </a:solidFill>
                          <a:latin typeface="OPPOSans M" panose="00020600040101010101" charset="-122"/>
                          <a:ea typeface="OPPOSans M" panose="00020600040101010101" charset="-122"/>
                          <a:sym typeface="+mn-ea"/>
                        </a:rPr>
                        <a:t>的线程结束，或设置超时</a:t>
                      </a:r>
                      <a:endParaRPr lang="zh-CN" altLang="en-US" sz="1600">
                        <a:solidFill>
                          <a:srgbClr val="02743F"/>
                        </a:solidFill>
                        <a:latin typeface="OPPOSans M" panose="00020600040101010101" charset="-122"/>
                        <a:ea typeface="OPPOSans M" panose="00020600040101010101" charset="-122"/>
                        <a:sym typeface="+mn-ea"/>
                      </a:endParaRPr>
                    </a:p>
                  </a:txBody>
                  <a:tcPr>
                    <a:solidFill>
                      <a:schemeClr val="bg1">
                        <a:lumMod val="95000"/>
                      </a:schemeClr>
                    </a:solidFill>
                  </a:tcPr>
                </a:tc>
                <a:tc>
                  <a:txBody>
                    <a:bodyPr/>
                    <a:p>
                      <a:pPr algn="l">
                        <a:buNone/>
                      </a:pPr>
                      <a:r>
                        <a:rPr lang="en-US" altLang="zh-CN" sz="1600">
                          <a:solidFill>
                            <a:srgbClr val="02743F"/>
                          </a:solidFill>
                          <a:latin typeface="OPPOSans M" panose="00020600040101010101" charset="-122"/>
                          <a:ea typeface="OPPOSans M" panose="00020600040101010101" charset="-122"/>
                        </a:rPr>
                        <a:t>unpark(),</a:t>
                      </a:r>
                      <a:r>
                        <a:rPr lang="zh-CN" altLang="en-US" sz="1600">
                          <a:solidFill>
                            <a:srgbClr val="02743F"/>
                          </a:solidFill>
                          <a:latin typeface="OPPOSans M" panose="00020600040101010101" charset="-122"/>
                          <a:ea typeface="OPPOSans M" panose="00020600040101010101" charset="-122"/>
                        </a:rPr>
                        <a:t>可以比</a:t>
                      </a:r>
                      <a:r>
                        <a:rPr lang="en-US" altLang="zh-CN" sz="1600">
                          <a:solidFill>
                            <a:srgbClr val="02743F"/>
                          </a:solidFill>
                          <a:latin typeface="OPPOSans M" panose="00020600040101010101" charset="-122"/>
                          <a:ea typeface="OPPOSans M" panose="00020600040101010101" charset="-122"/>
                        </a:rPr>
                        <a:t>park()</a:t>
                      </a:r>
                      <a:r>
                        <a:rPr lang="zh-CN" altLang="en-US" sz="1600">
                          <a:solidFill>
                            <a:srgbClr val="02743F"/>
                          </a:solidFill>
                          <a:latin typeface="OPPOSans M" panose="00020600040101010101" charset="-122"/>
                          <a:ea typeface="OPPOSans M" panose="00020600040101010101" charset="-122"/>
                        </a:rPr>
                        <a:t>先执行，那么</a:t>
                      </a:r>
                      <a:r>
                        <a:rPr lang="en-US" altLang="zh-CN" sz="1600">
                          <a:solidFill>
                            <a:srgbClr val="02743F"/>
                          </a:solidFill>
                          <a:latin typeface="OPPOSans M" panose="00020600040101010101" charset="-122"/>
                          <a:ea typeface="OPPOSans M" panose="00020600040101010101" charset="-122"/>
                        </a:rPr>
                        <a:t>park()</a:t>
                      </a:r>
                      <a:r>
                        <a:rPr lang="zh-CN" altLang="en-US" sz="1600">
                          <a:solidFill>
                            <a:srgbClr val="02743F"/>
                          </a:solidFill>
                          <a:latin typeface="OPPOSans M" panose="00020600040101010101" charset="-122"/>
                          <a:ea typeface="OPPOSans M" panose="00020600040101010101" charset="-122"/>
                        </a:rPr>
                        <a:t>将被跳过</a:t>
                      </a:r>
                      <a:endParaRPr lang="zh-CN" altLang="en-US" sz="1600">
                        <a:solidFill>
                          <a:srgbClr val="02743F"/>
                        </a:solidFill>
                        <a:latin typeface="OPPOSans M" panose="00020600040101010101" charset="-122"/>
                        <a:ea typeface="OPPOSans M" panose="00020600040101010101" charset="-122"/>
                      </a:endParaRPr>
                    </a:p>
                  </a:txBody>
                  <a:tcPr>
                    <a:solidFill>
                      <a:schemeClr val="bg1">
                        <a:lumMod val="95000"/>
                      </a:schemeClr>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 name="文本框 41"/>
          <p:cNvSpPr txBox="1"/>
          <p:nvPr/>
        </p:nvSpPr>
        <p:spPr>
          <a:xfrm>
            <a:off x="194945" y="294005"/>
            <a:ext cx="3606800" cy="659130"/>
          </a:xfrm>
          <a:prstGeom prst="rect">
            <a:avLst/>
          </a:prstGeom>
          <a:noFill/>
        </p:spPr>
        <p:txBody>
          <a:bodyPr wrap="square" rtlCol="0">
            <a:spAutoFit/>
          </a:bodyPr>
          <a:p>
            <a:pPr algn="l"/>
            <a:r>
              <a:rPr lang="en-US" altLang="zh-CN">
                <a:solidFill>
                  <a:srgbClr val="02743F"/>
                </a:solidFill>
                <a:latin typeface="OPPOSans M" panose="00020600040101010101" charset="-122"/>
                <a:ea typeface="OPPOSans M" panose="00020600040101010101" charset="-122"/>
              </a:rPr>
              <a:t>Java</a:t>
            </a:r>
            <a:r>
              <a:rPr lang="zh-CN" altLang="en-US">
                <a:solidFill>
                  <a:srgbClr val="02743F"/>
                </a:solidFill>
                <a:latin typeface="OPPOSans M" panose="00020600040101010101" charset="-122"/>
                <a:ea typeface="OPPOSans M" panose="00020600040101010101" charset="-122"/>
              </a:rPr>
              <a:t>中的等待</a:t>
            </a:r>
            <a:r>
              <a:rPr lang="en-US" altLang="zh-CN">
                <a:solidFill>
                  <a:srgbClr val="02743F"/>
                </a:solidFill>
                <a:latin typeface="OPPOSans M" panose="00020600040101010101" charset="-122"/>
                <a:ea typeface="OPPOSans M" panose="00020600040101010101" charset="-122"/>
              </a:rPr>
              <a:t>/</a:t>
            </a:r>
            <a:r>
              <a:rPr lang="zh-CN" altLang="en-US">
                <a:solidFill>
                  <a:srgbClr val="02743F"/>
                </a:solidFill>
                <a:latin typeface="OPPOSans M" panose="00020600040101010101" charset="-122"/>
                <a:ea typeface="OPPOSans M" panose="00020600040101010101" charset="-122"/>
              </a:rPr>
              <a:t>通知机制</a:t>
            </a:r>
            <a:endParaRPr lang="zh-CN" altLang="en-US">
              <a:solidFill>
                <a:srgbClr val="02743F"/>
              </a:solidFill>
              <a:latin typeface="OPPOSans M" panose="00020600040101010101" charset="-122"/>
              <a:ea typeface="OPPOSans M" panose="00020600040101010101" charset="-122"/>
            </a:endParaRPr>
          </a:p>
          <a:p>
            <a:pPr algn="l"/>
            <a:endParaRPr lang="zh-CN" altLang="en-US">
              <a:solidFill>
                <a:srgbClr val="02743F"/>
              </a:solidFill>
              <a:latin typeface="OPPOSans M" panose="00020600040101010101" charset="-122"/>
              <a:ea typeface="OPPOSans M" panose="00020600040101010101" charset="-122"/>
            </a:endParaRPr>
          </a:p>
        </p:txBody>
      </p:sp>
      <p:grpSp>
        <p:nvGrpSpPr>
          <p:cNvPr id="57" name="组合 56"/>
          <p:cNvGrpSpPr/>
          <p:nvPr/>
        </p:nvGrpSpPr>
        <p:grpSpPr>
          <a:xfrm>
            <a:off x="8609965" y="567055"/>
            <a:ext cx="2940050" cy="5935980"/>
            <a:chOff x="13559" y="893"/>
            <a:chExt cx="4630" cy="9348"/>
          </a:xfrm>
        </p:grpSpPr>
        <p:sp>
          <p:nvSpPr>
            <p:cNvPr id="9" name="圆角矩形 8"/>
            <p:cNvSpPr/>
            <p:nvPr/>
          </p:nvSpPr>
          <p:spPr>
            <a:xfrm>
              <a:off x="14858" y="893"/>
              <a:ext cx="2033" cy="9348"/>
            </a:xfrm>
            <a:prstGeom prst="roundRect">
              <a:avLst/>
            </a:prstGeom>
            <a:solidFill>
              <a:srgbClr val="61D3AE"/>
            </a:solidFill>
            <a:ln>
              <a:solidFill>
                <a:srgbClr val="61D3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latin typeface="OPPOSans M" panose="00020600040101010101" charset="-122"/>
                <a:ea typeface="OPPOSans M" panose="00020600040101010101" charset="-122"/>
              </a:endParaRPr>
            </a:p>
          </p:txBody>
        </p:sp>
        <p:grpSp>
          <p:nvGrpSpPr>
            <p:cNvPr id="5" name="组合 4"/>
            <p:cNvGrpSpPr/>
            <p:nvPr/>
          </p:nvGrpSpPr>
          <p:grpSpPr>
            <a:xfrm>
              <a:off x="13559" y="2155"/>
              <a:ext cx="4630" cy="2782"/>
              <a:chOff x="2218" y="1965"/>
              <a:chExt cx="4630" cy="2782"/>
            </a:xfrm>
          </p:grpSpPr>
          <p:sp>
            <p:nvSpPr>
              <p:cNvPr id="10" name="圆角矩形 9"/>
              <p:cNvSpPr/>
              <p:nvPr/>
            </p:nvSpPr>
            <p:spPr>
              <a:xfrm>
                <a:off x="2218" y="1965"/>
                <a:ext cx="4631" cy="2782"/>
              </a:xfrm>
              <a:prstGeom prst="roundRect">
                <a:avLst/>
              </a:prstGeom>
              <a:solidFill>
                <a:schemeClr val="bg1"/>
              </a:solidFill>
              <a:ln>
                <a:solidFill>
                  <a:srgbClr val="61D3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latin typeface="OPPOSans M" panose="00020600040101010101" charset="-122"/>
                  <a:ea typeface="OPPOSans M" panose="00020600040101010101" charset="-122"/>
                </a:endParaRPr>
              </a:p>
            </p:txBody>
          </p:sp>
          <p:pic>
            <p:nvPicPr>
              <p:cNvPr id="4" name="图片 3" descr="p31"/>
              <p:cNvPicPr>
                <a:picLocks noChangeAspect="1"/>
              </p:cNvPicPr>
              <p:nvPr/>
            </p:nvPicPr>
            <p:blipFill>
              <a:blip r:embed="rId1"/>
              <a:stretch>
                <a:fillRect/>
              </a:stretch>
            </p:blipFill>
            <p:spPr>
              <a:xfrm>
                <a:off x="2553" y="2306"/>
                <a:ext cx="3961" cy="2100"/>
              </a:xfrm>
              <a:prstGeom prst="rect">
                <a:avLst/>
              </a:prstGeom>
            </p:spPr>
          </p:pic>
        </p:grpSp>
        <p:grpSp>
          <p:nvGrpSpPr>
            <p:cNvPr id="7" name="组合 6"/>
            <p:cNvGrpSpPr/>
            <p:nvPr/>
          </p:nvGrpSpPr>
          <p:grpSpPr>
            <a:xfrm>
              <a:off x="13559" y="6007"/>
              <a:ext cx="4630" cy="2782"/>
              <a:chOff x="11735" y="1965"/>
              <a:chExt cx="4630" cy="2782"/>
            </a:xfrm>
          </p:grpSpPr>
          <p:sp>
            <p:nvSpPr>
              <p:cNvPr id="2" name="圆角矩形 1"/>
              <p:cNvSpPr/>
              <p:nvPr/>
            </p:nvSpPr>
            <p:spPr>
              <a:xfrm>
                <a:off x="11735" y="1965"/>
                <a:ext cx="4631" cy="2782"/>
              </a:xfrm>
              <a:prstGeom prst="roundRect">
                <a:avLst/>
              </a:prstGeom>
              <a:solidFill>
                <a:schemeClr val="bg1"/>
              </a:solidFill>
              <a:ln>
                <a:solidFill>
                  <a:srgbClr val="61D3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latin typeface="OPPOSans M" panose="00020600040101010101" charset="-122"/>
                  <a:ea typeface="OPPOSans M" panose="00020600040101010101" charset="-122"/>
                </a:endParaRPr>
              </a:p>
            </p:txBody>
          </p:sp>
          <p:pic>
            <p:nvPicPr>
              <p:cNvPr id="6" name="图片 5" descr="p32"/>
              <p:cNvPicPr>
                <a:picLocks noChangeAspect="1"/>
              </p:cNvPicPr>
              <p:nvPr/>
            </p:nvPicPr>
            <p:blipFill>
              <a:blip r:embed="rId2"/>
              <a:stretch>
                <a:fillRect/>
              </a:stretch>
            </p:blipFill>
            <p:spPr>
              <a:xfrm>
                <a:off x="11928" y="2613"/>
                <a:ext cx="4246" cy="1485"/>
              </a:xfrm>
              <a:prstGeom prst="rect">
                <a:avLst/>
              </a:prstGeom>
            </p:spPr>
          </p:pic>
        </p:grpSp>
        <p:sp>
          <p:nvSpPr>
            <p:cNvPr id="14" name="文本框 13"/>
            <p:cNvSpPr txBox="1"/>
            <p:nvPr/>
          </p:nvSpPr>
          <p:spPr>
            <a:xfrm>
              <a:off x="15212" y="1501"/>
              <a:ext cx="1326" cy="555"/>
            </a:xfrm>
            <a:prstGeom prst="rect">
              <a:avLst/>
            </a:prstGeom>
            <a:noFill/>
          </p:spPr>
          <p:txBody>
            <a:bodyPr wrap="square" rtlCol="0">
              <a:spAutoFit/>
            </a:bodyPr>
            <a:p>
              <a:pPr algn="l"/>
              <a:r>
                <a:rPr lang="zh-CN" altLang="en-US" sz="1600">
                  <a:solidFill>
                    <a:schemeClr val="bg1"/>
                  </a:solidFill>
                  <a:latin typeface="OPPOSans M" panose="00020600040101010101" charset="-122"/>
                  <a:ea typeface="OPPOSans M" panose="00020600040101010101" charset="-122"/>
                  <a:sym typeface="+mn-ea"/>
                </a:rPr>
                <a:t>等待方</a:t>
              </a:r>
              <a:endParaRPr lang="zh-CN" altLang="en-US" sz="1600">
                <a:solidFill>
                  <a:schemeClr val="bg1"/>
                </a:solidFill>
                <a:latin typeface="OPPOSans M" panose="00020600040101010101" charset="-122"/>
                <a:ea typeface="OPPOSans M" panose="00020600040101010101" charset="-122"/>
                <a:sym typeface="+mn-ea"/>
              </a:endParaRPr>
            </a:p>
          </p:txBody>
        </p:sp>
        <p:sp>
          <p:nvSpPr>
            <p:cNvPr id="8" name="文本框 7"/>
            <p:cNvSpPr txBox="1"/>
            <p:nvPr/>
          </p:nvSpPr>
          <p:spPr>
            <a:xfrm>
              <a:off x="15212" y="5195"/>
              <a:ext cx="1326" cy="555"/>
            </a:xfrm>
            <a:prstGeom prst="rect">
              <a:avLst/>
            </a:prstGeom>
            <a:noFill/>
          </p:spPr>
          <p:txBody>
            <a:bodyPr wrap="square" rtlCol="0">
              <a:spAutoFit/>
            </a:bodyPr>
            <a:p>
              <a:pPr algn="l"/>
              <a:r>
                <a:rPr lang="zh-CN" altLang="en-US" sz="1600">
                  <a:solidFill>
                    <a:schemeClr val="bg1"/>
                  </a:solidFill>
                  <a:latin typeface="OPPOSans M" panose="00020600040101010101" charset="-122"/>
                  <a:ea typeface="OPPOSans M" panose="00020600040101010101" charset="-122"/>
                  <a:sym typeface="+mn-ea"/>
                </a:rPr>
                <a:t>通知方</a:t>
              </a:r>
              <a:endParaRPr lang="zh-CN" altLang="en-US" sz="1600">
                <a:solidFill>
                  <a:schemeClr val="bg1"/>
                </a:solidFill>
                <a:latin typeface="OPPOSans M" panose="00020600040101010101" charset="-122"/>
                <a:ea typeface="OPPOSans M" panose="00020600040101010101" charset="-122"/>
                <a:sym typeface="+mn-ea"/>
              </a:endParaRPr>
            </a:p>
          </p:txBody>
        </p:sp>
        <p:sp>
          <p:nvSpPr>
            <p:cNvPr id="11" name="文本框 10"/>
            <p:cNvSpPr txBox="1"/>
            <p:nvPr/>
          </p:nvSpPr>
          <p:spPr>
            <a:xfrm>
              <a:off x="15093" y="8789"/>
              <a:ext cx="1904" cy="1323"/>
            </a:xfrm>
            <a:prstGeom prst="rect">
              <a:avLst/>
            </a:prstGeom>
            <a:noFill/>
          </p:spPr>
          <p:txBody>
            <a:bodyPr wrap="square" rtlCol="0">
              <a:spAutoFit/>
            </a:bodyPr>
            <a:p>
              <a:pPr algn="l"/>
              <a:r>
                <a:rPr lang="zh-CN" altLang="en-US" sz="1600">
                  <a:solidFill>
                    <a:schemeClr val="bg1"/>
                  </a:solidFill>
                  <a:latin typeface="OPPOSans M" panose="00020600040101010101" charset="-122"/>
                  <a:ea typeface="OPPOSans M" panose="00020600040101010101" charset="-122"/>
                  <a:sym typeface="+mn-ea"/>
                </a:rPr>
                <a:t>线程通过</a:t>
              </a:r>
              <a:r>
                <a:rPr lang="en-US" altLang="zh-CN" sz="1600">
                  <a:solidFill>
                    <a:schemeClr val="bg1"/>
                  </a:solidFill>
                  <a:latin typeface="OPPOSans M" panose="00020600040101010101" charset="-122"/>
                  <a:ea typeface="OPPOSans M" panose="00020600040101010101" charset="-122"/>
                  <a:sym typeface="+mn-ea"/>
                </a:rPr>
                <a:t>Object</a:t>
              </a:r>
              <a:r>
                <a:rPr lang="zh-CN" altLang="en-US" sz="1600">
                  <a:solidFill>
                    <a:schemeClr val="bg1"/>
                  </a:solidFill>
                  <a:latin typeface="OPPOSans M" panose="00020600040101010101" charset="-122"/>
                  <a:ea typeface="OPPOSans M" panose="00020600040101010101" charset="-122"/>
                  <a:sym typeface="+mn-ea"/>
                </a:rPr>
                <a:t>通信</a:t>
              </a:r>
              <a:endParaRPr lang="zh-CN" altLang="en-US" sz="1600">
                <a:solidFill>
                  <a:schemeClr val="bg1"/>
                </a:solidFill>
                <a:latin typeface="OPPOSans M" panose="00020600040101010101" charset="-122"/>
                <a:ea typeface="OPPOSans M" panose="00020600040101010101" charset="-122"/>
                <a:sym typeface="+mn-ea"/>
              </a:endParaRPr>
            </a:p>
          </p:txBody>
        </p:sp>
      </p:grpSp>
      <p:grpSp>
        <p:nvGrpSpPr>
          <p:cNvPr id="15" name="组合 14"/>
          <p:cNvGrpSpPr/>
          <p:nvPr/>
        </p:nvGrpSpPr>
        <p:grpSpPr>
          <a:xfrm>
            <a:off x="318770" y="953135"/>
            <a:ext cx="8068310" cy="2303145"/>
            <a:chOff x="502" y="1501"/>
            <a:chExt cx="18088" cy="3627"/>
          </a:xfrm>
        </p:grpSpPr>
        <p:sp>
          <p:nvSpPr>
            <p:cNvPr id="12" name="文本框 11"/>
            <p:cNvSpPr txBox="1"/>
            <p:nvPr/>
          </p:nvSpPr>
          <p:spPr>
            <a:xfrm>
              <a:off x="622" y="1501"/>
              <a:ext cx="17968" cy="3627"/>
            </a:xfrm>
            <a:prstGeom prst="rect">
              <a:avLst/>
            </a:prstGeom>
            <a:noFill/>
          </p:spPr>
          <p:txBody>
            <a:bodyPr wrap="square" rtlCol="0">
              <a:spAutoFit/>
            </a:bodyPr>
            <a:p>
              <a:pPr algn="l"/>
              <a:r>
                <a:rPr lang="zh-CN" altLang="en-US" sz="1600">
                  <a:solidFill>
                    <a:srgbClr val="02743F"/>
                  </a:solidFill>
                  <a:latin typeface="OPPOSans M" panose="00020600040101010101" charset="-122"/>
                  <a:ea typeface="OPPOSans M" panose="00020600040101010101" charset="-122"/>
                  <a:sym typeface="+mn-ea"/>
                </a:rPr>
                <a:t>线程</a:t>
              </a:r>
              <a:r>
                <a:rPr lang="en-US" altLang="zh-CN" sz="1600">
                  <a:solidFill>
                    <a:srgbClr val="02743F"/>
                  </a:solidFill>
                  <a:latin typeface="OPPOSans M" panose="00020600040101010101" charset="-122"/>
                  <a:ea typeface="OPPOSans M" panose="00020600040101010101" charset="-122"/>
                  <a:sym typeface="+mn-ea"/>
                </a:rPr>
                <a:t>A</a:t>
              </a:r>
              <a:r>
                <a:rPr lang="zh-CN" altLang="en-US" sz="1600">
                  <a:solidFill>
                    <a:srgbClr val="02743F"/>
                  </a:solidFill>
                  <a:latin typeface="OPPOSans M" panose="00020600040101010101" charset="-122"/>
                  <a:ea typeface="OPPOSans M" panose="00020600040101010101" charset="-122"/>
                  <a:sym typeface="+mn-ea"/>
                </a:rPr>
                <a:t>调用对象</a:t>
              </a:r>
              <a:r>
                <a:rPr lang="en-US" altLang="zh-CN" sz="1600">
                  <a:solidFill>
                    <a:srgbClr val="02743F"/>
                  </a:solidFill>
                  <a:latin typeface="OPPOSans M" panose="00020600040101010101" charset="-122"/>
                  <a:ea typeface="OPPOSans M" panose="00020600040101010101" charset="-122"/>
                  <a:sym typeface="+mn-ea"/>
                </a:rPr>
                <a:t>O</a:t>
              </a:r>
              <a:r>
                <a:rPr lang="zh-CN" altLang="en-US" sz="1600">
                  <a:solidFill>
                    <a:srgbClr val="02743F"/>
                  </a:solidFill>
                  <a:latin typeface="OPPOSans M" panose="00020600040101010101" charset="-122"/>
                  <a:ea typeface="OPPOSans M" panose="00020600040101010101" charset="-122"/>
                  <a:sym typeface="+mn-ea"/>
                </a:rPr>
                <a:t>的</a:t>
              </a:r>
              <a:r>
                <a:rPr lang="en-US" altLang="zh-CN" sz="1600">
                  <a:solidFill>
                    <a:srgbClr val="02743F"/>
                  </a:solidFill>
                  <a:latin typeface="OPPOSans M" panose="00020600040101010101" charset="-122"/>
                  <a:ea typeface="OPPOSans M" panose="00020600040101010101" charset="-122"/>
                  <a:sym typeface="+mn-ea"/>
                </a:rPr>
                <a:t>wait()</a:t>
              </a:r>
              <a:r>
                <a:rPr lang="zh-CN" altLang="en-US" sz="1600">
                  <a:solidFill>
                    <a:srgbClr val="02743F"/>
                  </a:solidFill>
                  <a:latin typeface="OPPOSans M" panose="00020600040101010101" charset="-122"/>
                  <a:ea typeface="OPPOSans M" panose="00020600040101010101" charset="-122"/>
                  <a:sym typeface="+mn-ea"/>
                </a:rPr>
                <a:t>方法进入等待状态，另一个线程</a:t>
              </a:r>
              <a:r>
                <a:rPr lang="en-US" altLang="zh-CN" sz="1600">
                  <a:solidFill>
                    <a:srgbClr val="02743F"/>
                  </a:solidFill>
                  <a:latin typeface="OPPOSans M" panose="00020600040101010101" charset="-122"/>
                  <a:ea typeface="OPPOSans M" panose="00020600040101010101" charset="-122"/>
                  <a:sym typeface="+mn-ea"/>
                </a:rPr>
                <a:t>B</a:t>
              </a:r>
              <a:r>
                <a:rPr lang="zh-CN" altLang="en-US" sz="1600">
                  <a:solidFill>
                    <a:srgbClr val="02743F"/>
                  </a:solidFill>
                  <a:latin typeface="OPPOSans M" panose="00020600040101010101" charset="-122"/>
                  <a:ea typeface="OPPOSans M" panose="00020600040101010101" charset="-122"/>
                  <a:sym typeface="+mn-ea"/>
                </a:rPr>
                <a:t>调用对象</a:t>
              </a:r>
              <a:r>
                <a:rPr lang="en-US" altLang="zh-CN" sz="1600">
                  <a:solidFill>
                    <a:srgbClr val="02743F"/>
                  </a:solidFill>
                  <a:latin typeface="OPPOSans M" panose="00020600040101010101" charset="-122"/>
                  <a:ea typeface="OPPOSans M" panose="00020600040101010101" charset="-122"/>
                  <a:sym typeface="+mn-ea"/>
                </a:rPr>
                <a:t>O</a:t>
              </a:r>
              <a:r>
                <a:rPr lang="zh-CN" altLang="en-US" sz="1600">
                  <a:solidFill>
                    <a:srgbClr val="02743F"/>
                  </a:solidFill>
                  <a:latin typeface="OPPOSans M" panose="00020600040101010101" charset="-122"/>
                  <a:ea typeface="OPPOSans M" panose="00020600040101010101" charset="-122"/>
                  <a:sym typeface="+mn-ea"/>
                </a:rPr>
                <a:t>的</a:t>
              </a:r>
              <a:r>
                <a:rPr lang="en-US" altLang="zh-CN" sz="1600">
                  <a:solidFill>
                    <a:srgbClr val="02743F"/>
                  </a:solidFill>
                  <a:latin typeface="OPPOSans M" panose="00020600040101010101" charset="-122"/>
                  <a:ea typeface="OPPOSans M" panose="00020600040101010101" charset="-122"/>
                  <a:sym typeface="+mn-ea"/>
                </a:rPr>
                <a:t>notify()</a:t>
              </a:r>
              <a:r>
                <a:rPr lang="zh-CN" altLang="en-US" sz="1600">
                  <a:solidFill>
                    <a:srgbClr val="02743F"/>
                  </a:solidFill>
                  <a:latin typeface="OPPOSans M" panose="00020600040101010101" charset="-122"/>
                  <a:ea typeface="OPPOSans M" panose="00020600040101010101" charset="-122"/>
                  <a:sym typeface="+mn-ea"/>
                </a:rPr>
                <a:t>或</a:t>
              </a:r>
              <a:r>
                <a:rPr lang="en-US" altLang="zh-CN" sz="1600">
                  <a:solidFill>
                    <a:srgbClr val="02743F"/>
                  </a:solidFill>
                  <a:latin typeface="OPPOSans M" panose="00020600040101010101" charset="-122"/>
                  <a:ea typeface="OPPOSans M" panose="00020600040101010101" charset="-122"/>
                  <a:sym typeface="+mn-ea"/>
                </a:rPr>
                <a:t>notifyAll()</a:t>
              </a:r>
              <a:r>
                <a:rPr lang="zh-CN" altLang="en-US" sz="1600">
                  <a:solidFill>
                    <a:srgbClr val="02743F"/>
                  </a:solidFill>
                  <a:latin typeface="OPPOSans M" panose="00020600040101010101" charset="-122"/>
                  <a:ea typeface="OPPOSans M" panose="00020600040101010101" charset="-122"/>
                  <a:sym typeface="+mn-ea"/>
                </a:rPr>
                <a:t>方法，线程</a:t>
              </a:r>
              <a:r>
                <a:rPr lang="en-US" altLang="zh-CN" sz="1600">
                  <a:solidFill>
                    <a:srgbClr val="02743F"/>
                  </a:solidFill>
                  <a:latin typeface="OPPOSans M" panose="00020600040101010101" charset="-122"/>
                  <a:ea typeface="OPPOSans M" panose="00020600040101010101" charset="-122"/>
                  <a:sym typeface="+mn-ea"/>
                </a:rPr>
                <a:t>A</a:t>
              </a:r>
              <a:r>
                <a:rPr lang="zh-CN" altLang="en-US" sz="1600">
                  <a:solidFill>
                    <a:srgbClr val="02743F"/>
                  </a:solidFill>
                  <a:latin typeface="OPPOSans M" panose="00020600040101010101" charset="-122"/>
                  <a:ea typeface="OPPOSans M" panose="00020600040101010101" charset="-122"/>
                  <a:sym typeface="+mn-ea"/>
                </a:rPr>
                <a:t>收到通知后从</a:t>
              </a:r>
              <a:r>
                <a:rPr lang="en-US" altLang="zh-CN" sz="1600">
                  <a:solidFill>
                    <a:srgbClr val="02743F"/>
                  </a:solidFill>
                  <a:latin typeface="OPPOSans M" panose="00020600040101010101" charset="-122"/>
                  <a:ea typeface="OPPOSans M" panose="00020600040101010101" charset="-122"/>
                  <a:sym typeface="+mn-ea"/>
                </a:rPr>
                <a:t>wait()</a:t>
              </a:r>
              <a:r>
                <a:rPr lang="zh-CN" altLang="en-US" sz="1600">
                  <a:solidFill>
                    <a:srgbClr val="02743F"/>
                  </a:solidFill>
                  <a:latin typeface="OPPOSans M" panose="00020600040101010101" charset="-122"/>
                  <a:ea typeface="OPPOSans M" panose="00020600040101010101" charset="-122"/>
                  <a:sym typeface="+mn-ea"/>
                </a:rPr>
                <a:t>返回，继续执行后续操作。</a:t>
              </a:r>
              <a:endParaRPr lang="zh-CN" altLang="en-US" sz="1600">
                <a:solidFill>
                  <a:srgbClr val="02743F"/>
                </a:solidFill>
                <a:latin typeface="OPPOSans M" panose="00020600040101010101" charset="-122"/>
                <a:ea typeface="OPPOSans M" panose="00020600040101010101" charset="-122"/>
                <a:sym typeface="+mn-ea"/>
              </a:endParaRPr>
            </a:p>
            <a:p>
              <a:pPr algn="l"/>
              <a:endParaRPr lang="zh-CN" altLang="en-US" sz="1600">
                <a:solidFill>
                  <a:srgbClr val="02743F"/>
                </a:solidFill>
                <a:latin typeface="OPPOSans M" panose="00020600040101010101" charset="-122"/>
                <a:ea typeface="OPPOSans M" panose="00020600040101010101" charset="-122"/>
                <a:sym typeface="+mn-ea"/>
              </a:endParaRPr>
            </a:p>
            <a:p>
              <a:pPr algn="l"/>
              <a:r>
                <a:rPr lang="zh-CN" altLang="en-US" sz="1600">
                  <a:solidFill>
                    <a:srgbClr val="02743F"/>
                  </a:solidFill>
                  <a:latin typeface="OPPOSans M" panose="00020600040101010101" charset="-122"/>
                  <a:ea typeface="OPPOSans M" panose="00020600040101010101" charset="-122"/>
                  <a:sym typeface="+mn-ea"/>
                </a:rPr>
                <a:t>使用</a:t>
              </a:r>
              <a:r>
                <a:rPr lang="en-US" altLang="zh-CN" sz="1600">
                  <a:solidFill>
                    <a:srgbClr val="02743F"/>
                  </a:solidFill>
                  <a:latin typeface="OPPOSans M" panose="00020600040101010101" charset="-122"/>
                  <a:ea typeface="OPPOSans M" panose="00020600040101010101" charset="-122"/>
                  <a:sym typeface="+mn-ea"/>
                </a:rPr>
                <a:t>wait()</a:t>
              </a:r>
              <a:r>
                <a:rPr lang="zh-CN" altLang="en-US" sz="1600">
                  <a:solidFill>
                    <a:srgbClr val="02743F"/>
                  </a:solidFill>
                  <a:latin typeface="OPPOSans M" panose="00020600040101010101" charset="-122"/>
                  <a:ea typeface="OPPOSans M" panose="00020600040101010101" charset="-122"/>
                  <a:sym typeface="+mn-ea"/>
                </a:rPr>
                <a:t>，</a:t>
              </a:r>
              <a:r>
                <a:rPr lang="en-US" altLang="zh-CN" sz="1600">
                  <a:solidFill>
                    <a:srgbClr val="02743F"/>
                  </a:solidFill>
                  <a:latin typeface="OPPOSans M" panose="00020600040101010101" charset="-122"/>
                  <a:ea typeface="OPPOSans M" panose="00020600040101010101" charset="-122"/>
                  <a:sym typeface="+mn-ea"/>
                </a:rPr>
                <a:t>notify(), notifyAll()</a:t>
              </a:r>
              <a:r>
                <a:rPr lang="zh-CN" altLang="en-US" sz="1600">
                  <a:solidFill>
                    <a:srgbClr val="02743F"/>
                  </a:solidFill>
                  <a:latin typeface="OPPOSans M" panose="00020600040101010101" charset="-122"/>
                  <a:ea typeface="OPPOSans M" panose="00020600040101010101" charset="-122"/>
                  <a:sym typeface="+mn-ea"/>
                </a:rPr>
                <a:t>需要先对调用对象加锁。</a:t>
              </a:r>
              <a:endParaRPr lang="zh-CN" altLang="en-US" sz="1600">
                <a:solidFill>
                  <a:srgbClr val="02743F"/>
                </a:solidFill>
                <a:latin typeface="OPPOSans M" panose="00020600040101010101" charset="-122"/>
                <a:ea typeface="OPPOSans M" panose="00020600040101010101" charset="-122"/>
                <a:sym typeface="+mn-ea"/>
              </a:endParaRPr>
            </a:p>
            <a:p>
              <a:pPr algn="l"/>
              <a:endParaRPr lang="zh-CN" altLang="en-US" sz="1600">
                <a:solidFill>
                  <a:srgbClr val="02743F"/>
                </a:solidFill>
                <a:latin typeface="OPPOSans M" panose="00020600040101010101" charset="-122"/>
                <a:ea typeface="OPPOSans M" panose="00020600040101010101" charset="-122"/>
                <a:sym typeface="+mn-ea"/>
              </a:endParaRPr>
            </a:p>
            <a:p>
              <a:pPr algn="l"/>
              <a:r>
                <a:rPr lang="zh-CN" altLang="en-US" sz="1600">
                  <a:solidFill>
                    <a:srgbClr val="02743F"/>
                  </a:solidFill>
                  <a:latin typeface="OPPOSans M" panose="00020600040101010101" charset="-122"/>
                  <a:ea typeface="OPPOSans M" panose="00020600040101010101" charset="-122"/>
                  <a:sym typeface="+mn-ea"/>
                </a:rPr>
                <a:t>从</a:t>
              </a:r>
              <a:r>
                <a:rPr lang="en-US" altLang="zh-CN" sz="1600">
                  <a:solidFill>
                    <a:srgbClr val="02743F"/>
                  </a:solidFill>
                  <a:latin typeface="OPPOSans M" panose="00020600040101010101" charset="-122"/>
                  <a:ea typeface="OPPOSans M" panose="00020600040101010101" charset="-122"/>
                  <a:sym typeface="+mn-ea"/>
                </a:rPr>
                <a:t>wait()</a:t>
              </a:r>
              <a:r>
                <a:rPr lang="zh-CN" altLang="en-US" sz="1600">
                  <a:solidFill>
                    <a:srgbClr val="02743F"/>
                  </a:solidFill>
                  <a:latin typeface="OPPOSans M" panose="00020600040101010101" charset="-122"/>
                  <a:ea typeface="OPPOSans M" panose="00020600040101010101" charset="-122"/>
                  <a:sym typeface="+mn-ea"/>
                </a:rPr>
                <a:t>方法返回的前提是获取到调用对象的锁。</a:t>
              </a:r>
              <a:endParaRPr lang="zh-CN" altLang="en-US" sz="1600">
                <a:solidFill>
                  <a:srgbClr val="02743F"/>
                </a:solidFill>
                <a:latin typeface="OPPOSans M" panose="00020600040101010101" charset="-122"/>
                <a:ea typeface="OPPOSans M" panose="00020600040101010101" charset="-122"/>
                <a:sym typeface="+mn-ea"/>
              </a:endParaRPr>
            </a:p>
            <a:p>
              <a:pPr algn="l"/>
              <a:endParaRPr lang="zh-CN" altLang="en-US" sz="1600">
                <a:solidFill>
                  <a:srgbClr val="02743F"/>
                </a:solidFill>
                <a:latin typeface="OPPOSans M" panose="00020600040101010101" charset="-122"/>
                <a:ea typeface="OPPOSans M" panose="00020600040101010101" charset="-122"/>
                <a:sym typeface="+mn-ea"/>
              </a:endParaRPr>
            </a:p>
            <a:p>
              <a:pPr algn="l"/>
              <a:r>
                <a:rPr lang="zh-CN" altLang="en-US" sz="1600">
                  <a:solidFill>
                    <a:srgbClr val="02743F"/>
                  </a:solidFill>
                  <a:latin typeface="OPPOSans M" panose="00020600040101010101" charset="-122"/>
                  <a:ea typeface="OPPOSans M" panose="00020600040101010101" charset="-122"/>
                  <a:sym typeface="+mn-ea"/>
                </a:rPr>
                <a:t>等待</a:t>
              </a:r>
              <a:r>
                <a:rPr lang="en-US" altLang="zh-CN" sz="1600">
                  <a:solidFill>
                    <a:srgbClr val="02743F"/>
                  </a:solidFill>
                  <a:latin typeface="OPPOSans M" panose="00020600040101010101" charset="-122"/>
                  <a:ea typeface="OPPOSans M" panose="00020600040101010101" charset="-122"/>
                  <a:sym typeface="+mn-ea"/>
                </a:rPr>
                <a:t>/</a:t>
              </a:r>
              <a:r>
                <a:rPr lang="zh-CN" altLang="en-US" sz="1600">
                  <a:solidFill>
                    <a:srgbClr val="02743F"/>
                  </a:solidFill>
                  <a:latin typeface="OPPOSans M" panose="00020600040101010101" charset="-122"/>
                  <a:ea typeface="OPPOSans M" panose="00020600040101010101" charset="-122"/>
                  <a:sym typeface="+mn-ea"/>
                </a:rPr>
                <a:t>通知的经典范式</a:t>
              </a:r>
              <a:endParaRPr lang="zh-CN" altLang="en-US" sz="1600">
                <a:solidFill>
                  <a:srgbClr val="02743F"/>
                </a:solidFill>
                <a:latin typeface="OPPOSans M" panose="00020600040101010101" charset="-122"/>
                <a:ea typeface="OPPOSans M" panose="00020600040101010101" charset="-122"/>
                <a:sym typeface="+mn-ea"/>
              </a:endParaRPr>
            </a:p>
            <a:p>
              <a:pPr algn="l"/>
              <a:endParaRPr lang="zh-CN" altLang="en-US" sz="1600">
                <a:solidFill>
                  <a:srgbClr val="02743F"/>
                </a:solidFill>
                <a:latin typeface="OPPOSans M" panose="00020600040101010101" charset="-122"/>
                <a:ea typeface="OPPOSans M" panose="00020600040101010101" charset="-122"/>
                <a:sym typeface="+mn-ea"/>
              </a:endParaRPr>
            </a:p>
          </p:txBody>
        </p:sp>
        <p:sp>
          <p:nvSpPr>
            <p:cNvPr id="13" name="椭圆 12"/>
            <p:cNvSpPr/>
            <p:nvPr/>
          </p:nvSpPr>
          <p:spPr>
            <a:xfrm>
              <a:off x="502" y="1700"/>
              <a:ext cx="120" cy="12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6" name="椭圆 15"/>
          <p:cNvSpPr/>
          <p:nvPr/>
        </p:nvSpPr>
        <p:spPr>
          <a:xfrm>
            <a:off x="318770" y="1804670"/>
            <a:ext cx="53527" cy="7620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椭圆 17"/>
          <p:cNvSpPr/>
          <p:nvPr/>
        </p:nvSpPr>
        <p:spPr>
          <a:xfrm>
            <a:off x="318770" y="2301240"/>
            <a:ext cx="53527" cy="7620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椭圆 18"/>
          <p:cNvSpPr/>
          <p:nvPr/>
        </p:nvSpPr>
        <p:spPr>
          <a:xfrm>
            <a:off x="318770" y="2794635"/>
            <a:ext cx="53527" cy="7620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56" name="组合 55"/>
          <p:cNvGrpSpPr/>
          <p:nvPr/>
        </p:nvGrpSpPr>
        <p:grpSpPr>
          <a:xfrm>
            <a:off x="1289050" y="3298825"/>
            <a:ext cx="5782945" cy="2649220"/>
            <a:chOff x="-83" y="5367"/>
            <a:chExt cx="9107" cy="4172"/>
          </a:xfrm>
        </p:grpSpPr>
        <p:sp>
          <p:nvSpPr>
            <p:cNvPr id="20" name="圆角矩形 19"/>
            <p:cNvSpPr/>
            <p:nvPr/>
          </p:nvSpPr>
          <p:spPr>
            <a:xfrm>
              <a:off x="2903" y="5896"/>
              <a:ext cx="1652" cy="750"/>
            </a:xfrm>
            <a:prstGeom prst="roundRect">
              <a:avLst/>
            </a:prstGeom>
            <a:solidFill>
              <a:srgbClr val="33CF5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OPPOSans M" panose="00020600040101010101" charset="-122"/>
                  <a:ea typeface="OPPOSans M" panose="00020600040101010101" charset="-122"/>
                </a:rPr>
                <a:t>监视器</a:t>
              </a:r>
              <a:endParaRPr lang="zh-CN" altLang="en-US" sz="1400">
                <a:latin typeface="OPPOSans M" panose="00020600040101010101" charset="-122"/>
                <a:ea typeface="OPPOSans M" panose="00020600040101010101" charset="-122"/>
              </a:endParaRPr>
            </a:p>
          </p:txBody>
        </p:sp>
        <p:sp>
          <p:nvSpPr>
            <p:cNvPr id="21" name="圆角矩形 20"/>
            <p:cNvSpPr/>
            <p:nvPr/>
          </p:nvSpPr>
          <p:spPr>
            <a:xfrm>
              <a:off x="5627" y="5895"/>
              <a:ext cx="1652" cy="750"/>
            </a:xfrm>
            <a:prstGeom prst="roundRect">
              <a:avLst/>
            </a:prstGeom>
            <a:solidFill>
              <a:srgbClr val="33CF5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latin typeface="OPPOSans M" panose="00020600040101010101" charset="-122"/>
                  <a:ea typeface="OPPOSans M" panose="00020600040101010101" charset="-122"/>
                </a:rPr>
                <a:t>Object</a:t>
              </a:r>
              <a:endParaRPr lang="en-US" altLang="zh-CN" sz="1400">
                <a:latin typeface="OPPOSans M" panose="00020600040101010101" charset="-122"/>
                <a:ea typeface="OPPOSans M" panose="00020600040101010101" charset="-122"/>
              </a:endParaRPr>
            </a:p>
          </p:txBody>
        </p:sp>
        <p:sp>
          <p:nvSpPr>
            <p:cNvPr id="22" name="圆角矩形 21"/>
            <p:cNvSpPr/>
            <p:nvPr/>
          </p:nvSpPr>
          <p:spPr>
            <a:xfrm>
              <a:off x="2903" y="7526"/>
              <a:ext cx="3250" cy="750"/>
            </a:xfrm>
            <a:prstGeom prst="roundRect">
              <a:avLst/>
            </a:prstGeom>
            <a:solidFill>
              <a:srgbClr val="61D3A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latin typeface="OPPOSans M" panose="00020600040101010101" charset="-122"/>
                  <a:ea typeface="OPPOSans M" panose="00020600040101010101" charset="-122"/>
                </a:rPr>
                <a:t>synchronizedQueue</a:t>
              </a:r>
              <a:endParaRPr lang="en-US" altLang="zh-CN" sz="1400">
                <a:latin typeface="OPPOSans M" panose="00020600040101010101" charset="-122"/>
                <a:ea typeface="OPPOSans M" panose="00020600040101010101" charset="-122"/>
              </a:endParaRPr>
            </a:p>
          </p:txBody>
        </p:sp>
        <p:sp>
          <p:nvSpPr>
            <p:cNvPr id="23" name="圆角矩形 22"/>
            <p:cNvSpPr/>
            <p:nvPr/>
          </p:nvSpPr>
          <p:spPr>
            <a:xfrm>
              <a:off x="2903" y="8789"/>
              <a:ext cx="3250" cy="750"/>
            </a:xfrm>
            <a:prstGeom prst="roundRect">
              <a:avLst/>
            </a:prstGeom>
            <a:solidFill>
              <a:srgbClr val="61D3A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latin typeface="OPPOSans M" panose="00020600040101010101" charset="-122"/>
                  <a:ea typeface="OPPOSans M" panose="00020600040101010101" charset="-122"/>
                </a:rPr>
                <a:t>waitQueue</a:t>
              </a:r>
              <a:endParaRPr lang="en-US" altLang="zh-CN" sz="1400">
                <a:latin typeface="OPPOSans M" panose="00020600040101010101" charset="-122"/>
                <a:ea typeface="OPPOSans M" panose="00020600040101010101" charset="-122"/>
              </a:endParaRPr>
            </a:p>
          </p:txBody>
        </p:sp>
        <p:cxnSp>
          <p:nvCxnSpPr>
            <p:cNvPr id="24" name="直接箭头连接符 23"/>
            <p:cNvCxnSpPr/>
            <p:nvPr/>
          </p:nvCxnSpPr>
          <p:spPr>
            <a:xfrm>
              <a:off x="1549" y="6268"/>
              <a:ext cx="1354" cy="5"/>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20" idx="3"/>
              <a:endCxn id="21" idx="1"/>
            </p:cNvCxnSpPr>
            <p:nvPr/>
          </p:nvCxnSpPr>
          <p:spPr>
            <a:xfrm flipV="1">
              <a:off x="4555" y="6270"/>
              <a:ext cx="1072" cy="1"/>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7279" y="6273"/>
              <a:ext cx="1072" cy="1"/>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sp>
          <p:nvSpPr>
            <p:cNvPr id="27" name="任意多边形 26"/>
            <p:cNvSpPr/>
            <p:nvPr/>
          </p:nvSpPr>
          <p:spPr>
            <a:xfrm>
              <a:off x="6125" y="6630"/>
              <a:ext cx="1163" cy="2570"/>
            </a:xfrm>
            <a:custGeom>
              <a:avLst/>
              <a:gdLst>
                <a:gd name="connisteX0" fmla="*/ 424815 w 738560"/>
                <a:gd name="connsiteY0" fmla="*/ 0 h 1631950"/>
                <a:gd name="connisteX1" fmla="*/ 723900 w 738560"/>
                <a:gd name="connsiteY1" fmla="*/ 994410 h 1631950"/>
                <a:gd name="connisteX2" fmla="*/ 0 w 738560"/>
                <a:gd name="connsiteY2" fmla="*/ 1631950 h 1631950"/>
              </a:gdLst>
              <a:ahLst/>
              <a:cxnLst>
                <a:cxn ang="0">
                  <a:pos x="connisteX0" y="connsiteY0"/>
                </a:cxn>
                <a:cxn ang="0">
                  <a:pos x="connisteX1" y="connsiteY1"/>
                </a:cxn>
                <a:cxn ang="0">
                  <a:pos x="connisteX2" y="connsiteY2"/>
                </a:cxn>
              </a:cxnLst>
              <a:rect l="l" t="t" r="r" b="b"/>
              <a:pathLst>
                <a:path w="738560" h="1631950">
                  <a:moveTo>
                    <a:pt x="424815" y="0"/>
                  </a:moveTo>
                  <a:cubicBezTo>
                    <a:pt x="499110" y="186055"/>
                    <a:pt x="808990" y="668020"/>
                    <a:pt x="723900" y="994410"/>
                  </a:cubicBezTo>
                  <a:cubicBezTo>
                    <a:pt x="638810" y="1320800"/>
                    <a:pt x="150495" y="1524635"/>
                    <a:pt x="0" y="1631950"/>
                  </a:cubicBezTo>
                </a:path>
              </a:pathLst>
            </a:custGeom>
            <a:noFill/>
            <a:ln w="22225">
              <a:solidFill>
                <a:srgbClr val="0274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8" name="直接箭头连接符 27"/>
            <p:cNvCxnSpPr/>
            <p:nvPr/>
          </p:nvCxnSpPr>
          <p:spPr>
            <a:xfrm flipH="1">
              <a:off x="5912" y="9200"/>
              <a:ext cx="213" cy="152"/>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7182" y="7875"/>
              <a:ext cx="1843" cy="401"/>
            </a:xfrm>
            <a:prstGeom prst="rect">
              <a:avLst/>
            </a:prstGeom>
            <a:noFill/>
          </p:spPr>
          <p:txBody>
            <a:bodyPr wrap="square" rtlCol="0">
              <a:spAutoFit/>
            </a:bodyPr>
            <a:p>
              <a:pPr algn="ctr"/>
              <a:r>
                <a:rPr lang="en-US" altLang="zh-CN" sz="1000">
                  <a:solidFill>
                    <a:srgbClr val="02743F"/>
                  </a:solidFill>
                  <a:latin typeface="OPPOSans H" panose="00020600040101010101" charset="-122"/>
                  <a:ea typeface="OPPOSans H" panose="00020600040101010101" charset="-122"/>
                </a:rPr>
                <a:t>Object.wait()</a:t>
              </a:r>
              <a:endParaRPr lang="en-US" altLang="zh-CN" sz="1000">
                <a:solidFill>
                  <a:srgbClr val="02743F"/>
                </a:solidFill>
                <a:latin typeface="OPPOSans H" panose="00020600040101010101" charset="-122"/>
                <a:ea typeface="OPPOSans H" panose="00020600040101010101" charset="-122"/>
              </a:endParaRPr>
            </a:p>
          </p:txBody>
        </p:sp>
        <p:sp>
          <p:nvSpPr>
            <p:cNvPr id="30" name="文本框 29"/>
            <p:cNvSpPr txBox="1"/>
            <p:nvPr/>
          </p:nvSpPr>
          <p:spPr>
            <a:xfrm>
              <a:off x="-83" y="6073"/>
              <a:ext cx="1843" cy="401"/>
            </a:xfrm>
            <a:prstGeom prst="rect">
              <a:avLst/>
            </a:prstGeom>
            <a:noFill/>
          </p:spPr>
          <p:txBody>
            <a:bodyPr wrap="square" rtlCol="0">
              <a:spAutoFit/>
            </a:bodyPr>
            <a:p>
              <a:pPr algn="ctr"/>
              <a:r>
                <a:rPr lang="en-US" altLang="zh-CN" sz="1000">
                  <a:solidFill>
                    <a:srgbClr val="02743F"/>
                  </a:solidFill>
                  <a:latin typeface="OPPOSans H" panose="00020600040101010101" charset="-122"/>
                  <a:ea typeface="OPPOSans H" panose="00020600040101010101" charset="-122"/>
                </a:rPr>
                <a:t>WaitThread</a:t>
              </a:r>
              <a:endParaRPr lang="en-US" altLang="zh-CN" sz="1000">
                <a:solidFill>
                  <a:srgbClr val="02743F"/>
                </a:solidFill>
                <a:latin typeface="OPPOSans H" panose="00020600040101010101" charset="-122"/>
                <a:ea typeface="OPPOSans H" panose="00020600040101010101" charset="-122"/>
              </a:endParaRPr>
            </a:p>
          </p:txBody>
        </p:sp>
        <p:sp>
          <p:nvSpPr>
            <p:cNvPr id="37" name="文本框 36"/>
            <p:cNvSpPr txBox="1"/>
            <p:nvPr/>
          </p:nvSpPr>
          <p:spPr>
            <a:xfrm>
              <a:off x="-83" y="5367"/>
              <a:ext cx="1843" cy="401"/>
            </a:xfrm>
            <a:prstGeom prst="rect">
              <a:avLst/>
            </a:prstGeom>
            <a:noFill/>
          </p:spPr>
          <p:txBody>
            <a:bodyPr wrap="square" rtlCol="0">
              <a:spAutoFit/>
            </a:bodyPr>
            <a:p>
              <a:pPr algn="ctr"/>
              <a:r>
                <a:rPr lang="en-US" altLang="zh-CN" sz="1000">
                  <a:solidFill>
                    <a:srgbClr val="FFC000"/>
                  </a:solidFill>
                  <a:latin typeface="OPPOSans H" panose="00020600040101010101" charset="-122"/>
                  <a:ea typeface="OPPOSans H" panose="00020600040101010101" charset="-122"/>
                </a:rPr>
                <a:t>NotifyThread</a:t>
              </a:r>
              <a:endParaRPr lang="en-US" altLang="zh-CN" sz="1000">
                <a:solidFill>
                  <a:srgbClr val="FFC000"/>
                </a:solidFill>
                <a:latin typeface="OPPOSans H" panose="00020600040101010101" charset="-122"/>
                <a:ea typeface="OPPOSans H" panose="00020600040101010101" charset="-122"/>
              </a:endParaRPr>
            </a:p>
          </p:txBody>
        </p:sp>
        <p:sp>
          <p:nvSpPr>
            <p:cNvPr id="38" name="任意多边形 37"/>
            <p:cNvSpPr/>
            <p:nvPr/>
          </p:nvSpPr>
          <p:spPr>
            <a:xfrm>
              <a:off x="1618" y="5494"/>
              <a:ext cx="2129" cy="399"/>
            </a:xfrm>
            <a:custGeom>
              <a:avLst/>
              <a:gdLst>
                <a:gd name="connisteX0" fmla="*/ 0 w 1351915"/>
                <a:gd name="connsiteY0" fmla="*/ 21626 h 253401"/>
                <a:gd name="connisteX1" fmla="*/ 907415 w 1351915"/>
                <a:gd name="connsiteY1" fmla="*/ 21626 h 253401"/>
                <a:gd name="connisteX2" fmla="*/ 1351915 w 1351915"/>
                <a:gd name="connsiteY2" fmla="*/ 253401 h 253401"/>
              </a:gdLst>
              <a:ahLst/>
              <a:cxnLst>
                <a:cxn ang="0">
                  <a:pos x="connisteX0" y="connsiteY0"/>
                </a:cxn>
                <a:cxn ang="0">
                  <a:pos x="connisteX1" y="connsiteY1"/>
                </a:cxn>
                <a:cxn ang="0">
                  <a:pos x="connisteX2" y="connsiteY2"/>
                </a:cxn>
              </a:cxnLst>
              <a:rect l="l" t="t" r="r" b="b"/>
              <a:pathLst>
                <a:path w="1351915" h="253401">
                  <a:moveTo>
                    <a:pt x="0" y="21626"/>
                  </a:moveTo>
                  <a:cubicBezTo>
                    <a:pt x="172720" y="17181"/>
                    <a:pt x="636905" y="-24729"/>
                    <a:pt x="907415" y="21626"/>
                  </a:cubicBezTo>
                  <a:cubicBezTo>
                    <a:pt x="1177925" y="67981"/>
                    <a:pt x="1281430" y="207046"/>
                    <a:pt x="1351915" y="253401"/>
                  </a:cubicBezTo>
                </a:path>
              </a:pathLst>
            </a:custGeom>
            <a:noFill/>
            <a:ln w="222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9" name="直接箭头连接符 38"/>
            <p:cNvCxnSpPr/>
            <p:nvPr/>
          </p:nvCxnSpPr>
          <p:spPr>
            <a:xfrm>
              <a:off x="3606" y="5768"/>
              <a:ext cx="247" cy="206"/>
            </a:xfrm>
            <a:prstGeom prst="straightConnector1">
              <a:avLst/>
            </a:prstGeom>
            <a:ln w="2222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40" name="任意多边形 39"/>
            <p:cNvSpPr/>
            <p:nvPr/>
          </p:nvSpPr>
          <p:spPr>
            <a:xfrm>
              <a:off x="4248" y="5497"/>
              <a:ext cx="1855" cy="441"/>
            </a:xfrm>
            <a:custGeom>
              <a:avLst/>
              <a:gdLst>
                <a:gd name="connisteX0" fmla="*/ 0 w 1177925"/>
                <a:gd name="connsiteY0" fmla="*/ 280086 h 280086"/>
                <a:gd name="connisteX1" fmla="*/ 521335 w 1177925"/>
                <a:gd name="connsiteY1" fmla="*/ 51 h 280086"/>
                <a:gd name="connisteX2" fmla="*/ 1177925 w 1177925"/>
                <a:gd name="connsiteY2" fmla="*/ 261036 h 280086"/>
              </a:gdLst>
              <a:ahLst/>
              <a:cxnLst>
                <a:cxn ang="0">
                  <a:pos x="connisteX0" y="connsiteY0"/>
                </a:cxn>
                <a:cxn ang="0">
                  <a:pos x="connisteX1" y="connsiteY1"/>
                </a:cxn>
                <a:cxn ang="0">
                  <a:pos x="connisteX2" y="connsiteY2"/>
                </a:cxn>
              </a:cxnLst>
              <a:rect l="l" t="t" r="r" b="b"/>
              <a:pathLst>
                <a:path w="1177925" h="280087">
                  <a:moveTo>
                    <a:pt x="0" y="280087"/>
                  </a:moveTo>
                  <a:cubicBezTo>
                    <a:pt x="91440" y="219127"/>
                    <a:pt x="285750" y="3862"/>
                    <a:pt x="521335" y="52"/>
                  </a:cubicBezTo>
                  <a:cubicBezTo>
                    <a:pt x="756920" y="-3758"/>
                    <a:pt x="1057275" y="203252"/>
                    <a:pt x="1177925" y="261037"/>
                  </a:cubicBezTo>
                </a:path>
              </a:pathLst>
            </a:custGeom>
            <a:noFill/>
            <a:ln w="222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1" name="直接箭头连接符 40"/>
            <p:cNvCxnSpPr/>
            <p:nvPr/>
          </p:nvCxnSpPr>
          <p:spPr>
            <a:xfrm>
              <a:off x="5912" y="5808"/>
              <a:ext cx="313" cy="145"/>
            </a:xfrm>
            <a:prstGeom prst="straightConnector1">
              <a:avLst/>
            </a:prstGeom>
            <a:ln w="2222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43" name="任意多边形 42"/>
            <p:cNvSpPr/>
            <p:nvPr/>
          </p:nvSpPr>
          <p:spPr>
            <a:xfrm>
              <a:off x="2348" y="7915"/>
              <a:ext cx="593" cy="1276"/>
            </a:xfrm>
            <a:custGeom>
              <a:avLst/>
              <a:gdLst>
                <a:gd name="connisteX0" fmla="*/ 376564 w 376564"/>
                <a:gd name="connsiteY0" fmla="*/ 810260 h 810260"/>
                <a:gd name="connisteX1" fmla="*/ 9 w 376564"/>
                <a:gd name="connsiteY1" fmla="*/ 462915 h 810260"/>
                <a:gd name="connisteX2" fmla="*/ 367039 w 376564"/>
                <a:gd name="connsiteY2" fmla="*/ 0 h 810260"/>
              </a:gdLst>
              <a:ahLst/>
              <a:cxnLst>
                <a:cxn ang="0">
                  <a:pos x="connisteX0" y="connsiteY0"/>
                </a:cxn>
                <a:cxn ang="0">
                  <a:pos x="connisteX1" y="connsiteY1"/>
                </a:cxn>
                <a:cxn ang="0">
                  <a:pos x="connisteX2" y="connsiteY2"/>
                </a:cxn>
              </a:cxnLst>
              <a:rect l="l" t="t" r="r" b="b"/>
              <a:pathLst>
                <a:path w="376564" h="810260">
                  <a:moveTo>
                    <a:pt x="376564" y="810260"/>
                  </a:moveTo>
                  <a:cubicBezTo>
                    <a:pt x="294014" y="749935"/>
                    <a:pt x="1914" y="624840"/>
                    <a:pt x="9" y="462915"/>
                  </a:cubicBezTo>
                  <a:cubicBezTo>
                    <a:pt x="-1896" y="300990"/>
                    <a:pt x="286394" y="85725"/>
                    <a:pt x="367039" y="0"/>
                  </a:cubicBezTo>
                </a:path>
              </a:pathLst>
            </a:custGeom>
            <a:noFill/>
            <a:ln w="222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4" name="直接箭头连接符 43"/>
            <p:cNvCxnSpPr/>
            <p:nvPr/>
          </p:nvCxnSpPr>
          <p:spPr>
            <a:xfrm flipV="1">
              <a:off x="2893" y="7815"/>
              <a:ext cx="175" cy="116"/>
            </a:xfrm>
            <a:prstGeom prst="straightConnector1">
              <a:avLst/>
            </a:prstGeom>
            <a:ln w="2222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586" y="8352"/>
              <a:ext cx="1843" cy="401"/>
            </a:xfrm>
            <a:prstGeom prst="rect">
              <a:avLst/>
            </a:prstGeom>
            <a:noFill/>
          </p:spPr>
          <p:txBody>
            <a:bodyPr wrap="square" rtlCol="0">
              <a:spAutoFit/>
            </a:bodyPr>
            <a:p>
              <a:pPr algn="ctr"/>
              <a:r>
                <a:rPr lang="en-US" altLang="zh-CN" sz="1000">
                  <a:solidFill>
                    <a:srgbClr val="FFC000"/>
                  </a:solidFill>
                  <a:latin typeface="OPPOSans H" panose="00020600040101010101" charset="-122"/>
                  <a:ea typeface="OPPOSans H" panose="00020600040101010101" charset="-122"/>
                </a:rPr>
                <a:t>Object.notify()</a:t>
              </a:r>
              <a:endParaRPr lang="en-US" altLang="zh-CN" sz="1000">
                <a:solidFill>
                  <a:srgbClr val="FFC000"/>
                </a:solidFill>
                <a:latin typeface="OPPOSans H" panose="00020600040101010101" charset="-122"/>
                <a:ea typeface="OPPOSans H" panose="00020600040101010101" charset="-122"/>
              </a:endParaRPr>
            </a:p>
          </p:txBody>
        </p:sp>
        <p:sp>
          <p:nvSpPr>
            <p:cNvPr id="46" name="任意多边形 45"/>
            <p:cNvSpPr/>
            <p:nvPr/>
          </p:nvSpPr>
          <p:spPr>
            <a:xfrm>
              <a:off x="4329" y="6546"/>
              <a:ext cx="1262" cy="1080"/>
            </a:xfrm>
            <a:custGeom>
              <a:avLst/>
              <a:gdLst>
                <a:gd name="connisteX0" fmla="*/ 0 w 801370"/>
                <a:gd name="connsiteY0" fmla="*/ 0 h 685800"/>
                <a:gd name="connisteX1" fmla="*/ 502285 w 801370"/>
                <a:gd name="connsiteY1" fmla="*/ 193040 h 685800"/>
                <a:gd name="connisteX2" fmla="*/ 801370 w 801370"/>
                <a:gd name="connsiteY2" fmla="*/ 685800 h 685800"/>
              </a:gdLst>
              <a:ahLst/>
              <a:cxnLst>
                <a:cxn ang="0">
                  <a:pos x="connisteX0" y="connsiteY0"/>
                </a:cxn>
                <a:cxn ang="0">
                  <a:pos x="connisteX1" y="connsiteY1"/>
                </a:cxn>
                <a:cxn ang="0">
                  <a:pos x="connisteX2" y="connsiteY2"/>
                </a:cxn>
              </a:cxnLst>
              <a:rect l="l" t="t" r="r" b="b"/>
              <a:pathLst>
                <a:path w="801370" h="685800">
                  <a:moveTo>
                    <a:pt x="0" y="0"/>
                  </a:moveTo>
                  <a:cubicBezTo>
                    <a:pt x="94615" y="28575"/>
                    <a:pt x="342265" y="55880"/>
                    <a:pt x="502285" y="193040"/>
                  </a:cubicBezTo>
                  <a:cubicBezTo>
                    <a:pt x="662305" y="330200"/>
                    <a:pt x="751840" y="591185"/>
                    <a:pt x="801370" y="685800"/>
                  </a:cubicBezTo>
                </a:path>
              </a:pathLst>
            </a:custGeom>
            <a:noFill/>
            <a:ln w="22225">
              <a:solidFill>
                <a:srgbClr val="0274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7" name="直接箭头连接符 46"/>
            <p:cNvCxnSpPr/>
            <p:nvPr/>
          </p:nvCxnSpPr>
          <p:spPr>
            <a:xfrm>
              <a:off x="5534" y="7526"/>
              <a:ext cx="93" cy="175"/>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4593" y="6886"/>
              <a:ext cx="734" cy="401"/>
            </a:xfrm>
            <a:prstGeom prst="rect">
              <a:avLst/>
            </a:prstGeom>
            <a:noFill/>
          </p:spPr>
          <p:txBody>
            <a:bodyPr wrap="square" rtlCol="0">
              <a:spAutoFit/>
            </a:bodyPr>
            <a:p>
              <a:pPr algn="ctr"/>
              <a:r>
                <a:rPr lang="zh-CN" altLang="en-US" sz="1000">
                  <a:solidFill>
                    <a:srgbClr val="02743F"/>
                  </a:solidFill>
                  <a:latin typeface="OPPOSans H" panose="00020600040101010101" charset="-122"/>
                  <a:ea typeface="OPPOSans H" panose="00020600040101010101" charset="-122"/>
                </a:rPr>
                <a:t>失败</a:t>
              </a:r>
              <a:endParaRPr lang="zh-CN" altLang="en-US" sz="1000">
                <a:solidFill>
                  <a:srgbClr val="02743F"/>
                </a:solidFill>
                <a:latin typeface="OPPOSans H" panose="00020600040101010101" charset="-122"/>
                <a:ea typeface="OPPOSans H" panose="00020600040101010101" charset="-122"/>
              </a:endParaRPr>
            </a:p>
          </p:txBody>
        </p:sp>
        <p:sp>
          <p:nvSpPr>
            <p:cNvPr id="49" name="文本框 48"/>
            <p:cNvSpPr txBox="1"/>
            <p:nvPr/>
          </p:nvSpPr>
          <p:spPr>
            <a:xfrm>
              <a:off x="4724" y="5867"/>
              <a:ext cx="734" cy="401"/>
            </a:xfrm>
            <a:prstGeom prst="rect">
              <a:avLst/>
            </a:prstGeom>
            <a:noFill/>
          </p:spPr>
          <p:txBody>
            <a:bodyPr wrap="square" rtlCol="0">
              <a:spAutoFit/>
            </a:bodyPr>
            <a:p>
              <a:pPr algn="ctr"/>
              <a:r>
                <a:rPr lang="zh-CN" altLang="en-US" sz="1000">
                  <a:solidFill>
                    <a:srgbClr val="02743F"/>
                  </a:solidFill>
                  <a:latin typeface="OPPOSans H" panose="00020600040101010101" charset="-122"/>
                  <a:ea typeface="OPPOSans H" panose="00020600040101010101" charset="-122"/>
                </a:rPr>
                <a:t>成功</a:t>
              </a:r>
              <a:endParaRPr lang="zh-CN" altLang="en-US" sz="1000">
                <a:solidFill>
                  <a:srgbClr val="02743F"/>
                </a:solidFill>
                <a:latin typeface="OPPOSans H" panose="00020600040101010101" charset="-122"/>
                <a:ea typeface="OPPOSans H" panose="00020600040101010101" charset="-122"/>
              </a:endParaRPr>
            </a:p>
          </p:txBody>
        </p:sp>
        <p:sp>
          <p:nvSpPr>
            <p:cNvPr id="50" name="任意多边形 49"/>
            <p:cNvSpPr/>
            <p:nvPr/>
          </p:nvSpPr>
          <p:spPr>
            <a:xfrm>
              <a:off x="2338" y="6531"/>
              <a:ext cx="623" cy="1171"/>
            </a:xfrm>
            <a:custGeom>
              <a:avLst/>
              <a:gdLst>
                <a:gd name="connisteX0" fmla="*/ 395688 w 395688"/>
                <a:gd name="connsiteY0" fmla="*/ 743585 h 743585"/>
                <a:gd name="connisteX1" fmla="*/ 83 w 395688"/>
                <a:gd name="connsiteY1" fmla="*/ 405765 h 743585"/>
                <a:gd name="connisteX2" fmla="*/ 366478 w 395688"/>
                <a:gd name="connsiteY2" fmla="*/ 0 h 743585"/>
              </a:gdLst>
              <a:ahLst/>
              <a:cxnLst>
                <a:cxn ang="0">
                  <a:pos x="connisteX0" y="connsiteY0"/>
                </a:cxn>
                <a:cxn ang="0">
                  <a:pos x="connisteX1" y="connsiteY1"/>
                </a:cxn>
                <a:cxn ang="0">
                  <a:pos x="connisteX2" y="connsiteY2"/>
                </a:cxn>
              </a:cxnLst>
              <a:rect l="l" t="t" r="r" b="b"/>
              <a:pathLst>
                <a:path w="395688" h="743585">
                  <a:moveTo>
                    <a:pt x="395688" y="743585"/>
                  </a:moveTo>
                  <a:cubicBezTo>
                    <a:pt x="309328" y="683895"/>
                    <a:pt x="5798" y="554355"/>
                    <a:pt x="83" y="405765"/>
                  </a:cubicBezTo>
                  <a:cubicBezTo>
                    <a:pt x="-5632" y="257175"/>
                    <a:pt x="285198" y="74295"/>
                    <a:pt x="366478" y="0"/>
                  </a:cubicBezTo>
                </a:path>
              </a:pathLst>
            </a:custGeom>
            <a:noFill/>
            <a:ln w="22225">
              <a:solidFill>
                <a:srgbClr val="0274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1" name="直接箭头连接符 50"/>
            <p:cNvCxnSpPr/>
            <p:nvPr/>
          </p:nvCxnSpPr>
          <p:spPr>
            <a:xfrm flipV="1">
              <a:off x="2703" y="6516"/>
              <a:ext cx="243" cy="178"/>
            </a:xfrm>
            <a:prstGeom prst="straightConnector1">
              <a:avLst/>
            </a:prstGeom>
            <a:ln w="22225">
              <a:solidFill>
                <a:srgbClr val="02743F"/>
              </a:solidFill>
              <a:tailEnd type="arrow"/>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1225" y="5750"/>
              <a:ext cx="1843" cy="401"/>
            </a:xfrm>
            <a:prstGeom prst="rect">
              <a:avLst/>
            </a:prstGeom>
            <a:noFill/>
          </p:spPr>
          <p:txBody>
            <a:bodyPr wrap="square" rtlCol="0">
              <a:spAutoFit/>
            </a:bodyPr>
            <a:p>
              <a:pPr algn="ctr"/>
              <a:r>
                <a:rPr lang="en-US" altLang="zh-CN" sz="1000">
                  <a:solidFill>
                    <a:srgbClr val="02743F"/>
                  </a:solidFill>
                  <a:latin typeface="OPPOSans H" panose="00020600040101010101" charset="-122"/>
                  <a:ea typeface="OPPOSans H" panose="00020600040101010101" charset="-122"/>
                </a:rPr>
                <a:t>Monitor.Enter</a:t>
              </a:r>
              <a:endParaRPr lang="en-US" altLang="zh-CN" sz="1000">
                <a:solidFill>
                  <a:srgbClr val="02743F"/>
                </a:solidFill>
                <a:latin typeface="OPPOSans H" panose="00020600040101010101" charset="-122"/>
                <a:ea typeface="OPPOSans H" panose="00020600040101010101" charset="-122"/>
              </a:endParaRPr>
            </a:p>
          </p:txBody>
        </p:sp>
        <p:sp>
          <p:nvSpPr>
            <p:cNvPr id="54" name="文本框 53"/>
            <p:cNvSpPr txBox="1"/>
            <p:nvPr/>
          </p:nvSpPr>
          <p:spPr>
            <a:xfrm>
              <a:off x="7279" y="5808"/>
              <a:ext cx="1737" cy="401"/>
            </a:xfrm>
            <a:prstGeom prst="rect">
              <a:avLst/>
            </a:prstGeom>
            <a:noFill/>
          </p:spPr>
          <p:txBody>
            <a:bodyPr wrap="square" rtlCol="0">
              <a:spAutoFit/>
            </a:bodyPr>
            <a:p>
              <a:pPr algn="ctr"/>
              <a:r>
                <a:rPr lang="en-US" altLang="zh-CN" sz="1000">
                  <a:solidFill>
                    <a:srgbClr val="02743F"/>
                  </a:solidFill>
                  <a:latin typeface="OPPOSans H" panose="00020600040101010101" charset="-122"/>
                  <a:ea typeface="OPPOSans H" panose="00020600040101010101" charset="-122"/>
                </a:rPr>
                <a:t>Monitor.Exit</a:t>
              </a:r>
              <a:endParaRPr lang="en-US" altLang="zh-CN" sz="1000">
                <a:solidFill>
                  <a:srgbClr val="02743F"/>
                </a:solidFill>
                <a:latin typeface="OPPOSans H" panose="00020600040101010101" charset="-122"/>
                <a:ea typeface="OPPOSans H" panose="00020600040101010101" charset="-122"/>
              </a:endParaRPr>
            </a:p>
          </p:txBody>
        </p:sp>
        <p:sp>
          <p:nvSpPr>
            <p:cNvPr id="55" name="文本框 54"/>
            <p:cNvSpPr txBox="1"/>
            <p:nvPr/>
          </p:nvSpPr>
          <p:spPr>
            <a:xfrm>
              <a:off x="601" y="6885"/>
              <a:ext cx="1737" cy="641"/>
            </a:xfrm>
            <a:prstGeom prst="rect">
              <a:avLst/>
            </a:prstGeom>
            <a:noFill/>
          </p:spPr>
          <p:txBody>
            <a:bodyPr wrap="square" rtlCol="0">
              <a:spAutoFit/>
            </a:bodyPr>
            <a:p>
              <a:pPr algn="ctr"/>
              <a:r>
                <a:rPr lang="en-US" altLang="zh-CN" sz="1000">
                  <a:solidFill>
                    <a:srgbClr val="02743F"/>
                  </a:solidFill>
                  <a:latin typeface="OPPOSans H" panose="00020600040101010101" charset="-122"/>
                  <a:ea typeface="OPPOSans H" panose="00020600040101010101" charset="-122"/>
                </a:rPr>
                <a:t>Monitor.Exit</a:t>
              </a:r>
              <a:endParaRPr lang="en-US" altLang="zh-CN" sz="1000">
                <a:solidFill>
                  <a:srgbClr val="02743F"/>
                </a:solidFill>
                <a:latin typeface="OPPOSans H" panose="00020600040101010101" charset="-122"/>
                <a:ea typeface="OPPOSans H" panose="00020600040101010101" charset="-122"/>
              </a:endParaRPr>
            </a:p>
            <a:p>
              <a:pPr algn="ctr"/>
              <a:r>
                <a:rPr lang="zh-CN" altLang="en-US" sz="1000">
                  <a:solidFill>
                    <a:srgbClr val="02743F"/>
                  </a:solidFill>
                  <a:latin typeface="OPPOSans H" panose="00020600040101010101" charset="-122"/>
                  <a:ea typeface="OPPOSans H" panose="00020600040101010101" charset="-122"/>
                </a:rPr>
                <a:t>通知，出队列</a:t>
              </a:r>
              <a:endParaRPr lang="zh-CN" altLang="en-US" sz="1000">
                <a:solidFill>
                  <a:srgbClr val="02743F"/>
                </a:solidFill>
                <a:latin typeface="OPPOSans H" panose="00020600040101010101" charset="-122"/>
                <a:ea typeface="OPPOSans H" panose="00020600040101010101" charset="-122"/>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文本框 16"/>
          <p:cNvSpPr txBox="1"/>
          <p:nvPr/>
        </p:nvSpPr>
        <p:spPr>
          <a:xfrm>
            <a:off x="194945" y="294005"/>
            <a:ext cx="4185920" cy="659130"/>
          </a:xfrm>
          <a:prstGeom prst="rect">
            <a:avLst/>
          </a:prstGeom>
          <a:noFill/>
        </p:spPr>
        <p:txBody>
          <a:bodyPr wrap="square" rtlCol="0">
            <a:spAutoFit/>
          </a:bodyPr>
          <a:p>
            <a:pPr algn="l"/>
            <a:r>
              <a:rPr lang="zh-CN" altLang="en-US">
                <a:solidFill>
                  <a:srgbClr val="02743F"/>
                </a:solidFill>
                <a:latin typeface="OPPOSans M" panose="00020600040101010101" charset="-122"/>
                <a:ea typeface="OPPOSans M" panose="00020600040101010101" charset="-122"/>
                <a:sym typeface="+mn-ea"/>
              </a:rPr>
              <a:t>线程安全</a:t>
            </a:r>
            <a:endParaRPr lang="zh-CN" altLang="en-US">
              <a:solidFill>
                <a:srgbClr val="02743F"/>
              </a:solidFill>
              <a:latin typeface="OPPOSans M" panose="00020600040101010101" charset="-122"/>
              <a:ea typeface="OPPOSans M" panose="00020600040101010101" charset="-122"/>
              <a:sym typeface="+mn-ea"/>
            </a:endParaRPr>
          </a:p>
          <a:p>
            <a:pPr algn="l"/>
            <a:endParaRPr lang="zh-CN" altLang="en-US">
              <a:solidFill>
                <a:srgbClr val="02743F"/>
              </a:solidFill>
              <a:latin typeface="OPPOSans M" panose="00020600040101010101" charset="-122"/>
              <a:ea typeface="OPPOSans M" panose="00020600040101010101" charset="-122"/>
            </a:endParaRPr>
          </a:p>
        </p:txBody>
      </p:sp>
      <p:grpSp>
        <p:nvGrpSpPr>
          <p:cNvPr id="9" name="组合 8"/>
          <p:cNvGrpSpPr/>
          <p:nvPr/>
        </p:nvGrpSpPr>
        <p:grpSpPr>
          <a:xfrm>
            <a:off x="318770" y="953135"/>
            <a:ext cx="11485880" cy="1327785"/>
            <a:chOff x="502" y="1501"/>
            <a:chExt cx="18088" cy="2091"/>
          </a:xfrm>
        </p:grpSpPr>
        <p:sp>
          <p:nvSpPr>
            <p:cNvPr id="2" name="文本框 1"/>
            <p:cNvSpPr txBox="1"/>
            <p:nvPr/>
          </p:nvSpPr>
          <p:spPr>
            <a:xfrm>
              <a:off x="622" y="1501"/>
              <a:ext cx="17968" cy="2091"/>
            </a:xfrm>
            <a:prstGeom prst="rect">
              <a:avLst/>
            </a:prstGeom>
            <a:noFill/>
          </p:spPr>
          <p:txBody>
            <a:bodyPr wrap="square" rtlCol="0">
              <a:spAutoFit/>
            </a:bodyPr>
            <a:p>
              <a:pPr algn="l"/>
              <a:r>
                <a:rPr lang="zh-CN" altLang="en-US" sz="1600">
                  <a:solidFill>
                    <a:srgbClr val="02743F"/>
                  </a:solidFill>
                  <a:latin typeface="OPPOSans M" panose="00020600040101010101" charset="-122"/>
                  <a:ea typeface="OPPOSans M" panose="00020600040101010101" charset="-122"/>
                  <a:sym typeface="+mn-ea"/>
                </a:rPr>
                <a:t>当多个线程访问一个对象时，如果不用考虑这些线程在运行时环境下的调度和交替执行，也不需要进行额外的同步，或者在调用方面进行任何其他的操作，调用对象都能获得正确的结果，即为线程安全</a:t>
              </a:r>
              <a:endParaRPr lang="zh-CN" altLang="en-US" sz="1600">
                <a:solidFill>
                  <a:srgbClr val="02743F"/>
                </a:solidFill>
                <a:latin typeface="OPPOSans M" panose="00020600040101010101" charset="-122"/>
                <a:ea typeface="OPPOSans M" panose="00020600040101010101" charset="-122"/>
                <a:sym typeface="+mn-ea"/>
              </a:endParaRPr>
            </a:p>
            <a:p>
              <a:pPr algn="l"/>
              <a:endParaRPr lang="zh-CN" altLang="en-US" sz="1600">
                <a:solidFill>
                  <a:srgbClr val="02743F"/>
                </a:solidFill>
                <a:latin typeface="OPPOSans M" panose="00020600040101010101" charset="-122"/>
                <a:ea typeface="OPPOSans M" panose="00020600040101010101" charset="-122"/>
                <a:sym typeface="+mn-ea"/>
              </a:endParaRPr>
            </a:p>
            <a:p>
              <a:pPr algn="l"/>
              <a:endParaRPr lang="zh-CN" altLang="en-US" sz="1600">
                <a:solidFill>
                  <a:srgbClr val="02743F"/>
                </a:solidFill>
                <a:latin typeface="OPPOSans M" panose="00020600040101010101" charset="-122"/>
                <a:ea typeface="OPPOSans M" panose="00020600040101010101" charset="-122"/>
                <a:sym typeface="+mn-ea"/>
              </a:endParaRPr>
            </a:p>
            <a:p>
              <a:pPr algn="l"/>
              <a:endParaRPr lang="zh-CN" altLang="en-US" sz="1600">
                <a:solidFill>
                  <a:srgbClr val="02743F"/>
                </a:solidFill>
                <a:latin typeface="OPPOSans M" panose="00020600040101010101" charset="-122"/>
                <a:ea typeface="OPPOSans M" panose="00020600040101010101" charset="-122"/>
                <a:sym typeface="+mn-ea"/>
              </a:endParaRPr>
            </a:p>
          </p:txBody>
        </p:sp>
        <p:sp>
          <p:nvSpPr>
            <p:cNvPr id="3" name="椭圆 2"/>
            <p:cNvSpPr/>
            <p:nvPr/>
          </p:nvSpPr>
          <p:spPr>
            <a:xfrm>
              <a:off x="502" y="1700"/>
              <a:ext cx="120" cy="12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62" name="组合 61"/>
          <p:cNvGrpSpPr/>
          <p:nvPr/>
        </p:nvGrpSpPr>
        <p:grpSpPr>
          <a:xfrm>
            <a:off x="2489835" y="1698625"/>
            <a:ext cx="6688455" cy="4189730"/>
            <a:chOff x="2098" y="2746"/>
            <a:chExt cx="10533" cy="6598"/>
          </a:xfrm>
        </p:grpSpPr>
        <p:grpSp>
          <p:nvGrpSpPr>
            <p:cNvPr id="26" name="组合 25"/>
            <p:cNvGrpSpPr/>
            <p:nvPr/>
          </p:nvGrpSpPr>
          <p:grpSpPr>
            <a:xfrm>
              <a:off x="2098" y="2750"/>
              <a:ext cx="4630" cy="2782"/>
              <a:chOff x="2098" y="2750"/>
              <a:chExt cx="4630" cy="2782"/>
            </a:xfrm>
          </p:grpSpPr>
          <p:sp>
            <p:nvSpPr>
              <p:cNvPr id="10" name="圆角矩形 9"/>
              <p:cNvSpPr/>
              <p:nvPr/>
            </p:nvSpPr>
            <p:spPr>
              <a:xfrm>
                <a:off x="2098" y="2750"/>
                <a:ext cx="4631" cy="2782"/>
              </a:xfrm>
              <a:prstGeom prst="round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latin typeface="OPPOSans M" panose="00020600040101010101" charset="-122"/>
                  <a:ea typeface="OPPOSans M" panose="00020600040101010101" charset="-122"/>
                </a:endParaRPr>
              </a:p>
            </p:txBody>
          </p:sp>
          <p:sp>
            <p:nvSpPr>
              <p:cNvPr id="12" name="文本框 11"/>
              <p:cNvSpPr txBox="1"/>
              <p:nvPr/>
            </p:nvSpPr>
            <p:spPr>
              <a:xfrm>
                <a:off x="3825" y="2751"/>
                <a:ext cx="1173" cy="555"/>
              </a:xfrm>
              <a:prstGeom prst="rect">
                <a:avLst/>
              </a:prstGeom>
              <a:noFill/>
            </p:spPr>
            <p:txBody>
              <a:bodyPr wrap="square" rtlCol="0">
                <a:spAutoFit/>
              </a:bodyPr>
              <a:p>
                <a:pPr algn="l"/>
                <a:r>
                  <a:rPr lang="zh-CN" altLang="en-US" sz="1600">
                    <a:solidFill>
                      <a:srgbClr val="02743F"/>
                    </a:solidFill>
                    <a:latin typeface="OPPOSans M" panose="00020600040101010101" charset="-122"/>
                    <a:ea typeface="OPPOSans M" panose="00020600040101010101" charset="-122"/>
                    <a:sym typeface="+mn-ea"/>
                  </a:rPr>
                  <a:t>线程</a:t>
                </a:r>
                <a:r>
                  <a:rPr lang="en-US" altLang="zh-CN" sz="1600">
                    <a:solidFill>
                      <a:srgbClr val="02743F"/>
                    </a:solidFill>
                    <a:latin typeface="OPPOSans M" panose="00020600040101010101" charset="-122"/>
                    <a:ea typeface="OPPOSans M" panose="00020600040101010101" charset="-122"/>
                    <a:sym typeface="+mn-ea"/>
                  </a:rPr>
                  <a:t>A</a:t>
                </a:r>
                <a:endParaRPr lang="en-US" altLang="zh-CN" sz="1600">
                  <a:solidFill>
                    <a:srgbClr val="02743F"/>
                  </a:solidFill>
                  <a:latin typeface="OPPOSans M" panose="00020600040101010101" charset="-122"/>
                  <a:ea typeface="OPPOSans M" panose="00020600040101010101" charset="-122"/>
                  <a:sym typeface="+mn-ea"/>
                </a:endParaRPr>
              </a:p>
            </p:txBody>
          </p:sp>
          <p:grpSp>
            <p:nvGrpSpPr>
              <p:cNvPr id="16" name="组合 15"/>
              <p:cNvGrpSpPr/>
              <p:nvPr/>
            </p:nvGrpSpPr>
            <p:grpSpPr>
              <a:xfrm>
                <a:off x="2431" y="4557"/>
                <a:ext cx="3962" cy="811"/>
                <a:chOff x="2401" y="3767"/>
                <a:chExt cx="3962" cy="963"/>
              </a:xfrm>
            </p:grpSpPr>
            <p:sp>
              <p:nvSpPr>
                <p:cNvPr id="13" name="圆角矩形 12"/>
                <p:cNvSpPr/>
                <p:nvPr/>
              </p:nvSpPr>
              <p:spPr>
                <a:xfrm>
                  <a:off x="2401" y="3767"/>
                  <a:ext cx="3962" cy="96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latin typeface="OPPOSans M" panose="00020600040101010101" charset="-122"/>
                    <a:ea typeface="OPPOSans M" panose="00020600040101010101" charset="-122"/>
                  </a:endParaRPr>
                </a:p>
              </p:txBody>
            </p:sp>
            <p:sp>
              <p:nvSpPr>
                <p:cNvPr id="14" name="文本框 13"/>
                <p:cNvSpPr txBox="1"/>
                <p:nvPr/>
              </p:nvSpPr>
              <p:spPr>
                <a:xfrm>
                  <a:off x="2401" y="3971"/>
                  <a:ext cx="2404" cy="659"/>
                </a:xfrm>
                <a:prstGeom prst="rect">
                  <a:avLst/>
                </a:prstGeom>
                <a:noFill/>
              </p:spPr>
              <p:txBody>
                <a:bodyPr wrap="square" rtlCol="0">
                  <a:spAutoFit/>
                </a:bodyPr>
                <a:p>
                  <a:pPr algn="l"/>
                  <a:r>
                    <a:rPr lang="zh-CN" altLang="en-US" sz="1600">
                      <a:solidFill>
                        <a:srgbClr val="02743F"/>
                      </a:solidFill>
                      <a:latin typeface="OPPOSans M" panose="00020600040101010101" charset="-122"/>
                      <a:ea typeface="OPPOSans M" panose="00020600040101010101" charset="-122"/>
                      <a:sym typeface="+mn-ea"/>
                    </a:rPr>
                    <a:t>线程工作内存</a:t>
                  </a:r>
                  <a:endParaRPr lang="zh-CN" altLang="en-US" sz="1600">
                    <a:solidFill>
                      <a:srgbClr val="02743F"/>
                    </a:solidFill>
                    <a:latin typeface="OPPOSans M" panose="00020600040101010101" charset="-122"/>
                    <a:ea typeface="OPPOSans M" panose="00020600040101010101" charset="-122"/>
                    <a:sym typeface="+mn-ea"/>
                  </a:endParaRPr>
                </a:p>
              </p:txBody>
            </p:sp>
            <p:sp>
              <p:nvSpPr>
                <p:cNvPr id="15" name="圆角矩形 14"/>
                <p:cNvSpPr/>
                <p:nvPr/>
              </p:nvSpPr>
              <p:spPr>
                <a:xfrm>
                  <a:off x="4559" y="3914"/>
                  <a:ext cx="1638" cy="668"/>
                </a:xfrm>
                <a:prstGeom prst="roundRect">
                  <a:avLst/>
                </a:prstGeom>
                <a:solidFill>
                  <a:srgbClr val="61D3A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OPPOSans M" panose="00020600040101010101" charset="-122"/>
                      <a:ea typeface="OPPOSans M" panose="00020600040101010101" charset="-122"/>
                    </a:rPr>
                    <a:t>变量副本</a:t>
                  </a:r>
                  <a:endParaRPr lang="zh-CN" altLang="en-US" sz="1400">
                    <a:latin typeface="OPPOSans M" panose="00020600040101010101" charset="-122"/>
                    <a:ea typeface="OPPOSans M" panose="00020600040101010101" charset="-122"/>
                  </a:endParaRPr>
                </a:p>
              </p:txBody>
            </p:sp>
          </p:grpSp>
          <p:sp>
            <p:nvSpPr>
              <p:cNvPr id="18" name="圆角矩形 17"/>
              <p:cNvSpPr/>
              <p:nvPr/>
            </p:nvSpPr>
            <p:spPr>
              <a:xfrm>
                <a:off x="2432" y="3208"/>
                <a:ext cx="3962" cy="511"/>
              </a:xfrm>
              <a:prstGeom prst="roundRect">
                <a:avLst/>
              </a:prstGeom>
              <a:solidFill>
                <a:srgbClr val="33CF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OPPOSans M" panose="00020600040101010101" charset="-122"/>
                    <a:ea typeface="OPPOSans M" panose="00020600040101010101" charset="-122"/>
                  </a:rPr>
                  <a:t>线程操作</a:t>
                </a:r>
                <a:endParaRPr lang="zh-CN" altLang="en-US" sz="1400">
                  <a:latin typeface="OPPOSans M" panose="00020600040101010101" charset="-122"/>
                  <a:ea typeface="OPPOSans M" panose="00020600040101010101" charset="-122"/>
                </a:endParaRPr>
              </a:p>
            </p:txBody>
          </p:sp>
          <p:cxnSp>
            <p:nvCxnSpPr>
              <p:cNvPr id="19" name="直接箭头连接符 18"/>
              <p:cNvCxnSpPr/>
              <p:nvPr/>
            </p:nvCxnSpPr>
            <p:spPr>
              <a:xfrm>
                <a:off x="3825" y="3878"/>
                <a:ext cx="0" cy="533"/>
              </a:xfrm>
              <a:prstGeom prst="straightConnector1">
                <a:avLst/>
              </a:prstGeom>
              <a:ln w="2222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4835" y="3864"/>
                <a:ext cx="0" cy="547"/>
              </a:xfrm>
              <a:prstGeom prst="straightConnector1">
                <a:avLst/>
              </a:prstGeom>
              <a:ln w="2222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a:off x="2432" y="3882"/>
                <a:ext cx="1166" cy="511"/>
              </a:xfrm>
              <a:prstGeom prst="round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latin typeface="OPPOSans M" panose="00020600040101010101" charset="-122"/>
                    <a:ea typeface="OPPOSans M" panose="00020600040101010101" charset="-122"/>
                  </a:rPr>
                  <a:t>write</a:t>
                </a:r>
                <a:endParaRPr lang="en-US" altLang="zh-CN" sz="1400">
                  <a:latin typeface="OPPOSans M" panose="00020600040101010101" charset="-122"/>
                  <a:ea typeface="OPPOSans M" panose="00020600040101010101" charset="-122"/>
                </a:endParaRPr>
              </a:p>
            </p:txBody>
          </p:sp>
          <p:sp>
            <p:nvSpPr>
              <p:cNvPr id="25" name="圆角矩形 24"/>
              <p:cNvSpPr/>
              <p:nvPr/>
            </p:nvSpPr>
            <p:spPr>
              <a:xfrm>
                <a:off x="5227" y="3900"/>
                <a:ext cx="1166" cy="511"/>
              </a:xfrm>
              <a:prstGeom prst="round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latin typeface="OPPOSans M" panose="00020600040101010101" charset="-122"/>
                    <a:ea typeface="OPPOSans M" panose="00020600040101010101" charset="-122"/>
                  </a:rPr>
                  <a:t>read</a:t>
                </a:r>
                <a:endParaRPr lang="en-US" altLang="zh-CN" sz="1400">
                  <a:latin typeface="OPPOSans M" panose="00020600040101010101" charset="-122"/>
                  <a:ea typeface="OPPOSans M" panose="00020600040101010101" charset="-122"/>
                </a:endParaRPr>
              </a:p>
            </p:txBody>
          </p:sp>
        </p:grpSp>
        <p:grpSp>
          <p:nvGrpSpPr>
            <p:cNvPr id="27" name="组合 26"/>
            <p:cNvGrpSpPr/>
            <p:nvPr/>
          </p:nvGrpSpPr>
          <p:grpSpPr>
            <a:xfrm>
              <a:off x="8000" y="2746"/>
              <a:ext cx="4631" cy="2782"/>
              <a:chOff x="2098" y="2750"/>
              <a:chExt cx="4631" cy="2782"/>
            </a:xfrm>
          </p:grpSpPr>
          <p:sp>
            <p:nvSpPr>
              <p:cNvPr id="28" name="圆角矩形 27"/>
              <p:cNvSpPr/>
              <p:nvPr/>
            </p:nvSpPr>
            <p:spPr>
              <a:xfrm>
                <a:off x="2098" y="2750"/>
                <a:ext cx="4631" cy="2782"/>
              </a:xfrm>
              <a:prstGeom prst="round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latin typeface="OPPOSans M" panose="00020600040101010101" charset="-122"/>
                  <a:ea typeface="OPPOSans M" panose="00020600040101010101" charset="-122"/>
                </a:endParaRPr>
              </a:p>
            </p:txBody>
          </p:sp>
          <p:sp>
            <p:nvSpPr>
              <p:cNvPr id="29" name="文本框 28"/>
              <p:cNvSpPr txBox="1"/>
              <p:nvPr/>
            </p:nvSpPr>
            <p:spPr>
              <a:xfrm>
                <a:off x="3825" y="2751"/>
                <a:ext cx="1173" cy="555"/>
              </a:xfrm>
              <a:prstGeom prst="rect">
                <a:avLst/>
              </a:prstGeom>
              <a:noFill/>
            </p:spPr>
            <p:txBody>
              <a:bodyPr wrap="square" rtlCol="0">
                <a:spAutoFit/>
              </a:bodyPr>
              <a:p>
                <a:pPr algn="l"/>
                <a:r>
                  <a:rPr lang="zh-CN" altLang="en-US" sz="1600">
                    <a:solidFill>
                      <a:srgbClr val="02743F"/>
                    </a:solidFill>
                    <a:latin typeface="OPPOSans M" panose="00020600040101010101" charset="-122"/>
                    <a:ea typeface="OPPOSans M" panose="00020600040101010101" charset="-122"/>
                    <a:sym typeface="+mn-ea"/>
                  </a:rPr>
                  <a:t>线程</a:t>
                </a:r>
                <a:r>
                  <a:rPr lang="en-US" altLang="zh-CN" sz="1600">
                    <a:solidFill>
                      <a:srgbClr val="02743F"/>
                    </a:solidFill>
                    <a:latin typeface="OPPOSans M" panose="00020600040101010101" charset="-122"/>
                    <a:ea typeface="OPPOSans M" panose="00020600040101010101" charset="-122"/>
                    <a:sym typeface="+mn-ea"/>
                  </a:rPr>
                  <a:t>B</a:t>
                </a:r>
                <a:endParaRPr lang="en-US" altLang="zh-CN" sz="1600">
                  <a:solidFill>
                    <a:srgbClr val="02743F"/>
                  </a:solidFill>
                  <a:latin typeface="OPPOSans M" panose="00020600040101010101" charset="-122"/>
                  <a:ea typeface="OPPOSans M" panose="00020600040101010101" charset="-122"/>
                  <a:sym typeface="+mn-ea"/>
                </a:endParaRPr>
              </a:p>
            </p:txBody>
          </p:sp>
          <p:grpSp>
            <p:nvGrpSpPr>
              <p:cNvPr id="30" name="组合 29"/>
              <p:cNvGrpSpPr/>
              <p:nvPr/>
            </p:nvGrpSpPr>
            <p:grpSpPr>
              <a:xfrm>
                <a:off x="2431" y="4557"/>
                <a:ext cx="3962" cy="811"/>
                <a:chOff x="2401" y="3767"/>
                <a:chExt cx="3962" cy="963"/>
              </a:xfrm>
            </p:grpSpPr>
            <p:sp>
              <p:nvSpPr>
                <p:cNvPr id="31" name="圆角矩形 30"/>
                <p:cNvSpPr/>
                <p:nvPr/>
              </p:nvSpPr>
              <p:spPr>
                <a:xfrm>
                  <a:off x="2401" y="3767"/>
                  <a:ext cx="3962" cy="96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latin typeface="OPPOSans M" panose="00020600040101010101" charset="-122"/>
                    <a:ea typeface="OPPOSans M" panose="00020600040101010101" charset="-122"/>
                  </a:endParaRPr>
                </a:p>
              </p:txBody>
            </p:sp>
            <p:sp>
              <p:nvSpPr>
                <p:cNvPr id="32" name="文本框 31"/>
                <p:cNvSpPr txBox="1"/>
                <p:nvPr/>
              </p:nvSpPr>
              <p:spPr>
                <a:xfrm>
                  <a:off x="2401" y="3971"/>
                  <a:ext cx="2404" cy="659"/>
                </a:xfrm>
                <a:prstGeom prst="rect">
                  <a:avLst/>
                </a:prstGeom>
                <a:noFill/>
              </p:spPr>
              <p:txBody>
                <a:bodyPr wrap="square" rtlCol="0">
                  <a:spAutoFit/>
                </a:bodyPr>
                <a:p>
                  <a:pPr algn="l"/>
                  <a:r>
                    <a:rPr lang="zh-CN" altLang="en-US" sz="1600">
                      <a:solidFill>
                        <a:srgbClr val="02743F"/>
                      </a:solidFill>
                      <a:latin typeface="OPPOSans M" panose="00020600040101010101" charset="-122"/>
                      <a:ea typeface="OPPOSans M" panose="00020600040101010101" charset="-122"/>
                      <a:sym typeface="+mn-ea"/>
                    </a:rPr>
                    <a:t>线程工作内存</a:t>
                  </a:r>
                  <a:endParaRPr lang="zh-CN" altLang="en-US" sz="1600">
                    <a:solidFill>
                      <a:srgbClr val="02743F"/>
                    </a:solidFill>
                    <a:latin typeface="OPPOSans M" panose="00020600040101010101" charset="-122"/>
                    <a:ea typeface="OPPOSans M" panose="00020600040101010101" charset="-122"/>
                    <a:sym typeface="+mn-ea"/>
                  </a:endParaRPr>
                </a:p>
              </p:txBody>
            </p:sp>
            <p:sp>
              <p:nvSpPr>
                <p:cNvPr id="33" name="圆角矩形 32"/>
                <p:cNvSpPr/>
                <p:nvPr/>
              </p:nvSpPr>
              <p:spPr>
                <a:xfrm>
                  <a:off x="4559" y="3914"/>
                  <a:ext cx="1638" cy="668"/>
                </a:xfrm>
                <a:prstGeom prst="roundRect">
                  <a:avLst/>
                </a:prstGeom>
                <a:solidFill>
                  <a:srgbClr val="61D3A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OPPOSans M" panose="00020600040101010101" charset="-122"/>
                      <a:ea typeface="OPPOSans M" panose="00020600040101010101" charset="-122"/>
                    </a:rPr>
                    <a:t>变量副本</a:t>
                  </a:r>
                  <a:endParaRPr lang="zh-CN" altLang="en-US" sz="1400">
                    <a:latin typeface="OPPOSans M" panose="00020600040101010101" charset="-122"/>
                    <a:ea typeface="OPPOSans M" panose="00020600040101010101" charset="-122"/>
                  </a:endParaRPr>
                </a:p>
              </p:txBody>
            </p:sp>
          </p:grpSp>
          <p:sp>
            <p:nvSpPr>
              <p:cNvPr id="34" name="圆角矩形 33"/>
              <p:cNvSpPr/>
              <p:nvPr/>
            </p:nvSpPr>
            <p:spPr>
              <a:xfrm>
                <a:off x="2432" y="3208"/>
                <a:ext cx="3962" cy="511"/>
              </a:xfrm>
              <a:prstGeom prst="roundRect">
                <a:avLst/>
              </a:prstGeom>
              <a:solidFill>
                <a:srgbClr val="33CF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OPPOSans M" panose="00020600040101010101" charset="-122"/>
                    <a:ea typeface="OPPOSans M" panose="00020600040101010101" charset="-122"/>
                  </a:rPr>
                  <a:t>线程操作</a:t>
                </a:r>
                <a:endParaRPr lang="zh-CN" altLang="en-US" sz="1400">
                  <a:latin typeface="OPPOSans M" panose="00020600040101010101" charset="-122"/>
                  <a:ea typeface="OPPOSans M" panose="00020600040101010101" charset="-122"/>
                </a:endParaRPr>
              </a:p>
            </p:txBody>
          </p:sp>
          <p:cxnSp>
            <p:nvCxnSpPr>
              <p:cNvPr id="35" name="直接箭头连接符 34"/>
              <p:cNvCxnSpPr/>
              <p:nvPr/>
            </p:nvCxnSpPr>
            <p:spPr>
              <a:xfrm>
                <a:off x="3825" y="3878"/>
                <a:ext cx="0" cy="533"/>
              </a:xfrm>
              <a:prstGeom prst="straightConnector1">
                <a:avLst/>
              </a:prstGeom>
              <a:ln w="2222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4835" y="3864"/>
                <a:ext cx="0" cy="547"/>
              </a:xfrm>
              <a:prstGeom prst="straightConnector1">
                <a:avLst/>
              </a:prstGeom>
              <a:ln w="2222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37" name="圆角矩形 36"/>
              <p:cNvSpPr/>
              <p:nvPr/>
            </p:nvSpPr>
            <p:spPr>
              <a:xfrm>
                <a:off x="2432" y="3882"/>
                <a:ext cx="1166" cy="511"/>
              </a:xfrm>
              <a:prstGeom prst="round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latin typeface="OPPOSans M" panose="00020600040101010101" charset="-122"/>
                    <a:ea typeface="OPPOSans M" panose="00020600040101010101" charset="-122"/>
                  </a:rPr>
                  <a:t>write</a:t>
                </a:r>
                <a:endParaRPr lang="en-US" altLang="zh-CN" sz="1400">
                  <a:latin typeface="OPPOSans M" panose="00020600040101010101" charset="-122"/>
                  <a:ea typeface="OPPOSans M" panose="00020600040101010101" charset="-122"/>
                </a:endParaRPr>
              </a:p>
            </p:txBody>
          </p:sp>
          <p:sp>
            <p:nvSpPr>
              <p:cNvPr id="38" name="圆角矩形 37"/>
              <p:cNvSpPr/>
              <p:nvPr/>
            </p:nvSpPr>
            <p:spPr>
              <a:xfrm>
                <a:off x="5227" y="3900"/>
                <a:ext cx="1166" cy="511"/>
              </a:xfrm>
              <a:prstGeom prst="round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latin typeface="OPPOSans M" panose="00020600040101010101" charset="-122"/>
                    <a:ea typeface="OPPOSans M" panose="00020600040101010101" charset="-122"/>
                  </a:rPr>
                  <a:t>read</a:t>
                </a:r>
                <a:endParaRPr lang="en-US" altLang="zh-CN" sz="1400">
                  <a:latin typeface="OPPOSans M" panose="00020600040101010101" charset="-122"/>
                  <a:ea typeface="OPPOSans M" panose="00020600040101010101" charset="-122"/>
                </a:endParaRPr>
              </a:p>
            </p:txBody>
          </p:sp>
        </p:grpSp>
        <p:sp>
          <p:nvSpPr>
            <p:cNvPr id="51" name="圆角矩形 50"/>
            <p:cNvSpPr/>
            <p:nvPr/>
          </p:nvSpPr>
          <p:spPr>
            <a:xfrm>
              <a:off x="2098" y="6538"/>
              <a:ext cx="10532" cy="666"/>
            </a:xfrm>
            <a:prstGeom prst="roundRect">
              <a:avLst/>
            </a:prstGeom>
            <a:solidFill>
              <a:srgbClr val="33CF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latin typeface="OPPOSans M" panose="00020600040101010101" charset="-122"/>
                  <a:ea typeface="OPPOSans M" panose="00020600040101010101" charset="-122"/>
                </a:rPr>
                <a:t>JMM</a:t>
              </a:r>
              <a:endParaRPr lang="en-US" altLang="zh-CN" sz="1400">
                <a:latin typeface="OPPOSans M" panose="00020600040101010101" charset="-122"/>
                <a:ea typeface="OPPOSans M" panose="00020600040101010101" charset="-122"/>
              </a:endParaRPr>
            </a:p>
          </p:txBody>
        </p:sp>
        <p:sp>
          <p:nvSpPr>
            <p:cNvPr id="53" name="圆角矩形 52"/>
            <p:cNvSpPr/>
            <p:nvPr/>
          </p:nvSpPr>
          <p:spPr>
            <a:xfrm>
              <a:off x="6126" y="5681"/>
              <a:ext cx="2398" cy="511"/>
            </a:xfrm>
            <a:prstGeom prst="round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latin typeface="OPPOSans M" panose="00020600040101010101" charset="-122"/>
                  <a:ea typeface="OPPOSans M" panose="00020600040101010101" charset="-122"/>
                </a:rPr>
                <a:t>read&amp;write</a:t>
              </a:r>
              <a:endParaRPr lang="en-US" altLang="zh-CN" sz="1400">
                <a:latin typeface="OPPOSans M" panose="00020600040101010101" charset="-122"/>
                <a:ea typeface="OPPOSans M" panose="00020600040101010101" charset="-122"/>
              </a:endParaRPr>
            </a:p>
          </p:txBody>
        </p:sp>
        <p:cxnSp>
          <p:nvCxnSpPr>
            <p:cNvPr id="54" name="肘形连接符 53"/>
            <p:cNvCxnSpPr>
              <a:stCxn id="53" idx="1"/>
              <a:endCxn id="10" idx="2"/>
            </p:cNvCxnSpPr>
            <p:nvPr/>
          </p:nvCxnSpPr>
          <p:spPr>
            <a:xfrm rot="10800000">
              <a:off x="4414" y="5531"/>
              <a:ext cx="1712" cy="405"/>
            </a:xfrm>
            <a:prstGeom prst="bentConnector2">
              <a:avLst/>
            </a:prstGeom>
            <a:ln w="2222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5" name="肘形连接符 54"/>
            <p:cNvCxnSpPr>
              <a:stCxn id="53" idx="3"/>
              <a:endCxn id="28" idx="2"/>
            </p:cNvCxnSpPr>
            <p:nvPr/>
          </p:nvCxnSpPr>
          <p:spPr>
            <a:xfrm flipV="1">
              <a:off x="8524" y="5528"/>
              <a:ext cx="1792" cy="409"/>
            </a:xfrm>
            <a:prstGeom prst="bentConnector2">
              <a:avLst/>
            </a:prstGeom>
            <a:ln w="2222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H="1">
              <a:off x="7356" y="6192"/>
              <a:ext cx="8" cy="362"/>
            </a:xfrm>
            <a:prstGeom prst="straightConnector1">
              <a:avLst/>
            </a:prstGeom>
            <a:ln w="22225">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nvGrpSpPr>
            <p:cNvPr id="61" name="组合 60"/>
            <p:cNvGrpSpPr/>
            <p:nvPr/>
          </p:nvGrpSpPr>
          <p:grpSpPr>
            <a:xfrm>
              <a:off x="2099" y="8454"/>
              <a:ext cx="10532" cy="890"/>
              <a:chOff x="2099" y="8028"/>
              <a:chExt cx="10532" cy="890"/>
            </a:xfrm>
          </p:grpSpPr>
          <p:sp>
            <p:nvSpPr>
              <p:cNvPr id="52" name="圆角矩形 51"/>
              <p:cNvSpPr/>
              <p:nvPr/>
            </p:nvSpPr>
            <p:spPr>
              <a:xfrm>
                <a:off x="2099" y="8028"/>
                <a:ext cx="10532" cy="891"/>
              </a:xfrm>
              <a:prstGeom prst="roundRect">
                <a:avLst/>
              </a:prstGeom>
              <a:solidFill>
                <a:srgbClr val="D0D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400">
                  <a:latin typeface="OPPOSans M" panose="00020600040101010101" charset="-122"/>
                  <a:ea typeface="OPPOSans M" panose="00020600040101010101" charset="-122"/>
                </a:endParaRPr>
              </a:p>
            </p:txBody>
          </p:sp>
          <p:sp>
            <p:nvSpPr>
              <p:cNvPr id="57" name="圆角矩形 56"/>
              <p:cNvSpPr/>
              <p:nvPr/>
            </p:nvSpPr>
            <p:spPr>
              <a:xfrm>
                <a:off x="6546" y="8193"/>
                <a:ext cx="1638" cy="562"/>
              </a:xfrm>
              <a:prstGeom prst="roundRect">
                <a:avLst/>
              </a:prstGeom>
              <a:solidFill>
                <a:srgbClr val="61D3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OPPOSans M" panose="00020600040101010101" charset="-122"/>
                    <a:ea typeface="OPPOSans M" panose="00020600040101010101" charset="-122"/>
                  </a:rPr>
                  <a:t>变量</a:t>
                </a:r>
                <a:endParaRPr lang="zh-CN" altLang="en-US" sz="1400">
                  <a:latin typeface="OPPOSans M" panose="00020600040101010101" charset="-122"/>
                  <a:ea typeface="OPPOSans M" panose="00020600040101010101" charset="-122"/>
                </a:endParaRPr>
              </a:p>
            </p:txBody>
          </p:sp>
          <p:sp>
            <p:nvSpPr>
              <p:cNvPr id="58" name="文本框 57"/>
              <p:cNvSpPr txBox="1"/>
              <p:nvPr/>
            </p:nvSpPr>
            <p:spPr>
              <a:xfrm>
                <a:off x="2430" y="8193"/>
                <a:ext cx="1984" cy="555"/>
              </a:xfrm>
              <a:prstGeom prst="rect">
                <a:avLst/>
              </a:prstGeom>
              <a:noFill/>
            </p:spPr>
            <p:txBody>
              <a:bodyPr wrap="square" rtlCol="0">
                <a:spAutoFit/>
              </a:bodyPr>
              <a:p>
                <a:pPr algn="l"/>
                <a:r>
                  <a:rPr lang="zh-CN" altLang="en-US" sz="1600">
                    <a:solidFill>
                      <a:srgbClr val="02743F"/>
                    </a:solidFill>
                    <a:latin typeface="OPPOSans M" panose="00020600040101010101" charset="-122"/>
                    <a:ea typeface="OPPOSans M" panose="00020600040101010101" charset="-122"/>
                    <a:sym typeface="+mn-ea"/>
                  </a:rPr>
                  <a:t>主内存</a:t>
                </a:r>
                <a:endParaRPr lang="zh-CN" altLang="en-US" sz="1600">
                  <a:solidFill>
                    <a:srgbClr val="02743F"/>
                  </a:solidFill>
                  <a:latin typeface="OPPOSans M" panose="00020600040101010101" charset="-122"/>
                  <a:ea typeface="OPPOSans M" panose="00020600040101010101" charset="-122"/>
                  <a:sym typeface="+mn-ea"/>
                </a:endParaRPr>
              </a:p>
            </p:txBody>
          </p:sp>
        </p:grpSp>
        <p:cxnSp>
          <p:nvCxnSpPr>
            <p:cNvPr id="59" name="直接箭头连接符 58"/>
            <p:cNvCxnSpPr>
              <a:stCxn id="51" idx="2"/>
              <a:endCxn id="52" idx="0"/>
            </p:cNvCxnSpPr>
            <p:nvPr/>
          </p:nvCxnSpPr>
          <p:spPr>
            <a:xfrm>
              <a:off x="7364" y="7204"/>
              <a:ext cx="1" cy="1250"/>
            </a:xfrm>
            <a:prstGeom prst="straightConnector1">
              <a:avLst/>
            </a:prstGeom>
            <a:ln w="22225">
              <a:solidFill>
                <a:srgbClr val="FFC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0" name="圆角矩形 59"/>
            <p:cNvSpPr/>
            <p:nvPr/>
          </p:nvSpPr>
          <p:spPr>
            <a:xfrm>
              <a:off x="6227" y="7573"/>
              <a:ext cx="2398" cy="511"/>
            </a:xfrm>
            <a:prstGeom prst="round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latin typeface="OPPOSans M" panose="00020600040101010101" charset="-122"/>
                  <a:ea typeface="OPPOSans M" panose="00020600040101010101" charset="-122"/>
                </a:rPr>
                <a:t>read&amp;sync</a:t>
              </a:r>
              <a:endParaRPr lang="en-US" altLang="zh-CN" sz="1400">
                <a:latin typeface="OPPOSans M" panose="00020600040101010101" charset="-122"/>
                <a:ea typeface="OPPOSans M" panose="00020600040101010101" charset="-122"/>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文本框 16"/>
          <p:cNvSpPr txBox="1"/>
          <p:nvPr/>
        </p:nvSpPr>
        <p:spPr>
          <a:xfrm>
            <a:off x="194945" y="294005"/>
            <a:ext cx="4185920" cy="659130"/>
          </a:xfrm>
          <a:prstGeom prst="rect">
            <a:avLst/>
          </a:prstGeom>
          <a:noFill/>
        </p:spPr>
        <p:txBody>
          <a:bodyPr wrap="square" rtlCol="0">
            <a:spAutoFit/>
          </a:bodyPr>
          <a:p>
            <a:pPr algn="l"/>
            <a:r>
              <a:rPr lang="zh-CN" altLang="en-US">
                <a:solidFill>
                  <a:srgbClr val="02743F"/>
                </a:solidFill>
                <a:latin typeface="OPPOSans M" panose="00020600040101010101" charset="-122"/>
                <a:ea typeface="OPPOSans M" panose="00020600040101010101" charset="-122"/>
                <a:sym typeface="+mn-ea"/>
              </a:rPr>
              <a:t>线程安全</a:t>
            </a:r>
            <a:r>
              <a:rPr lang="en-US" altLang="zh-CN">
                <a:solidFill>
                  <a:srgbClr val="02743F"/>
                </a:solidFill>
                <a:latin typeface="OPPOSans M" panose="00020600040101010101" charset="-122"/>
                <a:ea typeface="OPPOSans M" panose="00020600040101010101" charset="-122"/>
                <a:sym typeface="+mn-ea"/>
              </a:rPr>
              <a:t>“</a:t>
            </a:r>
            <a:r>
              <a:rPr lang="zh-CN" altLang="en-US">
                <a:solidFill>
                  <a:srgbClr val="02743F"/>
                </a:solidFill>
                <a:latin typeface="OPPOSans M" panose="00020600040101010101" charset="-122"/>
                <a:ea typeface="OPPOSans M" panose="00020600040101010101" charset="-122"/>
                <a:sym typeface="+mn-ea"/>
              </a:rPr>
              <a:t>安全程度</a:t>
            </a:r>
            <a:r>
              <a:rPr lang="en-US" altLang="zh-CN">
                <a:solidFill>
                  <a:srgbClr val="02743F"/>
                </a:solidFill>
                <a:latin typeface="OPPOSans M" panose="00020600040101010101" charset="-122"/>
                <a:ea typeface="OPPOSans M" panose="00020600040101010101" charset="-122"/>
                <a:sym typeface="+mn-ea"/>
              </a:rPr>
              <a:t>”</a:t>
            </a:r>
            <a:endParaRPr lang="en-US" altLang="zh-CN">
              <a:solidFill>
                <a:srgbClr val="02743F"/>
              </a:solidFill>
              <a:latin typeface="OPPOSans M" panose="00020600040101010101" charset="-122"/>
              <a:ea typeface="OPPOSans M" panose="00020600040101010101" charset="-122"/>
              <a:sym typeface="+mn-ea"/>
            </a:endParaRPr>
          </a:p>
          <a:p>
            <a:pPr algn="l"/>
            <a:endParaRPr lang="zh-CN" altLang="en-US">
              <a:solidFill>
                <a:srgbClr val="02743F"/>
              </a:solidFill>
              <a:latin typeface="OPPOSans M" panose="00020600040101010101" charset="-122"/>
              <a:ea typeface="OPPOSans M" panose="00020600040101010101" charset="-122"/>
            </a:endParaRPr>
          </a:p>
        </p:txBody>
      </p:sp>
      <p:grpSp>
        <p:nvGrpSpPr>
          <p:cNvPr id="9" name="组合 8"/>
          <p:cNvGrpSpPr/>
          <p:nvPr/>
        </p:nvGrpSpPr>
        <p:grpSpPr>
          <a:xfrm>
            <a:off x="318770" y="953135"/>
            <a:ext cx="11485880" cy="4741545"/>
            <a:chOff x="502" y="1501"/>
            <a:chExt cx="18088" cy="7467"/>
          </a:xfrm>
        </p:grpSpPr>
        <p:sp>
          <p:nvSpPr>
            <p:cNvPr id="2" name="文本框 1"/>
            <p:cNvSpPr txBox="1"/>
            <p:nvPr/>
          </p:nvSpPr>
          <p:spPr>
            <a:xfrm>
              <a:off x="622" y="1501"/>
              <a:ext cx="17968" cy="7467"/>
            </a:xfrm>
            <a:prstGeom prst="rect">
              <a:avLst/>
            </a:prstGeom>
            <a:noFill/>
          </p:spPr>
          <p:txBody>
            <a:bodyPr wrap="square" rtlCol="0">
              <a:spAutoFit/>
            </a:bodyPr>
            <a:p>
              <a:pPr algn="l"/>
              <a:r>
                <a:rPr lang="zh-CN" altLang="en-US" sz="1600">
                  <a:solidFill>
                    <a:srgbClr val="02743F"/>
                  </a:solidFill>
                  <a:latin typeface="OPPOSans M" panose="00020600040101010101" charset="-122"/>
                  <a:ea typeface="OPPOSans M" panose="00020600040101010101" charset="-122"/>
                  <a:sym typeface="+mn-ea"/>
                </a:rPr>
                <a:t>将各种操作的共享数据按照</a:t>
              </a:r>
              <a:r>
                <a:rPr lang="en-US" altLang="zh-CN" sz="1600">
                  <a:solidFill>
                    <a:srgbClr val="02743F"/>
                  </a:solidFill>
                  <a:latin typeface="OPPOSans M" panose="00020600040101010101" charset="-122"/>
                  <a:ea typeface="OPPOSans M" panose="00020600040101010101" charset="-122"/>
                  <a:sym typeface="+mn-ea"/>
                </a:rPr>
                <a:t>“</a:t>
              </a:r>
              <a:r>
                <a:rPr lang="zh-CN" altLang="en-US" sz="1600">
                  <a:solidFill>
                    <a:srgbClr val="02743F"/>
                  </a:solidFill>
                  <a:latin typeface="OPPOSans M" panose="00020600040101010101" charset="-122"/>
                  <a:ea typeface="OPPOSans M" panose="00020600040101010101" charset="-122"/>
                  <a:sym typeface="+mn-ea"/>
                </a:rPr>
                <a:t>安全程度</a:t>
              </a:r>
              <a:r>
                <a:rPr lang="en-US" altLang="zh-CN" sz="1600">
                  <a:solidFill>
                    <a:srgbClr val="02743F"/>
                  </a:solidFill>
                  <a:latin typeface="OPPOSans M" panose="00020600040101010101" charset="-122"/>
                  <a:ea typeface="OPPOSans M" panose="00020600040101010101" charset="-122"/>
                  <a:sym typeface="+mn-ea"/>
                </a:rPr>
                <a:t>”</a:t>
              </a:r>
              <a:r>
                <a:rPr lang="zh-CN" altLang="en-US" sz="1600">
                  <a:solidFill>
                    <a:srgbClr val="02743F"/>
                  </a:solidFill>
                  <a:latin typeface="OPPOSans M" panose="00020600040101010101" charset="-122"/>
                  <a:ea typeface="OPPOSans M" panose="00020600040101010101" charset="-122"/>
                  <a:sym typeface="+mn-ea"/>
                </a:rPr>
                <a:t>分为五类：</a:t>
              </a:r>
              <a:endParaRPr lang="zh-CN" altLang="en-US" sz="1600">
                <a:solidFill>
                  <a:srgbClr val="02743F"/>
                </a:solidFill>
                <a:latin typeface="OPPOSans M" panose="00020600040101010101" charset="-122"/>
                <a:ea typeface="OPPOSans M" panose="00020600040101010101" charset="-122"/>
                <a:sym typeface="+mn-ea"/>
              </a:endParaRPr>
            </a:p>
            <a:p>
              <a:pPr algn="l"/>
              <a:endParaRPr lang="zh-CN" altLang="en-US" sz="1600">
                <a:solidFill>
                  <a:srgbClr val="02743F"/>
                </a:solidFill>
                <a:latin typeface="OPPOSans M" panose="00020600040101010101" charset="-122"/>
                <a:ea typeface="OPPOSans M" panose="00020600040101010101" charset="-122"/>
                <a:sym typeface="+mn-ea"/>
              </a:endParaRPr>
            </a:p>
            <a:p>
              <a:pPr algn="l"/>
              <a:r>
                <a:rPr lang="zh-CN" altLang="en-US" sz="1600">
                  <a:solidFill>
                    <a:srgbClr val="02743F"/>
                  </a:solidFill>
                  <a:latin typeface="OPPOSans M" panose="00020600040101010101" charset="-122"/>
                  <a:ea typeface="OPPOSans M" panose="00020600040101010101" charset="-122"/>
                  <a:sym typeface="+mn-ea"/>
                </a:rPr>
                <a:t>不可变：一定是线程安全的。基本类型可用</a:t>
              </a:r>
              <a:r>
                <a:rPr lang="en-US" altLang="zh-CN" sz="1600">
                  <a:solidFill>
                    <a:srgbClr val="02743F"/>
                  </a:solidFill>
                  <a:latin typeface="OPPOSans M" panose="00020600040101010101" charset="-122"/>
                  <a:ea typeface="OPPOSans M" panose="00020600040101010101" charset="-122"/>
                  <a:sym typeface="+mn-ea"/>
                </a:rPr>
                <a:t>final</a:t>
              </a:r>
              <a:r>
                <a:rPr lang="zh-CN" altLang="en-US" sz="1600">
                  <a:solidFill>
                    <a:srgbClr val="02743F"/>
                  </a:solidFill>
                  <a:latin typeface="OPPOSans M" panose="00020600040101010101" charset="-122"/>
                  <a:ea typeface="OPPOSans M" panose="00020600040101010101" charset="-122"/>
                  <a:sym typeface="+mn-ea"/>
                </a:rPr>
                <a:t>关键字确保。对象则需保证其行为不会对其状态产生影响，如</a:t>
              </a:r>
              <a:r>
                <a:rPr lang="en-US" altLang="zh-CN" sz="1600">
                  <a:solidFill>
                    <a:srgbClr val="02743F"/>
                  </a:solidFill>
                  <a:latin typeface="OPPOSans M" panose="00020600040101010101" charset="-122"/>
                  <a:ea typeface="OPPOSans M" panose="00020600040101010101" charset="-122"/>
                  <a:sym typeface="+mn-ea"/>
                </a:rPr>
                <a:t>String</a:t>
              </a:r>
              <a:r>
                <a:rPr lang="zh-CN" altLang="en-US" sz="1600">
                  <a:solidFill>
                    <a:srgbClr val="02743F"/>
                  </a:solidFill>
                  <a:latin typeface="OPPOSans M" panose="00020600040101010101" charset="-122"/>
                  <a:ea typeface="OPPOSans M" panose="00020600040101010101" charset="-122"/>
                  <a:sym typeface="+mn-ea"/>
                </a:rPr>
                <a:t>对象。</a:t>
              </a:r>
              <a:endParaRPr lang="zh-CN" altLang="en-US" sz="1600">
                <a:solidFill>
                  <a:srgbClr val="02743F"/>
                </a:solidFill>
                <a:latin typeface="OPPOSans M" panose="00020600040101010101" charset="-122"/>
                <a:ea typeface="OPPOSans M" panose="00020600040101010101" charset="-122"/>
                <a:sym typeface="+mn-ea"/>
              </a:endParaRPr>
            </a:p>
            <a:p>
              <a:pPr algn="l"/>
              <a:endParaRPr lang="zh-CN" altLang="en-US" sz="1600">
                <a:solidFill>
                  <a:srgbClr val="02743F"/>
                </a:solidFill>
                <a:latin typeface="OPPOSans M" panose="00020600040101010101" charset="-122"/>
                <a:ea typeface="OPPOSans M" panose="00020600040101010101" charset="-122"/>
                <a:sym typeface="+mn-ea"/>
              </a:endParaRPr>
            </a:p>
            <a:p>
              <a:pPr algn="l"/>
              <a:r>
                <a:rPr lang="zh-CN" altLang="en-US" sz="1600">
                  <a:solidFill>
                    <a:srgbClr val="02743F"/>
                  </a:solidFill>
                  <a:latin typeface="OPPOSans M" panose="00020600040101010101" charset="-122"/>
                  <a:ea typeface="OPPOSans M" panose="00020600040101010101" charset="-122"/>
                  <a:sym typeface="+mn-ea"/>
                </a:rPr>
                <a:t>绝对线程安全：不管运行时环境如何都不需要额外的同步措施。</a:t>
              </a:r>
              <a:endParaRPr lang="zh-CN" altLang="en-US" sz="1600">
                <a:solidFill>
                  <a:srgbClr val="02743F"/>
                </a:solidFill>
                <a:latin typeface="OPPOSans M" panose="00020600040101010101" charset="-122"/>
                <a:ea typeface="OPPOSans M" panose="00020600040101010101" charset="-122"/>
                <a:sym typeface="+mn-ea"/>
              </a:endParaRPr>
            </a:p>
            <a:p>
              <a:pPr algn="l"/>
              <a:endParaRPr lang="zh-CN" altLang="en-US" sz="1600">
                <a:solidFill>
                  <a:srgbClr val="02743F"/>
                </a:solidFill>
                <a:latin typeface="OPPOSans M" panose="00020600040101010101" charset="-122"/>
                <a:ea typeface="OPPOSans M" panose="00020600040101010101" charset="-122"/>
                <a:sym typeface="+mn-ea"/>
              </a:endParaRPr>
            </a:p>
            <a:p>
              <a:pPr algn="l"/>
              <a:r>
                <a:rPr lang="zh-CN" altLang="en-US" sz="1600">
                  <a:solidFill>
                    <a:srgbClr val="02743F"/>
                  </a:solidFill>
                  <a:latin typeface="OPPOSans M" panose="00020600040101010101" charset="-122"/>
                  <a:ea typeface="OPPOSans M" panose="00020600040101010101" charset="-122"/>
                  <a:sym typeface="+mn-ea"/>
                </a:rPr>
                <a:t>相对线程安全：对此对象单独操作是线程安全的，但对一些特定顺序的连续调用需要额外的同步手段。大多数线程安全类都属于此类型，如</a:t>
              </a:r>
              <a:r>
                <a:rPr lang="en-US" altLang="zh-CN" sz="1600">
                  <a:solidFill>
                    <a:srgbClr val="02743F"/>
                  </a:solidFill>
                  <a:latin typeface="OPPOSans M" panose="00020600040101010101" charset="-122"/>
                  <a:ea typeface="OPPOSans M" panose="00020600040101010101" charset="-122"/>
                  <a:sym typeface="+mn-ea"/>
                </a:rPr>
                <a:t>Vector,HashTable</a:t>
              </a:r>
              <a:r>
                <a:rPr lang="zh-CN" altLang="en-US" sz="1600">
                  <a:solidFill>
                    <a:srgbClr val="02743F"/>
                  </a:solidFill>
                  <a:latin typeface="OPPOSans M" panose="00020600040101010101" charset="-122"/>
                  <a:ea typeface="OPPOSans M" panose="00020600040101010101" charset="-122"/>
                  <a:sym typeface="+mn-ea"/>
                </a:rPr>
                <a:t>等</a:t>
              </a:r>
              <a:endParaRPr lang="zh-CN" altLang="en-US" sz="1600">
                <a:solidFill>
                  <a:srgbClr val="02743F"/>
                </a:solidFill>
                <a:latin typeface="OPPOSans M" panose="00020600040101010101" charset="-122"/>
                <a:ea typeface="OPPOSans M" panose="00020600040101010101" charset="-122"/>
                <a:sym typeface="+mn-ea"/>
              </a:endParaRPr>
            </a:p>
            <a:p>
              <a:pPr algn="l"/>
              <a:endParaRPr lang="zh-CN" altLang="en-US" sz="1600">
                <a:solidFill>
                  <a:srgbClr val="02743F"/>
                </a:solidFill>
                <a:latin typeface="OPPOSans M" panose="00020600040101010101" charset="-122"/>
                <a:ea typeface="OPPOSans M" panose="00020600040101010101" charset="-122"/>
                <a:sym typeface="+mn-ea"/>
              </a:endParaRPr>
            </a:p>
            <a:p>
              <a:pPr algn="l"/>
              <a:r>
                <a:rPr lang="zh-CN" altLang="en-US" sz="1600">
                  <a:solidFill>
                    <a:srgbClr val="02743F"/>
                  </a:solidFill>
                  <a:latin typeface="OPPOSans M" panose="00020600040101010101" charset="-122"/>
                  <a:ea typeface="OPPOSans M" panose="00020600040101010101" charset="-122"/>
                  <a:sym typeface="+mn-ea"/>
                </a:rPr>
                <a:t>线程兼容：对象本身不是线程安全，但可以通过调用端使用同步手段达到并发环境下的安全使用，如</a:t>
              </a:r>
              <a:r>
                <a:rPr lang="en-US" altLang="zh-CN" sz="1600">
                  <a:solidFill>
                    <a:srgbClr val="02743F"/>
                  </a:solidFill>
                  <a:latin typeface="OPPOSans M" panose="00020600040101010101" charset="-122"/>
                  <a:ea typeface="OPPOSans M" panose="00020600040101010101" charset="-122"/>
                  <a:sym typeface="+mn-ea"/>
                </a:rPr>
                <a:t>ArrayList,HashMap</a:t>
              </a:r>
              <a:r>
                <a:rPr lang="zh-CN" altLang="en-US" sz="1600">
                  <a:solidFill>
                    <a:srgbClr val="02743F"/>
                  </a:solidFill>
                  <a:latin typeface="OPPOSans M" panose="00020600040101010101" charset="-122"/>
                  <a:ea typeface="OPPOSans M" panose="00020600040101010101" charset="-122"/>
                  <a:sym typeface="+mn-ea"/>
                </a:rPr>
                <a:t>等</a:t>
              </a:r>
              <a:endParaRPr lang="zh-CN" altLang="en-US" sz="1600">
                <a:solidFill>
                  <a:srgbClr val="02743F"/>
                </a:solidFill>
                <a:latin typeface="OPPOSans M" panose="00020600040101010101" charset="-122"/>
                <a:ea typeface="OPPOSans M" panose="00020600040101010101" charset="-122"/>
                <a:sym typeface="+mn-ea"/>
              </a:endParaRPr>
            </a:p>
            <a:p>
              <a:pPr algn="l"/>
              <a:endParaRPr lang="zh-CN" altLang="en-US" sz="1600">
                <a:solidFill>
                  <a:srgbClr val="02743F"/>
                </a:solidFill>
                <a:latin typeface="OPPOSans M" panose="00020600040101010101" charset="-122"/>
                <a:ea typeface="OPPOSans M" panose="00020600040101010101" charset="-122"/>
                <a:sym typeface="+mn-ea"/>
              </a:endParaRPr>
            </a:p>
            <a:p>
              <a:pPr algn="l"/>
              <a:r>
                <a:rPr lang="zh-CN" altLang="en-US" sz="1600">
                  <a:solidFill>
                    <a:srgbClr val="02743F"/>
                  </a:solidFill>
                  <a:latin typeface="OPPOSans M" panose="00020600040101010101" charset="-122"/>
                  <a:ea typeface="OPPOSans M" panose="00020600040101010101" charset="-122"/>
                  <a:sym typeface="+mn-ea"/>
                </a:rPr>
                <a:t>线程对立：无论如何都不能多线程中并发使用，应当尽量避免。</a:t>
              </a:r>
              <a:endParaRPr lang="zh-CN" altLang="en-US" sz="1600">
                <a:solidFill>
                  <a:srgbClr val="02743F"/>
                </a:solidFill>
                <a:latin typeface="OPPOSans M" panose="00020600040101010101" charset="-122"/>
                <a:ea typeface="OPPOSans M" panose="00020600040101010101" charset="-122"/>
                <a:sym typeface="+mn-ea"/>
              </a:endParaRPr>
            </a:p>
            <a:p>
              <a:pPr algn="l"/>
              <a:endParaRPr lang="zh-CN" altLang="en-US" sz="1600">
                <a:solidFill>
                  <a:srgbClr val="02743F"/>
                </a:solidFill>
                <a:latin typeface="OPPOSans M" panose="00020600040101010101" charset="-122"/>
                <a:ea typeface="OPPOSans M" panose="00020600040101010101" charset="-122"/>
                <a:sym typeface="+mn-ea"/>
              </a:endParaRPr>
            </a:p>
            <a:p>
              <a:pPr algn="l"/>
              <a:endParaRPr lang="zh-CN" altLang="en-US" sz="1600">
                <a:solidFill>
                  <a:srgbClr val="02743F"/>
                </a:solidFill>
                <a:latin typeface="OPPOSans M" panose="00020600040101010101" charset="-122"/>
                <a:ea typeface="OPPOSans M" panose="00020600040101010101" charset="-122"/>
                <a:sym typeface="+mn-ea"/>
              </a:endParaRPr>
            </a:p>
            <a:p>
              <a:pPr algn="l"/>
              <a:endParaRPr lang="zh-CN" altLang="en-US" sz="1600">
                <a:solidFill>
                  <a:srgbClr val="02743F"/>
                </a:solidFill>
                <a:latin typeface="OPPOSans M" panose="00020600040101010101" charset="-122"/>
                <a:ea typeface="OPPOSans M" panose="00020600040101010101" charset="-122"/>
                <a:sym typeface="+mn-ea"/>
              </a:endParaRPr>
            </a:p>
            <a:p>
              <a:pPr algn="l"/>
              <a:endParaRPr lang="zh-CN" altLang="en-US" sz="1600">
                <a:solidFill>
                  <a:srgbClr val="02743F"/>
                </a:solidFill>
                <a:latin typeface="OPPOSans M" panose="00020600040101010101" charset="-122"/>
                <a:ea typeface="OPPOSans M" panose="00020600040101010101" charset="-122"/>
                <a:sym typeface="+mn-ea"/>
              </a:endParaRPr>
            </a:p>
            <a:p>
              <a:pPr algn="l"/>
              <a:endParaRPr lang="zh-CN" altLang="en-US" sz="1600">
                <a:solidFill>
                  <a:srgbClr val="02743F"/>
                </a:solidFill>
                <a:latin typeface="OPPOSans M" panose="00020600040101010101" charset="-122"/>
                <a:ea typeface="OPPOSans M" panose="00020600040101010101" charset="-122"/>
                <a:sym typeface="+mn-ea"/>
              </a:endParaRPr>
            </a:p>
            <a:p>
              <a:pPr algn="l"/>
              <a:endParaRPr lang="zh-CN" altLang="en-US" sz="1600">
                <a:solidFill>
                  <a:srgbClr val="02743F"/>
                </a:solidFill>
                <a:latin typeface="OPPOSans M" panose="00020600040101010101" charset="-122"/>
                <a:ea typeface="OPPOSans M" panose="00020600040101010101" charset="-122"/>
                <a:sym typeface="+mn-ea"/>
              </a:endParaRPr>
            </a:p>
            <a:p>
              <a:pPr algn="l"/>
              <a:endParaRPr lang="zh-CN" altLang="en-US" sz="1600">
                <a:solidFill>
                  <a:srgbClr val="02743F"/>
                </a:solidFill>
                <a:latin typeface="OPPOSans M" panose="00020600040101010101" charset="-122"/>
                <a:ea typeface="OPPOSans M" panose="00020600040101010101" charset="-122"/>
                <a:sym typeface="+mn-ea"/>
              </a:endParaRPr>
            </a:p>
          </p:txBody>
        </p:sp>
        <p:sp>
          <p:nvSpPr>
            <p:cNvPr id="3" name="椭圆 2"/>
            <p:cNvSpPr/>
            <p:nvPr/>
          </p:nvSpPr>
          <p:spPr>
            <a:xfrm>
              <a:off x="502" y="1700"/>
              <a:ext cx="120" cy="12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 name="椭圆 3"/>
          <p:cNvSpPr/>
          <p:nvPr/>
        </p:nvSpPr>
        <p:spPr>
          <a:xfrm>
            <a:off x="318770" y="1573530"/>
            <a:ext cx="76200" cy="7620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318770" y="2056130"/>
            <a:ext cx="76200" cy="7620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318770" y="2625725"/>
            <a:ext cx="76200" cy="7620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318770" y="3286125"/>
            <a:ext cx="76200" cy="7620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318770" y="3783965"/>
            <a:ext cx="76200" cy="76200"/>
          </a:xfrm>
          <a:prstGeom prst="ellipse">
            <a:avLst/>
          </a:prstGeom>
          <a:solidFill>
            <a:srgbClr val="D0D0CE"/>
          </a:solidFill>
          <a:ln>
            <a:solidFill>
              <a:srgbClr val="D0D0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theme/theme1.xml><?xml version="1.0" encoding="utf-8"?>
<a:theme xmlns:a="http://schemas.openxmlformats.org/drawingml/2006/main" name="Office 主题">
  <a:themeElements>
    <a:clrScheme name="Phoenix">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5943</Words>
  <Application>WPS 演示</Application>
  <PresentationFormat>宽屏</PresentationFormat>
  <Paragraphs>746</Paragraphs>
  <Slides>49</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4</vt:i4>
      </vt:variant>
      <vt:variant>
        <vt:lpstr>幻灯片标题</vt:lpstr>
      </vt:variant>
      <vt:variant>
        <vt:i4>49</vt:i4>
      </vt:variant>
    </vt:vector>
  </HeadingPairs>
  <TitlesOfParts>
    <vt:vector size="63" baseType="lpstr">
      <vt:lpstr>Arial</vt:lpstr>
      <vt:lpstr>宋体</vt:lpstr>
      <vt:lpstr>Wingdings</vt:lpstr>
      <vt:lpstr>OPPOSans M</vt:lpstr>
      <vt:lpstr>OPPOSans B</vt:lpstr>
      <vt:lpstr>OPPOSans H</vt:lpstr>
      <vt:lpstr>Calibri</vt:lpstr>
      <vt:lpstr>微软雅黑</vt:lpstr>
      <vt:lpstr>Calibri Light</vt:lpstr>
      <vt:lpstr>Office 主题</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梁奥(Ann)</dc:creator>
  <cp:lastModifiedBy>80307838</cp:lastModifiedBy>
  <cp:revision>68</cp:revision>
  <dcterms:created xsi:type="dcterms:W3CDTF">2015-05-05T08:02:00Z</dcterms:created>
  <dcterms:modified xsi:type="dcterms:W3CDTF">2021-04-13T11:33:29Z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2052-10.1.0.6395</vt:lpwstr>
  </property>
</Properties>
</file>