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4" r:id="rId28"/>
    <p:sldId id="341" r:id="rId29"/>
    <p:sldId id="332" r:id="rId30"/>
    <p:sldId id="337" r:id="rId31"/>
    <p:sldId id="334" r:id="rId32"/>
    <p:sldId id="316" r:id="rId33"/>
    <p:sldId id="343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784" y="7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</a:t>
            </a:r>
            <a:r>
              <a:rPr lang="zh-TW" altLang="en-US" dirty="0" smtClean="0"/>
              <a:t>介紹如何使用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vehicle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以及一些細節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的資料平面上，圓形可能代表是香蕉的圖片，三角形代表不是香蕉的圖片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一個二元分類器可能像是一條斜線，他把資料平面分類成兩種，也就是藍色和紅色</a:t>
            </a:r>
            <a:endParaRPr lang="en-US" altLang="zh-TW" dirty="0" smtClean="0"/>
          </a:p>
          <a:p>
            <a:r>
              <a:rPr lang="zh-TW" altLang="en-US" dirty="0" smtClean="0"/>
              <a:t>二元分類器可能是直線，斜線 或是像這樣的圓形分隔線 等</a:t>
            </a:r>
            <a:endParaRPr lang="en-US" altLang="zh-TW" dirty="0" smtClean="0"/>
          </a:p>
          <a:p>
            <a:r>
              <a:rPr lang="zh-TW" altLang="en-US" dirty="0" smtClean="0"/>
              <a:t>要解決二元分類問題，我們的目標就是要找到一條很好的分隔線，能正確的分割圓形 和 三角形的資料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裡面，有一個專門負責找到那些分隔線的演算法，叫做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，只要給他兩種類別的</a:t>
            </a:r>
            <a:r>
              <a:rPr lang="zh-TW" altLang="en-US" baseline="0" dirty="0" smtClean="0"/>
              <a:t>資料他就能</a:t>
            </a:r>
            <a:endParaRPr lang="en-US" altLang="zh-TW" baseline="0" dirty="0" smtClean="0"/>
          </a:p>
          <a:p>
            <a:r>
              <a:rPr lang="zh-TW" altLang="en-US" baseline="0" dirty="0" smtClean="0"/>
              <a:t>找到從中找到分類的方法，</a:t>
            </a:r>
            <a:r>
              <a:rPr lang="zh-TW" altLang="en-US" dirty="0" smtClean="0"/>
              <a:t>就像是之前範例的那個小孩，只要讓他看一些香蕉的圖片 和不是香蕉的圖片，他</a:t>
            </a:r>
            <a:endParaRPr lang="en-US" altLang="zh-TW" dirty="0" smtClean="0"/>
          </a:p>
          <a:p>
            <a:r>
              <a:rPr lang="zh-TW" altLang="en-US" dirty="0" smtClean="0"/>
              <a:t>就能夠找到一些分類香蕉的簡單規則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裡面的一個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是在基於這個演算法之上再建構的演算法</a:t>
            </a:r>
            <a:endParaRPr lang="en-US" altLang="zh-TW" dirty="0" smtClean="0"/>
          </a:p>
          <a:p>
            <a:r>
              <a:rPr lang="zh-TW" altLang="en-US" dirty="0" smtClean="0"/>
              <a:t>通常會使用別的機器學習方法來實作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algorithm?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條件只要學習時能夠把資料的重要性也考慮進去，就像是那個小孩能特別的去注意比較大張的圖片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，它叫做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，他的概念是說 通常我們的資料都有很多維度的特徵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一次只看資料的其中一個特徵去做分類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</a:t>
            </a:r>
            <a:endParaRPr lang="en-US" altLang="zh-TW" dirty="0" smtClean="0"/>
          </a:p>
          <a:p>
            <a:r>
              <a:rPr lang="zh-TW" altLang="en-US" dirty="0" smtClean="0"/>
              <a:t>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維的資料上面，如果選到的是</a:t>
            </a:r>
            <a:r>
              <a:rPr lang="en-US" altLang="zh-TW" dirty="0" smtClean="0"/>
              <a:t>x1</a:t>
            </a:r>
            <a:r>
              <a:rPr lang="zh-TW" altLang="en-US" dirty="0" smtClean="0"/>
              <a:t>這個特徵，那他就是一條垂直的線，如果選到</a:t>
            </a:r>
            <a:r>
              <a:rPr lang="en-US" altLang="zh-TW" dirty="0" smtClean="0"/>
              <a:t>x2</a:t>
            </a:r>
            <a:r>
              <a:rPr lang="zh-TW" altLang="en-US" dirty="0" smtClean="0"/>
              <a:t>的話 那他就是一個水平的線</a:t>
            </a:r>
            <a:endParaRPr lang="en-US" altLang="zh-TW" dirty="0" smtClean="0"/>
          </a:p>
          <a:p>
            <a:r>
              <a:rPr lang="zh-TW" altLang="en-US" dirty="0" smtClean="0"/>
              <a:t>門檻值</a:t>
            </a:r>
            <a:r>
              <a:rPr lang="en-US" altLang="zh-TW" dirty="0" smtClean="0"/>
              <a:t>theta</a:t>
            </a:r>
            <a:r>
              <a:rPr lang="zh-TW" altLang="en-US" dirty="0" smtClean="0"/>
              <a:t>代表要從哪裡開始切，方向</a:t>
            </a:r>
            <a:r>
              <a:rPr lang="en-US" altLang="zh-TW" dirty="0" smtClean="0"/>
              <a:t>s</a:t>
            </a:r>
            <a:r>
              <a:rPr lang="zh-TW" altLang="en-US" dirty="0" smtClean="0"/>
              <a:t>代表從哪個方向為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那個方向為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如果有一個能預測我們睡眠品質好壞的系統，那他的輸入資料包含兩個特徵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第一個是睡眠的時數，第二個是翻身的次數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就是根據現有的資料，找到是個最好的分割位置，使得他的分類錯誤最少，但是只能使用垂直或水平的線， 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當然，我們實務上沒辦法直接拿弱分類器來用，我們還是必須要想法辦得到比較精準的分類結果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就是在說如何將一群弱的分類器，並且使用某種方法把他們結合起來成為一個強的分類器的過程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</a:t>
            </a:r>
            <a:r>
              <a:rPr lang="zh-TW" altLang="en-US" dirty="0" smtClean="0"/>
              <a:t>的精神就是</a:t>
            </a:r>
            <a:r>
              <a:rPr lang="zh-TW" altLang="en-US" dirty="0" smtClean="0"/>
              <a:t>他相信眾人的智慧會超越個人的智慧，如果只用黃色的水果是香蕉，這樣的規則是不夠的，需要有很多其他規則結合再一起，</a:t>
            </a:r>
            <a:endParaRPr lang="en-US" altLang="zh-TW" dirty="0" smtClean="0"/>
          </a:p>
          <a:p>
            <a:r>
              <a:rPr lang="zh-TW" altLang="en-US" dirty="0" smtClean="0"/>
              <a:t>才能夠比較完整的描述一根香蕉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所以這告訴我們一件事情，就是雖然眾人的智慧會超越個人的智慧，但是選出來的這些人，必須要有一些差異性才行，也就是說要有一點不一樣才行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犯錯的資料上面，第三輪也是一樣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</a:t>
            </a:r>
            <a:endParaRPr lang="en-US" altLang="zh-TW" dirty="0" smtClean="0"/>
          </a:p>
          <a:p>
            <a:r>
              <a:rPr lang="zh-TW" altLang="en-US" dirty="0" smtClean="0"/>
              <a:t>那就會找到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演算法在第一輪的時候，會設定每個資料的權重都一樣，是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但是並不是每個人的票數都一樣，而是將每個小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的結果前面在乘上一個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r>
              <a:rPr lang="zh-TW" altLang="en-US" dirty="0" smtClean="0"/>
              <a:t>而當決定一個小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的時候，我們就會去計算這個小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的表現如何，所以說可以順便將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也一起決定了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車輛偵測的問題，就是判斷一張圖片是一台車子 或 不是一台車子 所以這也是屬於一個二元分類的問題</a:t>
            </a:r>
            <a:endParaRPr lang="en-US" altLang="zh-TW" dirty="0" smtClean="0"/>
          </a:p>
          <a:p>
            <a:r>
              <a:rPr lang="zh-TW" altLang="en-US" dirty="0" smtClean="0"/>
              <a:t>那我們想要用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演算法來解決這個問題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所以要使用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首先要收集很多資料，我們收集了很多 車子的圖片 和不是車子的圖片，並且把這些圖片標記好他們分類</a:t>
            </a:r>
            <a:endParaRPr lang="en-US" altLang="zh-TW" dirty="0" smtClean="0"/>
          </a:p>
          <a:p>
            <a:r>
              <a:rPr lang="zh-TW" altLang="en-US" dirty="0" smtClean="0"/>
              <a:t>再把他餵進演算法裡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有了資料以後，我們還需要一些簡單的能判斷車子的方法</a:t>
            </a:r>
            <a:endParaRPr lang="en-US" altLang="zh-TW" dirty="0" smtClean="0"/>
          </a:p>
          <a:p>
            <a:r>
              <a:rPr lang="zh-TW" altLang="en-US" dirty="0" smtClean="0"/>
              <a:t>看</a:t>
            </a:r>
            <a:r>
              <a:rPr lang="zh-TW" altLang="en-US" dirty="0" smtClean="0"/>
              <a:t>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這些方法都有個特性，就是他們單獨的判斷效果都很容易犯錯，所以它們都算是一種弱的分類器，</a:t>
            </a:r>
            <a:endParaRPr lang="en-US" altLang="zh-TW" dirty="0" smtClean="0"/>
          </a:p>
          <a:p>
            <a:r>
              <a:rPr lang="zh-TW" altLang="en-US" dirty="0" smtClean="0"/>
              <a:t>我們能找到一些弱分類器，而且又有很多車子和不是車子的資料，就可以使用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演算法把一些弱分類器組合成一個強分類器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的特徵，他是有白色和黑色相鄰的矩形區塊，將區塊內的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全部加起來，然後兩個區塊再相減的特徵，簡單說就是黑色和白色區塊</a:t>
            </a:r>
            <a:r>
              <a:rPr lang="zh-TW" altLang="en-US" dirty="0" smtClean="0"/>
              <a:t>的亮度的對比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這種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可以有很多種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，這邊有畫出四種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，那每一種組合就相當於是一個獨立的分類器，為什麼呢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我們將他疊在車子的圖片上面，可以看到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如果是一張車子的影像的話，在玻璃和車體這兩個區塊就會有一個亮度的對比存在，所以第一個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就會有一個很強的</a:t>
            </a:r>
            <a:r>
              <a:rPr lang="en-US" altLang="zh-TW" baseline="0" dirty="0" smtClean="0"/>
              <a:t>response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這兩個可能用來描述車體和背景之間的亮度對比，最後這個看起來就對分辨車子比較沒有貢獻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</a:t>
            </a:r>
            <a:r>
              <a:rPr lang="en-US" altLang="zh-TW" baseline="0" dirty="0" smtClean="0"/>
              <a:t>harr feature</a:t>
            </a:r>
            <a:r>
              <a:rPr lang="zh-TW" altLang="en-US" baseline="0" dirty="0" smtClean="0"/>
              <a:t>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組合成很強的</a:t>
            </a:r>
            <a:r>
              <a:rPr lang="en-US" altLang="zh-TW" baseline="0" dirty="0" smtClean="0"/>
              <a:t>vehicle classifier</a:t>
            </a:r>
          </a:p>
          <a:p>
            <a:r>
              <a:rPr lang="zh-TW" altLang="en-US" dirty="0" smtClean="0"/>
              <a:t>其實這些方法全部都來至</a:t>
            </a:r>
            <a:r>
              <a:rPr lang="en-US" altLang="zh-TW" dirty="0" smtClean="0"/>
              <a:t>2001 viola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jones</a:t>
            </a:r>
            <a:r>
              <a:rPr lang="zh-TW" altLang="en-US" dirty="0" smtClean="0"/>
              <a:t>這兩個人提出來的論文，這是全世界第一個能做到即時的人臉偵測的論文，重點是他們能做到即時的運算，</a:t>
            </a:r>
            <a:endParaRPr lang="en-US" altLang="zh-TW" dirty="0" smtClean="0"/>
          </a:p>
          <a:p>
            <a:r>
              <a:rPr lang="zh-TW" altLang="en-US" dirty="0" smtClean="0"/>
              <a:t>除了使用</a:t>
            </a:r>
            <a:r>
              <a:rPr lang="en-US" altLang="zh-TW" dirty="0" err="1" smtClean="0"/>
              <a:t>Harr</a:t>
            </a:r>
            <a:r>
              <a:rPr lang="en-US" altLang="zh-TW" dirty="0" smtClean="0"/>
              <a:t> feature</a:t>
            </a:r>
            <a:r>
              <a:rPr lang="zh-TW" altLang="en-US" dirty="0" smtClean="0"/>
              <a:t>外，他們還對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的方法做了一些改良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原始版本的</a:t>
            </a:r>
            <a:r>
              <a:rPr lang="en-US" altLang="zh-TW" dirty="0" err="1" smtClean="0"/>
              <a:t>adaboosting</a:t>
            </a:r>
            <a:r>
              <a:rPr lang="zh-TW" altLang="en-US" dirty="0" smtClean="0"/>
              <a:t>演算法有一個缺點，因為他是由很多人組合再一起，類似一個委員會一樣，所以每次做決定的時候，都要詢問過每個人的意見，所以在偵測上就會會變得很慢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就要計算一百多個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的結果 才能確定這是不是一輛車子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這兩個人就提出一個改良版本的，觀察一張影像，我們真正想要偵測的目標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像是人臉或是車輛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可能就只佔了影像中的一小部分，</a:t>
            </a:r>
            <a:endParaRPr lang="en-US" altLang="zh-TW" dirty="0" smtClean="0"/>
          </a:p>
          <a:p>
            <a:r>
              <a:rPr lang="zh-TW" altLang="en-US" dirty="0" smtClean="0"/>
              <a:t>如果能從一百多個人中先找到幾個人出來，組成先行的決策小組，這個小組的功能就是希望能夠過濾掉大部分差很多的</a:t>
            </a:r>
            <a:r>
              <a:rPr lang="en-US" altLang="zh-TW" dirty="0" smtClean="0"/>
              <a:t>case</a:t>
            </a:r>
            <a:r>
              <a:rPr lang="zh-TW" altLang="en-US" baseline="0" dirty="0" smtClean="0"/>
              <a:t>，然後通過的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再繼續由下一個小組判斷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看起來就會像這樣分一層一層的，每一層都是一個獨立的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，又稱為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他們組成的人數越少，越後面的組成人數就越多，計算也會花比較多時間，那些</a:t>
            </a:r>
            <a:r>
              <a:rPr lang="en-US" altLang="zh-TW" dirty="0" smtClean="0"/>
              <a:t>false case</a:t>
            </a:r>
            <a:r>
              <a:rPr lang="zh-TW" altLang="en-US" dirty="0" smtClean="0"/>
              <a:t>就可以在前面幾層就被濾掉，</a:t>
            </a:r>
            <a:endParaRPr lang="en-US" altLang="zh-TW" dirty="0" smtClean="0"/>
          </a:p>
          <a:p>
            <a:r>
              <a:rPr lang="zh-TW" altLang="en-US" dirty="0" smtClean="0"/>
              <a:t>只有通過每一層的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最會是分類成</a:t>
            </a:r>
            <a:r>
              <a:rPr lang="en-US" altLang="zh-TW" dirty="0" smtClean="0"/>
              <a:t>positive</a:t>
            </a:r>
            <a:r>
              <a:rPr lang="en-US" altLang="zh-TW" baseline="0" dirty="0" smtClean="0"/>
              <a:t> sample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那我們拿實際上在用的</a:t>
            </a:r>
            <a:r>
              <a:rPr lang="en-US" altLang="zh-TW" dirty="0" smtClean="0"/>
              <a:t>vehicle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拿出來分析，發現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選了四個人，可以發現這些</a:t>
            </a:r>
            <a:r>
              <a:rPr lang="en-US" altLang="zh-TW" baseline="0" dirty="0" smtClean="0"/>
              <a:t>weak classifier</a:t>
            </a:r>
            <a:r>
              <a:rPr lang="zh-TW" altLang="en-US" baseline="0" dirty="0" smtClean="0"/>
              <a:t>都是滿符合我們的預期的結果，這四個人組成的先行決策小組，就能過濾掉大部分不是車子的</a:t>
            </a:r>
            <a:r>
              <a:rPr lang="en-US" altLang="zh-TW" baseline="0" dirty="0" smtClean="0"/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6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演算法，找到很多弱分類器</a:t>
            </a:r>
            <a:r>
              <a:rPr lang="zh-TW" altLang="en-US" baseline="0" dirty="0" smtClean="0"/>
              <a:t>將他們組合再一起形成一個強分類器的方法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而且為了找到很不一樣的弱分類器，他使用了重新調整資料重要性的方法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如果你想要判斷一個二元分類的問題，手上剛好有一些不是這麼好的方法，然後又有很多資料可以用的話，不仿試試看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大部分的香蕉是黃色的，那不是香蕉的圖片大部分也都不是黃色的，黃色的這個方法，因該能幫助我們分辨出是不是香蕉，只要是黃色的就是一根香蕉，那我們我們可以看到這個方法，在一些圖片上面是對的像是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於是再一次經過縮放圖片的動作，小孩又在發現出大部分的香蕉都是長條型的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於是學到這邊時，小孩對於香蕉認識就比較完整了</a:t>
            </a:r>
            <a:endParaRPr lang="en-US" altLang="zh-TW" dirty="0" smtClean="0"/>
          </a:p>
          <a:p>
            <a:r>
              <a:rPr lang="zh-TW" altLang="en-US" dirty="0" smtClean="0"/>
              <a:t>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那這樣的的概念，雖然不敢說百分之百正確，但是至少比一開始只有單一條規則說 看到黃色的就是香蕉來的完整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</a:t>
            </a:r>
            <a:r>
              <a:rPr lang="zh-TW" altLang="en-US" baseline="0" smtClean="0"/>
              <a:t>複雜的分類規則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8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9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2" name="方程式" r:id="rId4" imgW="355292" imgH="215713" progId="Equation.3">
                  <p:embed/>
                </p:oleObj>
              </mc:Choice>
              <mc:Fallback>
                <p:oleObj name="方程式" r:id="rId4" imgW="355292" imgH="215713" progId="Equation.3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512" y="1117600"/>
                        <a:ext cx="8334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3" name="方程式" r:id="rId6" imgW="368140" imgH="215806" progId="Equation.3">
                  <p:embed/>
                </p:oleObj>
              </mc:Choice>
              <mc:Fallback>
                <p:oleObj name="方程式" r:id="rId6" imgW="368140" imgH="215806" progId="Equation.3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812" y="2895600"/>
                        <a:ext cx="87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4" name="方程式" r:id="rId8" imgW="368300" imgH="228600" progId="Equation.3">
                  <p:embed/>
                </p:oleObj>
              </mc:Choice>
              <mc:Fallback>
                <p:oleObj name="方程式" r:id="rId8" imgW="368300" imgH="228600" progId="Equation.3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12" y="4610100"/>
                        <a:ext cx="871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5" name="方程式" r:id="rId10" imgW="393529" imgH="228501" progId="Equation.3">
                  <p:embed/>
                </p:oleObj>
              </mc:Choice>
              <mc:Fallback>
                <p:oleObj name="方程式" r:id="rId10" imgW="393529" imgH="228501" progId="Equation.3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87" y="5778500"/>
                        <a:ext cx="93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方程式" r:id="rId4" imgW="190417" imgH="393529" progId="Equation.3">
                  <p:embed/>
                </p:oleObj>
              </mc:Choice>
              <mc:Fallback>
                <p:oleObj name="方程式" r:id="rId4" imgW="190417" imgH="393529" progId="Equation.3">
                  <p:embed/>
                  <p:pic>
                    <p:nvPicPr>
                      <p:cNvPr id="0" name="Picture 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10" y="1379607"/>
                        <a:ext cx="4492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方程式" r:id="rId6" imgW="165028" imgH="228501" progId="Equation.3">
                  <p:embed/>
                </p:oleObj>
              </mc:Choice>
              <mc:Fallback>
                <p:oleObj name="方程式" r:id="rId6" imgW="165028" imgH="228501" progId="Equation.3">
                  <p:embed/>
                  <p:pic>
                    <p:nvPicPr>
                      <p:cNvPr id="0" name="Picture 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868963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方程式" r:id="rId8" imgW="698197" imgH="482391" progId="Equation.3">
                  <p:embed/>
                </p:oleObj>
              </mc:Choice>
              <mc:Fallback>
                <p:oleObj name="方程式" r:id="rId8" imgW="698197" imgH="482391" progId="Equation.3">
                  <p:embed/>
                  <p:pic>
                    <p:nvPicPr>
                      <p:cNvPr id="0" name="Picture 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36" y="3216525"/>
                        <a:ext cx="1552398" cy="943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方程式" r:id="rId10" imgW="634725" imgH="393529" progId="Equation.3">
                  <p:embed/>
                </p:oleObj>
              </mc:Choice>
              <mc:Fallback>
                <p:oleObj name="方程式" r:id="rId10" imgW="634725" imgH="393529" progId="Equation.3">
                  <p:embed/>
                  <p:pic>
                    <p:nvPicPr>
                      <p:cNvPr id="0" name="Picture 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69" y="5295900"/>
                        <a:ext cx="1459441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方程式" r:id="rId12" imgW="215619" imgH="164885" progId="Equation.3">
                  <p:embed/>
                </p:oleObj>
              </mc:Choice>
              <mc:Fallback>
                <p:oleObj name="方程式" r:id="rId12" imgW="215619" imgH="164885" progId="Equation.3">
                  <p:embed/>
                  <p:pic>
                    <p:nvPicPr>
                      <p:cNvPr id="0" name="Picture 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019" y="5541060"/>
                        <a:ext cx="49688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方程式" r:id="rId14" imgW="368300" imgH="228600" progId="Equation.3">
                  <p:embed/>
                </p:oleObj>
              </mc:Choice>
              <mc:Fallback>
                <p:oleObj name="方程式" r:id="rId14" imgW="368300" imgH="228600" progId="Equation.3">
                  <p:embed/>
                  <p:pic>
                    <p:nvPicPr>
                      <p:cNvPr id="0" name="Picture 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25" y="3306160"/>
                        <a:ext cx="995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方程式" r:id="rId16" imgW="165028" imgH="228501" progId="Equation.3">
                  <p:embed/>
                </p:oleObj>
              </mc:Choice>
              <mc:Fallback>
                <p:oleObj name="方程式" r:id="rId16" imgW="165028" imgH="228501" progId="Equation.3">
                  <p:embed/>
                  <p:pic>
                    <p:nvPicPr>
                      <p:cNvPr id="0" name="Picture 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41" y="3293438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6" name="方程式" r:id="rId4" imgW="3530600" imgH="228600" progId="Equation.3">
                  <p:embed/>
                </p:oleObj>
              </mc:Choice>
              <mc:Fallback>
                <p:oleObj name="方程式" r:id="rId4" imgW="3530600" imgH="22860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85900"/>
                        <a:ext cx="8058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7" name="方程式" r:id="rId6" imgW="1218671" imgH="431613" progId="Equation.3">
                  <p:embed/>
                </p:oleObj>
              </mc:Choice>
              <mc:Fallback>
                <p:oleObj name="方程式" r:id="rId6" imgW="1218671" imgH="431613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41650"/>
                        <a:ext cx="28717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8" name="方程式" r:id="rId8" imgW="368300" imgH="228600" progId="Equation.3">
                  <p:embed/>
                </p:oleObj>
              </mc:Choice>
              <mc:Fallback>
                <p:oleObj name="方程式" r:id="rId8" imgW="368300" imgH="228600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86" y="3249572"/>
                        <a:ext cx="867481" cy="533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9" name="方程式" r:id="rId10" imgW="165028" imgH="228501" progId="Equation.3">
                  <p:embed/>
                </p:oleObj>
              </mc:Choice>
              <mc:Fallback>
                <p:oleObj name="方程式" r:id="rId10" imgW="165028" imgH="228501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225800"/>
                        <a:ext cx="3635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0" name="方程式" r:id="rId12" imgW="634725" imgH="393529" progId="Equation.3">
                  <p:embed/>
                </p:oleObj>
              </mc:Choice>
              <mc:Fallback>
                <p:oleObj name="方程式" r:id="rId12" imgW="634725" imgH="393529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089400"/>
                        <a:ext cx="1389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1" name="方程式" r:id="rId14" imgW="406224" imgH="228501" progId="Equation.3">
                  <p:embed/>
                </p:oleObj>
              </mc:Choice>
              <mc:Fallback>
                <p:oleObj name="方程式" r:id="rId14" imgW="406224" imgH="228501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4367213"/>
                        <a:ext cx="8842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9663</TotalTime>
  <Words>4730</Words>
  <Application>Microsoft Office PowerPoint</Application>
  <PresentationFormat>如螢幕大小 (4:3)</PresentationFormat>
  <Paragraphs>651</Paragraphs>
  <Slides>31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Gill Sans Light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Learn from label data(supervised)</vt:lpstr>
      <vt:lpstr>Vehicle detection</vt:lpstr>
      <vt:lpstr>Haar-like feature</vt:lpstr>
      <vt:lpstr>Cascade classifier</vt:lpstr>
      <vt:lpstr>Conclusion</vt:lpstr>
      <vt:lpstr>PowerPoint 簡報</vt:lpstr>
      <vt:lpstr>Human vision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698</cp:revision>
  <cp:lastPrinted>2013-06-05T19:38:58Z</cp:lastPrinted>
  <dcterms:created xsi:type="dcterms:W3CDTF">2013-04-23T13:39:24Z</dcterms:created>
  <dcterms:modified xsi:type="dcterms:W3CDTF">2015-07-26T09:27:34Z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