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22"/>
  </p:notesMasterIdLst>
  <p:handoutMasterIdLst>
    <p:handoutMasterId r:id="rId23"/>
  </p:handoutMasterIdLst>
  <p:sldIdLst>
    <p:sldId id="288" r:id="rId5"/>
    <p:sldId id="285" r:id="rId6"/>
    <p:sldId id="296" r:id="rId7"/>
    <p:sldId id="325" r:id="rId8"/>
    <p:sldId id="326" r:id="rId9"/>
    <p:sldId id="319" r:id="rId10"/>
    <p:sldId id="322" r:id="rId11"/>
    <p:sldId id="318" r:id="rId12"/>
    <p:sldId id="320" r:id="rId13"/>
    <p:sldId id="327" r:id="rId14"/>
    <p:sldId id="313" r:id="rId15"/>
    <p:sldId id="312" r:id="rId16"/>
    <p:sldId id="317" r:id="rId17"/>
    <p:sldId id="321" r:id="rId18"/>
    <p:sldId id="324" r:id="rId19"/>
    <p:sldId id="323" r:id="rId20"/>
    <p:sldId id="31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FF"/>
    <a:srgbClr val="2705F5"/>
    <a:srgbClr val="FF5050"/>
    <a:srgbClr val="297DD3"/>
    <a:srgbClr val="1C5D9C"/>
    <a:srgbClr val="0C5ADC"/>
    <a:srgbClr val="2173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8611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1584" y="-108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6/16/2015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5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3.png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Development flow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Armstrong  03-31-2015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3786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Can weak classifier combine to do better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938" y="894490"/>
            <a:ext cx="7710304" cy="5760000"/>
          </a:xfrm>
          <a:prstGeom prst="rect">
            <a:avLst/>
          </a:prstGeom>
        </p:spPr>
      </p:pic>
      <p:cxnSp>
        <p:nvCxnSpPr>
          <p:cNvPr id="13" name="直線接點 12"/>
          <p:cNvCxnSpPr/>
          <p:nvPr/>
        </p:nvCxnSpPr>
        <p:spPr>
          <a:xfrm flipV="1">
            <a:off x="5012267" y="2912533"/>
            <a:ext cx="42333" cy="3564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5054600" y="894491"/>
            <a:ext cx="8468" cy="201804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939802" y="2912533"/>
            <a:ext cx="74114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5063068" y="2912533"/>
            <a:ext cx="21928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255933" y="894490"/>
            <a:ext cx="0" cy="20180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7255933" y="2912533"/>
            <a:ext cx="0" cy="356446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/>
          <p:cNvSpPr txBox="1"/>
          <p:nvPr/>
        </p:nvSpPr>
        <p:spPr>
          <a:xfrm>
            <a:off x="1168399" y="2853266"/>
            <a:ext cx="717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Two heads are better than one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792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12</a:t>
            </a:fld>
            <a:endParaRPr lang="en-US" dirty="0">
              <a:latin typeface="+mj-lt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06066" y="999066"/>
            <a:ext cx="982134" cy="57573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27333" y="1744108"/>
            <a:ext cx="1134533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672666" y="2027741"/>
            <a:ext cx="1066799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57343" y="3826873"/>
          <a:ext cx="814388" cy="482600"/>
        </p:xfrm>
        <a:graphic>
          <a:graphicData uri="http://schemas.openxmlformats.org/presentationml/2006/ole">
            <p:oleObj spid="_x0000_s2101" name="方程式" r:id="rId3" imgW="342751" imgH="203112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5204336" y="3809413"/>
          <a:ext cx="1698625" cy="550862"/>
        </p:xfrm>
        <a:graphic>
          <a:graphicData uri="http://schemas.openxmlformats.org/presentationml/2006/ole">
            <p:oleObj spid="_x0000_s2102" name="方程式" r:id="rId4" imgW="850680" imgH="215640" progId="Equation.3">
              <p:embed/>
            </p:oleObj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896897" y="3606860"/>
          <a:ext cx="1032291" cy="787340"/>
        </p:xfrm>
        <a:graphic>
          <a:graphicData uri="http://schemas.openxmlformats.org/presentationml/2006/ole">
            <p:oleObj spid="_x0000_s2103" name="方程式" r:id="rId5" imgW="126725" imgH="126725" progId="Equation.3">
              <p:embed/>
            </p:oleObj>
          </a:graphicData>
        </a:graphic>
      </p:graphicFrame>
      <p:graphicFrame>
        <p:nvGraphicFramePr>
          <p:cNvPr id="2104" name="Object 56"/>
          <p:cNvGraphicFramePr>
            <a:graphicFrameLocks noChangeAspect="1"/>
          </p:cNvGraphicFramePr>
          <p:nvPr/>
        </p:nvGraphicFramePr>
        <p:xfrm>
          <a:off x="6902450" y="3810000"/>
          <a:ext cx="989013" cy="552450"/>
        </p:xfrm>
        <a:graphic>
          <a:graphicData uri="http://schemas.openxmlformats.org/presentationml/2006/ole">
            <p:oleObj spid="_x0000_s2104" name="方程式" r:id="rId6" imgW="495000" imgH="215640" progId="Equation.3">
              <p:embed/>
            </p:oleObj>
          </a:graphicData>
        </a:graphic>
      </p:graphicFrame>
      <p:graphicFrame>
        <p:nvGraphicFramePr>
          <p:cNvPr id="2105" name="Object 57"/>
          <p:cNvGraphicFramePr>
            <a:graphicFrameLocks noChangeAspect="1"/>
          </p:cNvGraphicFramePr>
          <p:nvPr/>
        </p:nvGraphicFramePr>
        <p:xfrm>
          <a:off x="7891463" y="3810000"/>
          <a:ext cx="989012" cy="584200"/>
        </p:xfrm>
        <a:graphic>
          <a:graphicData uri="http://schemas.openxmlformats.org/presentationml/2006/ole">
            <p:oleObj spid="_x0000_s2105" name="方程式" r:id="rId7" imgW="495000" imgH="228600" progId="Equation.3">
              <p:embed/>
            </p:oleObj>
          </a:graphicData>
        </a:graphic>
      </p:graphicFrame>
      <p:sp>
        <p:nvSpPr>
          <p:cNvPr id="18" name="直線圖說文字 1 (無框線) 17"/>
          <p:cNvSpPr/>
          <p:nvPr/>
        </p:nvSpPr>
        <p:spPr>
          <a:xfrm>
            <a:off x="2307071" y="1405492"/>
            <a:ext cx="1589826" cy="338616"/>
          </a:xfrm>
          <a:prstGeom prst="callout1">
            <a:avLst>
              <a:gd name="adj1" fmla="val 48754"/>
              <a:gd name="adj2" fmla="val 188"/>
              <a:gd name="adj3" fmla="val 52491"/>
              <a:gd name="adj4" fmla="val -16499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Error of G(x)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直線圖說文字 1 (無框線) 18"/>
          <p:cNvSpPr/>
          <p:nvPr/>
        </p:nvSpPr>
        <p:spPr>
          <a:xfrm>
            <a:off x="6902450" y="355600"/>
            <a:ext cx="1589826" cy="338616"/>
          </a:xfrm>
          <a:prstGeom prst="callout1">
            <a:avLst>
              <a:gd name="adj1" fmla="val 48754"/>
              <a:gd name="adj2" fmla="val 188"/>
              <a:gd name="adj3" fmla="val 185011"/>
              <a:gd name="adj4" fmla="val -851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Error of </a:t>
            </a:r>
            <a:r>
              <a:rPr lang="en-US" altLang="zh-TW" dirty="0" smtClean="0">
                <a:solidFill>
                  <a:schemeClr val="tx1"/>
                </a:solidFill>
              </a:rPr>
              <a:t>g1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直線圖說文字 1 (無框線) 19"/>
          <p:cNvSpPr/>
          <p:nvPr/>
        </p:nvSpPr>
        <p:spPr>
          <a:xfrm>
            <a:off x="5672666" y="3073400"/>
            <a:ext cx="1589826" cy="338616"/>
          </a:xfrm>
          <a:prstGeom prst="callout1">
            <a:avLst>
              <a:gd name="adj1" fmla="val 48754"/>
              <a:gd name="adj2" fmla="val 188"/>
              <a:gd name="adj3" fmla="val -155040"/>
              <a:gd name="adj4" fmla="val 17053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Error of </a:t>
            </a:r>
            <a:r>
              <a:rPr lang="en-US" altLang="zh-TW" dirty="0" smtClean="0">
                <a:solidFill>
                  <a:schemeClr val="tx1"/>
                </a:solidFill>
              </a:rPr>
              <a:t>g2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直線圖說文字 1 (無框線) 20"/>
          <p:cNvSpPr/>
          <p:nvPr/>
        </p:nvSpPr>
        <p:spPr>
          <a:xfrm>
            <a:off x="7554174" y="3115682"/>
            <a:ext cx="1589826" cy="338616"/>
          </a:xfrm>
          <a:prstGeom prst="callout1">
            <a:avLst>
              <a:gd name="adj1" fmla="val 48754"/>
              <a:gd name="adj2" fmla="val 188"/>
              <a:gd name="adj3" fmla="val -242553"/>
              <a:gd name="adj4" fmla="val 587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Error of </a:t>
            </a:r>
            <a:r>
              <a:rPr lang="en-US" altLang="zh-TW" dirty="0" smtClean="0">
                <a:solidFill>
                  <a:schemeClr val="tx1"/>
                </a:solidFill>
              </a:rPr>
              <a:t>g3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13</a:t>
            </a:fld>
            <a:endParaRPr lang="en-US" dirty="0">
              <a:latin typeface="+mj-lt"/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77860" y="3230032"/>
          <a:ext cx="814388" cy="482600"/>
        </p:xfrm>
        <a:graphic>
          <a:graphicData uri="http://schemas.openxmlformats.org/presentationml/2006/ole">
            <p:oleObj spid="_x0000_s3125" name="方程式" r:id="rId3" imgW="342751" imgH="203112" progId="Equation.3">
              <p:embed/>
            </p:oleObj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10013" y="3039529"/>
          <a:ext cx="1019175" cy="776287"/>
        </p:xfrm>
        <a:graphic>
          <a:graphicData uri="http://schemas.openxmlformats.org/presentationml/2006/ole">
            <p:oleObj spid="_x0000_s3127" name="方程式" r:id="rId4" imgW="126725" imgH="126725" progId="Equation.3">
              <p:embed/>
            </p:oleObj>
          </a:graphicData>
        </a:graphic>
      </p:graphicFrame>
      <p:sp>
        <p:nvSpPr>
          <p:cNvPr id="17" name="橢圓 16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58005" y="4718278"/>
            <a:ext cx="4182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The </a:t>
            </a:r>
            <a:r>
              <a:rPr lang="en-US" altLang="zh-TW" sz="2800" dirty="0" smtClean="0"/>
              <a:t>diversity is important</a:t>
            </a:r>
            <a:endParaRPr lang="zh-TW" altLang="en-US" sz="2800" dirty="0"/>
          </a:p>
        </p:txBody>
      </p: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11872" y="1098525"/>
            <a:ext cx="1857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34" name="Object 62"/>
          <p:cNvGraphicFramePr>
            <a:graphicFrameLocks noChangeAspect="1"/>
          </p:cNvGraphicFramePr>
          <p:nvPr/>
        </p:nvGraphicFramePr>
        <p:xfrm>
          <a:off x="5112835" y="3196166"/>
          <a:ext cx="3692525" cy="533400"/>
        </p:xfrm>
        <a:graphic>
          <a:graphicData uri="http://schemas.openxmlformats.org/presentationml/2006/ole">
            <p:oleObj spid="_x0000_s3134" name="方程式" r:id="rId6" imgW="180324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6343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Weight of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395" y="957128"/>
            <a:ext cx="7710299" cy="576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394" y="957127"/>
            <a:ext cx="7704000" cy="57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61930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Reweight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721" y="948418"/>
            <a:ext cx="7704000" cy="57635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721" y="946800"/>
            <a:ext cx="7699256" cy="57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600" y="946800"/>
            <a:ext cx="7699265" cy="57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335" y="948418"/>
            <a:ext cx="7699265" cy="576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721" y="953740"/>
            <a:ext cx="769926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676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600" y="946800"/>
            <a:ext cx="7710313" cy="576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611" y="946800"/>
            <a:ext cx="7710302" cy="576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600" y="946800"/>
            <a:ext cx="7710302" cy="576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589" y="946800"/>
            <a:ext cx="7710302" cy="576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578" y="946800"/>
            <a:ext cx="7710302" cy="57600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7263925" y="2820112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17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535531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Development evolution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  <a:sym typeface="Gill Sans Light"/>
              </a:rPr>
              <a:t>Software Configuration </a:t>
            </a:r>
            <a:r>
              <a:rPr lang="en-US" altLang="zh-TW" sz="2400" dirty="0" smtClean="0">
                <a:latin typeface="+mj-lt"/>
                <a:sym typeface="Gill Sans Light"/>
              </a:rPr>
              <a:t>Management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Current </a:t>
            </a:r>
            <a:r>
              <a:rPr lang="en-US" altLang="zh-TW" sz="2400" dirty="0" smtClean="0">
                <a:latin typeface="+mj-lt"/>
              </a:rPr>
              <a:t>process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V model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ENG-100 </a:t>
            </a:r>
            <a:r>
              <a:rPr lang="en-US" altLang="zh-TW" sz="2400" dirty="0" smtClean="0">
                <a:latin typeface="+mj-lt"/>
              </a:rPr>
              <a:t>Consumer </a:t>
            </a:r>
            <a:r>
              <a:rPr lang="en-US" altLang="zh-TW" sz="2400" dirty="0">
                <a:latin typeface="+mj-lt"/>
              </a:rPr>
              <a:t>Product Development and </a:t>
            </a:r>
            <a:r>
              <a:rPr lang="en-US" altLang="zh-TW" sz="2400" dirty="0" smtClean="0">
                <a:latin typeface="+mj-lt"/>
              </a:rPr>
              <a:t>Release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ENG-112 Consumer Software Design </a:t>
            </a:r>
            <a:r>
              <a:rPr lang="en-US" altLang="zh-TW" sz="2400" dirty="0" smtClean="0">
                <a:latin typeface="+mj-lt"/>
              </a:rPr>
              <a:t>Method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ENG-116 Consumer Engineering Design Review </a:t>
            </a:r>
            <a:r>
              <a:rPr lang="en-US" altLang="zh-TW" sz="2400" dirty="0" smtClean="0">
                <a:latin typeface="+mj-lt"/>
              </a:rPr>
              <a:t>Procedure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/>
              <a:t>Garmin product development </a:t>
            </a:r>
            <a:r>
              <a:rPr lang="en-US" altLang="zh-TW" sz="2400" dirty="0" smtClean="0"/>
              <a:t>process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APAC derivative product develop flow overview</a:t>
            </a:r>
            <a:endParaRPr lang="zh-TW" altLang="zh-TW" sz="2400" dirty="0">
              <a:latin typeface="+mj-lt"/>
            </a:endParaRPr>
          </a:p>
          <a:p>
            <a:pPr marL="342900" indent="-342900">
              <a:buFont typeface="Arial"/>
              <a:buChar char="•"/>
            </a:pPr>
            <a:endParaRPr lang="en-US" altLang="zh-TW" sz="2400" dirty="0">
              <a:latin typeface="+mj-lt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+mj-lt"/>
            </a:endParaRPr>
          </a:p>
          <a:p>
            <a:pPr marL="1085850" lvl="1" indent="-342900">
              <a:buFont typeface="Arial"/>
              <a:buChar char="•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590179" cy="553998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77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421038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TW" sz="2400" dirty="0" smtClean="0"/>
              <a:t>Purpose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Define procedures for design </a:t>
            </a:r>
            <a:r>
              <a:rPr lang="en-US" altLang="zh-TW" sz="2000" dirty="0" smtClean="0"/>
              <a:t>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Scope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C00000"/>
                </a:solidFill>
              </a:rPr>
              <a:t>Primary</a:t>
            </a:r>
            <a:r>
              <a:rPr lang="en-US" altLang="zh-TW" sz="2000" dirty="0"/>
              <a:t> design reviews</a:t>
            </a:r>
            <a:endParaRPr lang="zh-TW" altLang="zh-TW" sz="2000" dirty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C00000"/>
                </a:solidFill>
              </a:rPr>
              <a:t>Secondary</a:t>
            </a:r>
            <a:r>
              <a:rPr lang="en-US" altLang="zh-TW" sz="2000" dirty="0"/>
              <a:t> design reviews</a:t>
            </a:r>
            <a:endParaRPr lang="en-US" altLang="zh-TW" sz="2000" dirty="0" smtClean="0"/>
          </a:p>
          <a:p>
            <a:pPr marL="342900" indent="-342900">
              <a:buFont typeface="Arial"/>
              <a:buChar char="•"/>
            </a:pPr>
            <a:r>
              <a:rPr lang="en-US" altLang="zh-TW" sz="2400" dirty="0" smtClean="0"/>
              <a:t>Decision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Review goal </a:t>
            </a:r>
            <a:r>
              <a:rPr lang="en-US" sz="2000" dirty="0" smtClean="0"/>
              <a:t>met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Review goal not met / Mitigation plan </a:t>
            </a:r>
            <a:r>
              <a:rPr lang="en-US" sz="2000" dirty="0" smtClean="0"/>
              <a:t>defined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Review goal not met / No mitigation plan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819146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ENG-116 </a:t>
            </a:r>
            <a:r>
              <a:rPr lang="en-US" altLang="zh-TW" sz="2400" dirty="0">
                <a:solidFill>
                  <a:schemeClr val="tx1"/>
                </a:solidFill>
              </a:rPr>
              <a:t>Consumer Engineering Design Review Procedure</a:t>
            </a:r>
            <a:endParaRPr lang="en-U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0829" y="2779222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86" y="4305053"/>
            <a:ext cx="1281231" cy="118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5916" y="1860729"/>
            <a:ext cx="747863" cy="62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198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535443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teach machine to see a car?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9525" y="1913381"/>
            <a:ext cx="3975424" cy="327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rgbClr val="FFFF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  <p:bldP spid="15" grpId="0" animBg="1"/>
      <p:bldP spid="15" grpId="1" animBg="1"/>
      <p:bldP spid="21" grpId="0"/>
      <p:bldP spid="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24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7097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/>
              <a:t>Is it a car?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yes,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stock market go up or down?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2400" dirty="0" smtClean="0"/>
              <a:t>Will you sleep well or bad tonight? {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well, bad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6194085"/>
              </p:ext>
            </p:extLst>
          </p:nvPr>
        </p:nvGraphicFramePr>
        <p:xfrm>
          <a:off x="2530284" y="2515923"/>
          <a:ext cx="3379787" cy="568325"/>
        </p:xfrm>
        <a:graphic>
          <a:graphicData uri="http://schemas.openxmlformats.org/presentationml/2006/ole">
            <p:oleObj spid="_x0000_s4113" name="方程式" r:id="rId3" imgW="1256755" imgH="203112" progId="Equation.3">
              <p:embed/>
            </p:oleObj>
          </a:graphicData>
        </a:graphic>
      </p:graphicFrame>
      <p:pic>
        <p:nvPicPr>
          <p:cNvPr id="14" name="Picture 2" descr="C:\Users\LiangLeon\Pictures\GARMIN\BinaryClassifier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4730" y="3377817"/>
            <a:ext cx="4276040" cy="3187554"/>
          </a:xfrm>
          <a:prstGeom prst="rect">
            <a:avLst/>
          </a:prstGeom>
          <a:noFill/>
        </p:spPr>
      </p:pic>
      <p:cxnSp>
        <p:nvCxnSpPr>
          <p:cNvPr id="16" name="直線接點 15"/>
          <p:cNvCxnSpPr/>
          <p:nvPr/>
        </p:nvCxnSpPr>
        <p:spPr>
          <a:xfrm flipH="1">
            <a:off x="3412068" y="3488267"/>
            <a:ext cx="1896532" cy="28956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3543300"/>
            <a:ext cx="338667" cy="38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53200" y="3897696"/>
            <a:ext cx="338667" cy="37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7062780" y="353530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115646" y="38584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Error rate is better than random guessing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336248" y="3575158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353176" y="3312686"/>
            <a:ext cx="0" cy="287867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254449" y="3304218"/>
            <a:ext cx="0" cy="287867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5223381" y="3295751"/>
            <a:ext cx="0" cy="287867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196723" y="36106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72595" y="36106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982258" y="36106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1/2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5414" y="3295751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450508" y="2432967"/>
            <a:ext cx="435023" cy="111071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4112661" y="2401480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499644" y="2632719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970504" y="2409941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左大括弧 20"/>
          <p:cNvSpPr/>
          <p:nvPr/>
        </p:nvSpPr>
        <p:spPr>
          <a:xfrm rot="16200000">
            <a:off x="6415569" y="2817786"/>
            <a:ext cx="621292" cy="3005667"/>
          </a:xfrm>
          <a:prstGeom prst="leftBrace">
            <a:avLst>
              <a:gd name="adj1" fmla="val 8333"/>
              <a:gd name="adj2" fmla="val 4635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502400" y="48175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1204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938" y="894490"/>
            <a:ext cx="7710304" cy="5760000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4896745" y="957129"/>
            <a:ext cx="42728" cy="553767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392254" y="1717705"/>
            <a:ext cx="410198" cy="410198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914400" y="5084746"/>
            <a:ext cx="7436842" cy="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758441" y="3079167"/>
            <a:ext cx="410198" cy="410198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637092" y="1060935"/>
            <a:ext cx="410198" cy="410198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085245" y="3922643"/>
            <a:ext cx="805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864457" y="3564836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+1</a:t>
            </a:r>
            <a:endParaRPr lang="zh-TW" altLang="en-US" sz="40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882885" y="3922643"/>
            <a:ext cx="78187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87248" y="3578088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+1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14" grpId="0"/>
      <p:bldP spid="14" grpId="1"/>
      <p:bldP spid="16" grpId="0"/>
      <p:bldP spid="1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Find the weak classifier with minimum 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learner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569227" y="2099733"/>
            <a:ext cx="1674439" cy="1159934"/>
          </a:xfrm>
          <a:prstGeom prst="roundRect">
            <a:avLst/>
          </a:prstGeom>
          <a:noFill/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6661" y="2235205"/>
            <a:ext cx="2099734" cy="931332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Weak classifier learner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2429938" y="2599267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5638805" y="2599267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332370" y="2599267"/>
            <a:ext cx="1796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Weak classifier 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2607714" y="3852333"/>
            <a:ext cx="3649163" cy="1456266"/>
          </a:xfrm>
          <a:prstGeom prst="ellips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Weak classifier pool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向右箭號 27"/>
          <p:cNvSpPr/>
          <p:nvPr/>
        </p:nvSpPr>
        <p:spPr>
          <a:xfrm rot="16200000">
            <a:off x="4074900" y="3340288"/>
            <a:ext cx="478796" cy="351216"/>
          </a:xfrm>
          <a:prstGeom prst="rightArrow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customXml/itemProps2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4272</TotalTime>
  <Words>231</Words>
  <Application>Microsoft Office PowerPoint</Application>
  <PresentationFormat>如螢幕大小 (4:3)</PresentationFormat>
  <Paragraphs>74</Paragraphs>
  <Slides>17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0" baseType="lpstr">
      <vt:lpstr>CorpTemplate</vt:lpstr>
      <vt:lpstr>方程式</vt:lpstr>
      <vt:lpstr>Microsoft 方程式編輯器 3.0</vt:lpstr>
      <vt:lpstr>投影片 1</vt:lpstr>
      <vt:lpstr>Agenda</vt:lpstr>
      <vt:lpstr>ENG-116 Consumer Engineering Design Review Procedure</vt:lpstr>
      <vt:lpstr>How to teach machine to see a car?</vt:lpstr>
      <vt:lpstr>Learn from label data(supervised)</vt:lpstr>
      <vt:lpstr>Binary classifier</vt:lpstr>
      <vt:lpstr>Weak classifier</vt:lpstr>
      <vt:lpstr>Weak classifier example</vt:lpstr>
      <vt:lpstr>Weak classifier learner</vt:lpstr>
      <vt:lpstr>Can weak classifier combine to do better</vt:lpstr>
      <vt:lpstr>投影片 11</vt:lpstr>
      <vt:lpstr>投影片 12</vt:lpstr>
      <vt:lpstr>投影片 13</vt:lpstr>
      <vt:lpstr>Weight of data</vt:lpstr>
      <vt:lpstr>Reweight data</vt:lpstr>
      <vt:lpstr>Strong classifier</vt:lpstr>
      <vt:lpstr>投影片 17</vt:lpstr>
    </vt:vector>
  </TitlesOfParts>
  <Company>Garmin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Liang, Leon</cp:lastModifiedBy>
  <cp:revision>331</cp:revision>
  <cp:lastPrinted>2013-06-05T19:38:58Z</cp:lastPrinted>
  <dcterms:created xsi:type="dcterms:W3CDTF">2013-04-23T13:39:24Z</dcterms:created>
  <dcterms:modified xsi:type="dcterms:W3CDTF">2015-06-16T10:27:47Z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