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27"/>
  </p:notesMasterIdLst>
  <p:handoutMasterIdLst>
    <p:handoutMasterId r:id="rId28"/>
  </p:handoutMasterIdLst>
  <p:sldIdLst>
    <p:sldId id="288" r:id="rId5"/>
    <p:sldId id="325" r:id="rId6"/>
    <p:sldId id="326" r:id="rId7"/>
    <p:sldId id="319" r:id="rId8"/>
    <p:sldId id="335" r:id="rId9"/>
    <p:sldId id="322" r:id="rId10"/>
    <p:sldId id="320" r:id="rId11"/>
    <p:sldId id="318" r:id="rId12"/>
    <p:sldId id="327" r:id="rId13"/>
    <p:sldId id="313" r:id="rId14"/>
    <p:sldId id="312" r:id="rId15"/>
    <p:sldId id="317" r:id="rId16"/>
    <p:sldId id="321" r:id="rId17"/>
    <p:sldId id="328" r:id="rId18"/>
    <p:sldId id="324" r:id="rId19"/>
    <p:sldId id="330" r:id="rId20"/>
    <p:sldId id="323" r:id="rId21"/>
    <p:sldId id="331" r:id="rId22"/>
    <p:sldId id="332" r:id="rId23"/>
    <p:sldId id="333" r:id="rId24"/>
    <p:sldId id="334" r:id="rId25"/>
    <p:sldId id="31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C5D9C"/>
    <a:srgbClr val="2173DC"/>
    <a:srgbClr val="0C5ADC"/>
    <a:srgbClr val="2705F5"/>
    <a:srgbClr val="FF66FF"/>
    <a:srgbClr val="FF5050"/>
    <a:srgbClr val="297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584" y="-10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4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 by using </a:t>
            </a:r>
            <a:r>
              <a:rPr lang="en-US" altLang="zh-TW" dirty="0" err="1">
                <a:solidFill>
                  <a:schemeClr val="tx1"/>
                </a:solidFill>
                <a:latin typeface="+mj-lt"/>
              </a:rPr>
              <a:t>A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07-14-2015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方程式" r:id="rId6" imgW="1803240" imgH="228600" progId="Equation.3">
                  <p:embed/>
                </p:oleObj>
              </mc:Choice>
              <mc:Fallback>
                <p:oleObj name="方程式" r:id="rId6" imgW="1803240" imgH="2286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方程式" r:id="rId8" imgW="126725" imgH="126725" progId="Equation.3">
                  <p:embed/>
                </p:oleObj>
              </mc:Choice>
              <mc:Fallback>
                <p:oleObj name="方程式" r:id="rId8" imgW="126725" imgH="126725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方程式" r:id="rId9" imgW="1803400" imgH="228600" progId="Equation.3">
                  <p:embed/>
                </p:oleObj>
              </mc:Choice>
              <mc:Fallback>
                <p:oleObj name="方程式" r:id="rId9" imgW="1803400" imgH="2286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方程式" r:id="rId4" imgW="368280" imgH="215640" progId="Equation.3">
                  <p:embed/>
                </p:oleObj>
              </mc:Choice>
              <mc:Fallback>
                <p:oleObj name="方程式" r:id="rId4" imgW="368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736" y="1128715"/>
                        <a:ext cx="873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方程式" r:id="rId6" imgW="380880" imgH="215640" progId="Equation.3">
                  <p:embed/>
                </p:oleObj>
              </mc:Choice>
              <mc:Fallback>
                <p:oleObj name="方程式" r:id="rId6" imgW="380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903" y="2898777"/>
                        <a:ext cx="9032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方程式" r:id="rId8" imgW="380880" imgH="228600" progId="Equation.3">
                  <p:embed/>
                </p:oleObj>
              </mc:Choice>
              <mc:Fallback>
                <p:oleObj name="方程式" r:id="rId8" imgW="380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90" y="4621215"/>
                        <a:ext cx="903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方程式" r:id="rId10" imgW="419040" imgH="228600" progId="Equation.3">
                  <p:embed/>
                </p:oleObj>
              </mc:Choice>
              <mc:Fallback>
                <p:oleObj name="方程式" r:id="rId10" imgW="4190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778500"/>
                        <a:ext cx="993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343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1930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7675" y="1494371"/>
          <a:ext cx="7769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方程式" r:id="rId3" imgW="3263760" imgH="228600" progId="Equation.3">
                  <p:embed/>
                </p:oleObj>
              </mc:Choice>
              <mc:Fallback>
                <p:oleObj name="方程式" r:id="rId3" imgW="3263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494371"/>
                        <a:ext cx="77692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方程式" r:id="rId5" imgW="1282680" imgH="431640" progId="Equation.3">
                  <p:embed/>
                </p:oleObj>
              </mc:Choice>
              <mc:Fallback>
                <p:oleObj name="方程式" r:id="rId5" imgW="1282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9" y="2893116"/>
                        <a:ext cx="2860137" cy="9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方程式" r:id="rId7" imgW="406080" imgH="228600" progId="Equation.3">
                  <p:embed/>
                </p:oleObj>
              </mc:Choice>
              <mc:Fallback>
                <p:oleObj name="方程式" r:id="rId7" imgW="4060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38496"/>
                        <a:ext cx="895586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方程式" r:id="rId9" imgW="190440" imgH="228600" progId="Equation.3">
                  <p:embed/>
                </p:oleObj>
              </mc:Choice>
              <mc:Fallback>
                <p:oleObj name="方程式" r:id="rId9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3238496"/>
                        <a:ext cx="419805" cy="503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方程式" r:id="rId11" imgW="672840" imgH="393480" progId="Equation.3">
                  <p:embed/>
                </p:oleObj>
              </mc:Choice>
              <mc:Fallback>
                <p:oleObj name="方程式" r:id="rId11" imgW="6728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6" y="4100507"/>
                        <a:ext cx="1482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方程式" r:id="rId13" imgW="431640" imgH="228600" progId="Equation.3">
                  <p:embed/>
                </p:oleObj>
              </mc:Choice>
              <mc:Fallback>
                <p:oleObj name="方程式" r:id="rId13" imgW="4316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4373560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8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8835" y="1502407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= (Type X Position X Size)</a:t>
            </a:r>
          </a:p>
        </p:txBody>
      </p:sp>
      <p:sp>
        <p:nvSpPr>
          <p:cNvPr id="10" name="矩形 9"/>
          <p:cNvSpPr/>
          <p:nvPr/>
        </p:nvSpPr>
        <p:spPr>
          <a:xfrm>
            <a:off x="4156787" y="1684443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18282" y="1684443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16200000">
            <a:off x="6033927" y="1678910"/>
            <a:ext cx="464634" cy="1169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16200000">
            <a:off x="6040278" y="1216395"/>
            <a:ext cx="451933" cy="1169961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156592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156592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2619399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2619399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2619399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2619401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2619400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2864933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2864933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3708403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3708403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387851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4622803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4030123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4030122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275655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275655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442195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do computers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525" y="1913381"/>
            <a:ext cx="3975424" cy="32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  <p:bldP spid="15" grpId="0" animBg="1"/>
      <p:bldP spid="15" grpId="1" animBg="1"/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22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well,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989713"/>
              </p:ext>
            </p:extLst>
          </p:nvPr>
        </p:nvGraphicFramePr>
        <p:xfrm>
          <a:off x="1552919" y="4338460"/>
          <a:ext cx="3379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方程式" r:id="rId4" imgW="1256755" imgH="203112" progId="Equation.3">
                  <p:embed/>
                </p:oleObj>
              </mc:Choice>
              <mc:Fallback>
                <p:oleObj name="方程式" r:id="rId4" imgW="1256755" imgH="203112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919" y="4338460"/>
                        <a:ext cx="3379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359525" y="1440263"/>
            <a:ext cx="3287396" cy="45960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914918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weak classifier with minimum error</a:t>
            </a: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A based learner in </a:t>
            </a:r>
            <a:r>
              <a:rPr lang="en-US" altLang="zh-TW" sz="2400" dirty="0" err="1" smtClean="0">
                <a:latin typeface="Arial"/>
              </a:rPr>
              <a:t>adaboost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>
                <a:latin typeface="Arial"/>
              </a:rPr>
              <a:t>D</a:t>
            </a:r>
            <a:r>
              <a:rPr lang="en-US" altLang="zh-TW" sz="2400" dirty="0" smtClean="0">
                <a:latin typeface="Arial"/>
              </a:rPr>
              <a:t>ecision stump is a weak classifier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learner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69227" y="2099733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6661" y="2235205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Weak classifier learner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429938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638805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32370" y="2599267"/>
            <a:ext cx="225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Weak classifier g(x)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96745" y="957129"/>
            <a:ext cx="42728" cy="553767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92254" y="1717705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600000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60000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 flipV="1">
            <a:off x="5012267" y="2912533"/>
            <a:ext cx="42333" cy="3564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5054600" y="894491"/>
            <a:ext cx="8468" cy="20180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939802" y="2912533"/>
            <a:ext cx="7411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063068" y="2912533"/>
            <a:ext cx="2192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55933" y="937220"/>
            <a:ext cx="0" cy="20180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7255933" y="2912533"/>
            <a:ext cx="0" cy="35644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265</Words>
  <Application>Microsoft Office PowerPoint</Application>
  <PresentationFormat>如螢幕大小 (4:3)</PresentationFormat>
  <Paragraphs>105</Paragraphs>
  <Slides>22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CorpTemplate</vt:lpstr>
      <vt:lpstr>PowerPoint 簡報</vt:lpstr>
      <vt:lpstr>How do computers see a car?</vt:lpstr>
      <vt:lpstr>Learn from label data(supervised)</vt:lpstr>
      <vt:lpstr>Binary classifier</vt:lpstr>
      <vt:lpstr>Binary classifier example</vt:lpstr>
      <vt:lpstr>Weak classifier</vt:lpstr>
      <vt:lpstr>Weak classifier learner</vt:lpstr>
      <vt:lpstr>Decision stump</vt:lpstr>
      <vt:lpstr>Can we do better?</vt:lpstr>
      <vt:lpstr>PowerPoint 簡報</vt:lpstr>
      <vt:lpstr>PowerPoint 簡報</vt:lpstr>
      <vt:lpstr>PowerPoint 簡報</vt:lpstr>
      <vt:lpstr>How to pick the diverse classifiers</vt:lpstr>
      <vt:lpstr>Weight of data</vt:lpstr>
      <vt:lpstr>Reweight data</vt:lpstr>
      <vt:lpstr>Combine weak classifiers into strong classifier</vt:lpstr>
      <vt:lpstr>Strong classifier</vt:lpstr>
      <vt:lpstr>Adaboost in action</vt:lpstr>
      <vt:lpstr>Weak classifier of vehicle detection</vt:lpstr>
      <vt:lpstr>Cascade classifier</vt:lpstr>
      <vt:lpstr>Cascade classifier</vt:lpstr>
      <vt:lpstr>PowerPoint 簡報</vt:lpstr>
    </vt:vector>
  </TitlesOfParts>
  <Company>Garmin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376</cp:revision>
  <cp:lastPrinted>2013-06-05T19:38:58Z</cp:lastPrinted>
  <dcterms:created xsi:type="dcterms:W3CDTF">2013-04-23T13:39:24Z</dcterms:created>
  <dcterms:modified xsi:type="dcterms:W3CDTF">2015-06-19T16:28:54Z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