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36"/>
  </p:notesMasterIdLst>
  <p:handoutMasterIdLst>
    <p:handoutMasterId r:id="rId37"/>
  </p:handoutMasterIdLst>
  <p:sldIdLst>
    <p:sldId id="288" r:id="rId5"/>
    <p:sldId id="319" r:id="rId6"/>
    <p:sldId id="352" r:id="rId7"/>
    <p:sldId id="346" r:id="rId8"/>
    <p:sldId id="347" r:id="rId9"/>
    <p:sldId id="348" r:id="rId10"/>
    <p:sldId id="349" r:id="rId11"/>
    <p:sldId id="350" r:id="rId12"/>
    <p:sldId id="351" r:id="rId13"/>
    <p:sldId id="353" r:id="rId14"/>
    <p:sldId id="345" r:id="rId15"/>
    <p:sldId id="320" r:id="rId16"/>
    <p:sldId id="336" r:id="rId17"/>
    <p:sldId id="322" r:id="rId18"/>
    <p:sldId id="312" r:id="rId19"/>
    <p:sldId id="355" r:id="rId20"/>
    <p:sldId id="321" r:id="rId21"/>
    <p:sldId id="330" r:id="rId22"/>
    <p:sldId id="328" r:id="rId23"/>
    <p:sldId id="324" r:id="rId24"/>
    <p:sldId id="323" r:id="rId25"/>
    <p:sldId id="331" r:id="rId26"/>
    <p:sldId id="354" r:id="rId27"/>
    <p:sldId id="341" r:id="rId28"/>
    <p:sldId id="332" r:id="rId29"/>
    <p:sldId id="337" r:id="rId30"/>
    <p:sldId id="334" r:id="rId31"/>
    <p:sldId id="316" r:id="rId32"/>
    <p:sldId id="343" r:id="rId33"/>
    <p:sldId id="344" r:id="rId34"/>
    <p:sldId id="34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F48CC"/>
    <a:srgbClr val="1C5D9C"/>
    <a:srgbClr val="FF5050"/>
    <a:srgbClr val="2705F5"/>
    <a:srgbClr val="F37278"/>
    <a:srgbClr val="2173DC"/>
    <a:srgbClr val="0C5ADC"/>
    <a:srgbClr val="297DD3"/>
    <a:srgbClr val="FF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3120" autoAdjust="0"/>
  </p:normalViewPr>
  <p:slideViewPr>
    <p:cSldViewPr snapToGrid="0" snapToObjects="1" showGuides="1">
      <p:cViewPr>
        <p:scale>
          <a:sx n="100" d="100"/>
          <a:sy n="100" d="100"/>
        </p:scale>
        <p:origin x="-1944" y="-72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嗨 大家好</a:t>
            </a:r>
            <a:endParaRPr lang="en-US" altLang="zh-TW" dirty="0" smtClean="0"/>
          </a:p>
          <a:p>
            <a:r>
              <a:rPr lang="zh-TW" altLang="en-US" dirty="0" smtClean="0"/>
              <a:t>我今天要介紹一個在機器學習領域裡很有名的演算法，叫做</a:t>
            </a:r>
            <a:r>
              <a:rPr lang="en-US" altLang="zh-TW" dirty="0" smtClean="0"/>
              <a:t>Adaptive boosting</a:t>
            </a:r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，和如何應用在車輛偵測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接下來會介紹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演算法的一些細節</a:t>
            </a:r>
            <a:endParaRPr lang="en-US" altLang="zh-TW" dirty="0" smtClean="0"/>
          </a:p>
          <a:p>
            <a:r>
              <a:rPr lang="zh-TW" altLang="en-US" dirty="0" smtClean="0"/>
              <a:t>像是 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能幫我們做什麼</a:t>
            </a:r>
            <a:endParaRPr lang="en-US" altLang="zh-TW" dirty="0" smtClean="0"/>
          </a:p>
          <a:p>
            <a:r>
              <a:rPr lang="zh-TW" altLang="en-US" dirty="0" smtClean="0"/>
              <a:t>我們什麼時候能用他</a:t>
            </a:r>
            <a:endParaRPr lang="en-US" altLang="zh-TW" dirty="0" smtClean="0"/>
          </a:p>
          <a:p>
            <a:r>
              <a:rPr lang="zh-TW" altLang="en-US" dirty="0" smtClean="0"/>
              <a:t>以及他是如何做到的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9893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有一種在機器學習中很基本的問題，叫做二元分類問題</a:t>
            </a:r>
            <a:endParaRPr lang="en-US" altLang="zh-TW" dirty="0" smtClean="0"/>
          </a:p>
          <a:p>
            <a:r>
              <a:rPr lang="zh-TW" altLang="en-US" dirty="0" smtClean="0"/>
              <a:t>簡單的說，就是想要讓機器回答一些是非題，像是這是不是一根香蕉，答案只有是和不是</a:t>
            </a:r>
            <a:endParaRPr lang="en-US" altLang="zh-TW" dirty="0" smtClean="0"/>
          </a:p>
          <a:p>
            <a:r>
              <a:rPr lang="zh-TW" altLang="en-US" dirty="0" smtClean="0"/>
              <a:t>還有其他像是 股票會不會長，答案只有兩種 就是漲和跌</a:t>
            </a:r>
            <a:endParaRPr lang="en-US" altLang="zh-TW" dirty="0" smtClean="0"/>
          </a:p>
          <a:p>
            <a:r>
              <a:rPr lang="zh-TW" altLang="en-US" dirty="0" smtClean="0"/>
              <a:t>這是不是一封垃圾郵件，還有今天睡眠品質好不好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下面這些</a:t>
            </a:r>
            <a:r>
              <a:rPr lang="en-US" altLang="zh-TW" dirty="0" smtClean="0"/>
              <a:t>2D</a:t>
            </a:r>
            <a:r>
              <a:rPr lang="zh-TW" altLang="en-US" dirty="0" smtClean="0"/>
              <a:t>的資料中，這種把資料分類成兩種類別的，就是一個二元分類器</a:t>
            </a:r>
            <a:endParaRPr lang="en-US" altLang="zh-TW" dirty="0" smtClean="0"/>
          </a:p>
          <a:p>
            <a:r>
              <a:rPr lang="zh-TW" altLang="en-US" dirty="0" smtClean="0"/>
              <a:t>一個二元分類器可能像是一條斜線，他把資料分類成兩種，也就是藍色和紅色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15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剛才香蕉範例的那個小孩，他看著那些圖片就能夠找到一些簡單的分類規則，在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裡稱為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，又稱為是一個</a:t>
            </a:r>
            <a:r>
              <a:rPr lang="en-US" altLang="zh-TW" dirty="0" smtClean="0"/>
              <a:t>base algorithm</a:t>
            </a:r>
          </a:p>
          <a:p>
            <a:r>
              <a:rPr lang="zh-TW" altLang="en-US" dirty="0" smtClean="0"/>
              <a:t>因為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基於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之上在建構的演算法，通常會使用別的機器學習演算法來實作</a:t>
            </a:r>
            <a:endParaRPr lang="en-US" altLang="zh-TW" dirty="0" smtClean="0"/>
          </a:p>
          <a:p>
            <a:r>
              <a:rPr lang="zh-TW" altLang="en-US" dirty="0" smtClean="0"/>
              <a:t>條件只要學習時能夠加上不同權重的資料，就像是那個小孩能特別的去注意比較大張的圖片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這邊介紹一個很簡單的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，叫做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，他的概念是 一次只看某一個資料的特徵去做分類</a:t>
            </a:r>
            <a:endParaRPr lang="en-US" altLang="zh-TW" dirty="0" smtClean="0"/>
          </a:p>
          <a:p>
            <a:r>
              <a:rPr lang="zh-TW" altLang="en-US" dirty="0" smtClean="0"/>
              <a:t>，通常一筆資料會有很多的特徵，也就是有很多的維度，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會選擇某一個特徵，然後找到一個門檻值</a:t>
            </a:r>
            <a:endParaRPr lang="en-US" altLang="zh-TW" dirty="0" smtClean="0"/>
          </a:p>
          <a:p>
            <a:r>
              <a:rPr lang="zh-TW" altLang="en-US" dirty="0" smtClean="0"/>
              <a:t>和分類方向就能將資料分為兩類，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數學表示如下 決定了三個參數就能決定一個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，分別是 </a:t>
            </a:r>
            <a:r>
              <a:rPr lang="en-US" altLang="zh-TW" dirty="0" smtClean="0"/>
              <a:t>xi</a:t>
            </a:r>
            <a:r>
              <a:rPr lang="zh-TW" altLang="en-US" dirty="0" smtClean="0"/>
              <a:t>代表是第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個特徵，門檻值和哪個方向為正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維的資料上面，一個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的分類器其實就是一個 垂直或是水平的分隔線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138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這邊是一個</a:t>
            </a:r>
            <a:r>
              <a:rPr lang="en-US" altLang="zh-TW" dirty="0" smtClean="0"/>
              <a:t>decision</a:t>
            </a:r>
            <a:r>
              <a:rPr lang="en-US" altLang="zh-TW" baseline="0" dirty="0" smtClean="0"/>
              <a:t> stump</a:t>
            </a:r>
            <a:r>
              <a:rPr lang="zh-TW" altLang="en-US" baseline="0" dirty="0" smtClean="0"/>
              <a:t>實際上的範例</a:t>
            </a:r>
            <a:endParaRPr lang="en-US" altLang="zh-TW" baseline="0" dirty="0" smtClean="0"/>
          </a:p>
          <a:p>
            <a:r>
              <a:rPr lang="zh-TW" altLang="en-US" baseline="0" dirty="0" smtClean="0"/>
              <a:t>如果有一個能預測我們睡眠品質好壞的系統，那他的輸入資料能 可能包含兩個欄位</a:t>
            </a:r>
            <a:endParaRPr lang="en-US" altLang="zh-TW" baseline="0" dirty="0" smtClean="0"/>
          </a:p>
          <a:p>
            <a:r>
              <a:rPr lang="zh-TW" altLang="en-US" baseline="0" dirty="0" smtClean="0"/>
              <a:t>分別是 睡眠的時數，以及翻身的次數</a:t>
            </a:r>
            <a:endParaRPr lang="en-US" altLang="zh-TW" baseline="0" dirty="0" smtClean="0"/>
          </a:p>
          <a:p>
            <a:r>
              <a:rPr lang="zh-TW" altLang="en-US" baseline="0" dirty="0" smtClean="0"/>
              <a:t>輸出結果就是 好和不好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dirty="0" smtClean="0"/>
              <a:t>第一個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 規則如下</a:t>
            </a:r>
            <a:endParaRPr lang="en-US" altLang="zh-TW" dirty="0" smtClean="0"/>
          </a:p>
          <a:p>
            <a:r>
              <a:rPr lang="zh-TW" altLang="en-US" dirty="0" smtClean="0"/>
              <a:t>只要睡眠時數大於</a:t>
            </a:r>
            <a:r>
              <a:rPr lang="en-US" altLang="zh-TW" dirty="0" smtClean="0"/>
              <a:t>7</a:t>
            </a:r>
            <a:r>
              <a:rPr lang="zh-TW" altLang="en-US" dirty="0" smtClean="0"/>
              <a:t>個小時，就把他分類成好，小於七個小時就把他分類成不好</a:t>
            </a:r>
            <a:endParaRPr lang="en-US" altLang="zh-TW" dirty="0" smtClean="0"/>
          </a:p>
          <a:p>
            <a:r>
              <a:rPr lang="zh-TW" altLang="en-US" dirty="0" smtClean="0"/>
              <a:t>可以看到就是一條垂直的分割線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另外一個是 只要翻身次數大於</a:t>
            </a:r>
            <a:r>
              <a:rPr lang="en-US" altLang="zh-TW" dirty="0" smtClean="0"/>
              <a:t>20</a:t>
            </a:r>
            <a:r>
              <a:rPr lang="zh-TW" altLang="en-US" dirty="0" smtClean="0"/>
              <a:t>次 就把他分類成不好，小於的話就把他分類成好</a:t>
            </a:r>
            <a:endParaRPr lang="en-US" altLang="zh-TW" dirty="0" smtClean="0"/>
          </a:p>
          <a:p>
            <a:r>
              <a:rPr lang="en-US" altLang="zh-TW" dirty="0" smtClean="0"/>
              <a:t>decision stump</a:t>
            </a:r>
            <a:r>
              <a:rPr lang="zh-TW" altLang="en-US" dirty="0" smtClean="0"/>
              <a:t>演算法 就是根據現有的資料呢 找到是個最好的分類器，能將資料一分為二</a:t>
            </a:r>
            <a:endParaRPr lang="en-US" altLang="zh-TW" dirty="0" smtClean="0"/>
          </a:p>
          <a:p>
            <a:r>
              <a:rPr lang="zh-TW" altLang="en-US" dirty="0" smtClean="0"/>
              <a:t>但是大概能夠看的出來，如果只能用垂直或是水平的分隔線來分成兩類的話，永遠沒辦法分得很好</a:t>
            </a:r>
            <a:endParaRPr lang="en-US" altLang="zh-TW" dirty="0" smtClean="0"/>
          </a:p>
          <a:p>
            <a:r>
              <a:rPr lang="zh-TW" altLang="en-US" dirty="0" smtClean="0"/>
              <a:t>總是會有一些錯誤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138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為什麼我們要用那些很弱的分類方法呢，他有幾個好處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第一個就是 他分類的方法很簡單，越是簡單的方法，對資料的敏感程度也越低，發生過度適應資料的可能性也會降低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第二是他會非常快速，可能在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的時候很快速，例如剛剛說的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 stump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的方法做得好的話，能夠在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O(d*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Nlog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(N))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的時候計算也非常快速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但是他的缺點很明顯，就是不夠準確，一般來說一個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 classifier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的正確性只比丟亂猜的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還好一點點而已，下面這條犯錯機率的線段，弱分類器的範圍大約在這邊，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那強分類器的範圍在這邊，犯錯率很低，但我們還是一個弱分類器當然是沒辦法拿來實務上用，我們還是必須要想法辦得到比較精準的分類結果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Adaboost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演算的作用 就是在說如何將一群弱的分類器，結合起來成為一個強的分類器的過程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8797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1715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171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287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2976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16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我今天會從一個很簡單的範例開始介紹，這整個範例的流程會使用很多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演算法的精神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095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2522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7974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055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 use machine learning</a:t>
            </a:r>
          </a:p>
          <a:p>
            <a:r>
              <a:rPr lang="en-US" altLang="zh-TW" dirty="0" smtClean="0"/>
              <a:t>Computer vision is difficult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7268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6281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Computer vision is difficult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436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這個例子是這樣子的，想像今天是一對父母</a:t>
            </a:r>
            <a:r>
              <a:rPr lang="zh-TW" altLang="en-US" dirty="0" smtClean="0"/>
              <a:t>想要讓他們</a:t>
            </a:r>
            <a:r>
              <a:rPr lang="zh-TW" altLang="en-US" dirty="0" smtClean="0"/>
              <a:t>的</a:t>
            </a:r>
            <a:r>
              <a:rPr lang="zh-TW" altLang="en-US" dirty="0" smtClean="0"/>
              <a:t>小孩子去認識香蕉長什麼樣子</a:t>
            </a:r>
            <a:endParaRPr lang="en-US" altLang="zh-TW" dirty="0" smtClean="0"/>
          </a:p>
          <a:p>
            <a:r>
              <a:rPr lang="zh-TW" altLang="en-US" dirty="0" smtClean="0"/>
              <a:t>於是就從網路上找了很多水果的圖片</a:t>
            </a:r>
            <a:r>
              <a:rPr lang="zh-TW" altLang="en-US" dirty="0" smtClean="0"/>
              <a:t>，然後</a:t>
            </a:r>
            <a:r>
              <a:rPr lang="zh-TW" altLang="en-US" dirty="0" smtClean="0"/>
              <a:t>告訴小孩說上面的是香蕉 下面的這排不是香蕉</a:t>
            </a:r>
            <a:endParaRPr lang="en-US" altLang="zh-TW" dirty="0" smtClean="0"/>
          </a:p>
          <a:p>
            <a:r>
              <a:rPr lang="zh-TW" altLang="en-US" dirty="0" smtClean="0"/>
              <a:t>讓小朋友</a:t>
            </a:r>
            <a:r>
              <a:rPr lang="zh-TW" altLang="en-US" dirty="0" smtClean="0"/>
              <a:t>找出香蕉是長什麼樣子呢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416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於是，小孩就看了看圖片，發現說 大部分的香蕉是黃色的，黃色的這條規則，因該能幫助我們分辨出是不是香蕉，那我們就來看一下這些圖片是不是都符合黃色的規則</a:t>
            </a:r>
            <a:endParaRPr lang="en-US" altLang="zh-TW" dirty="0" smtClean="0"/>
          </a:p>
          <a:p>
            <a:r>
              <a:rPr lang="zh-TW" altLang="en-US" dirty="0" smtClean="0"/>
              <a:t>這邊的香蕉是黃色的所以是，然後下面蘋果 茄子 檸檬 </a:t>
            </a:r>
            <a:r>
              <a:rPr lang="zh-TW" altLang="en-US" dirty="0" smtClean="0"/>
              <a:t>都是這條條規則會做對的， </a:t>
            </a:r>
            <a:r>
              <a:rPr lang="en-US" altLang="zh-TW" dirty="0" smtClean="0"/>
              <a:t>(</a:t>
            </a:r>
            <a:r>
              <a:rPr lang="zh-TW" altLang="en-US" dirty="0" smtClean="0"/>
              <a:t>停頓</a:t>
            </a:r>
            <a:r>
              <a:rPr lang="en-US" altLang="zh-TW" dirty="0" smtClean="0"/>
              <a:t>) </a:t>
            </a:r>
            <a:r>
              <a:rPr lang="zh-TW" altLang="en-US" dirty="0" smtClean="0"/>
              <a:t> 但對於這條綠色的香蕉，和下面黃色的梨子 黃色的楊桃 這條規則就會做錯</a:t>
            </a:r>
            <a:endParaRPr lang="en-US" altLang="zh-TW" dirty="0" smtClean="0"/>
          </a:p>
          <a:p>
            <a:r>
              <a:rPr lang="zh-TW" altLang="en-US" dirty="0" smtClean="0"/>
              <a:t>所以可以看到，單靠這條規則去是不太夠的，會在一些地方會，</a:t>
            </a:r>
            <a:r>
              <a:rPr lang="zh-TW" altLang="en-US" dirty="0" smtClean="0"/>
              <a:t>但是沒有關係，這時候父母就做了一個動作</a:t>
            </a:r>
            <a:r>
              <a:rPr lang="zh-TW" altLang="en-US" dirty="0" smtClean="0"/>
              <a:t>，他們把</a:t>
            </a:r>
            <a:r>
              <a:rPr lang="zh-TW" altLang="en-US" dirty="0" smtClean="0"/>
              <a:t>那些作對的</a:t>
            </a:r>
            <a:r>
              <a:rPr lang="zh-TW" altLang="en-US" dirty="0" smtClean="0"/>
              <a:t>圖片稍微拿</a:t>
            </a:r>
            <a:r>
              <a:rPr lang="zh-TW" altLang="en-US" dirty="0" smtClean="0"/>
              <a:t>遠一些，把做錯的圖片 拿近一些</a:t>
            </a:r>
            <a:r>
              <a:rPr lang="zh-TW" altLang="en-US" baseline="0" dirty="0" smtClean="0"/>
              <a:t> 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867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那看起來就會像這個樣子，這些做錯的就會被放大，做對的就會被縮小，有了這個動作，就能讓小孩就能更集中注意力在那些做錯的圖片，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於是父母就說，的確香蕉是黃色的但只靠這樣是不夠的，你還能不能找到其他規則呢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於是小孩就看了看圖片，特別是那些放大的圖片，於是又發現另外一條規則 香蕉也有可能是綠色的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那香蕉是綠色的這條規則，我們一樣把它做錯的標記出來，可以看到他在上面這些黃色的香蕉會做錯，下面綠的檸檬會做錯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所以父母的做的事情，就是指出小孩的規則還不完美的地方，那從剛才第一條規則說香蕉是黃色的，現在說香蕉是綠色的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那透過這樣放縮的動作，能夠找出很不一樣的規則，小孩到目前為止就知道了 香蕉是黃色的，也有可能是綠色的 這樣的概念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2316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但是靠這些規則還是不夠完美，於是再一次經過縮放圖片的動作，小孩又在發現另外一條規則 香蕉是長條狀的</a:t>
            </a:r>
            <a:endParaRPr lang="en-US" altLang="zh-TW" dirty="0" smtClean="0"/>
          </a:p>
          <a:p>
            <a:r>
              <a:rPr lang="zh-TW" altLang="en-US" dirty="0" smtClean="0"/>
              <a:t>長條狀的規則會在這邊彎彎的香蕉，和下面長條狀的茄子會犯錯</a:t>
            </a:r>
            <a:endParaRPr lang="en-US" altLang="zh-TW" dirty="0" smtClean="0"/>
          </a:p>
          <a:p>
            <a:r>
              <a:rPr lang="zh-TW" altLang="en-US" dirty="0" smtClean="0"/>
              <a:t>然後父母就再繼續</a:t>
            </a:r>
            <a:r>
              <a:rPr lang="zh-TW" altLang="en-US" dirty="0" smtClean="0"/>
              <a:t>做一樣的動作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356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然後小孩看了一看這圖片又再找到新的規則，就是 香蕉可能會有一些斑點</a:t>
            </a:r>
            <a:endParaRPr lang="en-US" altLang="zh-TW" dirty="0" smtClean="0"/>
          </a:p>
          <a:p>
            <a:r>
              <a:rPr lang="zh-TW" altLang="en-US" dirty="0" smtClean="0"/>
              <a:t>於是學到這邊時，小孩就學到了一個 對於香蕉的完整的概念，就是香蕉是黃色的，也有可能是綠色的，是長條狀的，而且會可能有斑點</a:t>
            </a:r>
            <a:endParaRPr lang="en-US" altLang="zh-TW" dirty="0" smtClean="0"/>
          </a:p>
          <a:p>
            <a:r>
              <a:rPr lang="zh-TW" altLang="en-US" dirty="0" smtClean="0"/>
              <a:t>那這樣的完整的</a:t>
            </a:r>
            <a:r>
              <a:rPr lang="zh-TW" altLang="en-US" dirty="0" smtClean="0"/>
              <a:t>概念，雖然不敢說百分之百正確，但是至少比一開始只有</a:t>
            </a:r>
            <a:r>
              <a:rPr lang="zh-TW" altLang="en-US" dirty="0" smtClean="0"/>
              <a:t>單一條規則來的好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023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於是之後 父母拿任何水果的圖片給小孩看，小孩都能使用他已經學會了的香蕉的完整概念，來分辨出這張圖片是不是一根香蕉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361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這個例子的流程，就是今天要介紹的演算法的全部流程</a:t>
            </a:r>
            <a:endParaRPr lang="en-US" altLang="zh-TW" dirty="0" smtClean="0"/>
          </a:p>
          <a:p>
            <a:r>
              <a:rPr lang="zh-TW" altLang="en-US" dirty="0" smtClean="0"/>
              <a:t>那些能幫助分辨香蕉的規則，在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裡面叫做 弱的分類器，因為他們單一使用的時候都會犯一些錯誤，不夠精準</a:t>
            </a:r>
            <a:endParaRPr lang="en-US" altLang="zh-TW" dirty="0" smtClean="0"/>
          </a:p>
          <a:p>
            <a:r>
              <a:rPr lang="zh-TW" altLang="en-US" dirty="0" smtClean="0"/>
              <a:t>那個看著圖片就能夠找到不同規則的小孩，在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 裡面 是一個 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，通常是使用其他機器學習演算法來做 例如</a:t>
            </a:r>
            <a:r>
              <a:rPr lang="en-US" altLang="zh-TW" dirty="0" smtClean="0"/>
              <a:t>PLA/ Decision</a:t>
            </a:r>
            <a:r>
              <a:rPr lang="en-US" altLang="zh-TW" baseline="0" dirty="0" smtClean="0"/>
              <a:t> stump/SVM</a:t>
            </a:r>
            <a:r>
              <a:rPr lang="zh-TW" altLang="en-US" baseline="0" dirty="0" smtClean="0"/>
              <a:t>等等 只要他能夠從資料學會一個還可以用的分類器</a:t>
            </a:r>
            <a:endParaRPr lang="en-US" altLang="zh-TW" baseline="0" dirty="0" smtClean="0"/>
          </a:p>
          <a:p>
            <a:r>
              <a:rPr lang="zh-TW" altLang="en-US" baseline="0" dirty="0" smtClean="0"/>
              <a:t>父母不斷縮放圖片，來改變小孩專注在那些做錯的上面，這樣的動作，在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裡面叫做</a:t>
            </a:r>
            <a:r>
              <a:rPr lang="en-US" altLang="zh-TW" baseline="0" dirty="0" smtClean="0"/>
              <a:t>re-weight data</a:t>
            </a:r>
            <a:r>
              <a:rPr lang="zh-TW" altLang="en-US" baseline="0" dirty="0" smtClean="0"/>
              <a:t>，透過改變資料的權重，來學習到不同的</a:t>
            </a:r>
            <a:r>
              <a:rPr lang="en-US" altLang="zh-TW" baseline="0" dirty="0" smtClean="0"/>
              <a:t>weak classifier</a:t>
            </a:r>
          </a:p>
          <a:p>
            <a:r>
              <a:rPr lang="zh-TW" altLang="en-US" baseline="0" dirty="0" smtClean="0"/>
              <a:t>最後小孩學會的香蕉分類概念，就稱為是一個強的分類器，將很多不完美的規則融合在一起，就會得到完整而且複雜的分類結果，整個表現也會比任何單一的弱分類器還好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067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559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 and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Vehicle Detection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07-28-2015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/>
              <a:t>Adaboost</a:t>
            </a:r>
            <a:endParaRPr lang="en-US" altLang="zh-TW" sz="2400" dirty="0"/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Binary classification </a:t>
            </a:r>
            <a:r>
              <a:rPr lang="en-US" altLang="zh-TW" sz="2400" dirty="0" smtClean="0"/>
              <a:t>problems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Weak classifier </a:t>
            </a:r>
            <a:r>
              <a:rPr lang="en-US" altLang="zh-TW" sz="2400" dirty="0" smtClean="0"/>
              <a:t>learner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Weak </a:t>
            </a:r>
            <a:r>
              <a:rPr lang="en-US" altLang="zh-TW" sz="2400" dirty="0"/>
              <a:t>classifiers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Re-weight </a:t>
            </a:r>
            <a:r>
              <a:rPr lang="en-US" altLang="zh-TW" sz="2400" dirty="0"/>
              <a:t>data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Strong </a:t>
            </a:r>
            <a:r>
              <a:rPr lang="en-US" altLang="zh-TW" sz="2400" dirty="0" smtClean="0"/>
              <a:t>classifier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93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9891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classification problems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169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A banana?       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3F48CC"/>
                </a:solidFill>
              </a:rPr>
              <a:t>yes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F37278"/>
                </a:solidFill>
              </a:rPr>
              <a:t>no</a:t>
            </a:r>
            <a:r>
              <a:rPr lang="zh-TW" altLang="en-US" sz="2400" dirty="0" smtClean="0">
                <a:solidFill>
                  <a:srgbClr val="F37278"/>
                </a:solidFill>
              </a:rPr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tock market 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48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727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Email?              { </a:t>
            </a:r>
            <a:r>
              <a:rPr lang="en-US" altLang="zh-TW" sz="2400" dirty="0" smtClean="0">
                <a:solidFill>
                  <a:srgbClr val="3F48CC"/>
                </a:solidFill>
              </a:rPr>
              <a:t>spam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non-spam</a:t>
            </a:r>
            <a:r>
              <a:rPr lang="en-US" altLang="zh-TW" sz="2400" dirty="0" smtClean="0"/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Sleep quality?  { </a:t>
            </a:r>
            <a:r>
              <a:rPr lang="en-US" altLang="zh-TW" sz="2400" dirty="0" smtClean="0">
                <a:solidFill>
                  <a:srgbClr val="3F48CC"/>
                </a:solidFill>
              </a:rPr>
              <a:t>good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bad</a:t>
            </a:r>
            <a:r>
              <a:rPr lang="en-US" altLang="zh-TW" sz="2400" dirty="0" smtClean="0"/>
              <a:t> 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86" name="Picture 38" descr="D:\ComputerVision\Github\AdaBoostExample\Presentation\Data_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478" y="3497404"/>
            <a:ext cx="2770639" cy="2532895"/>
          </a:xfrm>
          <a:prstGeom prst="rect">
            <a:avLst/>
          </a:prstGeom>
          <a:noFill/>
        </p:spPr>
      </p:pic>
      <p:cxnSp>
        <p:nvCxnSpPr>
          <p:cNvPr id="18" name="直線接點 17"/>
          <p:cNvCxnSpPr/>
          <p:nvPr/>
        </p:nvCxnSpPr>
        <p:spPr>
          <a:xfrm flipH="1">
            <a:off x="1246207" y="3679623"/>
            <a:ext cx="828000" cy="2232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1484717" y="551625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296299" y="53797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204581" y="412592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433195" y="465715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687" name="Picture 39" descr="D:\ComputerVision\Github\AdaBoostExample\Presentation\Data_1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9911" y="3683130"/>
            <a:ext cx="2686050" cy="2371725"/>
          </a:xfrm>
          <a:prstGeom prst="rect">
            <a:avLst/>
          </a:prstGeom>
          <a:noFill/>
        </p:spPr>
      </p:pic>
      <p:sp>
        <p:nvSpPr>
          <p:cNvPr id="41" name="橢圓 40"/>
          <p:cNvSpPr/>
          <p:nvPr/>
        </p:nvSpPr>
        <p:spPr>
          <a:xfrm>
            <a:off x="4089007" y="392127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106646" y="437282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342614" y="49954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547814" y="379418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214802" y="550180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>
            <a:off x="3291164" y="3694371"/>
            <a:ext cx="2592000" cy="2268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688" name="Picture 40" descr="D:\ComputerVision\Github\AdaBoostExample\Presentation\Data_1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756" y="3703288"/>
            <a:ext cx="2647950" cy="2295525"/>
          </a:xfrm>
          <a:prstGeom prst="rect">
            <a:avLst/>
          </a:prstGeom>
          <a:noFill/>
        </p:spPr>
      </p:pic>
      <p:sp>
        <p:nvSpPr>
          <p:cNvPr id="55" name="橢圓 54"/>
          <p:cNvSpPr/>
          <p:nvPr/>
        </p:nvSpPr>
        <p:spPr>
          <a:xfrm>
            <a:off x="6927115" y="44462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380154" y="43198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482754" y="51139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698712" y="469918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7277554" y="474872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6811778" y="4148834"/>
            <a:ext cx="1388877" cy="1362022"/>
          </a:xfrm>
          <a:prstGeom prst="ellipse">
            <a:avLst/>
          </a:prstGeom>
          <a:noFill/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017117" y="3063586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Binary classifier in 2D</a:t>
            </a:r>
            <a:endParaRPr lang="zh-TW" altLang="en-US" sz="2400" dirty="0"/>
          </a:p>
        </p:txBody>
      </p:sp>
      <p:sp>
        <p:nvSpPr>
          <p:cNvPr id="50" name="等腰三角形 49"/>
          <p:cNvSpPr/>
          <p:nvPr/>
        </p:nvSpPr>
        <p:spPr>
          <a:xfrm>
            <a:off x="822330" y="403557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等腰三角形 51"/>
          <p:cNvSpPr/>
          <p:nvPr/>
        </p:nvSpPr>
        <p:spPr>
          <a:xfrm>
            <a:off x="822330" y="520010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等腰三角形 52"/>
          <p:cNvSpPr/>
          <p:nvPr/>
        </p:nvSpPr>
        <p:spPr>
          <a:xfrm>
            <a:off x="1408517" y="425990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等腰三角形 53"/>
          <p:cNvSpPr/>
          <p:nvPr/>
        </p:nvSpPr>
        <p:spPr>
          <a:xfrm>
            <a:off x="3528020" y="4499516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等腰三角形 68"/>
          <p:cNvSpPr/>
          <p:nvPr/>
        </p:nvSpPr>
        <p:spPr>
          <a:xfrm>
            <a:off x="3708020" y="548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/>
          <p:cNvSpPr/>
          <p:nvPr/>
        </p:nvSpPr>
        <p:spPr>
          <a:xfrm>
            <a:off x="4204207" y="516654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/>
          <p:cNvSpPr/>
          <p:nvPr/>
        </p:nvSpPr>
        <p:spPr>
          <a:xfrm>
            <a:off x="6493865" y="530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/>
          <p:cNvSpPr/>
          <p:nvPr/>
        </p:nvSpPr>
        <p:spPr>
          <a:xfrm>
            <a:off x="7405354" y="5584375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等腰三角形 72"/>
          <p:cNvSpPr/>
          <p:nvPr/>
        </p:nvSpPr>
        <p:spPr>
          <a:xfrm>
            <a:off x="6868566" y="557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等腰三角形 73"/>
          <p:cNvSpPr/>
          <p:nvPr/>
        </p:nvSpPr>
        <p:spPr>
          <a:xfrm>
            <a:off x="8110655" y="554090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等腰三角形 74"/>
          <p:cNvSpPr/>
          <p:nvPr/>
        </p:nvSpPr>
        <p:spPr>
          <a:xfrm>
            <a:off x="8359918" y="516654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等腰三角形 75"/>
          <p:cNvSpPr/>
          <p:nvPr/>
        </p:nvSpPr>
        <p:spPr>
          <a:xfrm>
            <a:off x="8449918" y="428282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等腰三角形 76"/>
          <p:cNvSpPr/>
          <p:nvPr/>
        </p:nvSpPr>
        <p:spPr>
          <a:xfrm>
            <a:off x="8020655" y="3945929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等腰三角形 77"/>
          <p:cNvSpPr/>
          <p:nvPr/>
        </p:nvSpPr>
        <p:spPr>
          <a:xfrm>
            <a:off x="7132315" y="385557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等腰三角形 78"/>
          <p:cNvSpPr/>
          <p:nvPr/>
        </p:nvSpPr>
        <p:spPr>
          <a:xfrm>
            <a:off x="6583865" y="392935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等腰三角形 79"/>
          <p:cNvSpPr/>
          <p:nvPr/>
        </p:nvSpPr>
        <p:spPr>
          <a:xfrm>
            <a:off x="6313865" y="4499516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等腰三角形 80"/>
          <p:cNvSpPr/>
          <p:nvPr/>
        </p:nvSpPr>
        <p:spPr>
          <a:xfrm>
            <a:off x="8629918" y="461522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等腰三角形 81"/>
          <p:cNvSpPr/>
          <p:nvPr/>
        </p:nvSpPr>
        <p:spPr>
          <a:xfrm>
            <a:off x="4525350" y="4356251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618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>
          <a:xfrm>
            <a:off x="2710248" y="5164104"/>
            <a:ext cx="288000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lvl="1" indent="-342900" algn="l" defTabSz="457200" rtl="0">
              <a:spcBef>
                <a:spcPct val="0"/>
              </a:spcBef>
              <a:defRPr/>
            </a:pPr>
            <a:r>
              <a:rPr lang="en-US" altLang="zh-TW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Weak classifier learner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86319"/>
                <a:ext cx="8689622" cy="3458088"/>
              </a:xfrm>
            </p:spPr>
            <p:txBody>
              <a:bodyPr/>
              <a:lstStyle/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 base algorithm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Able to learn from weighted data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Decision stump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Classify by one feature of data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Data X = { x</a:t>
                </a:r>
                <a:r>
                  <a:rPr lang="en-US" altLang="zh-TW" sz="1600" dirty="0"/>
                  <a:t>1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2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3</a:t>
                </a:r>
                <a:r>
                  <a:rPr lang="en-US" altLang="zh-TW" sz="2400" dirty="0"/>
                  <a:t>, … , </a:t>
                </a:r>
                <a:r>
                  <a:rPr lang="en-US" altLang="zh-TW" sz="2400" dirty="0" err="1"/>
                  <a:t>x</a:t>
                </a:r>
                <a:r>
                  <a:rPr lang="en-US" altLang="zh-TW" sz="1600" dirty="0" err="1"/>
                  <a:t>d</a:t>
                </a:r>
                <a:r>
                  <a:rPr lang="en-US" altLang="zh-TW" sz="2400" dirty="0"/>
                  <a:t> }</a:t>
                </a:r>
              </a:p>
              <a:p>
                <a:pPr lvl="1">
                  <a:defRPr/>
                </a:pPr>
                <a:endParaRPr lang="en-US" altLang="zh-TW" sz="2400" dirty="0" smtClean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86319"/>
                <a:ext cx="8689622" cy="3458088"/>
              </a:xfrm>
              <a:blipFill rotWithShape="0">
                <a:blip r:embed="rId3"/>
                <a:stretch>
                  <a:fillRect t="-2646"/>
                </a:stretch>
              </a:blipFill>
            </p:spPr>
            <p:txBody>
              <a:bodyPr/>
              <a:lstStyle/>
              <a:p>
                <a:r>
                  <a:rPr lang="zh-TW" altLang="en-US" dirty="0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2923949" y="4508205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913315" y="6347638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150248" y="4444407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endCxn id="11" idx="1"/>
          </p:cNvCxnSpPr>
          <p:nvPr/>
        </p:nvCxnSpPr>
        <p:spPr>
          <a:xfrm>
            <a:off x="4401062" y="5909088"/>
            <a:ext cx="345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feature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651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threshold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82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direction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980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5415705" y="616307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538907" y="416154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2" grpId="0" animBg="1"/>
      <p:bldP spid="23" grpId="0" animBg="1"/>
      <p:bldP spid="24" grpId="0" animBg="1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316280" y="5042837"/>
            <a:ext cx="2488010" cy="997052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318386" y="4193403"/>
            <a:ext cx="2489450" cy="837869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1255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>
                <a:latin typeface="Arial"/>
              </a:rPr>
              <a:t>Sleep </a:t>
            </a:r>
            <a:r>
              <a:rPr lang="en-US" altLang="zh-TW" sz="2400" dirty="0" smtClean="0">
                <a:latin typeface="Arial"/>
              </a:rPr>
              <a:t>quality classifier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05F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sleep hours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turning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 bed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Output Y( good, bad)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6183" y="2613065"/>
            <a:ext cx="314723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2705F5"/>
                </a:solidFill>
              </a:rPr>
              <a:t>sleep hours </a:t>
            </a:r>
            <a:r>
              <a:rPr lang="en-US" altLang="zh-TW" dirty="0" smtClean="0"/>
              <a:t>&gt;= </a:t>
            </a:r>
            <a:r>
              <a:rPr lang="en-US" altLang="zh-TW" dirty="0"/>
              <a:t>7 </a:t>
            </a:r>
            <a:r>
              <a:rPr lang="en-US" altLang="zh-TW" dirty="0" smtClean="0"/>
              <a:t>hours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 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	return bad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4997308" y="2613065"/>
            <a:ext cx="3359886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FF0000"/>
                </a:solidFill>
              </a:rPr>
              <a:t>turning in bed </a:t>
            </a:r>
            <a:r>
              <a:rPr lang="en-US" altLang="zh-TW" dirty="0" smtClean="0"/>
              <a:t>&gt;= </a:t>
            </a:r>
            <a:r>
              <a:rPr lang="en-US" altLang="zh-TW" dirty="0"/>
              <a:t>20 </a:t>
            </a:r>
            <a:endParaRPr lang="en-US" altLang="zh-TW" dirty="0" smtClean="0"/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bad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/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</a:t>
            </a:r>
            <a:endParaRPr lang="en-US" altLang="zh-TW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063251" y="4199860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2617" y="6049926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70551" y="62450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331603" y="4199860"/>
            <a:ext cx="1230297" cy="1839433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084092" y="4199861"/>
            <a:ext cx="1224000" cy="1839434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2310815" y="4099899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2748456" y="504224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915276" y="5476588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2405083" y="574826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584433" y="567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5309186" y="4195979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298552" y="6046045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6994391" y="503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161211" y="547270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651018" y="5744384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830368" y="567447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/>
          <p:nvPr/>
        </p:nvCxnSpPr>
        <p:spPr>
          <a:xfrm>
            <a:off x="5111894" y="5031272"/>
            <a:ext cx="2880000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614770" y="489024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45" name="等腰三角形 44"/>
          <p:cNvSpPr/>
          <p:nvPr/>
        </p:nvSpPr>
        <p:spPr>
          <a:xfrm>
            <a:off x="1404433" y="494127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789633" y="45618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等腰三角形 46"/>
          <p:cNvSpPr/>
          <p:nvPr/>
        </p:nvSpPr>
        <p:spPr>
          <a:xfrm>
            <a:off x="3120476" y="44718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等腰三角形 47"/>
          <p:cNvSpPr/>
          <p:nvPr/>
        </p:nvSpPr>
        <p:spPr>
          <a:xfrm>
            <a:off x="3210476" y="570301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等腰三角形 57"/>
          <p:cNvSpPr/>
          <p:nvPr/>
        </p:nvSpPr>
        <p:spPr>
          <a:xfrm>
            <a:off x="5650368" y="47766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/>
          <p:cNvSpPr/>
          <p:nvPr/>
        </p:nvSpPr>
        <p:spPr>
          <a:xfrm>
            <a:off x="6035568" y="443470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等腰三角形 62"/>
          <p:cNvSpPr/>
          <p:nvPr/>
        </p:nvSpPr>
        <p:spPr>
          <a:xfrm>
            <a:off x="7285936" y="443470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等腰三角形 63"/>
          <p:cNvSpPr/>
          <p:nvPr/>
        </p:nvSpPr>
        <p:spPr>
          <a:xfrm>
            <a:off x="7465936" y="5744384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028521"/>
          </a:xfrm>
        </p:spPr>
        <p:txBody>
          <a:bodyPr/>
          <a:lstStyle/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Pros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Simple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Fast</a:t>
            </a:r>
          </a:p>
          <a:p>
            <a:pPr marL="685800" lvl="2" indent="0">
              <a:buClr>
                <a:schemeClr val="accent1"/>
              </a:buClr>
              <a:buNone/>
            </a:pPr>
            <a:endParaRPr lang="en-US" altLang="zh-TW" sz="2000" dirty="0" smtClean="0"/>
          </a:p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Cons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Not </a:t>
            </a:r>
            <a:r>
              <a:rPr lang="en-US" altLang="zh-TW" sz="2000" dirty="0" smtClean="0"/>
              <a:t>accuracy ( slight better than 50% )</a:t>
            </a: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134227" y="4802789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125845" y="4573309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052428" y="4531850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021360" y="4523383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952136" y="5342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65142" y="534245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80237" y="53424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50%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3393" y="4523382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325567" y="3760967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3910640" y="3629111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297623" y="3860350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768483" y="3637572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5133483" y="3292263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17687" y="3284620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15</a:t>
            </a:fld>
            <a:endParaRPr lang="en-US" dirty="0">
              <a:latin typeface="+mj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384327" y="4233302"/>
            <a:ext cx="360000" cy="360000"/>
          </a:xfrm>
          <a:prstGeom prst="ellipse">
            <a:avLst/>
          </a:prstGeom>
          <a:solidFill>
            <a:srgbClr val="FF0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912124" y="3372078"/>
            <a:ext cx="940153" cy="962820"/>
          </a:xfrm>
          <a:prstGeom prst="ellipse">
            <a:avLst/>
          </a:prstGeom>
          <a:solidFill>
            <a:srgbClr val="FFC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g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6565953" y="4316426"/>
            <a:ext cx="836681" cy="7794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k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331097" y="4233302"/>
            <a:ext cx="816516" cy="779404"/>
          </a:xfrm>
          <a:prstGeom prst="ellipse">
            <a:avLst/>
          </a:prstGeom>
          <a:solidFill>
            <a:srgbClr val="FF505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h</a:t>
            </a:r>
            <a:endParaRPr lang="zh-TW" altLang="en-US" sz="2400" dirty="0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953229" y="2530475"/>
          <a:ext cx="860425" cy="482600"/>
        </p:xfrm>
        <a:graphic>
          <a:graphicData uri="http://schemas.openxmlformats.org/presentationml/2006/ole">
            <p:oleObj spid="_x0000_s2436" name="方程式" r:id="rId4" imgW="330120" imgH="20304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35229844"/>
              </p:ext>
            </p:extLst>
          </p:nvPr>
        </p:nvGraphicFramePr>
        <p:xfrm>
          <a:off x="5079141" y="2513013"/>
          <a:ext cx="2895600" cy="519112"/>
        </p:xfrm>
        <a:graphic>
          <a:graphicData uri="http://schemas.openxmlformats.org/presentationml/2006/ole">
            <p:oleObj spid="_x0000_s2437" name="方程式" r:id="rId5" imgW="1079280" imgH="203040" progId="Equation.3">
              <p:embed/>
            </p:oleObj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312506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55421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Two heads are better than one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6482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87" y="149635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strong classifier 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0676" y="1496352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Three weak classifiers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Voting and aggregation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59673" y="36793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575469" y="367930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C000"/>
                </a:solidFill>
              </a:rPr>
              <a:t>g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5050"/>
                </a:solidFill>
              </a:rPr>
              <a:t>h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685432" y="2022669"/>
            <a:ext cx="90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&lt;</a:t>
            </a:r>
            <a:endParaRPr lang="zh-TW" altLang="en-US" sz="9600" dirty="0"/>
          </a:p>
        </p:txBody>
      </p:sp>
    </p:spTree>
    <p:extLst>
      <p:ext uri="{BB962C8B-B14F-4D97-AF65-F5344CB8AC3E}">
        <p14:creationId xmlns=""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10" grpId="0" animBg="1"/>
      <p:bldP spid="11" grpId="0" animBg="1"/>
      <p:bldP spid="12" grpId="0" animBg="1"/>
      <p:bldP spid="13" grpId="0" animBg="1"/>
      <p:bldP spid="31" grpId="0"/>
      <p:bldP spid="36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5133483" y="3292263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17687" y="3284620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16</a:t>
            </a:fld>
            <a:endParaRPr lang="en-US" dirty="0">
              <a:latin typeface="+mj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384327" y="4233302"/>
            <a:ext cx="360000" cy="360000"/>
          </a:xfrm>
          <a:prstGeom prst="ellipse">
            <a:avLst/>
          </a:prstGeom>
          <a:solidFill>
            <a:srgbClr val="FF0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953229" y="2530475"/>
          <a:ext cx="860425" cy="482600"/>
        </p:xfrm>
        <a:graphic>
          <a:graphicData uri="http://schemas.openxmlformats.org/presentationml/2006/ole">
            <p:oleObj spid="_x0000_s56322" name="方程式" r:id="rId4" imgW="330120" imgH="20304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35229844"/>
              </p:ext>
            </p:extLst>
          </p:nvPr>
        </p:nvGraphicFramePr>
        <p:xfrm>
          <a:off x="5079141" y="2513013"/>
          <a:ext cx="2895600" cy="519112"/>
        </p:xfrm>
        <a:graphic>
          <a:graphicData uri="http://schemas.openxmlformats.org/presentationml/2006/ole">
            <p:oleObj spid="_x0000_s56323" name="方程式" r:id="rId5" imgW="1079280" imgH="203040" progId="Equation.3">
              <p:embed/>
            </p:oleObj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312506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91801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The importance of diversity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6482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87" y="149635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strong classifier 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0676" y="1496352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Three weak classifiers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Voting and aggregation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59673" y="36793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575469" y="367930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C000"/>
                </a:solidFill>
              </a:rPr>
              <a:t>g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5050"/>
                </a:solidFill>
              </a:rPr>
              <a:t>h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 rot="10800000">
            <a:off x="3685432" y="2022669"/>
            <a:ext cx="90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&lt;</a:t>
            </a:r>
            <a:endParaRPr lang="zh-TW" altLang="en-US" sz="9600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78733" y="3442727"/>
            <a:ext cx="14668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6134136" y="3613666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g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134136" y="45101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5050"/>
                </a:solidFill>
              </a:rPr>
              <a:t>h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796330" y="4140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95339" y="1126073"/>
            <a:ext cx="1225706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9982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064981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679536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278688" y="1117600"/>
          <a:ext cx="833437" cy="508000"/>
        </p:xfrm>
        <a:graphic>
          <a:graphicData uri="http://schemas.openxmlformats.org/presentationml/2006/ole">
            <p:oleObj spid="_x0000_s25898" name="方程式" r:id="rId4" imgW="355320" imgH="215640" progId="Equation.3">
              <p:embed/>
            </p:oleObj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6679536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8447" y="1998134"/>
            <a:ext cx="2811600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518787" y="1731424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695339" y="2895601"/>
            <a:ext cx="1225706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8448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073447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6688002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265988" y="2895600"/>
          <a:ext cx="871537" cy="508000"/>
        </p:xfrm>
        <a:graphic>
          <a:graphicData uri="http://schemas.openxmlformats.org/presentationml/2006/ole">
            <p:oleObj spid="_x0000_s25899" name="方程式" r:id="rId5" imgW="368280" imgH="215640" progId="Equation.3">
              <p:embed/>
            </p:oleObj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6679536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84120" y="3750736"/>
            <a:ext cx="2811600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518787" y="3484026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671010" y="4631797"/>
            <a:ext cx="1225706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84119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049118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6663673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7253288" y="4610100"/>
          <a:ext cx="871537" cy="533400"/>
        </p:xfrm>
        <a:graphic>
          <a:graphicData uri="http://schemas.openxmlformats.org/presentationml/2006/ole">
            <p:oleObj spid="_x0000_s25900" name="方程式" r:id="rId6" imgW="368280" imgH="228600" progId="Equation.3">
              <p:embed/>
            </p:oleObj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5588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58801" y="294957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58801" y="465940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94776" y="5164140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94776" y="5430841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95867" y="5697542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63005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4395402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4790130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122639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390388" y="5164140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390388" y="5430841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391479" y="5697542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218363" y="5778500"/>
          <a:ext cx="930275" cy="533400"/>
        </p:xfrm>
        <a:graphic>
          <a:graphicData uri="http://schemas.openxmlformats.org/presentationml/2006/ole">
            <p:oleObj spid="_x0000_s25901" name="方程式" r:id="rId7" imgW="393480" imgH="228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561975" y="1485900"/>
          <a:ext cx="8058150" cy="546100"/>
        </p:xfrm>
        <a:graphic>
          <a:graphicData uri="http://schemas.openxmlformats.org/presentationml/2006/ole">
            <p:oleObj spid="_x0000_s27070" name="方程式" r:id="rId3" imgW="3530520" imgH="228600" progId="Equation.3">
              <p:embed/>
            </p:oleObj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Final decision: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582613" y="3041650"/>
          <a:ext cx="2962275" cy="984250"/>
        </p:xfrm>
        <a:graphic>
          <a:graphicData uri="http://schemas.openxmlformats.org/presentationml/2006/ole">
            <p:oleObj spid="_x0000_s27071" name="方程式" r:id="rId4" imgW="1257120" imgH="431640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735388" y="3238500"/>
          <a:ext cx="833437" cy="468313"/>
        </p:xfrm>
        <a:graphic>
          <a:graphicData uri="http://schemas.openxmlformats.org/presentationml/2006/ole">
            <p:oleObj spid="_x0000_s27072" name="方程式" r:id="rId5" imgW="380880" imgH="215640" progId="Equation.3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527800" y="3238500"/>
          <a:ext cx="419100" cy="468313"/>
        </p:xfrm>
        <a:graphic>
          <a:graphicData uri="http://schemas.openxmlformats.org/presentationml/2006/ole">
            <p:oleObj spid="_x0000_s27073" name="方程式" r:id="rId6" imgW="190440" imgH="215640" progId="Equation.3">
              <p:embed/>
            </p:oleObj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735388" y="4089400"/>
          <a:ext cx="1417637" cy="863600"/>
        </p:xfrm>
        <a:graphic>
          <a:graphicData uri="http://schemas.openxmlformats.org/presentationml/2006/ole">
            <p:oleObj spid="_x0000_s27074" name="方程式" r:id="rId7" imgW="647640" imgH="393480" progId="Equation.3">
              <p:embed/>
            </p:oleObj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527800" y="4381500"/>
          <a:ext cx="939800" cy="468313"/>
        </p:xfrm>
        <a:graphic>
          <a:graphicData uri="http://schemas.openxmlformats.org/presentationml/2006/ole">
            <p:oleObj spid="_x0000_s27075" name="方程式" r:id="rId8" imgW="431640" imgH="215640" progId="Equation.3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180935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Weighting of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2" y="1952592"/>
            <a:ext cx="5682006" cy="425084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Initial weight = 1 / Number of data</a:t>
            </a:r>
          </a:p>
        </p:txBody>
      </p:sp>
    </p:spTree>
    <p:extLst>
      <p:ext uri="{BB962C8B-B14F-4D97-AF65-F5344CB8AC3E}">
        <p14:creationId xmlns=""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A toy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14" cy="4251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7" y="1951200"/>
            <a:ext cx="5683013" cy="425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Update the weight of data by previous classifier</a:t>
            </a:r>
          </a:p>
        </p:txBody>
      </p:sp>
      <p:sp>
        <p:nvSpPr>
          <p:cNvPr id="11" name="矩形 10"/>
          <p:cNvSpPr/>
          <p:nvPr/>
        </p:nvSpPr>
        <p:spPr>
          <a:xfrm>
            <a:off x="765199" y="1952592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Initially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75778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1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65199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2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3 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4 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967679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56" cy="424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4400" cy="4246545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6520873" y="3371295"/>
            <a:ext cx="17092" cy="267852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894933" y="3345184"/>
            <a:ext cx="16259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894933" y="3335948"/>
            <a:ext cx="0" cy="271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75778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1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65199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2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3 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4 </a:t>
            </a:r>
            <a:endParaRPr lang="zh-TW" alt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Build complex boundary by horizontal and vertical lines</a:t>
            </a:r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  <p:bldP spid="24" grpId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1200" y="1951200"/>
            <a:ext cx="5582738" cy="4248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1200" y="1951200"/>
            <a:ext cx="5582737" cy="4248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1200" y="1951200"/>
            <a:ext cx="5582738" cy="42480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65199" y="1951200"/>
            <a:ext cx="905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76 </a:t>
            </a:r>
            <a:endParaRPr lang="zh-TW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A more complicated example</a:t>
            </a:r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/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23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9841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Vehicle detection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chemeClr val="tx1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What features can we use to detect vehicle?</a:t>
            </a:r>
          </a:p>
        </p:txBody>
      </p:sp>
    </p:spTree>
    <p:extLst>
      <p:ext uri="{BB962C8B-B14F-4D97-AF65-F5344CB8AC3E}">
        <p14:creationId xmlns=""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28073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Haar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-like feature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23347" y="4982527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876583" y="4982526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25961" y="4665134"/>
            <a:ext cx="121789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806450" y="4665134"/>
            <a:ext cx="107442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38049" y="2291752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286771" y="2291752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2286771" y="3984463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8049" y="3984463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19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Difference of the sum of pixels of areas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Combination of different types, positions, and sizes</a:t>
            </a:r>
          </a:p>
        </p:txBody>
      </p:sp>
      <p:pic>
        <p:nvPicPr>
          <p:cNvPr id="44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180" y="2302088"/>
            <a:ext cx="1791017" cy="1544546"/>
          </a:xfrm>
          <a:prstGeom prst="rect">
            <a:avLst/>
          </a:prstGeom>
          <a:noFill/>
        </p:spPr>
      </p:pic>
      <p:sp>
        <p:nvSpPr>
          <p:cNvPr id="45" name="矩形 44"/>
          <p:cNvSpPr/>
          <p:nvPr/>
        </p:nvSpPr>
        <p:spPr>
          <a:xfrm rot="16200000">
            <a:off x="5747510" y="2454435"/>
            <a:ext cx="110789" cy="68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5743998" y="2581434"/>
            <a:ext cx="130511" cy="688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805" y="2302088"/>
            <a:ext cx="1791017" cy="1544546"/>
          </a:xfrm>
          <a:prstGeom prst="rect">
            <a:avLst/>
          </a:prstGeom>
          <a:noFill/>
        </p:spPr>
      </p:pic>
      <p:sp>
        <p:nvSpPr>
          <p:cNvPr id="47" name="矩形 46"/>
          <p:cNvSpPr/>
          <p:nvPr/>
        </p:nvSpPr>
        <p:spPr>
          <a:xfrm rot="16200000">
            <a:off x="1251262" y="2450044"/>
            <a:ext cx="111600" cy="68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 rot="16200000">
            <a:off x="1251261" y="2566451"/>
            <a:ext cx="111600" cy="688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8378382" y="2908705"/>
            <a:ext cx="126000" cy="615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8504382" y="2908705"/>
            <a:ext cx="125204" cy="61540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651870" y="2908705"/>
            <a:ext cx="126000" cy="615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3777870" y="2908705"/>
            <a:ext cx="125204" cy="61540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4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9952" y="3985200"/>
            <a:ext cx="1791017" cy="1544546"/>
          </a:xfrm>
          <a:prstGeom prst="rect">
            <a:avLst/>
          </a:prstGeom>
          <a:noFill/>
        </p:spPr>
      </p:pic>
      <p:sp>
        <p:nvSpPr>
          <p:cNvPr id="55" name="矩形 54"/>
          <p:cNvSpPr/>
          <p:nvPr/>
        </p:nvSpPr>
        <p:spPr>
          <a:xfrm>
            <a:off x="5132421" y="4641553"/>
            <a:ext cx="112679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5003800" y="4641553"/>
            <a:ext cx="116552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7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805" y="3984463"/>
            <a:ext cx="1791017" cy="1544546"/>
          </a:xfrm>
          <a:prstGeom prst="rect">
            <a:avLst/>
          </a:prstGeom>
          <a:noFill/>
        </p:spPr>
      </p:pic>
      <p:sp>
        <p:nvSpPr>
          <p:cNvPr id="58" name="矩形 57"/>
          <p:cNvSpPr/>
          <p:nvPr/>
        </p:nvSpPr>
        <p:spPr>
          <a:xfrm>
            <a:off x="2723347" y="5134927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2875747" y="5134927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150418" y="4982400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300768" y="4982581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7150418" y="5120231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7302818" y="5119653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流程圖: 接點 63"/>
          <p:cNvSpPr/>
          <p:nvPr/>
        </p:nvSpPr>
        <p:spPr>
          <a:xfrm>
            <a:off x="925961" y="2699249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913892" y="2422250"/>
            <a:ext cx="937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(</a:t>
            </a:r>
            <a:r>
              <a:rPr lang="en-US" altLang="zh-TW" sz="1200" dirty="0" smtClean="0">
                <a:solidFill>
                  <a:srgbClr val="2705F5"/>
                </a:solidFill>
              </a:rPr>
              <a:t>x, y</a:t>
            </a:r>
            <a:r>
              <a:rPr lang="en-US" altLang="zh-TW" sz="1200" dirty="0" smtClean="0"/>
              <a:t>, </a:t>
            </a:r>
            <a:r>
              <a:rPr lang="en-US" altLang="zh-TW" sz="1200" dirty="0" smtClean="0">
                <a:solidFill>
                  <a:srgbClr val="FF5050"/>
                </a:solidFill>
              </a:rPr>
              <a:t>W, H</a:t>
            </a:r>
            <a:r>
              <a:rPr lang="en-US" altLang="zh-TW" sz="1200" dirty="0" smtClean="0"/>
              <a:t>)</a:t>
            </a:r>
            <a:endParaRPr lang="zh-TW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1870378" y="1894099"/>
            <a:ext cx="800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1C5D9C"/>
                </a:solidFill>
              </a:rPr>
              <a:t>Types</a:t>
            </a:r>
            <a:endParaRPr lang="zh-TW" altLang="en-US" dirty="0">
              <a:solidFill>
                <a:srgbClr val="1C5D9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1~2% target patches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Remove false cases fast</a:t>
            </a:r>
          </a:p>
        </p:txBody>
      </p:sp>
      <p:sp>
        <p:nvSpPr>
          <p:cNvPr id="35" name="圓角矩形 34"/>
          <p:cNvSpPr/>
          <p:nvPr/>
        </p:nvSpPr>
        <p:spPr bwMode="auto">
          <a:xfrm>
            <a:off x="1414608" y="4425950"/>
            <a:ext cx="6216448" cy="1879600"/>
          </a:xfrm>
          <a:prstGeom prst="roundRect">
            <a:avLst/>
          </a:prstGeom>
          <a:solidFill>
            <a:srgbClr val="6C7472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20130" y="442595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Stage 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414608" y="2981325"/>
            <a:ext cx="6152" cy="16922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2335160" y="2981325"/>
            <a:ext cx="5107040" cy="14636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3264" y="4910339"/>
            <a:ext cx="1120895" cy="966643"/>
          </a:xfrm>
          <a:prstGeom prst="rect">
            <a:avLst/>
          </a:prstGeom>
          <a:noFill/>
        </p:spPr>
      </p:pic>
      <p:sp>
        <p:nvSpPr>
          <p:cNvPr id="59" name="矩形 58"/>
          <p:cNvSpPr/>
          <p:nvPr/>
        </p:nvSpPr>
        <p:spPr>
          <a:xfrm rot="16200000">
            <a:off x="2256084" y="5384060"/>
            <a:ext cx="72000" cy="55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 rot="16200000">
            <a:off x="2256084" y="5457149"/>
            <a:ext cx="72000" cy="55606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2987" y="4909250"/>
            <a:ext cx="1120895" cy="966643"/>
          </a:xfrm>
          <a:prstGeom prst="rect">
            <a:avLst/>
          </a:prstGeom>
          <a:noFill/>
        </p:spPr>
      </p:pic>
      <p:pic>
        <p:nvPicPr>
          <p:cNvPr id="6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619" y="4909250"/>
            <a:ext cx="1120895" cy="966643"/>
          </a:xfrm>
          <a:prstGeom prst="rect">
            <a:avLst/>
          </a:prstGeom>
          <a:noFill/>
        </p:spPr>
      </p:pic>
      <p:pic>
        <p:nvPicPr>
          <p:cNvPr id="63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9610" y="4909250"/>
            <a:ext cx="1120895" cy="966643"/>
          </a:xfrm>
          <a:prstGeom prst="rect">
            <a:avLst/>
          </a:prstGeom>
          <a:noFill/>
        </p:spPr>
      </p:pic>
      <p:sp>
        <p:nvSpPr>
          <p:cNvPr id="64" name="矩形 63"/>
          <p:cNvSpPr/>
          <p:nvPr/>
        </p:nvSpPr>
        <p:spPr>
          <a:xfrm rot="16200000">
            <a:off x="2258053" y="5536460"/>
            <a:ext cx="72000" cy="55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153296" y="5381625"/>
            <a:ext cx="72000" cy="164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4236985" y="5381625"/>
            <a:ext cx="72000" cy="16404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 rot="16200000">
            <a:off x="5196492" y="5157217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 rot="16200000">
            <a:off x="5192286" y="5269421"/>
            <a:ext cx="116408" cy="10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6189610" y="5461007"/>
            <a:ext cx="121789" cy="84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6311399" y="5461007"/>
            <a:ext cx="107442" cy="846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9" grpId="0" animBg="1"/>
      <p:bldP spid="60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noProof="0" dirty="0" smtClean="0">
                <a:latin typeface="Arial"/>
              </a:rPr>
              <a:t>Re-weight data for the </a:t>
            </a:r>
            <a:r>
              <a:rPr lang="en-US" altLang="zh-TW" sz="2400" dirty="0" smtClean="0"/>
              <a:t>diversity of classifier</a:t>
            </a:r>
            <a:endParaRPr kumimoji="0" lang="en-US" altLang="zh-TW" sz="24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28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48305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Human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623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731623" y="13970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 is this?</a:t>
            </a:r>
            <a:endParaRPr lang="zh-TW" altLang="en-US" dirty="0"/>
          </a:p>
        </p:txBody>
      </p:sp>
      <p:pic>
        <p:nvPicPr>
          <p:cNvPr id="51202" name="Picture 2" descr="https://encrypted-tbn2.gstatic.com/images?q=tbn:ANd9GcT7s2G9mEsm95u-IZODLMdIiCIv_QWDC5FdhKkl5SOHCfcYMuldB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756526" y="2278249"/>
            <a:ext cx="2974045" cy="2753302"/>
          </a:xfrm>
          <a:prstGeom prst="rect">
            <a:avLst/>
          </a:prstGeom>
          <a:noFill/>
        </p:spPr>
      </p:pic>
      <p:sp>
        <p:nvSpPr>
          <p:cNvPr id="24" name="直線圖說文字 1 (無框線) 23"/>
          <p:cNvSpPr/>
          <p:nvPr/>
        </p:nvSpPr>
        <p:spPr>
          <a:xfrm>
            <a:off x="6925728" y="1622393"/>
            <a:ext cx="2091272" cy="468868"/>
          </a:xfrm>
          <a:prstGeom prst="callout1">
            <a:avLst>
              <a:gd name="adj1" fmla="val 94592"/>
              <a:gd name="adj2" fmla="val 42679"/>
              <a:gd name="adj3" fmla="val 217235"/>
              <a:gd name="adj4" fmla="val -10783"/>
            </a:avLst>
          </a:prstGeom>
          <a:noFill/>
          <a:ln w="222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Classification skill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6479" y="5436954"/>
            <a:ext cx="7443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smtClean="0"/>
              <a:t>Hard to program the human classification skill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08484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Is </a:t>
            </a:r>
            <a:r>
              <a:rPr lang="en-US" altLang="zh-TW" sz="2400" dirty="0" smtClean="0"/>
              <a:t>this a picture of a banana?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Want to find some rules to describe a banana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0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4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60747" cy="492443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Computer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317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sees…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977199" y="1904605"/>
          <a:ext cx="3907371" cy="3270885"/>
        </p:xfrm>
        <a:graphic>
          <a:graphicData uri="http://schemas.openxmlformats.org/drawingml/2006/table">
            <a:tbl>
              <a:tblPr/>
              <a:tblGrid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</a:tblGrid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23880" y="1397000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How does an object look like to computers?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041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1: Bananas are </a:t>
            </a:r>
            <a:r>
              <a:rPr lang="en-US" altLang="zh-TW" sz="2400" dirty="0" smtClean="0"/>
              <a:t>yellow</a:t>
            </a:r>
            <a:endParaRPr lang="en-US" altLang="zh-TW" sz="2400" dirty="0"/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56532" y="456364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856532" y="2570935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561253" y="4560198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774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 animBg="1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2905004"/>
            <a:ext cx="393700" cy="24574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2905004"/>
            <a:ext cx="600527" cy="24574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47" y="2862542"/>
            <a:ext cx="620431" cy="3306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18" y="2684542"/>
            <a:ext cx="1271271" cy="65391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752633"/>
            <a:ext cx="810897" cy="60817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150" y="4668458"/>
            <a:ext cx="1171750" cy="96776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4334689"/>
            <a:ext cx="880711" cy="1323774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32" y="4838775"/>
            <a:ext cx="556259" cy="47368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3290">
            <a:off x="7897221" y="2850263"/>
            <a:ext cx="456249" cy="3128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4852431"/>
            <a:ext cx="482281" cy="48228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2: Bananas can be green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4092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914067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708969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508150" y="253432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708968" y="4497627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778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813501"/>
            <a:ext cx="920387" cy="43469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19" y="2813501"/>
            <a:ext cx="968605" cy="39636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2770789"/>
            <a:ext cx="1004522" cy="53537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2964125"/>
            <a:ext cx="594085" cy="30558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4852431"/>
            <a:ext cx="594541" cy="44590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829252"/>
            <a:ext cx="736600" cy="60836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4635500"/>
            <a:ext cx="533652" cy="80211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4700103"/>
            <a:ext cx="933410" cy="79485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742549" y="2744987"/>
            <a:ext cx="696874" cy="4886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4" y="4891225"/>
            <a:ext cx="407112" cy="40711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3: Bananas are striped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09204" y="257811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58798" y="452549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307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4" y="2964125"/>
            <a:ext cx="622300" cy="2939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24" y="2967245"/>
            <a:ext cx="686556" cy="2809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456" y="2967245"/>
            <a:ext cx="471964" cy="2515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2967245"/>
            <a:ext cx="495181" cy="2547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27" y="4709515"/>
            <a:ext cx="1205350" cy="73220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56" y="4901618"/>
            <a:ext cx="480343" cy="39672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15" y="4793123"/>
            <a:ext cx="355543" cy="53440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14" y="4955527"/>
            <a:ext cx="495793" cy="42219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619430" y="2637501"/>
            <a:ext cx="1039767" cy="7290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8" y="4980371"/>
            <a:ext cx="317966" cy="31796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4: Bananas have brown spots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58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888482" y="1977924"/>
            <a:ext cx="3204672" cy="3409772"/>
          </a:xfrm>
          <a:prstGeom prst="round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3404709" y="2253991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1: Yellow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404709" y="3033863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2: Green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404708" y="3866889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3: Striped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404707" y="4640107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4: Spots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404708" y="1782638"/>
            <a:ext cx="2172215" cy="164967"/>
          </a:xfrm>
          <a:prstGeom prst="roundRect">
            <a:avLst/>
          </a:prstGeom>
          <a:solidFill>
            <a:srgbClr val="FFC0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 Classifier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964" y="3009121"/>
            <a:ext cx="1298961" cy="1237650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111361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72804" y="33302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?</a:t>
            </a:r>
            <a:endParaRPr lang="zh-TW" altLang="en-US" sz="3200" dirty="0"/>
          </a:p>
        </p:txBody>
      </p:sp>
      <p:sp>
        <p:nvSpPr>
          <p:cNvPr id="32" name="向右箭號 31"/>
          <p:cNvSpPr/>
          <p:nvPr/>
        </p:nvSpPr>
        <p:spPr>
          <a:xfrm>
            <a:off x="6253108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52" y="3337516"/>
            <a:ext cx="920387" cy="43469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049564" y="2949057"/>
            <a:ext cx="1298961" cy="123765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44" y="41115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745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541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Summary of the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42824" y="220609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/>
              <a:t>T</a:t>
            </a:r>
            <a:r>
              <a:rPr lang="en-US" altLang="zh-TW" sz="2400" noProof="0" dirty="0" smtClean="0"/>
              <a:t>he simple rules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05664" y="220680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37234" y="3099842"/>
            <a:ext cx="37809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Kid </a:t>
            </a:r>
            <a:r>
              <a:rPr lang="en-US" altLang="zh-TW" sz="2400" dirty="0" smtClean="0"/>
              <a:t>l</a:t>
            </a:r>
            <a:r>
              <a:rPr lang="en-US" altLang="zh-TW" sz="2400" noProof="0" dirty="0" smtClean="0"/>
              <a:t>earned from pictures 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90922" y="30996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 learner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37235" y="4060470"/>
            <a:ext cx="403707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Change the size of pictures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090922" y="40608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Re-weight data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37235" y="5022774"/>
            <a:ext cx="35684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dirty="0" smtClean="0"/>
              <a:t>Final </a:t>
            </a:r>
            <a:r>
              <a:rPr lang="en-US" altLang="zh-TW" sz="2400" noProof="0" dirty="0" smtClean="0"/>
              <a:t>Banana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090922" y="50220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Strong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0126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Example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36752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Adaboost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90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  <p:bldP spid="26" grpId="0"/>
      <p:bldP spid="30" grpId="0"/>
      <p:bldP spid="31" grpId="0"/>
      <p:bldP spid="33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Props1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8469</TotalTime>
  <Words>2389</Words>
  <Application>Microsoft Office PowerPoint</Application>
  <PresentationFormat>如螢幕大小 (4:3)</PresentationFormat>
  <Paragraphs>540</Paragraphs>
  <Slides>31</Slides>
  <Notes>25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3" baseType="lpstr">
      <vt:lpstr>CorpTemplate</vt:lpstr>
      <vt:lpstr>方程式</vt:lpstr>
      <vt:lpstr>投影片 1</vt:lpstr>
      <vt:lpstr>Agenda</vt:lpstr>
      <vt:lpstr>A Banana Classifier</vt:lpstr>
      <vt:lpstr>A Banana Classifier</vt:lpstr>
      <vt:lpstr>A Banana Classifier</vt:lpstr>
      <vt:lpstr>A Banana Classifier</vt:lpstr>
      <vt:lpstr>A Banana Classifier</vt:lpstr>
      <vt:lpstr>A Banana Classifier</vt:lpstr>
      <vt:lpstr>Summary of the example</vt:lpstr>
      <vt:lpstr>Agenda</vt:lpstr>
      <vt:lpstr>Binary classification problems</vt:lpstr>
      <vt:lpstr>Weak classifier learner</vt:lpstr>
      <vt:lpstr>Decision stump example</vt:lpstr>
      <vt:lpstr>Weak classifier</vt:lpstr>
      <vt:lpstr>Two heads are better than one</vt:lpstr>
      <vt:lpstr>The importance of diversity</vt:lpstr>
      <vt:lpstr>How to pick the diverse classifiers</vt:lpstr>
      <vt:lpstr>Combine weak classifiers into strong classifier</vt:lpstr>
      <vt:lpstr>Weighting of data</vt:lpstr>
      <vt:lpstr>Diversity by re-weighting</vt:lpstr>
      <vt:lpstr>Strong classifier</vt:lpstr>
      <vt:lpstr>Adaboost in action</vt:lpstr>
      <vt:lpstr>Agenda</vt:lpstr>
      <vt:lpstr>Vehicle detection</vt:lpstr>
      <vt:lpstr>Haar-like feature</vt:lpstr>
      <vt:lpstr>Cascade classifier</vt:lpstr>
      <vt:lpstr>Conclusion</vt:lpstr>
      <vt:lpstr>投影片 28</vt:lpstr>
      <vt:lpstr>Human vision</vt:lpstr>
      <vt:lpstr>Learn from label data(supervised)</vt:lpstr>
      <vt:lpstr>Computer vision</vt:lpstr>
    </vt:vector>
  </TitlesOfParts>
  <Company>Garmin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Liang, Leon</cp:lastModifiedBy>
  <cp:revision>562</cp:revision>
  <cp:lastPrinted>2013-06-05T19:38:58Z</cp:lastPrinted>
  <dcterms:created xsi:type="dcterms:W3CDTF">2013-04-23T13:39:24Z</dcterms:created>
  <dcterms:modified xsi:type="dcterms:W3CDTF">2015-07-14T01:50:17Z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