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29"/>
  </p:notesMasterIdLst>
  <p:handoutMasterIdLst>
    <p:handoutMasterId r:id="rId30"/>
  </p:handoutMasterIdLst>
  <p:sldIdLst>
    <p:sldId id="288" r:id="rId5"/>
    <p:sldId id="325" r:id="rId6"/>
    <p:sldId id="326" r:id="rId7"/>
    <p:sldId id="320" r:id="rId8"/>
    <p:sldId id="319" r:id="rId9"/>
    <p:sldId id="335" r:id="rId10"/>
    <p:sldId id="322" r:id="rId11"/>
    <p:sldId id="336" r:id="rId12"/>
    <p:sldId id="318" r:id="rId13"/>
    <p:sldId id="327" r:id="rId14"/>
    <p:sldId id="313" r:id="rId15"/>
    <p:sldId id="312" r:id="rId16"/>
    <p:sldId id="317" r:id="rId17"/>
    <p:sldId id="321" r:id="rId18"/>
    <p:sldId id="328" r:id="rId19"/>
    <p:sldId id="324" r:id="rId20"/>
    <p:sldId id="330" r:id="rId21"/>
    <p:sldId id="323" r:id="rId22"/>
    <p:sldId id="331" r:id="rId23"/>
    <p:sldId id="332" r:id="rId24"/>
    <p:sldId id="333" r:id="rId25"/>
    <p:sldId id="337" r:id="rId26"/>
    <p:sldId id="334" r:id="rId27"/>
    <p:sldId id="31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705F5"/>
    <a:srgbClr val="FF66FF"/>
    <a:srgbClr val="1C5D9C"/>
    <a:srgbClr val="2173DC"/>
    <a:srgbClr val="0C5ADC"/>
    <a:srgbClr val="FF5050"/>
    <a:srgbClr val="297DD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8611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-1584" y="-108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6/22/2015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396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4096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7594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1715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0246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287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2976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162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7974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823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1386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0959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3946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8797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1386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82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559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Introduce to Vehicle Detection and </a:t>
            </a:r>
            <a:r>
              <a:rPr lang="en-US" altLang="zh-TW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 Algorithm</a:t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Leon  07-14-2015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47070" cy="492443"/>
          </a:xfrm>
        </p:spPr>
        <p:txBody>
          <a:bodyPr/>
          <a:lstStyle/>
          <a:p>
            <a:pPr marL="342900" indent="-342900"/>
            <a:r>
              <a:rPr lang="en-US" altLang="zh-TW" sz="3200" dirty="0">
                <a:solidFill>
                  <a:schemeClr val="tx1"/>
                </a:solidFill>
                <a:latin typeface="+mj-lt"/>
              </a:rPr>
              <a:t>Can we do better?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5033473" y="2837204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5042019" y="2828658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577" y="946800"/>
            <a:ext cx="7710302" cy="5760000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7255616" y="2811566"/>
            <a:ext cx="17092" cy="37516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5025164" y="2837125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5033710" y="2820112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字方塊 31"/>
          <p:cNvSpPr txBox="1"/>
          <p:nvPr/>
        </p:nvSpPr>
        <p:spPr>
          <a:xfrm>
            <a:off x="1168399" y="2853266"/>
            <a:ext cx="717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Two heads are better than one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7922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12</a:t>
            </a:fld>
            <a:endParaRPr lang="en-US" dirty="0">
              <a:latin typeface="+mj-lt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206066" y="999066"/>
            <a:ext cx="982134" cy="57573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027333" y="1744108"/>
            <a:ext cx="1134533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672666" y="2027741"/>
            <a:ext cx="1066799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57343" y="3826873"/>
          <a:ext cx="814388" cy="482600"/>
        </p:xfrm>
        <a:graphic>
          <a:graphicData uri="http://schemas.openxmlformats.org/presentationml/2006/ole">
            <p:oleObj spid="_x0000_s2235" name="方程式" r:id="rId4" imgW="342751" imgH="203112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35229844"/>
              </p:ext>
            </p:extLst>
          </p:nvPr>
        </p:nvGraphicFramePr>
        <p:xfrm>
          <a:off x="5227108" y="3770678"/>
          <a:ext cx="3600450" cy="584200"/>
        </p:xfrm>
        <a:graphic>
          <a:graphicData uri="http://schemas.openxmlformats.org/presentationml/2006/ole">
            <p:oleObj spid="_x0000_s2236" name="方程式" r:id="rId5" imgW="1803400" imgH="228600" progId="Equation.3">
              <p:embed/>
            </p:oleObj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896897" y="3606860"/>
          <a:ext cx="1032291" cy="787340"/>
        </p:xfrm>
        <a:graphic>
          <a:graphicData uri="http://schemas.openxmlformats.org/presentationml/2006/ole">
            <p:oleObj spid="_x0000_s2237" name="方程式" r:id="rId6" imgW="126725" imgH="126725" progId="Equation.3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2371398" y="1815025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G(x)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3" idx="1"/>
            <a:endCxn id="10" idx="5"/>
          </p:cNvCxnSpPr>
          <p:nvPr/>
        </p:nvCxnSpPr>
        <p:spPr>
          <a:xfrm flipH="1" flipV="1">
            <a:off x="1925404" y="1704431"/>
            <a:ext cx="445994" cy="29526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755121" y="3026896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g2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3" idx="0"/>
          </p:cNvCxnSpPr>
          <p:nvPr/>
        </p:nvCxnSpPr>
        <p:spPr>
          <a:xfrm flipV="1">
            <a:off x="5392476" y="2595008"/>
            <a:ext cx="555397" cy="43188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859874" y="56425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g1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7188200" y="770185"/>
            <a:ext cx="703264" cy="341227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727944" y="317434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g3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>
          <a:xfrm flipH="1" flipV="1">
            <a:off x="7859874" y="2318843"/>
            <a:ext cx="301992" cy="79683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307505" y="40963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3" grpId="0"/>
      <p:bldP spid="23" grpId="0"/>
      <p:bldP spid="27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13</a:t>
            </a:fld>
            <a:endParaRPr lang="en-US" dirty="0">
              <a:latin typeface="+mj-lt"/>
            </a:endParaRPr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77860" y="3230032"/>
          <a:ext cx="814388" cy="482600"/>
        </p:xfrm>
        <a:graphic>
          <a:graphicData uri="http://schemas.openxmlformats.org/presentationml/2006/ole">
            <p:oleObj spid="_x0000_s3219" name="方程式" r:id="rId4" imgW="342751" imgH="203112" progId="Equation.3">
              <p:embed/>
            </p:oleObj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910013" y="3039529"/>
          <a:ext cx="1019175" cy="776287"/>
        </p:xfrm>
        <a:graphic>
          <a:graphicData uri="http://schemas.openxmlformats.org/presentationml/2006/ole">
            <p:oleObj spid="_x0000_s3220" name="方程式" r:id="rId5" imgW="126725" imgH="126725" progId="Equation.3">
              <p:embed/>
            </p:oleObj>
          </a:graphicData>
        </a:graphic>
      </p:graphicFrame>
      <p:sp>
        <p:nvSpPr>
          <p:cNvPr id="17" name="橢圓 16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58005" y="4718278"/>
            <a:ext cx="4182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The diversity is important</a:t>
            </a:r>
            <a:endParaRPr lang="zh-TW" altLang="en-US" sz="2800" dirty="0"/>
          </a:p>
        </p:txBody>
      </p:sp>
      <p:pic>
        <p:nvPicPr>
          <p:cNvPr id="3133" name="Picture 6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11872" y="1098525"/>
            <a:ext cx="18573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34" name="Object 62"/>
          <p:cNvGraphicFramePr>
            <a:graphicFrameLocks noChangeAspect="1"/>
          </p:cNvGraphicFramePr>
          <p:nvPr/>
        </p:nvGraphicFramePr>
        <p:xfrm>
          <a:off x="5112835" y="3196166"/>
          <a:ext cx="3692525" cy="533400"/>
        </p:xfrm>
        <a:graphic>
          <a:graphicData uri="http://schemas.openxmlformats.org/presentationml/2006/ole">
            <p:oleObj spid="_x0000_s3221" name="方程式" r:id="rId7" imgW="1803400" imgH="228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15072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to pick the diverse classifiers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95339" y="1126073"/>
            <a:ext cx="1225706" cy="499534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99982" y="1126073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064981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679536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7269736" y="1128715"/>
          <a:ext cx="873125" cy="512762"/>
        </p:xfrm>
        <a:graphic>
          <a:graphicData uri="http://schemas.openxmlformats.org/presentationml/2006/ole">
            <p:oleObj spid="_x0000_s25630" name="方程式" r:id="rId4" imgW="368140" imgH="215806" progId="Equation.3">
              <p:embed/>
            </p:oleObj>
          </a:graphicData>
        </a:graphic>
      </p:graphicFrame>
      <p:sp>
        <p:nvSpPr>
          <p:cNvPr id="11" name="右彎箭號 10"/>
          <p:cNvSpPr/>
          <p:nvPr/>
        </p:nvSpPr>
        <p:spPr>
          <a:xfrm rot="10800000">
            <a:off x="6679536" y="1896534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35426" y="1998134"/>
            <a:ext cx="2556947" cy="49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5400000" flipV="1">
            <a:off x="2518787" y="1731424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695339" y="2895601"/>
            <a:ext cx="1225706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08448" y="2895601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073447" y="299296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6688002" y="3001436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7263903" y="2898777"/>
          <a:ext cx="903287" cy="512763"/>
        </p:xfrm>
        <a:graphic>
          <a:graphicData uri="http://schemas.openxmlformats.org/presentationml/2006/ole">
            <p:oleObj spid="_x0000_s25631" name="方程式" r:id="rId5" imgW="380835" imgH="215806" progId="Equation.3">
              <p:embed/>
            </p:oleObj>
          </a:graphicData>
        </a:graphic>
      </p:graphicFrame>
      <p:sp>
        <p:nvSpPr>
          <p:cNvPr id="19" name="右彎箭號 18"/>
          <p:cNvSpPr/>
          <p:nvPr/>
        </p:nvSpPr>
        <p:spPr>
          <a:xfrm rot="10800000">
            <a:off x="6679536" y="3649136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35426" y="3750736"/>
            <a:ext cx="2556947" cy="499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右彎箭號 20"/>
          <p:cNvSpPr/>
          <p:nvPr/>
        </p:nvSpPr>
        <p:spPr>
          <a:xfrm rot="5400000" flipV="1">
            <a:off x="2518787" y="3484026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671010" y="4631797"/>
            <a:ext cx="1225706" cy="4995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84119" y="4631797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3049118" y="4729165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6663673" y="4737632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/>
        </p:nvGraphicFramePr>
        <p:xfrm>
          <a:off x="7240090" y="4621215"/>
          <a:ext cx="903288" cy="542925"/>
        </p:xfrm>
        <a:graphic>
          <a:graphicData uri="http://schemas.openxmlformats.org/presentationml/2006/ole">
            <p:oleObj spid="_x0000_s25632" name="方程式" r:id="rId6" imgW="381000" imgH="228600" progId="Equation.3">
              <p:embed/>
            </p:oleObj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558801" y="12049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58801" y="294957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58801" y="465940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T=3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794776" y="5164140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94776" y="5430841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95867" y="5697542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63005" y="593792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T=N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5052149" y="5168376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052149" y="5435077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053240" y="5701778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390388" y="5164140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390388" y="5430841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391479" y="5697542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7192963" y="5778500"/>
          <a:ext cx="993775" cy="542925"/>
        </p:xfrm>
        <a:graphic>
          <a:graphicData uri="http://schemas.openxmlformats.org/presentationml/2006/ole">
            <p:oleObj spid="_x0000_s25633" name="方程式" r:id="rId7" imgW="419100" imgH="228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  <p:bldP spid="29" grpId="0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180935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Weighting of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395" y="957128"/>
            <a:ext cx="7710299" cy="576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394" y="957127"/>
            <a:ext cx="7704000" cy="57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Diversity by re-weighting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721" y="948418"/>
            <a:ext cx="7704000" cy="57635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721" y="946800"/>
            <a:ext cx="7699256" cy="576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600" y="946800"/>
            <a:ext cx="7699265" cy="576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8335" y="948418"/>
            <a:ext cx="7699265" cy="576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721" y="953740"/>
            <a:ext cx="7699265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676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5966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Combine weak classifiers into 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447675" y="1494371"/>
          <a:ext cx="7769225" cy="555625"/>
        </p:xfrm>
        <a:graphic>
          <a:graphicData uri="http://schemas.openxmlformats.org/presentationml/2006/ole">
            <p:oleObj spid="_x0000_s26668" name="方程式" r:id="rId3" imgW="3263900" imgH="228600" progId="Equation.3">
              <p:embed/>
            </p:oleObj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Final decision: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552979" y="2893116"/>
          <a:ext cx="2860137" cy="984613"/>
        </p:xfrm>
        <a:graphic>
          <a:graphicData uri="http://schemas.openxmlformats.org/presentationml/2006/ole">
            <p:oleObj spid="_x0000_s26669" name="方程式" r:id="rId4" imgW="1282700" imgH="431800" progId="Equation.3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708400" y="3238496"/>
          <a:ext cx="895586" cy="503767"/>
        </p:xfrm>
        <a:graphic>
          <a:graphicData uri="http://schemas.openxmlformats.org/presentationml/2006/ole">
            <p:oleObj spid="_x0000_s26670" name="方程式" r:id="rId5" imgW="406224" imgH="228501" progId="Equation.3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6536251" y="3238496"/>
          <a:ext cx="419805" cy="503766"/>
        </p:xfrm>
        <a:graphic>
          <a:graphicData uri="http://schemas.openxmlformats.org/presentationml/2006/ole">
            <p:oleObj spid="_x0000_s26671" name="方程式" r:id="rId6" imgW="190500" imgH="228600" progId="Equation.3">
              <p:embed/>
            </p:oleObj>
          </a:graphicData>
        </a:graphic>
      </p:graphicFrame>
      <p:sp>
        <p:nvSpPr>
          <p:cNvPr id="18" name="右彎箭號 17"/>
          <p:cNvSpPr/>
          <p:nvPr/>
        </p:nvSpPr>
        <p:spPr>
          <a:xfrm rot="16200000" flipV="1">
            <a:off x="4945245" y="2917943"/>
            <a:ext cx="619948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右彎箭號 18"/>
          <p:cNvSpPr/>
          <p:nvPr/>
        </p:nvSpPr>
        <p:spPr>
          <a:xfrm rot="16200000" flipH="1" flipV="1">
            <a:off x="7343995" y="3382659"/>
            <a:ext cx="654059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3711586" y="4100507"/>
          <a:ext cx="1482725" cy="866775"/>
        </p:xfrm>
        <a:graphic>
          <a:graphicData uri="http://schemas.openxmlformats.org/presentationml/2006/ole">
            <p:oleObj spid="_x0000_s26672" name="方程式" r:id="rId7" imgW="672808" imgH="393529" progId="Equation.3">
              <p:embed/>
            </p:oleObj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6536251" y="4373560"/>
          <a:ext cx="949325" cy="503237"/>
        </p:xfrm>
        <a:graphic>
          <a:graphicData uri="http://schemas.openxmlformats.org/presentationml/2006/ole">
            <p:oleObj spid="_x0000_s26673" name="方程式" r:id="rId8" imgW="431613" imgH="228501" progId="Equation.3">
              <p:embed/>
            </p:oleObj>
          </a:graphicData>
        </a:graphic>
      </p:graphicFrame>
      <p:sp>
        <p:nvSpPr>
          <p:cNvPr id="21" name="矩形 20"/>
          <p:cNvSpPr/>
          <p:nvPr/>
        </p:nvSpPr>
        <p:spPr>
          <a:xfrm>
            <a:off x="230400" y="2431451"/>
            <a:ext cx="3856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Weight of weak classifier</a:t>
            </a:r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158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600" y="946800"/>
            <a:ext cx="7710313" cy="576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611" y="946800"/>
            <a:ext cx="7710302" cy="576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600" y="946800"/>
            <a:ext cx="7710302" cy="576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589" y="946800"/>
            <a:ext cx="7710302" cy="576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5111" y="946800"/>
            <a:ext cx="7710302" cy="5760000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7263925" y="2820112"/>
            <a:ext cx="17092" cy="37516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033473" y="2837204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5042019" y="2828658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71116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 in action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9698" name="Picture 2" descr="D:\ComputerVision\Github\AdaBoostExample\Presentation\Circle_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9397" y="940035"/>
            <a:ext cx="7333257" cy="5580000"/>
          </a:xfrm>
          <a:prstGeom prst="rect">
            <a:avLst/>
          </a:prstGeom>
          <a:noFill/>
        </p:spPr>
      </p:pic>
      <p:pic>
        <p:nvPicPr>
          <p:cNvPr id="29699" name="Picture 3" descr="D:\ComputerVision\Github\AdaBoostExample\Presentation\Circle_data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9397" y="940035"/>
            <a:ext cx="7333257" cy="5580000"/>
          </a:xfrm>
          <a:prstGeom prst="rect">
            <a:avLst/>
          </a:prstGeom>
          <a:noFill/>
        </p:spPr>
      </p:pic>
      <p:pic>
        <p:nvPicPr>
          <p:cNvPr id="29700" name="Picture 4" descr="D:\ComputerVision\Github\AdaBoostExample\Presentation\Circle_data_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1108" y="940035"/>
            <a:ext cx="7333258" cy="5580000"/>
          </a:xfrm>
          <a:prstGeom prst="rect">
            <a:avLst/>
          </a:prstGeom>
          <a:noFill/>
        </p:spPr>
      </p:pic>
      <p:sp>
        <p:nvSpPr>
          <p:cNvPr id="15" name="文字方塊 14"/>
          <p:cNvSpPr txBox="1"/>
          <p:nvPr/>
        </p:nvSpPr>
        <p:spPr>
          <a:xfrm>
            <a:off x="4831635" y="4064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T=76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991663" y="1905000"/>
            <a:ext cx="3565400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Rectangle shape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Symmetry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Entropy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442195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do computers see a car?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9525" y="1913381"/>
            <a:ext cx="3975424" cy="3270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025495" y="2230451"/>
            <a:ext cx="3179035" cy="2640651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2726111" y="2230451"/>
            <a:ext cx="0" cy="2640651"/>
          </a:xfrm>
          <a:prstGeom prst="line">
            <a:avLst/>
          </a:prstGeom>
          <a:ln w="44450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84420" y="3038555"/>
            <a:ext cx="2615012" cy="1483257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05712" y="1896533"/>
            <a:ext cx="1512606" cy="727105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905712" y="2234369"/>
            <a:ext cx="1512606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05712" y="2188116"/>
            <a:ext cx="1512606" cy="435522"/>
          </a:xfrm>
          <a:prstGeom prst="rect">
            <a:avLst/>
          </a:prstGeom>
          <a:solidFill>
            <a:srgbClr val="FFFF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930532" y="3682914"/>
            <a:ext cx="205415" cy="152400"/>
          </a:xfrm>
          <a:prstGeom prst="rect">
            <a:avLst/>
          </a:prstGeom>
          <a:noFill/>
          <a:ln w="3175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5" idx="0"/>
          </p:cNvCxnSpPr>
          <p:nvPr/>
        </p:nvCxnSpPr>
        <p:spPr>
          <a:xfrm flipV="1">
            <a:off x="3033240" y="1913381"/>
            <a:ext cx="1786285" cy="1769533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2"/>
          </p:cNvCxnSpPr>
          <p:nvPr/>
        </p:nvCxnSpPr>
        <p:spPr>
          <a:xfrm>
            <a:off x="3033240" y="3835314"/>
            <a:ext cx="1786285" cy="1348556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31779" y="529166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Computer sees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" grpId="0" animBg="1"/>
      <p:bldP spid="2" grpId="1" animBg="1"/>
      <p:bldP spid="13" grpId="0" animBg="1"/>
      <p:bldP spid="13" grpId="1" animBg="1"/>
      <p:bldP spid="7" grpId="0" animBg="1"/>
      <p:bldP spid="14" grpId="0" animBg="1"/>
      <p:bldP spid="15" grpId="0" animBg="1"/>
      <p:bldP spid="15" grpId="1" animBg="1"/>
      <p:bldP spid="21" grpId="0"/>
      <p:bldP spid="2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3709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 of vehicle detection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0722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7302" y="1504699"/>
            <a:ext cx="4560819" cy="3933183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986319"/>
            <a:ext cx="8689622" cy="56877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err="1" smtClean="0">
                <a:latin typeface="Arial"/>
              </a:rPr>
              <a:t>Haar</a:t>
            </a:r>
            <a:r>
              <a:rPr lang="en-US" altLang="zh-TW" sz="2400" dirty="0" smtClean="0">
                <a:latin typeface="Arial"/>
              </a:rPr>
              <a:t> like </a:t>
            </a:r>
            <a:r>
              <a:rPr lang="en-US" altLang="zh-TW" sz="2400" dirty="0" smtClean="0">
                <a:latin typeface="Arial"/>
              </a:rPr>
              <a:t>feature</a:t>
            </a: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Different types</a:t>
            </a: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Classifier number (Type X Position X Size) ≈ 160000</a:t>
            </a:r>
          </a:p>
        </p:txBody>
      </p:sp>
      <p:sp>
        <p:nvSpPr>
          <p:cNvPr id="10" name="矩形 9"/>
          <p:cNvSpPr/>
          <p:nvPr/>
        </p:nvSpPr>
        <p:spPr>
          <a:xfrm>
            <a:off x="3953579" y="1506636"/>
            <a:ext cx="262467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223541" y="1506636"/>
            <a:ext cx="262467" cy="762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08972" y="2014671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70467" y="2014671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 rot="16200000">
            <a:off x="6027061" y="2100647"/>
            <a:ext cx="478368" cy="1169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rot="16200000">
            <a:off x="6020711" y="2598063"/>
            <a:ext cx="491067" cy="116996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08972" y="3068150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70467" y="3068150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032934" y="3068150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709251" y="3068152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970746" y="3068151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709251" y="3313684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970746" y="3313684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295401" y="4157154"/>
            <a:ext cx="785456" cy="3132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08972" y="4157154"/>
            <a:ext cx="786429" cy="313266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 rot="16200000">
            <a:off x="543983" y="4836602"/>
            <a:ext cx="706968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62972" y="5071554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7112972" y="3826915"/>
            <a:ext cx="262467" cy="2455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374467" y="3826914"/>
            <a:ext cx="262467" cy="2455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7112972" y="4072447"/>
            <a:ext cx="262467" cy="2455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374467" y="4072447"/>
            <a:ext cx="262467" cy="2455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928835" y="1502407"/>
            <a:ext cx="4560820" cy="393318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5808835" y="3513649"/>
            <a:ext cx="503465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312300" y="3513649"/>
            <a:ext cx="481952" cy="1080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4368800" y="3708403"/>
            <a:ext cx="439421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3928835" y="3708403"/>
            <a:ext cx="439965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17" grpId="1" animBg="1"/>
      <p:bldP spid="18" grpId="0" animBg="1"/>
      <p:bldP spid="18" grpId="1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30399" y="939800"/>
            <a:ext cx="74234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Gungsuh" pitchFamily="18" charset="-127"/>
                <a:ea typeface="Gungsuh" pitchFamily="18" charset="-127"/>
              </a:rPr>
              <a:t>Robust Real-Time Face Detection</a:t>
            </a:r>
          </a:p>
          <a:p>
            <a:r>
              <a:rPr lang="en-US" altLang="zh-TW" dirty="0" smtClean="0">
                <a:latin typeface="Gungsuh" pitchFamily="18" charset="-127"/>
                <a:ea typeface="Gungsuh" pitchFamily="18" charset="-127"/>
              </a:rPr>
              <a:t>PAUL VIOLA / MICHAEL J. JONE</a:t>
            </a:r>
          </a:p>
        </p:txBody>
      </p:sp>
      <p:pic>
        <p:nvPicPr>
          <p:cNvPr id="31746" name="Picture 2" descr="C:\Users\LiangLeon\Desktop\ha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399" y="1915620"/>
            <a:ext cx="5103761" cy="2448264"/>
          </a:xfrm>
          <a:prstGeom prst="rect">
            <a:avLst/>
          </a:prstGeom>
          <a:noFill/>
        </p:spPr>
      </p:pic>
      <p:pic>
        <p:nvPicPr>
          <p:cNvPr id="31747" name="Picture 3" descr="C:\Users\LiangLeon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8625" y="1996052"/>
            <a:ext cx="3069293" cy="2299007"/>
          </a:xfrm>
          <a:prstGeom prst="rect">
            <a:avLst/>
          </a:prstGeom>
          <a:noFill/>
        </p:spPr>
      </p:pic>
      <p:pic>
        <p:nvPicPr>
          <p:cNvPr id="31748" name="Picture 4" descr="D:\ComputerVision\Github\AdaBoostExample\Presentation\Cascad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0399" y="4363884"/>
            <a:ext cx="3037734" cy="2192986"/>
          </a:xfrm>
          <a:prstGeom prst="rect">
            <a:avLst/>
          </a:prstGeom>
          <a:noFill/>
        </p:spPr>
      </p:pic>
      <p:sp>
        <p:nvSpPr>
          <p:cNvPr id="36" name="矩形 35"/>
          <p:cNvSpPr/>
          <p:nvPr/>
        </p:nvSpPr>
        <p:spPr>
          <a:xfrm>
            <a:off x="1447800" y="5401733"/>
            <a:ext cx="347133" cy="2624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2167467" y="5291666"/>
            <a:ext cx="465666" cy="4741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159934" y="2946400"/>
            <a:ext cx="753534" cy="71120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178065" y="2590800"/>
            <a:ext cx="530335" cy="55033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067065" y="2946400"/>
            <a:ext cx="428735" cy="469899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群組 8"/>
          <p:cNvGrpSpPr/>
          <p:nvPr/>
        </p:nvGrpSpPr>
        <p:grpSpPr>
          <a:xfrm>
            <a:off x="363792" y="2141097"/>
            <a:ext cx="8448368" cy="1766583"/>
            <a:chOff x="363792" y="3329444"/>
            <a:chExt cx="8448368" cy="1766583"/>
          </a:xfrm>
        </p:grpSpPr>
        <p:sp>
          <p:nvSpPr>
            <p:cNvPr id="10" name="圓角矩形 9"/>
            <p:cNvSpPr/>
            <p:nvPr/>
          </p:nvSpPr>
          <p:spPr bwMode="auto">
            <a:xfrm>
              <a:off x="1420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2563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3706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5687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6830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5" name="向右箭號 14"/>
            <p:cNvSpPr/>
            <p:nvPr/>
          </p:nvSpPr>
          <p:spPr bwMode="auto">
            <a:xfrm>
              <a:off x="363792" y="3626868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11712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0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59624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790336" y="3676028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2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87960" y="3676028"/>
              <a:ext cx="93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N-1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870288" y="3676028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10" idx="3"/>
              <a:endCxn id="11" idx="1"/>
            </p:cNvCxnSpPr>
            <p:nvPr/>
          </p:nvCxnSpPr>
          <p:spPr bwMode="auto">
            <a:xfrm>
              <a:off x="2335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2" name="直線單箭頭接點 21"/>
            <p:cNvCxnSpPr>
              <a:stCxn id="11" idx="3"/>
              <a:endCxn id="12" idx="1"/>
            </p:cNvCxnSpPr>
            <p:nvPr/>
          </p:nvCxnSpPr>
          <p:spPr bwMode="auto">
            <a:xfrm>
              <a:off x="3478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3" name="直線單箭頭接點 22"/>
            <p:cNvCxnSpPr>
              <a:stCxn id="13" idx="3"/>
              <a:endCxn id="14" idx="1"/>
            </p:cNvCxnSpPr>
            <p:nvPr/>
          </p:nvCxnSpPr>
          <p:spPr bwMode="auto">
            <a:xfrm>
              <a:off x="6602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4" name="直線單箭頭接點 23"/>
            <p:cNvCxnSpPr>
              <a:stCxn id="12" idx="3"/>
            </p:cNvCxnSpPr>
            <p:nvPr/>
          </p:nvCxnSpPr>
          <p:spPr bwMode="auto">
            <a:xfrm>
              <a:off x="4621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5" name="直線單箭頭接點 24"/>
            <p:cNvCxnSpPr>
              <a:endCxn id="13" idx="1"/>
            </p:cNvCxnSpPr>
            <p:nvPr/>
          </p:nvCxnSpPr>
          <p:spPr bwMode="auto">
            <a:xfrm>
              <a:off x="5459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26" name="文字方塊 25"/>
            <p:cNvSpPr txBox="1"/>
            <p:nvPr/>
          </p:nvSpPr>
          <p:spPr>
            <a:xfrm>
              <a:off x="4744064" y="3329444"/>
              <a:ext cx="83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 smtClean="0"/>
                <a:t>…</a:t>
              </a:r>
              <a:endParaRPr lang="zh-TW" altLang="en-US" sz="4000" b="1" dirty="0"/>
            </a:p>
          </p:txBody>
        </p:sp>
        <p:sp>
          <p:nvSpPr>
            <p:cNvPr id="27" name="向右箭號 26"/>
            <p:cNvSpPr/>
            <p:nvPr/>
          </p:nvSpPr>
          <p:spPr bwMode="auto">
            <a:xfrm>
              <a:off x="7897760" y="3629324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cxnSp>
          <p:nvCxnSpPr>
            <p:cNvPr id="28" name="直線單箭頭接點 27"/>
            <p:cNvCxnSpPr>
              <a:stCxn id="10" idx="2"/>
            </p:cNvCxnSpPr>
            <p:nvPr/>
          </p:nvCxnSpPr>
          <p:spPr bwMode="auto">
            <a:xfrm>
              <a:off x="1877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9" name="直線單箭頭接點 28"/>
            <p:cNvCxnSpPr>
              <a:stCxn id="11" idx="2"/>
            </p:cNvCxnSpPr>
            <p:nvPr/>
          </p:nvCxnSpPr>
          <p:spPr bwMode="auto">
            <a:xfrm>
              <a:off x="3020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0" name="直線單箭頭接點 29"/>
            <p:cNvCxnSpPr>
              <a:stCxn id="12" idx="2"/>
            </p:cNvCxnSpPr>
            <p:nvPr/>
          </p:nvCxnSpPr>
          <p:spPr bwMode="auto">
            <a:xfrm>
              <a:off x="4163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1" name="直線單箭頭接點 30"/>
            <p:cNvCxnSpPr>
              <a:stCxn id="13" idx="2"/>
            </p:cNvCxnSpPr>
            <p:nvPr/>
          </p:nvCxnSpPr>
          <p:spPr bwMode="auto">
            <a:xfrm>
              <a:off x="6145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2" name="直線單箭頭接點 31"/>
            <p:cNvCxnSpPr>
              <a:stCxn id="14" idx="2"/>
            </p:cNvCxnSpPr>
            <p:nvPr/>
          </p:nvCxnSpPr>
          <p:spPr bwMode="auto">
            <a:xfrm>
              <a:off x="7288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33" name="文字方塊 32"/>
            <p:cNvSpPr txBox="1"/>
            <p:nvPr/>
          </p:nvSpPr>
          <p:spPr>
            <a:xfrm>
              <a:off x="1546120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679288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37032" y="4816572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810864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951408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98208" y="349414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Input</a:t>
              </a:r>
              <a:endParaRPr lang="zh-TW" altLang="en-US" sz="1200" b="1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914968" y="34965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Output</a:t>
              </a:r>
              <a:endParaRPr lang="zh-TW" altLang="en-US" sz="1200" b="1" dirty="0"/>
            </a:p>
          </p:txBody>
        </p: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228600" y="910116"/>
            <a:ext cx="868962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altLang="zh-TW" sz="2400" dirty="0" smtClean="0">
              <a:ea typeface="新細明體" pitchFamily="18" charset="-120"/>
            </a:endParaRPr>
          </a:p>
          <a:p>
            <a:r>
              <a:rPr lang="en-US" altLang="zh-TW" sz="2400" dirty="0" smtClean="0">
                <a:ea typeface="新細明體" pitchFamily="18" charset="-120"/>
              </a:rPr>
              <a:t>Remove false cases fast</a:t>
            </a:r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02779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Conclusion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20"/>
            <a:ext cx="8689622" cy="34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noProof="0" dirty="0" smtClean="0">
                <a:latin typeface="Arial"/>
              </a:rPr>
              <a:t>Two heads are better than one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</a:t>
            </a:r>
            <a:r>
              <a:rPr kumimoji="0" lang="en-US" altLang="zh-TW" sz="2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diversity of weak classifier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24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1" name="Picture 7" descr="D:\ComputerVision\Github\AdaBoostExample\Presentation\Posit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81" y="997283"/>
            <a:ext cx="5300151" cy="2650075"/>
          </a:xfrm>
          <a:prstGeom prst="rect">
            <a:avLst/>
          </a:prstGeom>
          <a:noFill/>
        </p:spPr>
      </p:pic>
      <p:pic>
        <p:nvPicPr>
          <p:cNvPr id="41992" name="Picture 8" descr="D:\ComputerVision\Github\AdaBoostExample\Presentation\Negati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981" y="3785010"/>
            <a:ext cx="5300151" cy="2650075"/>
          </a:xfrm>
          <a:prstGeom prst="rect">
            <a:avLst/>
          </a:prstGeom>
          <a:noFill/>
        </p:spPr>
      </p:pic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21484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 from label data(supervised)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791200" y="24722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51133" y="21293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740400" y="49614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51133" y="46185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Background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24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20"/>
            <a:ext cx="8689622" cy="3914918"/>
          </a:xfrm>
        </p:spPr>
        <p:txBody>
          <a:bodyPr/>
          <a:lstStyle/>
          <a:p>
            <a:pPr marL="1200150" lvl="1" indent="-457200">
              <a:buNone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Find </a:t>
            </a:r>
            <a:r>
              <a:rPr lang="en-US" altLang="zh-TW" sz="2400" dirty="0" smtClean="0">
                <a:latin typeface="Arial"/>
              </a:rPr>
              <a:t>the </a:t>
            </a:r>
            <a:r>
              <a:rPr lang="en-US" altLang="zh-TW" sz="2400" dirty="0" smtClean="0"/>
              <a:t>hypothesis with best performance</a:t>
            </a: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None/>
            </a:pPr>
            <a:endParaRPr lang="en-US" altLang="zh-TW" sz="2400" dirty="0">
              <a:latin typeface="Arial"/>
            </a:endParaRPr>
          </a:p>
          <a:p>
            <a:pPr marL="1200150" lvl="1" indent="-457200">
              <a:buNone/>
            </a:pPr>
            <a:endParaRPr lang="en-US" altLang="zh-TW" sz="2400" dirty="0" smtClean="0">
              <a:latin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572820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earning Flow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077247" y="2404545"/>
            <a:ext cx="1674439" cy="1159934"/>
          </a:xfrm>
          <a:prstGeom prst="roundRect">
            <a:avLst/>
          </a:prstGeom>
          <a:noFill/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24681" y="2540017"/>
            <a:ext cx="2099734" cy="931332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</a:t>
            </a:r>
            <a:r>
              <a:rPr lang="en-US" altLang="zh-TW" dirty="0" smtClean="0">
                <a:solidFill>
                  <a:schemeClr val="tx1"/>
                </a:solidFill>
              </a:rPr>
              <a:t>earning algorithm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2937958" y="290407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6146825" y="290407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840390" y="290407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g(x</a:t>
            </a:r>
            <a:r>
              <a:rPr lang="en-US" altLang="zh-TW" dirty="0" smtClean="0"/>
              <a:t>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763286"/>
          </a:xfrm>
        </p:spPr>
        <p:txBody>
          <a:bodyPr/>
          <a:lstStyle/>
          <a:p>
            <a:pPr marL="1085850" lvl="1" indent="-342900">
              <a:buNone/>
            </a:pPr>
            <a:endParaRPr lang="zh-TW" altLang="zh-TW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87097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214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/>
              <a:t>Is it a car?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yes,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stock market go up or down? {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TW" sz="2400" dirty="0" smtClean="0"/>
              <a:t>Will you sleep well or bad tonight? </a:t>
            </a:r>
            <a:r>
              <a:rPr lang="en-US" altLang="zh-TW" sz="2400" dirty="0" smtClean="0"/>
              <a:t>{ good, </a:t>
            </a:r>
            <a:r>
              <a:rPr lang="en-US" altLang="zh-TW" sz="2400" dirty="0" smtClean="0"/>
              <a:t>bad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89295242"/>
              </p:ext>
            </p:extLst>
          </p:nvPr>
        </p:nvGraphicFramePr>
        <p:xfrm>
          <a:off x="2934387" y="2969186"/>
          <a:ext cx="3379787" cy="568325"/>
        </p:xfrm>
        <a:graphic>
          <a:graphicData uri="http://schemas.openxmlformats.org/presentationml/2006/ole">
            <p:oleObj spid="_x0000_s4142" name="方程式" r:id="rId4" imgW="1256755" imgH="203112" progId="Equation.3">
              <p:embed/>
            </p:oleObj>
          </a:graphicData>
        </a:graphic>
      </p:graphicFrame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xmlns="" val="699112820"/>
              </p:ext>
            </p:extLst>
          </p:nvPr>
        </p:nvGraphicFramePr>
        <p:xfrm>
          <a:off x="682111" y="4309533"/>
          <a:ext cx="3971336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155">
                  <a:extLst>
                    <a:ext uri="{9D8B030D-6E8A-4147-A177-3AD203B41FA5}">
                      <a16:colId xmlns:a16="http://schemas.microsoft.com/office/drawing/2014/main" xmlns="" val="3452721396"/>
                    </a:ext>
                  </a:extLst>
                </a:gridCol>
                <a:gridCol w="1783181">
                  <a:extLst>
                    <a:ext uri="{9D8B030D-6E8A-4147-A177-3AD203B41FA5}">
                      <a16:colId xmlns:a16="http://schemas.microsoft.com/office/drawing/2014/main" xmlns="" val="3776235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8764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6779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we</a:t>
                      </a:r>
                      <a:r>
                        <a:rPr lang="en-US" altLang="zh-TW" dirty="0" err="1"/>
                        <a:t>ight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70 </a:t>
                      </a:r>
                      <a:r>
                        <a:rPr lang="en-US" altLang="zh-TW" dirty="0" smtClean="0"/>
                        <a:t>kg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6677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charset="0"/>
                          <a:cs typeface="Arial" charset="0"/>
                        </a:rPr>
                        <a:t>sleep </a:t>
                      </a:r>
                      <a:r>
                        <a:rPr lang="en-US" altLang="zh-TW" dirty="0" smtClean="0">
                          <a:latin typeface="Arial" charset="0"/>
                          <a:cs typeface="Arial" charset="0"/>
                        </a:rPr>
                        <a:t>hours</a:t>
                      </a:r>
                      <a:endParaRPr lang="zh-TW" altLang="en-US" dirty="0">
                        <a:latin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7 </a:t>
                      </a:r>
                      <a:r>
                        <a:rPr lang="en-US" altLang="zh-TW" dirty="0" smtClean="0"/>
                        <a:t>hours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955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r>
                        <a:rPr lang="zh-TW" altLang="en-US" dirty="0" smtClean="0"/>
                        <a:t>xercise </a:t>
                      </a:r>
                      <a:r>
                        <a:rPr lang="en-US" altLang="zh-TW" dirty="0" smtClean="0"/>
                        <a:t>times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30 minutes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2403228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82111" y="392006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Data: X</a:t>
            </a:r>
            <a:endParaRPr lang="zh-TW" altLang="en-US" dirty="0"/>
          </a:p>
        </p:txBody>
      </p:sp>
      <p:graphicFrame>
        <p:nvGraphicFramePr>
          <p:cNvPr id="8" name="表格 7"/>
          <p:cNvGraphicFramePr/>
          <p:nvPr>
            <p:extLst>
              <p:ext uri="{D42A27DB-BD31-4B8C-83A1-F6EECF244321}">
                <p14:modId xmlns:p14="http://schemas.microsoft.com/office/powerpoint/2010/main" xmlns="" val="699112820"/>
              </p:ext>
            </p:extLst>
          </p:nvPr>
        </p:nvGraphicFramePr>
        <p:xfrm>
          <a:off x="6118221" y="5000627"/>
          <a:ext cx="21881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155">
                  <a:extLst>
                    <a:ext uri="{9D8B030D-6E8A-4147-A177-3AD203B41FA5}">
                      <a16:colId xmlns:a16="http://schemas.microsoft.com/office/drawing/2014/main" xmlns="" val="3452721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good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8764210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606667" y="4590562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Result: </a:t>
            </a:r>
            <a:r>
              <a:rPr lang="en-US" altLang="zh-TW" dirty="0" smtClean="0"/>
              <a:t>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763286"/>
          </a:xfrm>
        </p:spPr>
        <p:txBody>
          <a:bodyPr/>
          <a:lstStyle/>
          <a:p>
            <a:pPr marL="1085850" lvl="1" indent="-342900">
              <a:buNone/>
            </a:pPr>
            <a:endParaRPr lang="zh-TW" altLang="zh-TW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533292" cy="492443"/>
          </a:xfrm>
        </p:spPr>
        <p:txBody>
          <a:bodyPr/>
          <a:lstStyle/>
          <a:p>
            <a:pPr marL="342900" indent="-342900"/>
            <a:r>
              <a:rPr lang="en-US" altLang="zh-TW" sz="3200" dirty="0">
                <a:solidFill>
                  <a:schemeClr val="tx1"/>
                </a:solidFill>
                <a:latin typeface="+mj-lt"/>
              </a:rPr>
              <a:t>Binary classifier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 descr="C:\Users\LiangLeon\Pictures\GARMIN\BinaryClassifier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13" y="1227138"/>
            <a:ext cx="6975123" cy="5197257"/>
          </a:xfrm>
          <a:prstGeom prst="rect">
            <a:avLst/>
          </a:prstGeom>
          <a:noFill/>
        </p:spPr>
      </p:pic>
      <p:cxnSp>
        <p:nvCxnSpPr>
          <p:cNvPr id="16" name="直線接點 15"/>
          <p:cNvCxnSpPr/>
          <p:nvPr/>
        </p:nvCxnSpPr>
        <p:spPr>
          <a:xfrm flipH="1">
            <a:off x="2184400" y="1347184"/>
            <a:ext cx="3581401" cy="479961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42611" y="1391955"/>
            <a:ext cx="338667" cy="38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42611" y="1746351"/>
            <a:ext cx="338667" cy="37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文字方塊 20"/>
          <p:cNvSpPr txBox="1"/>
          <p:nvPr/>
        </p:nvSpPr>
        <p:spPr>
          <a:xfrm>
            <a:off x="7852191" y="138396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+1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905056" y="17070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6367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Performance is slightly better than random guessing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972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336248" y="3575158"/>
            <a:ext cx="5892800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327866" y="3345678"/>
            <a:ext cx="0" cy="51267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254449" y="3304219"/>
            <a:ext cx="0" cy="490114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5223381" y="3295752"/>
            <a:ext cx="11510" cy="49858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154157" y="41148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72595" y="411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982258" y="41148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1/2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05414" y="3295751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Error rate</a:t>
            </a:r>
            <a:endParaRPr lang="zh-TW" altLang="en-US" sz="2000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4527588" y="2533336"/>
            <a:ext cx="466737" cy="924847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4112661" y="2401480"/>
            <a:ext cx="1720215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2499644" y="2632719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970504" y="2409941"/>
            <a:ext cx="1824217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左大括弧 20"/>
          <p:cNvSpPr/>
          <p:nvPr/>
        </p:nvSpPr>
        <p:spPr>
          <a:xfrm rot="16200000">
            <a:off x="6415569" y="3373264"/>
            <a:ext cx="621292" cy="3005667"/>
          </a:xfrm>
          <a:prstGeom prst="leftBrace">
            <a:avLst>
              <a:gd name="adj1" fmla="val 8333"/>
              <a:gd name="adj2" fmla="val 4635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468216" y="52533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812530"/>
          </a:xfrm>
        </p:spPr>
        <p:txBody>
          <a:bodyPr/>
          <a:lstStyle/>
          <a:p>
            <a:pPr marL="1200150" lvl="1" indent="-457200">
              <a:buNone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80204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20"/>
            <a:ext cx="8689622" cy="5687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dirty="0" smtClean="0">
                <a:latin typeface="Arial"/>
              </a:rPr>
              <a:t>Classify by </a:t>
            </a:r>
            <a:r>
              <a:rPr lang="en-US" altLang="zh-TW" sz="2400" dirty="0" smtClean="0">
                <a:latin typeface="Arial"/>
              </a:rPr>
              <a:t>one </a:t>
            </a:r>
            <a:r>
              <a:rPr lang="en-US" altLang="zh-TW" sz="2400" dirty="0" smtClean="0">
                <a:latin typeface="Arial"/>
              </a:rPr>
              <a:t>attribute </a:t>
            </a:r>
            <a:r>
              <a:rPr lang="en-US" altLang="zh-TW" sz="2400" dirty="0" smtClean="0">
                <a:latin typeface="Arial"/>
              </a:rPr>
              <a:t>of data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dirty="0" smtClean="0">
                <a:latin typeface="Arial"/>
              </a:rPr>
              <a:t>If  sleep hours </a:t>
            </a:r>
            <a:r>
              <a:rPr lang="en-US" altLang="zh-TW" sz="2400" dirty="0" smtClean="0">
                <a:latin typeface="Arial"/>
              </a:rPr>
              <a:t>&gt;= </a:t>
            </a:r>
            <a:r>
              <a:rPr lang="en-US" altLang="zh-TW" sz="2400" dirty="0" smtClean="0">
                <a:latin typeface="Arial"/>
              </a:rPr>
              <a:t>7 hours </a:t>
            </a:r>
            <a:r>
              <a:rPr lang="en-US" altLang="zh-TW" sz="2400" dirty="0" smtClean="0">
                <a:latin typeface="Arial"/>
                <a:sym typeface="Wingdings" pitchFamily="2" charset="2"/>
              </a:rPr>
              <a:t></a:t>
            </a:r>
            <a:r>
              <a:rPr lang="en-US" altLang="zh-TW" sz="2400" dirty="0" smtClean="0">
                <a:latin typeface="Arial"/>
              </a:rPr>
              <a:t> +1 else -</a:t>
            </a:r>
            <a:r>
              <a:rPr lang="en-US" altLang="zh-TW" sz="2400" dirty="0" smtClean="0">
                <a:latin typeface="Arial"/>
              </a:rPr>
              <a:t>1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dirty="0" smtClean="0">
                <a:latin typeface="Arial"/>
              </a:rPr>
              <a:t>If exercise time &lt;= 1 hour </a:t>
            </a:r>
            <a:r>
              <a:rPr lang="en-US" altLang="zh-TW" sz="2400" dirty="0" smtClean="0">
                <a:latin typeface="Arial"/>
                <a:sym typeface="Wingdings" pitchFamily="2" charset="2"/>
              </a:rPr>
              <a:t> -1 else +1</a:t>
            </a:r>
            <a:endParaRPr lang="en-US" altLang="zh-TW" sz="2400" dirty="0" smtClean="0">
              <a:latin typeface="Arial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Often a weak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1" name="表格 10"/>
          <p:cNvGraphicFramePr/>
          <p:nvPr>
            <p:extLst>
              <p:ext uri="{D42A27DB-BD31-4B8C-83A1-F6EECF244321}">
                <p14:modId xmlns:p14="http://schemas.microsoft.com/office/powerpoint/2010/main" xmlns="" val="699112820"/>
              </p:ext>
            </p:extLst>
          </p:nvPr>
        </p:nvGraphicFramePr>
        <p:xfrm>
          <a:off x="1531218" y="1659467"/>
          <a:ext cx="397133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155">
                  <a:extLst>
                    <a:ext uri="{9D8B030D-6E8A-4147-A177-3AD203B41FA5}">
                      <a16:colId xmlns:a16="http://schemas.microsoft.com/office/drawing/2014/main" xmlns="" val="3452721396"/>
                    </a:ext>
                  </a:extLst>
                </a:gridCol>
                <a:gridCol w="1783181">
                  <a:extLst>
                    <a:ext uri="{9D8B030D-6E8A-4147-A177-3AD203B41FA5}">
                      <a16:colId xmlns:a16="http://schemas.microsoft.com/office/drawing/2014/main" xmlns="" val="3776235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" charset="0"/>
                          <a:cs typeface="Arial" charset="0"/>
                        </a:rPr>
                        <a:t>Sleep hours</a:t>
                      </a:r>
                      <a:endParaRPr lang="zh-TW" altLang="en-US" dirty="0">
                        <a:latin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7 </a:t>
                      </a:r>
                      <a:r>
                        <a:rPr lang="en-US" altLang="zh-TW" dirty="0" smtClean="0"/>
                        <a:t>hours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955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r>
                        <a:rPr lang="zh-TW" altLang="en-US" dirty="0" smtClean="0"/>
                        <a:t>xercise </a:t>
                      </a:r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30 minutes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2403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66550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 are vertical/horizontal lines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938" y="894490"/>
            <a:ext cx="7496549" cy="5600314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4803608" y="957129"/>
            <a:ext cx="42728" cy="535900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239848" y="1692304"/>
            <a:ext cx="410198" cy="410198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093795" y="3922643"/>
            <a:ext cx="805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864457" y="3574599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+1</a:t>
            </a:r>
            <a:endParaRPr lang="zh-TW" altLang="en-US" sz="4000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3882886" y="3922643"/>
            <a:ext cx="8429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987248" y="3540731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-</a:t>
            </a:r>
            <a:r>
              <a:rPr lang="en-US" altLang="zh-TW" sz="4000" dirty="0" smtClean="0"/>
              <a:t>1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4" grpId="1"/>
      <p:bldP spid="16" grpId="0"/>
      <p:bldP spid="16" grpId="1"/>
    </p:bld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customXml/itemProps3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5338</TotalTime>
  <Words>353</Words>
  <Application>Microsoft Office PowerPoint</Application>
  <PresentationFormat>如螢幕大小 (4:3)</PresentationFormat>
  <Paragraphs>158</Paragraphs>
  <Slides>24</Slides>
  <Notes>16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6" baseType="lpstr">
      <vt:lpstr>CorpTemplate</vt:lpstr>
      <vt:lpstr>方程式</vt:lpstr>
      <vt:lpstr>投影片 1</vt:lpstr>
      <vt:lpstr>How do computers see a car?</vt:lpstr>
      <vt:lpstr>Learn from label data(supervised)</vt:lpstr>
      <vt:lpstr>Learning Flow</vt:lpstr>
      <vt:lpstr>Binary classifier</vt:lpstr>
      <vt:lpstr>Binary classifier example</vt:lpstr>
      <vt:lpstr>Weak classifier</vt:lpstr>
      <vt:lpstr>Decision stump</vt:lpstr>
      <vt:lpstr>Decision stump are vertical/horizontal lines</vt:lpstr>
      <vt:lpstr>Can we do better?</vt:lpstr>
      <vt:lpstr>投影片 11</vt:lpstr>
      <vt:lpstr>投影片 12</vt:lpstr>
      <vt:lpstr>投影片 13</vt:lpstr>
      <vt:lpstr>How to pick the diverse classifiers</vt:lpstr>
      <vt:lpstr>Weighting of data</vt:lpstr>
      <vt:lpstr>Diversity by re-weighting</vt:lpstr>
      <vt:lpstr>Combine weak classifiers into strong classifier</vt:lpstr>
      <vt:lpstr>Strong classifier</vt:lpstr>
      <vt:lpstr>Adaboost in action</vt:lpstr>
      <vt:lpstr>Weak classifier of vehicle detection</vt:lpstr>
      <vt:lpstr>Cascade classifier</vt:lpstr>
      <vt:lpstr>Cascade classifier</vt:lpstr>
      <vt:lpstr>Conclusion</vt:lpstr>
      <vt:lpstr>投影片 24</vt:lpstr>
    </vt:vector>
  </TitlesOfParts>
  <Company>Garmin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Liang, Leon</cp:lastModifiedBy>
  <cp:revision>410</cp:revision>
  <cp:lastPrinted>2013-06-05T19:38:58Z</cp:lastPrinted>
  <dcterms:created xsi:type="dcterms:W3CDTF">2013-04-23T13:39:24Z</dcterms:created>
  <dcterms:modified xsi:type="dcterms:W3CDTF">2015-06-22T10:59:34Z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