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1" r:id="rId4"/>
  </p:sldMasterIdLst>
  <p:notesMasterIdLst>
    <p:notesMasterId r:id="rId33"/>
  </p:notesMasterIdLst>
  <p:handoutMasterIdLst>
    <p:handoutMasterId r:id="rId34"/>
  </p:handoutMasterIdLst>
  <p:sldIdLst>
    <p:sldId id="288" r:id="rId5"/>
    <p:sldId id="285" r:id="rId6"/>
    <p:sldId id="314" r:id="rId7"/>
    <p:sldId id="294" r:id="rId8"/>
    <p:sldId id="300" r:id="rId9"/>
    <p:sldId id="301" r:id="rId10"/>
    <p:sldId id="298" r:id="rId11"/>
    <p:sldId id="295" r:id="rId12"/>
    <p:sldId id="297" r:id="rId13"/>
    <p:sldId id="290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96" r:id="rId22"/>
    <p:sldId id="321" r:id="rId23"/>
    <p:sldId id="320" r:id="rId24"/>
    <p:sldId id="319" r:id="rId25"/>
    <p:sldId id="318" r:id="rId26"/>
    <p:sldId id="322" r:id="rId27"/>
    <p:sldId id="317" r:id="rId28"/>
    <p:sldId id="312" r:id="rId29"/>
    <p:sldId id="313" r:id="rId30"/>
    <p:sldId id="315" r:id="rId31"/>
    <p:sldId id="31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868">
          <p15:clr>
            <a:srgbClr val="A4A3A4"/>
          </p15:clr>
        </p15:guide>
        <p15:guide id="2" orient="horz" pos="1010">
          <p15:clr>
            <a:srgbClr val="A4A3A4"/>
          </p15:clr>
        </p15:guide>
        <p15:guide id="3" orient="horz" pos="1892">
          <p15:clr>
            <a:srgbClr val="A4A3A4"/>
          </p15:clr>
        </p15:guide>
        <p15:guide id="4" orient="horz" pos="120">
          <p15:clr>
            <a:srgbClr val="A4A3A4"/>
          </p15:clr>
        </p15:guide>
        <p15:guide id="5" orient="horz" pos="1840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orient="horz" pos="2173">
          <p15:clr>
            <a:srgbClr val="A4A3A4"/>
          </p15:clr>
        </p15:guide>
        <p15:guide id="8" orient="horz" pos="3735">
          <p15:clr>
            <a:srgbClr val="A4A3A4"/>
          </p15:clr>
        </p15:guide>
        <p15:guide id="9" orient="horz" pos="93">
          <p15:clr>
            <a:srgbClr val="A4A3A4"/>
          </p15:clr>
        </p15:guide>
        <p15:guide id="10" orient="horz" pos="3094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2705F5"/>
    <a:srgbClr val="FF5050"/>
    <a:srgbClr val="297DD3"/>
    <a:srgbClr val="1C5D9C"/>
    <a:srgbClr val="0C5ADC"/>
    <a:srgbClr val="2173D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8611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-996" y="-108"/>
      </p:cViewPr>
      <p:guideLst>
        <p:guide orient="horz" pos="3868"/>
        <p:guide orient="horz" pos="1010"/>
        <p:guide orient="horz" pos="1892"/>
        <p:guide orient="horz" pos="120"/>
        <p:guide orient="horz" pos="1840"/>
        <p:guide orient="horz" pos="4247"/>
        <p:guide orient="horz" pos="2173"/>
        <p:guide orient="horz" pos="3735"/>
        <p:guide orient="horz" pos="93"/>
        <p:guide orient="horz" pos="3094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52C7F-5FEC-2E4D-80AA-BF666F276660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FC9DB-9ECF-B642-8708-6B2248F1B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1092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DE02-E791-1340-B4FF-3939EE33ADCD}" type="datetime1">
              <a:rPr lang="en-US" smtClean="0"/>
              <a:pPr/>
              <a:t>6/12/2015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2ECF-EB76-B54F-9C26-F0E74F1A8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240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armin_LGO_007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603" y="2746298"/>
            <a:ext cx="2728984" cy="745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16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c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5142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55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97425" y="1143000"/>
            <a:ext cx="4106863" cy="4799013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7951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0" y="1143000"/>
            <a:ext cx="4106863" cy="4799013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692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ustom Lon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601" y="2954865"/>
            <a:ext cx="8689622" cy="300513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508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28600" y="1143000"/>
            <a:ext cx="8689622" cy="48133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82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0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04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267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68"/>
            <a:ext cx="9144222" cy="6858167"/>
            <a:chOff x="12330" y="-168"/>
            <a:chExt cx="9144222" cy="6858167"/>
          </a:xfrm>
        </p:grpSpPr>
        <p:pic>
          <p:nvPicPr>
            <p:cNvPr id="6" name="Picture 5" descr="Inverse_bar_hires2.jpg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0" y="-168"/>
              <a:ext cx="9144222" cy="6858167"/>
            </a:xfrm>
            <a:prstGeom prst="rect">
              <a:avLst/>
            </a:prstGeom>
          </p:spPr>
        </p:pic>
        <p:pic>
          <p:nvPicPr>
            <p:cNvPr id="7" name="Picture 6" descr="Garmin_Logo_Rgsd_CMYK black.jp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55" y="6290685"/>
              <a:ext cx="961204" cy="2595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849483" cy="55399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229600" cy="36933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79" y="6404172"/>
            <a:ext cx="513926" cy="284230"/>
          </a:xfrm>
          <a:prstGeom prst="rect">
            <a:avLst/>
          </a:prstGeom>
        </p:spPr>
        <p:txBody>
          <a:bodyPr/>
          <a:lstStyle>
            <a:lvl1pPr algn="l">
              <a:defRPr sz="1050" b="0"/>
            </a:lvl1pPr>
          </a:lstStyle>
          <a:p>
            <a:fld id="{F52E3F39-0206-E343-A815-B0E9B8087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008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0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297DD3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5800" y="3727121"/>
            <a:ext cx="7772400" cy="146970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297DD3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>Development flow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en-US" altLang="zh-TW" dirty="0" smtClean="0">
                <a:solidFill>
                  <a:schemeClr val="tx1"/>
                </a:solidFill>
                <a:latin typeface="+mj-lt"/>
              </a:rPr>
            </a:br>
            <a:r>
              <a:rPr lang="en-US" altLang="zh-TW" sz="2000" dirty="0" smtClean="0">
                <a:solidFill>
                  <a:schemeClr val="tx1"/>
                </a:solidFill>
                <a:latin typeface="+mj-lt"/>
              </a:rPr>
              <a:t>Armstrong  03-31-2015</a:t>
            </a:r>
            <a:r>
              <a:rPr lang="zh-TW" altLang="en-US" sz="2000" dirty="0" smtClean="0">
                <a:solidFill>
                  <a:schemeClr val="tx1"/>
                </a:solidFill>
                <a:latin typeface="+mj-lt"/>
              </a:rPr>
              <a:t/>
            </a:r>
            <a:br>
              <a:rPr lang="zh-TW" altLang="en-US" sz="2000" dirty="0" smtClean="0">
                <a:solidFill>
                  <a:schemeClr val="tx1"/>
                </a:solidFill>
                <a:latin typeface="+mj-lt"/>
              </a:rPr>
            </a:br>
            <a:endParaRPr lang="zh-TW" alt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00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j-lt"/>
              </a:rPr>
              <a:t>Proven Software Development </a:t>
            </a:r>
            <a:r>
              <a:rPr lang="en-US" sz="2400" dirty="0" smtClean="0">
                <a:latin typeface="+mj-lt"/>
              </a:rPr>
              <a:t>Process</a:t>
            </a:r>
            <a:endParaRPr lang="en-US" sz="24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692771" cy="553998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V model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10</a:t>
            </a:fld>
            <a:endParaRPr lang="en-US" dirty="0">
              <a:latin typeface="+mj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9" y="1679975"/>
            <a:ext cx="8409374" cy="433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群組 14"/>
          <p:cNvGrpSpPr/>
          <p:nvPr/>
        </p:nvGrpSpPr>
        <p:grpSpPr>
          <a:xfrm>
            <a:off x="1867363" y="2564766"/>
            <a:ext cx="4950332" cy="3310280"/>
            <a:chOff x="1867363" y="2564766"/>
            <a:chExt cx="4950332" cy="3310280"/>
          </a:xfrm>
        </p:grpSpPr>
        <p:sp>
          <p:nvSpPr>
            <p:cNvPr id="7" name="圓角矩形 6"/>
            <p:cNvSpPr/>
            <p:nvPr/>
          </p:nvSpPr>
          <p:spPr bwMode="auto">
            <a:xfrm>
              <a:off x="1867363" y="2575735"/>
              <a:ext cx="1584176" cy="576064"/>
            </a:xfrm>
            <a:prstGeom prst="roundRect">
              <a:avLst/>
            </a:prstGeom>
            <a:noFill/>
            <a:ln w="38100" cap="flat" cmpd="sng" algn="ctr">
              <a:solidFill>
                <a:srgbClr val="FF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2339752" y="3372546"/>
              <a:ext cx="1656184" cy="683299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4729463" y="3441674"/>
              <a:ext cx="2088232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3072571" y="4397471"/>
              <a:ext cx="1421673" cy="576064"/>
            </a:xfrm>
            <a:prstGeom prst="roundRect">
              <a:avLst/>
            </a:prstGeom>
            <a:noFill/>
            <a:ln w="3810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2" name="圓角矩形 11"/>
            <p:cNvSpPr/>
            <p:nvPr/>
          </p:nvSpPr>
          <p:spPr bwMode="auto">
            <a:xfrm>
              <a:off x="5173622" y="2564766"/>
              <a:ext cx="1584176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3334417" y="5298982"/>
              <a:ext cx="2520280" cy="576064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4757929" y="4401954"/>
              <a:ext cx="1669765" cy="576064"/>
            </a:xfrm>
            <a:prstGeom prst="roundRect">
              <a:avLst/>
            </a:prstGeom>
            <a:noFill/>
            <a:ln w="38100" cap="flat" cmpd="sng" algn="ctr">
              <a:solidFill>
                <a:srgbClr val="FF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9851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6261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Purpose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The process by which consumer products are developed at </a:t>
            </a:r>
            <a:r>
              <a:rPr lang="en-US" altLang="zh-TW" sz="2000" dirty="0" smtClean="0">
                <a:latin typeface="+mj-lt"/>
              </a:rPr>
              <a:t>Garmin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Responsibilities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Project manager(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Engineering PM</a:t>
            </a:r>
            <a:r>
              <a:rPr lang="en-US" altLang="zh-TW" sz="2000" dirty="0">
                <a:latin typeface="+mj-lt"/>
              </a:rPr>
              <a:t>): development process, all design review goals have been met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Project engineer(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EE</a:t>
            </a:r>
            <a:r>
              <a:rPr lang="en-US" altLang="zh-TW" sz="2000" dirty="0">
                <a:latin typeface="+mj-lt"/>
              </a:rPr>
              <a:t>): technical leadership for development activities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Product manager(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Marketing</a:t>
            </a:r>
            <a:r>
              <a:rPr lang="en-US" altLang="zh-TW" sz="2000" dirty="0">
                <a:latin typeface="+mj-lt"/>
              </a:rPr>
              <a:t>): communicate customers and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Bi-weekly held after PDP approved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Progress, Challenge, and </a:t>
            </a:r>
            <a:r>
              <a:rPr lang="en-US" altLang="zh-TW" sz="2000" dirty="0" err="1">
                <a:latin typeface="+mj-lt"/>
              </a:rPr>
              <a:t>Todo</a:t>
            </a:r>
            <a:r>
              <a:rPr lang="en-US" altLang="zh-TW" sz="2000" dirty="0">
                <a:latin typeface="+mj-lt"/>
              </a:rPr>
              <a:t>.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Major issues will be included in the PID report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zh-TW" sz="3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TW" altLang="zh-TW" sz="2000" dirty="0">
              <a:latin typeface="+mj-lt"/>
            </a:endParaRPr>
          </a:p>
          <a:p>
            <a:pPr marL="1085850" lvl="1" indent="-342900">
              <a:buFont typeface="Arial"/>
              <a:buChar char="•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65459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ENG100 -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Consumer Product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Development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Release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11</a:t>
            </a:fld>
            <a:endParaRPr lang="en-US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595"/>
            <a:ext cx="9144000" cy="428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801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</a:rPr>
              <a:t>Development Process </a:t>
            </a:r>
            <a:r>
              <a:rPr lang="en-US" altLang="zh-TW" sz="2400" dirty="0" smtClean="0">
                <a:latin typeface="+mj-lt"/>
              </a:rPr>
              <a:t>Overview</a:t>
            </a: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65459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ENG100 -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Consumer Product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Development </a:t>
            </a:r>
            <a:r>
              <a:rPr lang="en-US" altLang="zh-TW" sz="240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US" altLang="zh-TW" sz="2400" dirty="0" smtClean="0">
                <a:solidFill>
                  <a:schemeClr val="tx1"/>
                </a:solidFill>
                <a:latin typeface="+mj-lt"/>
              </a:rPr>
              <a:t>Release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12</a:t>
            </a:fld>
            <a:endParaRPr lang="en-US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44" y="1404728"/>
            <a:ext cx="8694058" cy="541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群組 8"/>
          <p:cNvGrpSpPr/>
          <p:nvPr/>
        </p:nvGrpSpPr>
        <p:grpSpPr>
          <a:xfrm>
            <a:off x="27484" y="1623394"/>
            <a:ext cx="8997876" cy="5197966"/>
            <a:chOff x="14232" y="1623394"/>
            <a:chExt cx="8997876" cy="5197966"/>
          </a:xfrm>
        </p:grpSpPr>
        <p:sp>
          <p:nvSpPr>
            <p:cNvPr id="7" name="圓角矩形 6"/>
            <p:cNvSpPr/>
            <p:nvPr/>
          </p:nvSpPr>
          <p:spPr bwMode="auto">
            <a:xfrm>
              <a:off x="80492" y="5779744"/>
              <a:ext cx="8931616" cy="1041616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5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  <a:ea typeface="Heiti TC Light" charset="0"/>
                  <a:cs typeface="Heiti TC Light" charset="0"/>
                  <a:sym typeface="Gill Sans Light" charset="0"/>
                </a:rPr>
                <a:t>ENG-116</a:t>
              </a:r>
              <a:endParaRPr kumimoji="0" lang="zh-TW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charset="0"/>
                <a:cs typeface="Heiti TC Light" charset="0"/>
                <a:sym typeface="Gill Sans Light" charset="0"/>
              </a:endParaRPr>
            </a:p>
          </p:txBody>
        </p:sp>
        <p:sp>
          <p:nvSpPr>
            <p:cNvPr id="8" name="圓角矩形 7"/>
            <p:cNvSpPr/>
            <p:nvPr/>
          </p:nvSpPr>
          <p:spPr bwMode="auto">
            <a:xfrm>
              <a:off x="79511" y="2153476"/>
              <a:ext cx="8932595" cy="1367121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5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+mj-lt"/>
                  <a:ea typeface="Heiti TC Light" charset="0"/>
                  <a:cs typeface="Heiti TC Light" charset="0"/>
                  <a:sym typeface="Gill Sans Light" charset="0"/>
                </a:rPr>
                <a:t>ENG-112</a:t>
              </a:r>
              <a:endParaRPr kumimoji="0" lang="zh-TW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charset="0"/>
                <a:cs typeface="Heiti TC Light" charset="0"/>
                <a:sym typeface="Gill Sans Light" charset="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4232" y="1630018"/>
              <a:ext cx="14289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TOP Level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399068" y="1623394"/>
              <a:ext cx="180850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Detail Design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27887" y="1653977"/>
              <a:ext cx="237917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Factory Prototype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931326" y="1653977"/>
              <a:ext cx="130997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Pilot Run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650020" y="1647350"/>
              <a:ext cx="56938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  <a:latin typeface="+mj-lt"/>
                </a:rPr>
                <a:t>MP</a:t>
              </a:r>
              <a:endParaRPr lang="zh-TW" altLang="en-US" sz="2000" b="1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61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2624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Purpose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Describes how Garmin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</a:rPr>
              <a:t>consumer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000" dirty="0">
                <a:latin typeface="+mj-lt"/>
              </a:rPr>
              <a:t>SW is designed, developed, and </a:t>
            </a:r>
            <a:r>
              <a:rPr lang="en-US" altLang="zh-TW" sz="2000" dirty="0" smtClean="0">
                <a:latin typeface="+mj-lt"/>
              </a:rPr>
              <a:t>maintained</a:t>
            </a:r>
            <a:endParaRPr lang="en-US" altLang="zh-TW" sz="3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Scope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All </a:t>
            </a:r>
            <a:r>
              <a:rPr lang="en-US" altLang="zh-TW" sz="2000" dirty="0">
                <a:latin typeface="+mj-lt"/>
              </a:rPr>
              <a:t>Consumer SW products </a:t>
            </a:r>
            <a:r>
              <a:rPr lang="en-US" altLang="zh-TW" sz="2000" dirty="0" smtClean="0">
                <a:latin typeface="+mj-lt"/>
              </a:rPr>
              <a:t>except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Internal use</a:t>
            </a:r>
            <a:endParaRPr lang="zh-TW" altLang="zh-TW" sz="1800" dirty="0">
              <a:latin typeface="+mj-lt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OEM</a:t>
            </a:r>
            <a:endParaRPr lang="zh-TW" altLang="zh-TW" sz="1800" dirty="0">
              <a:latin typeface="+mj-lt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SW operates on 3</a:t>
            </a:r>
            <a:r>
              <a:rPr lang="en-US" altLang="zh-TW" sz="1800" baseline="30000" dirty="0">
                <a:latin typeface="+mj-lt"/>
              </a:rPr>
              <a:t>rd</a:t>
            </a:r>
            <a:r>
              <a:rPr lang="en-US" altLang="zh-TW" sz="1800" dirty="0">
                <a:latin typeface="+mj-lt"/>
              </a:rPr>
              <a:t> party hardware</a:t>
            </a:r>
            <a:endParaRPr lang="zh-TW" altLang="zh-TW" sz="1800" dirty="0">
              <a:latin typeface="+mj-lt"/>
            </a:endParaRPr>
          </a:p>
          <a:p>
            <a:pPr marL="1714500" lvl="2" indent="-571500">
              <a:buFont typeface="Wingdings" panose="05000000000000000000" pitchFamily="2" charset="2"/>
              <a:buChar char="Ø"/>
            </a:pPr>
            <a:endParaRPr lang="en-US" sz="16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="" xmlns:p14="http://schemas.microsoft.com/office/powerpoint/2010/main" val="38311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6138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Lead SW engineer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Establish soft task priorities, assign tasks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Collaborate with lead EE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Detail design review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Monitor progress milestone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Collaborate with other departments(Cartography, IT, … )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PID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Ensure compliance, royalty, and 3</a:t>
            </a:r>
            <a:r>
              <a:rPr lang="en-US" altLang="zh-TW" sz="2000" baseline="30000" dirty="0" smtClean="0">
                <a:latin typeface="+mj-lt"/>
              </a:rPr>
              <a:t>rd</a:t>
            </a:r>
            <a:r>
              <a:rPr lang="en-US" altLang="zh-TW" sz="2000" dirty="0" smtClean="0">
                <a:latin typeface="+mj-lt"/>
              </a:rPr>
              <a:t> party agreements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Other </a:t>
            </a:r>
            <a:r>
              <a:rPr lang="en-US" altLang="zh-TW" sz="2000" dirty="0">
                <a:latin typeface="+mj-lt"/>
              </a:rPr>
              <a:t>assignment by manager or team </a:t>
            </a:r>
            <a:r>
              <a:rPr lang="en-US" altLang="zh-TW" sz="2000" dirty="0" smtClean="0">
                <a:latin typeface="+mj-lt"/>
              </a:rPr>
              <a:t>leader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smtClean="0">
                <a:latin typeface="+mj-lt"/>
              </a:rPr>
              <a:t>SW </a:t>
            </a:r>
            <a:r>
              <a:rPr lang="en-US" altLang="zh-TW" sz="2400" dirty="0">
                <a:latin typeface="+mj-lt"/>
              </a:rPr>
              <a:t>engineer(s)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Execute the design and development of product SW</a:t>
            </a:r>
            <a:endParaRPr lang="zh-TW" altLang="zh-TW" sz="20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Integrating product SW with </a:t>
            </a:r>
            <a:r>
              <a:rPr lang="en-US" altLang="zh-TW" sz="2000" dirty="0" smtClean="0">
                <a:latin typeface="+mj-lt"/>
              </a:rPr>
              <a:t>hardware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SW release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Report task progress to manager, team leader, or lead SW engineer</a:t>
            </a:r>
            <a:endParaRPr lang="zh-TW" altLang="zh-TW" sz="20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+mj-lt"/>
              </a:rPr>
              <a:t>Other assignment</a:t>
            </a:r>
            <a:endParaRPr lang="en-US" altLang="zh-TW" sz="3000" dirty="0" smtClean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="" xmlns:p14="http://schemas.microsoft.com/office/powerpoint/2010/main" val="36207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Product Concept (FRM-221) or PDP (FRM-346</a:t>
            </a:r>
            <a:r>
              <a:rPr lang="en-US" altLang="zh-TW" sz="2400" dirty="0" smtClean="0"/>
              <a:t>)</a:t>
            </a:r>
            <a:endParaRPr lang="en-US" altLang="zh-TW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</a:rPr>
              <a:t>Consumer Software Design Method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40" y="1580115"/>
            <a:ext cx="7177083" cy="488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46" y="1633123"/>
            <a:ext cx="8685078" cy="417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985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0783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+mj-lt"/>
              </a:rPr>
              <a:t>Top-Level Design </a:t>
            </a:r>
            <a:r>
              <a:rPr lang="en-US" altLang="zh-TW" sz="2400" dirty="0" smtClean="0">
                <a:latin typeface="+mj-lt"/>
              </a:rPr>
              <a:t>Phase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Goal -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set a solid foundation for subsequent detailed 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design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 summary of application </a:t>
            </a:r>
            <a:r>
              <a:rPr lang="en-US" altLang="zh-TW" sz="2000" dirty="0" smtClean="0">
                <a:latin typeface="+mj-lt"/>
              </a:rPr>
              <a:t>software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What shall </a:t>
            </a:r>
            <a:r>
              <a:rPr lang="en-US" altLang="zh-TW" sz="1800" dirty="0">
                <a:latin typeface="+mj-lt"/>
              </a:rPr>
              <a:t>be completed at Detailed Design </a:t>
            </a:r>
            <a:r>
              <a:rPr lang="en-US" altLang="zh-TW" sz="1800" dirty="0" smtClean="0">
                <a:latin typeface="+mj-lt"/>
              </a:rPr>
              <a:t>Phase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What shall </a:t>
            </a:r>
            <a:r>
              <a:rPr lang="en-US" altLang="zh-TW" sz="1800" dirty="0">
                <a:latin typeface="+mj-lt"/>
              </a:rPr>
              <a:t>be evaluated at Prototype Design </a:t>
            </a:r>
            <a:r>
              <a:rPr lang="en-US" altLang="zh-TW" sz="1800" dirty="0" smtClean="0">
                <a:latin typeface="+mj-lt"/>
              </a:rPr>
              <a:t>Review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Verification criteria for new soft </a:t>
            </a:r>
            <a:r>
              <a:rPr lang="en-US" altLang="zh-TW" sz="1800" dirty="0" smtClean="0">
                <a:latin typeface="+mj-lt"/>
              </a:rPr>
              <a:t>features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 summary of HW/SW interface software: (</a:t>
            </a:r>
            <a:r>
              <a:rPr lang="en-US" altLang="zh-TW" sz="2000" dirty="0">
                <a:solidFill>
                  <a:srgbClr val="002060"/>
                </a:solidFill>
                <a:latin typeface="+mj-lt"/>
              </a:rPr>
              <a:t>by lead EE</a:t>
            </a:r>
            <a:r>
              <a:rPr lang="en-US" altLang="zh-TW" sz="2000" dirty="0" smtClean="0">
                <a:latin typeface="+mj-lt"/>
              </a:rPr>
              <a:t>)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Overview of HW/SW integration work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How to test and validate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Factory test SW support</a:t>
            </a:r>
            <a:endParaRPr lang="zh-TW" altLang="zh-TW" sz="18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>
                <a:latin typeface="+mj-lt"/>
              </a:rPr>
              <a:t>Memory resource will be allocated to BB, system code, </a:t>
            </a:r>
            <a:r>
              <a:rPr lang="en-US" altLang="zh-TW" sz="1800" dirty="0" err="1">
                <a:latin typeface="+mj-lt"/>
              </a:rPr>
              <a:t>nonvol</a:t>
            </a:r>
            <a:r>
              <a:rPr lang="en-US" altLang="zh-TW" sz="1800" dirty="0">
                <a:latin typeface="+mj-lt"/>
              </a:rPr>
              <a:t>, built-in </a:t>
            </a:r>
            <a:r>
              <a:rPr lang="en-US" altLang="zh-TW" sz="1800" dirty="0" smtClean="0">
                <a:latin typeface="+mj-lt"/>
              </a:rPr>
              <a:t>maps</a:t>
            </a:r>
            <a:endParaRPr lang="zh-TW" altLang="zh-TW" sz="18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A preliminary test </a:t>
            </a:r>
            <a:r>
              <a:rPr lang="en-US" altLang="zh-TW" sz="1800" dirty="0" smtClean="0">
                <a:latin typeface="+mj-lt"/>
              </a:rPr>
              <a:t>plan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GPN(Garmin Part Numbers), BOM(Bills of Material), royalty-bearing items.</a:t>
            </a:r>
            <a:endParaRPr lang="zh-TW" altLang="zh-TW" sz="18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Top level design review (conduct with ENG-116</a:t>
            </a:r>
            <a:r>
              <a:rPr lang="en-US" altLang="zh-TW" sz="1800" dirty="0" smtClean="0">
                <a:latin typeface="+mj-lt"/>
              </a:rPr>
              <a:t>)</a:t>
            </a:r>
            <a:endParaRPr lang="en-US" altLang="zh-TW" sz="2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="" xmlns:p14="http://schemas.microsoft.com/office/powerpoint/2010/main" val="34008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6918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lt"/>
              </a:rPr>
              <a:t>Detail design Phase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Goal -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produce a Working Prototype with sufficient confidence to   introduce the product to the 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factory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Establish SW </a:t>
            </a:r>
            <a:r>
              <a:rPr lang="en-US" altLang="zh-TW" sz="2000" dirty="0" smtClean="0">
                <a:latin typeface="+mj-lt"/>
              </a:rPr>
              <a:t>configuration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Low-Level </a:t>
            </a:r>
            <a:r>
              <a:rPr lang="en-US" altLang="zh-TW" sz="2000" dirty="0" smtClean="0">
                <a:latin typeface="+mj-lt"/>
              </a:rPr>
              <a:t>SW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Support of both HW and SW design review</a:t>
            </a:r>
            <a:endParaRPr lang="en-US" altLang="zh-TW" sz="1600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 smtClean="0">
                <a:latin typeface="+mj-lt"/>
              </a:rPr>
              <a:t>HWM </a:t>
            </a:r>
            <a:r>
              <a:rPr lang="en-US" altLang="zh-TW" sz="1600" dirty="0">
                <a:latin typeface="+mj-lt"/>
              </a:rPr>
              <a:t>software development</a:t>
            </a:r>
            <a:endParaRPr lang="zh-TW" altLang="zh-TW" sz="16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Establish </a:t>
            </a:r>
            <a:r>
              <a:rPr lang="en-US" altLang="zh-TW" sz="1600" dirty="0" smtClean="0">
                <a:latin typeface="+mj-lt"/>
              </a:rPr>
              <a:t>IOP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+mj-lt"/>
              </a:rPr>
              <a:t>Support for SW diagnostics such as exception report, memory consumption</a:t>
            </a:r>
            <a:r>
              <a:rPr lang="en-US" altLang="zh-TW" sz="1600" dirty="0" smtClean="0">
                <a:latin typeface="+mj-lt"/>
              </a:rPr>
              <a:t>…</a:t>
            </a:r>
            <a:endParaRPr lang="zh-TW" altLang="zh-TW" sz="16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Application SW (high level</a:t>
            </a:r>
            <a:r>
              <a:rPr lang="en-US" altLang="zh-TW" sz="2000" dirty="0" smtClean="0">
                <a:latin typeface="+mj-lt"/>
              </a:rPr>
              <a:t>)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Simulate </a:t>
            </a:r>
            <a:r>
              <a:rPr lang="en-US" altLang="zh-TW" sz="1800" dirty="0">
                <a:latin typeface="+mj-lt"/>
              </a:rPr>
              <a:t>the target hardware </a:t>
            </a:r>
            <a:r>
              <a:rPr lang="en-US" altLang="zh-TW" sz="1800" dirty="0" smtClean="0">
                <a:latin typeface="+mj-lt"/>
              </a:rPr>
              <a:t>platform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Soft </a:t>
            </a:r>
            <a:r>
              <a:rPr lang="en-US" altLang="zh-TW" sz="1800" dirty="0">
                <a:latin typeface="+mj-lt"/>
              </a:rPr>
              <a:t>feature </a:t>
            </a:r>
            <a:r>
              <a:rPr lang="en-US" altLang="zh-TW" sz="1800" dirty="0" smtClean="0">
                <a:latin typeface="+mj-lt"/>
              </a:rPr>
              <a:t>development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en-US" altLang="zh-TW" sz="1800" dirty="0" smtClean="0">
                <a:latin typeface="+mj-lt"/>
              </a:rPr>
              <a:t>Feature priority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Detailed design review (conduct with ENG-116)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</a:rPr>
              <a:t>Working </a:t>
            </a:r>
            <a:r>
              <a:rPr lang="en-US" altLang="zh-TW" sz="2000" dirty="0">
                <a:solidFill>
                  <a:srgbClr val="FF0000"/>
                </a:solidFill>
                <a:latin typeface="+mj-lt"/>
              </a:rPr>
              <a:t>prototype </a:t>
            </a:r>
            <a:r>
              <a:rPr lang="en-US" altLang="zh-TW" sz="2000" dirty="0">
                <a:latin typeface="+mj-lt"/>
              </a:rPr>
              <a:t>design review (conduct with ENG-116)</a:t>
            </a:r>
            <a:endParaRPr lang="zh-TW" altLang="zh-TW" sz="2000" dirty="0"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ü"/>
            </a:pPr>
            <a:endParaRPr lang="en-US" altLang="zh-TW" sz="2200" dirty="0" smtClean="0">
              <a:latin typeface="+mj-lt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zh-TW" altLang="zh-TW" sz="2200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600" dirty="0" smtClean="0">
              <a:solidFill>
                <a:srgbClr val="FF0000"/>
              </a:solidFill>
              <a:latin typeface="+mj-lt"/>
            </a:endParaRPr>
          </a:p>
          <a:p>
            <a:pPr lvl="0"/>
            <a:r>
              <a:rPr lang="en-US" altLang="zh-TW" dirty="0" smtClean="0">
                <a:latin typeface="+mj-lt"/>
              </a:rPr>
              <a:t>		</a:t>
            </a:r>
            <a:endParaRPr lang="zh-TW" altLang="zh-TW" dirty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16280" cy="553998"/>
          </a:xfrm>
        </p:spPr>
        <p:txBody>
          <a:bodyPr/>
          <a:lstStyle/>
          <a:p>
            <a:pPr marL="342900" indent="-342900"/>
            <a:r>
              <a:rPr lang="en-US" altLang="zh-TW" dirty="0">
                <a:solidFill>
                  <a:schemeClr val="tx1"/>
                </a:solidFill>
                <a:latin typeface="+mj-lt"/>
              </a:rPr>
              <a:t>ENG-112 </a:t>
            </a:r>
            <a:r>
              <a:rPr lang="en-US" altLang="zh-TW" sz="2800" dirty="0">
                <a:solidFill>
                  <a:schemeClr val="tx1"/>
                </a:solidFill>
                <a:latin typeface="+mj-lt"/>
              </a:rPr>
              <a:t>Consumer Software Design Method</a:t>
            </a:r>
          </a:p>
        </p:txBody>
      </p:sp>
    </p:spTree>
    <p:extLst>
      <p:ext uri="{BB962C8B-B14F-4D97-AF65-F5344CB8AC3E}">
        <p14:creationId xmlns="" xmlns:p14="http://schemas.microsoft.com/office/powerpoint/2010/main" val="47895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421038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zh-TW" sz="2400" dirty="0" smtClean="0"/>
              <a:t>Purpose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/>
              <a:t>Define procedures for design </a:t>
            </a:r>
            <a:r>
              <a:rPr lang="en-US" altLang="zh-TW" sz="2000" dirty="0" smtClean="0"/>
              <a:t>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Scope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C00000"/>
                </a:solidFill>
              </a:rPr>
              <a:t>Primary</a:t>
            </a:r>
            <a:r>
              <a:rPr lang="en-US" altLang="zh-TW" sz="2000" dirty="0"/>
              <a:t> design reviews</a:t>
            </a:r>
            <a:endParaRPr lang="zh-TW" altLang="zh-TW" sz="20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C00000"/>
                </a:solidFill>
              </a:rPr>
              <a:t>Secondary</a:t>
            </a:r>
            <a:r>
              <a:rPr lang="en-US" altLang="zh-TW" sz="2000" dirty="0"/>
              <a:t> design reviews</a:t>
            </a:r>
            <a:endParaRPr lang="en-US" altLang="zh-TW" sz="2000" dirty="0" smtClean="0"/>
          </a:p>
          <a:p>
            <a:pPr marL="342900" indent="-342900">
              <a:buFont typeface="Arial"/>
              <a:buChar char="•"/>
            </a:pPr>
            <a:r>
              <a:rPr lang="en-US" altLang="zh-TW" sz="2400" dirty="0" smtClean="0"/>
              <a:t>Decision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</a:t>
            </a:r>
            <a:r>
              <a:rPr lang="en-US" sz="2000" dirty="0" smtClean="0"/>
              <a:t>met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not met / Mitigation plan </a:t>
            </a:r>
            <a:r>
              <a:rPr lang="en-US" sz="2000" dirty="0" smtClean="0"/>
              <a:t>defined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Review goal not met / No mitigation plan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819146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ENG-116 </a:t>
            </a:r>
            <a:r>
              <a:rPr lang="en-US" altLang="zh-TW" sz="2400" dirty="0">
                <a:solidFill>
                  <a:schemeClr val="tx1"/>
                </a:solidFill>
              </a:rPr>
              <a:t>Consumer Engineering Design Review Procedure</a:t>
            </a:r>
            <a:endParaRPr lang="en-US" sz="24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0829" y="2779222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86" y="4305053"/>
            <a:ext cx="1281231" cy="118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5916" y="1860729"/>
            <a:ext cx="747863" cy="62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1987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34311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Weight of data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9939" name="Picture 3" descr="C:\Users\LiangLeon\Pictures\GARMIN\weight_of_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268" y="1190809"/>
            <a:ext cx="6114665" cy="4833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1234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535531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Development evolution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  <a:sym typeface="Gill Sans Light"/>
              </a:rPr>
              <a:t>Software Configuration </a:t>
            </a:r>
            <a:r>
              <a:rPr lang="en-US" altLang="zh-TW" sz="2400" dirty="0" smtClean="0">
                <a:latin typeface="+mj-lt"/>
                <a:sym typeface="Gill Sans Light"/>
              </a:rPr>
              <a:t>Management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Current </a:t>
            </a:r>
            <a:r>
              <a:rPr lang="en-US" altLang="zh-TW" sz="2400" dirty="0" smtClean="0">
                <a:latin typeface="+mj-lt"/>
              </a:rPr>
              <a:t>process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V model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ENG-100 </a:t>
            </a:r>
            <a:r>
              <a:rPr lang="en-US" altLang="zh-TW" sz="2400" dirty="0" smtClean="0">
                <a:latin typeface="+mj-lt"/>
              </a:rPr>
              <a:t>Consumer </a:t>
            </a:r>
            <a:r>
              <a:rPr lang="en-US" altLang="zh-TW" sz="2400" dirty="0">
                <a:latin typeface="+mj-lt"/>
              </a:rPr>
              <a:t>Product Development and </a:t>
            </a:r>
            <a:r>
              <a:rPr lang="en-US" altLang="zh-TW" sz="2400" dirty="0" smtClean="0">
                <a:latin typeface="+mj-lt"/>
              </a:rPr>
              <a:t>Release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ENG-112 Consumer Software Design </a:t>
            </a:r>
            <a:r>
              <a:rPr lang="en-US" altLang="zh-TW" sz="2400" dirty="0" smtClean="0">
                <a:latin typeface="+mj-lt"/>
              </a:rPr>
              <a:t>Method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ENG-116 Consumer Engineering Design Review </a:t>
            </a:r>
            <a:r>
              <a:rPr lang="en-US" altLang="zh-TW" sz="2400" dirty="0" smtClean="0">
                <a:latin typeface="+mj-lt"/>
              </a:rPr>
              <a:t>Procedure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/>
              <a:t>Garmin product development </a:t>
            </a:r>
            <a:r>
              <a:rPr lang="en-US" altLang="zh-TW" sz="2400" dirty="0" smtClean="0"/>
              <a:t>process</a:t>
            </a:r>
          </a:p>
          <a:p>
            <a:pPr marL="342900" indent="-342900">
              <a:buFont typeface="Arial"/>
              <a:buChar char="•"/>
            </a:pPr>
            <a:r>
              <a:rPr lang="en-US" altLang="zh-TW" sz="2400" dirty="0">
                <a:latin typeface="+mj-lt"/>
              </a:rPr>
              <a:t>APAC derivative product develop flow overview</a:t>
            </a:r>
            <a:endParaRPr lang="zh-TW" altLang="zh-TW" sz="2400" dirty="0">
              <a:latin typeface="+mj-lt"/>
            </a:endParaRPr>
          </a:p>
          <a:p>
            <a:pPr marL="342900" indent="-342900">
              <a:buFont typeface="Arial"/>
              <a:buChar char="•"/>
            </a:pPr>
            <a:endParaRPr lang="en-US" altLang="zh-TW" sz="2400" dirty="0">
              <a:latin typeface="+mj-lt"/>
            </a:endParaRPr>
          </a:p>
          <a:p>
            <a:pPr marL="342900" indent="-342900">
              <a:buFont typeface="Arial"/>
              <a:buChar char="•"/>
            </a:pPr>
            <a:endParaRPr lang="en-US" sz="2400" dirty="0" smtClean="0">
              <a:latin typeface="+mj-lt"/>
            </a:endParaRPr>
          </a:p>
          <a:p>
            <a:pPr marL="1085850" lvl="1" indent="-342900">
              <a:buFont typeface="Arial"/>
              <a:buChar char="•"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1590179" cy="553998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  <a:latin typeface="+mj-lt"/>
              </a:rPr>
              <a:t>Agenda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77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Find the weak classifier with minimum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37928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 learner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569227" y="2099733"/>
            <a:ext cx="1674439" cy="1159934"/>
          </a:xfrm>
          <a:prstGeom prst="round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Data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6661" y="2235205"/>
            <a:ext cx="2099734" cy="931332"/>
          </a:xfrm>
          <a:prstGeom prst="rect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Weak classifier learner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向右箭號 22"/>
          <p:cNvSpPr/>
          <p:nvPr/>
        </p:nvSpPr>
        <p:spPr>
          <a:xfrm>
            <a:off x="2429938" y="2599267"/>
            <a:ext cx="491067" cy="262466"/>
          </a:xfrm>
          <a:prstGeom prst="right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638805" y="2599267"/>
            <a:ext cx="491067" cy="262466"/>
          </a:xfrm>
          <a:prstGeom prst="right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332370" y="2599267"/>
            <a:ext cx="179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Weak classifier 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2607714" y="3852333"/>
            <a:ext cx="3649163" cy="1456266"/>
          </a:xfrm>
          <a:prstGeom prst="ellipse">
            <a:avLst/>
          </a:prstGeom>
          <a:noFill/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Weak classifier pool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向右箭號 27"/>
          <p:cNvSpPr/>
          <p:nvPr/>
        </p:nvSpPr>
        <p:spPr>
          <a:xfrm rot="16200000">
            <a:off x="4074900" y="3340288"/>
            <a:ext cx="478796" cy="351216"/>
          </a:xfrm>
          <a:prstGeom prst="rightArrow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763286"/>
          </a:xfrm>
        </p:spPr>
        <p:txBody>
          <a:bodyPr/>
          <a:lstStyle/>
          <a:p>
            <a:pPr marL="1085850" lvl="1" indent="-342900">
              <a:buNone/>
            </a:pPr>
            <a:endParaRPr lang="zh-TW" altLang="zh-TW" dirty="0" smtClean="0">
              <a:latin typeface="+mj-lt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870979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Binary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86319"/>
            <a:ext cx="8689622" cy="214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stock market go up or down? {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up,down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lang="en-US" altLang="zh-TW" sz="2400" dirty="0" smtClean="0"/>
              <a:t>Is it a car? {</a:t>
            </a:r>
            <a:r>
              <a:rPr lang="en-US" altLang="zh-TW" sz="2400" dirty="0" err="1" smtClean="0"/>
              <a:t>yes,no</a:t>
            </a:r>
            <a:r>
              <a:rPr lang="en-US" altLang="zh-TW" sz="2400" dirty="0" smtClean="0"/>
              <a:t>}</a:t>
            </a:r>
          </a:p>
          <a:p>
            <a:pPr marL="1200150" lvl="1" indent="-457200">
              <a:spcBef>
                <a:spcPct val="20000"/>
              </a:spcBef>
              <a:buFont typeface="Wingdings" pitchFamily="2" charset="2"/>
              <a:buChar char="l"/>
            </a:pPr>
            <a:r>
              <a:rPr lang="en-US" altLang="zh-TW" sz="2400" dirty="0" smtClean="0"/>
              <a:t>Will you sleep well or bad tonight? {well, bad}</a:t>
            </a: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2265363" y="2430463"/>
          <a:ext cx="3379787" cy="568325"/>
        </p:xfrm>
        <a:graphic>
          <a:graphicData uri="http://schemas.openxmlformats.org/presentationml/2006/ole">
            <p:oleObj spid="_x0000_s4098" name="方程式" r:id="rId3" imgW="1257120" imgH="203040" progId="Equation.3">
              <p:embed/>
            </p:oleObj>
          </a:graphicData>
        </a:graphic>
      </p:graphicFrame>
      <p:pic>
        <p:nvPicPr>
          <p:cNvPr id="14" name="Picture 2" descr="C:\Users\LiangLeon\Pictures\GARMIN\BinaryClassifier_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4730" y="3377817"/>
            <a:ext cx="4276040" cy="3187554"/>
          </a:xfrm>
          <a:prstGeom prst="rect">
            <a:avLst/>
          </a:prstGeom>
          <a:noFill/>
        </p:spPr>
      </p:pic>
      <p:cxnSp>
        <p:nvCxnSpPr>
          <p:cNvPr id="16" name="直線接點 15"/>
          <p:cNvCxnSpPr/>
          <p:nvPr/>
        </p:nvCxnSpPr>
        <p:spPr>
          <a:xfrm flipH="1">
            <a:off x="3412068" y="3488267"/>
            <a:ext cx="1896532" cy="2895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3543300"/>
            <a:ext cx="200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00" y="3897696"/>
            <a:ext cx="1619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6891867" y="348403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951136" y="37719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412042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</a:t>
            </a:r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classifier example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8913" name="Picture 1" descr="C:\Users\LiangLeon\Pictures\GARMIN\weak_classifi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4800" y="939781"/>
            <a:ext cx="5751878" cy="4377575"/>
          </a:xfrm>
          <a:prstGeom prst="rect">
            <a:avLst/>
          </a:prstGeom>
          <a:noFill/>
        </p:spPr>
      </p:pic>
      <p:cxnSp>
        <p:nvCxnSpPr>
          <p:cNvPr id="22" name="直線接點 21"/>
          <p:cNvCxnSpPr/>
          <p:nvPr/>
        </p:nvCxnSpPr>
        <p:spPr>
          <a:xfrm flipV="1">
            <a:off x="3530597" y="1032915"/>
            <a:ext cx="16933" cy="4038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1883235" y="4648183"/>
            <a:ext cx="5367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61466" y="1634067"/>
            <a:ext cx="211667" cy="2201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961466" y="4851381"/>
            <a:ext cx="211667" cy="2201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002866" y="4851381"/>
            <a:ext cx="211667" cy="2201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2887133" y="2937933"/>
            <a:ext cx="211667" cy="2201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883235" y="3581401"/>
            <a:ext cx="211667" cy="220133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1255728"/>
          </a:xfrm>
        </p:spPr>
        <p:txBody>
          <a:bodyPr/>
          <a:lstStyle/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/>
              <a:t>As known as base classifier </a:t>
            </a:r>
            <a:endParaRPr lang="en-US" altLang="zh-TW" sz="2400" dirty="0" smtClean="0">
              <a:latin typeface="Arial"/>
            </a:endParaRP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Fast computation</a:t>
            </a:r>
          </a:p>
          <a:p>
            <a:pPr marL="1200150" lvl="1" indent="-457200">
              <a:buFont typeface="Wingdings" pitchFamily="2" charset="2"/>
              <a:buChar char="l"/>
            </a:pPr>
            <a:r>
              <a:rPr lang="en-US" altLang="zh-TW" sz="2400" dirty="0" smtClean="0">
                <a:latin typeface="Arial"/>
              </a:rPr>
              <a:t>Error rate is better than random guessing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9727" cy="492443"/>
          </a:xfrm>
        </p:spPr>
        <p:txBody>
          <a:bodyPr/>
          <a:lstStyle/>
          <a:p>
            <a:pPr marL="342900" indent="-342900"/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Weak classifier</a:t>
            </a:r>
            <a:endParaRPr lang="en-US" altLang="zh-TW" sz="32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1481667" y="4250278"/>
            <a:ext cx="58928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1498595" y="3987806"/>
            <a:ext cx="0" cy="28786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7374467" y="3987805"/>
            <a:ext cx="0" cy="28786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4368800" y="3970871"/>
            <a:ext cx="0" cy="28786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342142" y="42857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218014" y="42857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127677" y="42857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1/2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82850" y="39708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Error rate</a:t>
            </a:r>
            <a:endParaRPr lang="zh-TW" altLang="en-US" dirty="0"/>
          </a:p>
        </p:txBody>
      </p:sp>
      <p:sp>
        <p:nvSpPr>
          <p:cNvPr id="17" name="左大括弧 16"/>
          <p:cNvSpPr/>
          <p:nvPr/>
        </p:nvSpPr>
        <p:spPr>
          <a:xfrm rot="5400000">
            <a:off x="3846486" y="3358646"/>
            <a:ext cx="435023" cy="609598"/>
          </a:xfrm>
          <a:prstGeom prst="leftBrace">
            <a:avLst>
              <a:gd name="adj1" fmla="val 8333"/>
              <a:gd name="adj2" fmla="val 471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3258080" y="3076600"/>
            <a:ext cx="1374864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Weak classifier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左大括弧 18"/>
          <p:cNvSpPr/>
          <p:nvPr/>
        </p:nvSpPr>
        <p:spPr>
          <a:xfrm rot="5400000">
            <a:off x="1645063" y="3307839"/>
            <a:ext cx="435023" cy="728133"/>
          </a:xfrm>
          <a:prstGeom prst="leftBrace">
            <a:avLst>
              <a:gd name="adj1" fmla="val 8333"/>
              <a:gd name="adj2" fmla="val 471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1115923" y="3085061"/>
            <a:ext cx="1458733" cy="24622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Strong classifier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00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24</a:t>
            </a:fld>
            <a:endParaRPr lang="en-US" dirty="0">
              <a:latin typeface="+mj-lt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4599016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The important of diversity</a:t>
            </a:r>
            <a:endParaRPr lang="zh-TW" altLang="en-US" sz="32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514905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36110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426200" y="2353733"/>
            <a:ext cx="897467" cy="694267"/>
          </a:xfrm>
          <a:prstGeom prst="ellipse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036733" y="2417233"/>
            <a:ext cx="643466" cy="567267"/>
          </a:xfrm>
          <a:prstGeom prst="ellipse">
            <a:avLst/>
          </a:prstGeom>
          <a:noFill/>
          <a:ln w="12700">
            <a:solidFill>
              <a:schemeClr val="accent1">
                <a:shade val="95000"/>
                <a:satMod val="105000"/>
                <a:alpha val="82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843617" y="5359400"/>
          <a:ext cx="814388" cy="482600"/>
        </p:xfrm>
        <a:graphic>
          <a:graphicData uri="http://schemas.openxmlformats.org/presentationml/2006/ole">
            <p:oleObj spid="_x0000_s3074" name="方程式" r:id="rId3" imgW="342720" imgH="20304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984750" y="5405438"/>
          <a:ext cx="3890963" cy="419100"/>
        </p:xfrm>
        <a:graphic>
          <a:graphicData uri="http://schemas.openxmlformats.org/presentationml/2006/ole">
            <p:oleObj spid="_x0000_s3075" name="方程式" r:id="rId4" imgW="2234880" imgH="228600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59225" y="5353050"/>
          <a:ext cx="641068" cy="488950"/>
        </p:xfrm>
        <a:graphic>
          <a:graphicData uri="http://schemas.openxmlformats.org/presentationml/2006/ole">
            <p:oleObj spid="_x0000_s3076" name="方程式" r:id="rId5" imgW="126720" imgH="126720" progId="Equation.3">
              <p:embed/>
            </p:oleObj>
          </a:graphicData>
        </a:graphic>
      </p:graphicFrame>
      <p:sp>
        <p:nvSpPr>
          <p:cNvPr id="11" name="橢圓 10"/>
          <p:cNvSpPr/>
          <p:nvPr/>
        </p:nvSpPr>
        <p:spPr>
          <a:xfrm>
            <a:off x="6206066" y="2125133"/>
            <a:ext cx="795867" cy="575734"/>
          </a:xfrm>
          <a:prstGeom prst="ellipse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413013">
            <a:off x="6168394" y="2444422"/>
            <a:ext cx="549888" cy="223518"/>
          </a:xfrm>
          <a:prstGeom prst="ellipse">
            <a:avLst/>
          </a:prstGeom>
          <a:solidFill>
            <a:srgbClr val="FF0000">
              <a:alpha val="62000"/>
            </a:srgbClr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 rot="9177320">
            <a:off x="6399911" y="2387475"/>
            <a:ext cx="639196" cy="304949"/>
          </a:xfrm>
          <a:prstGeom prst="ellipse">
            <a:avLst/>
          </a:prstGeom>
          <a:solidFill>
            <a:srgbClr val="FF0000">
              <a:alpha val="62000"/>
            </a:srgbClr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 rot="5180568">
            <a:off x="6333374" y="2586389"/>
            <a:ext cx="452956" cy="240969"/>
          </a:xfrm>
          <a:prstGeom prst="ellipse">
            <a:avLst/>
          </a:prstGeom>
          <a:solidFill>
            <a:srgbClr val="FF0000">
              <a:alpha val="62000"/>
            </a:srgbClr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600199" y="2328333"/>
            <a:ext cx="270193" cy="27093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25</a:t>
            </a:fld>
            <a:endParaRPr lang="en-US" dirty="0">
              <a:latin typeface="+mj-lt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14905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36110" y="1524000"/>
            <a:ext cx="3657600" cy="339513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600199" y="2328333"/>
            <a:ext cx="270193" cy="270934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206066" y="2125133"/>
            <a:ext cx="795867" cy="57573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188200" y="3234265"/>
            <a:ext cx="897467" cy="694267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715000" y="3234266"/>
            <a:ext cx="643466" cy="567267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843617" y="5359400"/>
          <a:ext cx="814388" cy="482600"/>
        </p:xfrm>
        <a:graphic>
          <a:graphicData uri="http://schemas.openxmlformats.org/presentationml/2006/ole">
            <p:oleObj spid="_x0000_s2050" name="方程式" r:id="rId3" imgW="342720" imgH="20304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929188" y="5405438"/>
          <a:ext cx="4002087" cy="419100"/>
        </p:xfrm>
        <a:graphic>
          <a:graphicData uri="http://schemas.openxmlformats.org/presentationml/2006/ole">
            <p:oleObj spid="_x0000_s2051" name="方程式" r:id="rId4" imgW="2298600" imgH="228600" progId="Equation.3">
              <p:embed/>
            </p:oleObj>
          </a:graphicData>
        </a:graphic>
      </p:graphicFrame>
      <p:graphicFrame>
        <p:nvGraphicFramePr>
          <p:cNvPr id="16" name="物件 15"/>
          <p:cNvGraphicFramePr>
            <a:graphicFrameLocks noChangeAspect="1"/>
          </p:cNvGraphicFramePr>
          <p:nvPr/>
        </p:nvGraphicFramePr>
        <p:xfrm>
          <a:off x="3959225" y="5353050"/>
          <a:ext cx="641068" cy="488950"/>
        </p:xfrm>
        <a:graphic>
          <a:graphicData uri="http://schemas.openxmlformats.org/presentationml/2006/ole">
            <p:oleObj spid="_x0000_s2052" name="方程式" r:id="rId5" imgW="126720" imgH="12672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27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1168399" y="2853266"/>
            <a:ext cx="71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Two heads are better than one</a:t>
            </a:r>
            <a:endParaRPr lang="zh-TW" altLang="en-US" sz="3600" dirty="0"/>
          </a:p>
        </p:txBody>
      </p:sp>
      <p:sp>
        <p:nvSpPr>
          <p:cNvPr id="33" name="標題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92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4991663" y="1905000"/>
            <a:ext cx="2089033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Rectangle shape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Symmetry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Entropy</a:t>
            </a:r>
          </a:p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Contrast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6535443" cy="492443"/>
          </a:xfrm>
        </p:spPr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lt"/>
              </a:rPr>
              <a:t>How to teach machine to see a car?</a:t>
            </a:r>
            <a:endParaRPr lang="en-US" sz="32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985109" y="5329726"/>
            <a:ext cx="786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You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42979" y="5329726"/>
            <a:ext cx="152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Computer</a:t>
            </a:r>
            <a:endParaRPr lang="zh-TW" altLang="en-US" sz="20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8550" y="1905000"/>
            <a:ext cx="3975425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80" y="1905000"/>
            <a:ext cx="3796388" cy="327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924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28</a:t>
            </a:fld>
            <a:endParaRPr 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882" y="287867"/>
            <a:ext cx="5715000" cy="443205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 smtClean="0">
                <a:solidFill>
                  <a:schemeClr val="tx1"/>
                </a:solidFill>
              </a:rPr>
              <a:t>Thanks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80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942633"/>
            <a:ext cx="8689622" cy="5650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Member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One person/project</a:t>
            </a:r>
          </a:p>
          <a:p>
            <a:pPr marL="1085850" lvl="1" indent="-342900">
              <a:buNone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Source control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No source control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Code review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No code review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Test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Engineer test</a:t>
            </a:r>
            <a:endParaRPr lang="en-US" sz="2000" b="1" dirty="0" smtClean="0">
              <a:solidFill>
                <a:srgbClr val="FF0000"/>
              </a:solidFill>
              <a:latin typeface="+mj-lt"/>
            </a:endParaRPr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j-lt"/>
              </a:rPr>
              <a:t>Release flow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+mj-lt"/>
              </a:rPr>
              <a:t>Engineer </a:t>
            </a:r>
            <a:r>
              <a:rPr lang="en-US" altLang="zh-TW" sz="2000" dirty="0" smtClean="0">
                <a:latin typeface="+mj-lt"/>
              </a:rPr>
              <a:t>release</a:t>
            </a:r>
            <a:endParaRPr lang="en-US" altLang="zh-TW" sz="2000" b="1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693593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Development evolution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3</a:t>
            </a:fld>
            <a:endParaRPr lang="en-US" dirty="0">
              <a:latin typeface="+mj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537894" y="1308100"/>
            <a:ext cx="3530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multiple persons/project</a:t>
            </a:r>
            <a:endParaRPr lang="zh-TW" altLang="en-US" sz="2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28793" y="1295400"/>
            <a:ext cx="161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multiple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49399" y="2489200"/>
            <a:ext cx="1149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SVN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309192" y="2476500"/>
            <a:ext cx="982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Git</a:t>
            </a:r>
            <a:endParaRPr lang="zh-TW" altLang="en-US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11500" y="3644900"/>
            <a:ext cx="1739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Traceable</a:t>
            </a:r>
            <a:endParaRPr lang="zh-TW" altLang="en-US" sz="2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51685" y="3644900"/>
            <a:ext cx="1318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Gerrit</a:t>
            </a:r>
            <a:endParaRPr lang="zh-TW" altLang="en-US" sz="2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52583" y="4813300"/>
            <a:ext cx="970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QA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52194" y="4800600"/>
            <a:ext cx="1763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SQE + QA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276600" y="5926327"/>
            <a:ext cx="1645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002060"/>
                </a:solidFill>
              </a:rPr>
              <a:t>→ QA verify</a:t>
            </a:r>
            <a:endParaRPr lang="zh-TW" altLang="en-US" sz="2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851401" y="5913627"/>
            <a:ext cx="128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→ TD016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255785" y="1645166"/>
            <a:ext cx="185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teams/project</a:t>
            </a:r>
            <a:endParaRPr lang="zh-TW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89504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83" y="1604530"/>
            <a:ext cx="4817774" cy="487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+mj-lt"/>
              </a:rPr>
              <a:t>Coding style - 001-00022-00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4693593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Development evolution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4</a:t>
            </a:fld>
            <a:endParaRPr lang="en-US" dirty="0">
              <a:latin typeface="+mj-lt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74564" y="1414598"/>
            <a:ext cx="8212344" cy="5218173"/>
            <a:chOff x="435483" y="1474309"/>
            <a:chExt cx="8212344" cy="521817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83" y="1476674"/>
              <a:ext cx="4069281" cy="5215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6470" y="1474309"/>
              <a:ext cx="3941357" cy="5052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144366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5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29177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Garmin use </a:t>
            </a:r>
            <a:r>
              <a:rPr lang="en-US" altLang="zh-TW" sz="2400" dirty="0" err="1">
                <a:solidFill>
                  <a:srgbClr val="414141"/>
                </a:solidFill>
                <a:latin typeface="+mj-lt"/>
                <a:sym typeface="Gill Sans Light"/>
              </a:rPr>
              <a:t>git</a:t>
            </a: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 as an SCM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Branch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New feature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New project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Tag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800" dirty="0">
                <a:solidFill>
                  <a:srgbClr val="414141"/>
                </a:solidFill>
                <a:latin typeface="+mj-lt"/>
                <a:sym typeface="Gill Sans Light"/>
              </a:rPr>
              <a:t>Release SW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>
                <a:solidFill>
                  <a:srgbClr val="414141"/>
                </a:solidFill>
                <a:latin typeface="+mj-lt"/>
                <a:sym typeface="Gill Sans Light"/>
              </a:rPr>
              <a:t>Commit log</a:t>
            </a:r>
            <a:endParaRPr lang="en-US" altLang="zh-TW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800" dirty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49" y="2752401"/>
            <a:ext cx="5912186" cy="34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單箭頭接點 6"/>
          <p:cNvCxnSpPr/>
          <p:nvPr/>
        </p:nvCxnSpPr>
        <p:spPr bwMode="auto">
          <a:xfrm>
            <a:off x="2716306" y="2132856"/>
            <a:ext cx="1356930" cy="720080"/>
          </a:xfrm>
          <a:prstGeom prst="straightConnector1">
            <a:avLst/>
          </a:prstGeom>
          <a:solidFill>
            <a:srgbClr val="6C747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" name="群組 7"/>
          <p:cNvGrpSpPr/>
          <p:nvPr/>
        </p:nvGrpSpPr>
        <p:grpSpPr>
          <a:xfrm>
            <a:off x="2716306" y="2433918"/>
            <a:ext cx="2742385" cy="1284204"/>
            <a:chOff x="2662518" y="2433918"/>
            <a:chExt cx="2742385" cy="1284204"/>
          </a:xfrm>
        </p:grpSpPr>
        <p:cxnSp>
          <p:nvCxnSpPr>
            <p:cNvPr id="9" name="直線單箭頭接點 8"/>
            <p:cNvCxnSpPr/>
            <p:nvPr/>
          </p:nvCxnSpPr>
          <p:spPr bwMode="auto">
            <a:xfrm>
              <a:off x="2662518" y="2433918"/>
              <a:ext cx="2742385" cy="1284204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" name="直線單箭頭接點 9"/>
            <p:cNvCxnSpPr/>
            <p:nvPr/>
          </p:nvCxnSpPr>
          <p:spPr bwMode="auto">
            <a:xfrm>
              <a:off x="2662518" y="2433918"/>
              <a:ext cx="1093694" cy="1139098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1" name="直線單箭頭接點 10"/>
          <p:cNvCxnSpPr/>
          <p:nvPr/>
        </p:nvCxnSpPr>
        <p:spPr bwMode="auto">
          <a:xfrm>
            <a:off x="2716306" y="3214255"/>
            <a:ext cx="1232239" cy="1551709"/>
          </a:xfrm>
          <a:prstGeom prst="straightConnector1">
            <a:avLst/>
          </a:prstGeom>
          <a:solidFill>
            <a:srgbClr val="6C747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群組 11"/>
          <p:cNvGrpSpPr/>
          <p:nvPr/>
        </p:nvGrpSpPr>
        <p:grpSpPr>
          <a:xfrm>
            <a:off x="2286000" y="2752400"/>
            <a:ext cx="6773809" cy="3496019"/>
            <a:chOff x="2232212" y="2752400"/>
            <a:chExt cx="6773809" cy="3496019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4186" y="2752400"/>
              <a:ext cx="6111835" cy="3496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直線單箭頭接點 13"/>
            <p:cNvCxnSpPr/>
            <p:nvPr/>
          </p:nvCxnSpPr>
          <p:spPr bwMode="auto">
            <a:xfrm>
              <a:off x="2232212" y="3573016"/>
              <a:ext cx="1662545" cy="0"/>
            </a:xfrm>
            <a:prstGeom prst="straightConnector1">
              <a:avLst/>
            </a:prstGeom>
            <a:solidFill>
              <a:srgbClr val="6C7472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5444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6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26345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j-lt"/>
                <a:sym typeface="Gill Sans Light"/>
              </a:rPr>
              <a:t>Code reuse - submodule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  <a:sym typeface="Gill Sans Light"/>
              </a:rPr>
              <a:t>ADAS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latin typeface="+mj-lt"/>
                <a:sym typeface="Gill Sans Light"/>
              </a:rPr>
              <a:t>Ti</a:t>
            </a:r>
            <a:r>
              <a:rPr lang="en-US" altLang="zh-TW" sz="1800" dirty="0">
                <a:latin typeface="+mj-lt"/>
                <a:sym typeface="Gill Sans Light"/>
              </a:rPr>
              <a:t>-shared-UART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  <a:sym typeface="Gill Sans Light"/>
              </a:rPr>
              <a:t>Garmin-includes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latin typeface="+mj-lt"/>
              </a:rPr>
              <a:t>Nonvol-fm</a:t>
            </a:r>
            <a:endParaRPr lang="en-US" altLang="zh-TW" sz="1800" dirty="0">
              <a:latin typeface="+mj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Tech-log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Utilities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+mj-lt"/>
              </a:rPr>
              <a:t>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52736"/>
            <a:ext cx="4896544" cy="490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031776"/>
            <a:ext cx="5610202" cy="487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025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7514878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  <a:sym typeface="Gill Sans Light"/>
              </a:rPr>
              <a:t>Software Configuration Management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7</a:t>
            </a:fld>
            <a:endParaRPr lang="en-US" dirty="0">
              <a:latin typeface="+mj-lt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8600" y="1143000"/>
            <a:ext cx="8689622" cy="13295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rgbClr val="414141"/>
                </a:solidFill>
                <a:latin typeface="+mj-lt"/>
                <a:sym typeface="Gill Sans Light"/>
              </a:rPr>
              <a:t>Gerrit</a:t>
            </a:r>
            <a:r>
              <a:rPr lang="en-US" altLang="zh-TW" sz="2400" dirty="0">
                <a:solidFill>
                  <a:srgbClr val="414141"/>
                </a:solidFill>
                <a:latin typeface="+mj-lt"/>
                <a:sym typeface="Gill Sans Light"/>
              </a:rPr>
              <a:t> and code </a:t>
            </a:r>
            <a:r>
              <a:rPr lang="en-US" altLang="zh-TW" sz="2400" dirty="0" smtClean="0">
                <a:solidFill>
                  <a:srgbClr val="414141"/>
                </a:solidFill>
                <a:latin typeface="+mj-lt"/>
                <a:sym typeface="Gill Sans Light"/>
              </a:rPr>
              <a:t>review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solidFill>
                  <a:srgbClr val="414141"/>
                </a:solidFill>
                <a:latin typeface="+mj-lt"/>
                <a:sym typeface="Gill Sans Light"/>
              </a:rPr>
              <a:t>Jenkins</a:t>
            </a:r>
            <a:endParaRPr lang="en-US" altLang="zh-TW" sz="2000" dirty="0">
              <a:solidFill>
                <a:srgbClr val="414141"/>
              </a:solidFill>
              <a:latin typeface="+mj-lt"/>
              <a:sym typeface="Gill Sans Light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600" dirty="0">
                <a:solidFill>
                  <a:srgbClr val="414141"/>
                </a:solidFill>
                <a:latin typeface="+mj-lt"/>
                <a:sym typeface="Gill Sans Light"/>
              </a:rPr>
              <a:t>Default reviewer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600" dirty="0">
                <a:solidFill>
                  <a:srgbClr val="414141"/>
                </a:solidFill>
                <a:latin typeface="+mj-lt"/>
                <a:sym typeface="Gill Sans Light"/>
              </a:rPr>
              <a:t>Build verification</a:t>
            </a:r>
            <a:endParaRPr lang="zh-TW" altLang="en-US" sz="1600" dirty="0">
              <a:latin typeface="+mj-lt"/>
            </a:endParaRPr>
          </a:p>
        </p:txBody>
      </p:sp>
      <p:cxnSp>
        <p:nvCxnSpPr>
          <p:cNvPr id="6" name="肘形接點 5"/>
          <p:cNvCxnSpPr>
            <a:stCxn id="26" idx="2"/>
          </p:cNvCxnSpPr>
          <p:nvPr/>
        </p:nvCxnSpPr>
        <p:spPr bwMode="auto">
          <a:xfrm>
            <a:off x="5638328" y="2158008"/>
            <a:ext cx="914400" cy="914400"/>
          </a:xfrm>
          <a:prstGeom prst="bentConnector3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" name="群組 6"/>
          <p:cNvGrpSpPr/>
          <p:nvPr/>
        </p:nvGrpSpPr>
        <p:grpSpPr>
          <a:xfrm>
            <a:off x="4296668" y="1631384"/>
            <a:ext cx="3947740" cy="946220"/>
            <a:chOff x="6600924" y="1812818"/>
            <a:chExt cx="3947740" cy="946220"/>
          </a:xfrm>
          <a:solidFill>
            <a:schemeClr val="tx2"/>
          </a:solidFill>
        </p:grpSpPr>
        <p:sp>
          <p:nvSpPr>
            <p:cNvPr id="8" name="文字方塊 7"/>
            <p:cNvSpPr txBox="1"/>
            <p:nvPr/>
          </p:nvSpPr>
          <p:spPr>
            <a:xfrm>
              <a:off x="6948264" y="2482039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Fail</a:t>
              </a:r>
              <a:endParaRPr lang="zh-TW" altLang="en-US" sz="1200" dirty="0">
                <a:latin typeface="+mj-lt"/>
              </a:endParaRPr>
            </a:p>
          </p:txBody>
        </p:sp>
        <p:cxnSp>
          <p:nvCxnSpPr>
            <p:cNvPr id="9" name="肘形接點 8"/>
            <p:cNvCxnSpPr>
              <a:stCxn id="26" idx="2"/>
            </p:cNvCxnSpPr>
            <p:nvPr/>
          </p:nvCxnSpPr>
          <p:spPr bwMode="auto">
            <a:xfrm rot="5400000">
              <a:off x="7094542" y="1845844"/>
              <a:ext cx="354424" cy="1341660"/>
            </a:xfrm>
            <a:prstGeom prst="bentConnector2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線單箭頭接點 9"/>
            <p:cNvCxnSpPr/>
            <p:nvPr/>
          </p:nvCxnSpPr>
          <p:spPr bwMode="auto">
            <a:xfrm flipV="1">
              <a:off x="6600924" y="2314972"/>
              <a:ext cx="0" cy="396054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線單箭頭接點 10"/>
            <p:cNvCxnSpPr/>
            <p:nvPr/>
          </p:nvCxnSpPr>
          <p:spPr bwMode="auto">
            <a:xfrm>
              <a:off x="8460432" y="2128664"/>
              <a:ext cx="576064" cy="0"/>
            </a:xfrm>
            <a:prstGeom prst="straightConnector1">
              <a:avLst/>
            </a:prstGeom>
            <a:grp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圓角矩形 11"/>
            <p:cNvSpPr/>
            <p:nvPr/>
          </p:nvSpPr>
          <p:spPr bwMode="auto">
            <a:xfrm>
              <a:off x="9036496" y="1844824"/>
              <a:ext cx="1512168" cy="633787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Project leader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Submit code</a:t>
              </a:r>
              <a:endParaRPr kumimoji="0" lang="zh-TW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475672" y="1812818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Pass</a:t>
              </a:r>
              <a:endParaRPr lang="zh-TW" altLang="en-US" sz="1200" dirty="0">
                <a:latin typeface="+mj-lt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958022" y="2996952"/>
            <a:ext cx="3350282" cy="2664296"/>
            <a:chOff x="3453966" y="2636912"/>
            <a:chExt cx="3350282" cy="2664296"/>
          </a:xfrm>
        </p:grpSpPr>
        <p:sp>
          <p:nvSpPr>
            <p:cNvPr id="15" name="笑臉 14"/>
            <p:cNvSpPr/>
            <p:nvPr/>
          </p:nvSpPr>
          <p:spPr bwMode="auto">
            <a:xfrm>
              <a:off x="5801568" y="4758184"/>
              <a:ext cx="720080" cy="543024"/>
            </a:xfrm>
            <a:prstGeom prst="smileyFace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6" name="流程圖: 磁碟 15"/>
            <p:cNvSpPr/>
            <p:nvPr/>
          </p:nvSpPr>
          <p:spPr bwMode="auto">
            <a:xfrm>
              <a:off x="5698728" y="2636912"/>
              <a:ext cx="936104" cy="1010555"/>
            </a:xfrm>
            <a:prstGeom prst="flowChartMagneticDisk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Git</a:t>
              </a:r>
              <a:endParaRPr kumimoji="0" lang="zh-TW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7" name="橢圓 16"/>
            <p:cNvSpPr/>
            <p:nvPr/>
          </p:nvSpPr>
          <p:spPr bwMode="auto">
            <a:xfrm>
              <a:off x="3453966" y="2681707"/>
              <a:ext cx="1368152" cy="938114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rPr>
                <a:t>Gerrit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8" name="向上箭號 17"/>
            <p:cNvSpPr/>
            <p:nvPr/>
          </p:nvSpPr>
          <p:spPr bwMode="auto">
            <a:xfrm>
              <a:off x="5940152" y="3764669"/>
              <a:ext cx="432048" cy="888467"/>
            </a:xfrm>
            <a:prstGeom prst="upArrow">
              <a:avLst/>
            </a:prstGeom>
            <a:solidFill>
              <a:schemeClr val="tx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19" name="乘號 18"/>
            <p:cNvSpPr/>
            <p:nvPr/>
          </p:nvSpPr>
          <p:spPr bwMode="auto">
            <a:xfrm>
              <a:off x="5508104" y="3861048"/>
              <a:ext cx="1296144" cy="669776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20" name="上彎箭號 19"/>
            <p:cNvSpPr/>
            <p:nvPr/>
          </p:nvSpPr>
          <p:spPr bwMode="auto">
            <a:xfrm flipH="1">
              <a:off x="3851920" y="3764669"/>
              <a:ext cx="1656184" cy="1392523"/>
            </a:xfrm>
            <a:prstGeom prst="bentUp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  <p:sp>
          <p:nvSpPr>
            <p:cNvPr id="21" name="燕尾形向右箭號 20"/>
            <p:cNvSpPr/>
            <p:nvPr/>
          </p:nvSpPr>
          <p:spPr bwMode="auto">
            <a:xfrm>
              <a:off x="4822118" y="2870621"/>
              <a:ext cx="876610" cy="655539"/>
            </a:xfrm>
            <a:prstGeom prst="notched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722004" y="1653952"/>
            <a:ext cx="6170476" cy="4464496"/>
            <a:chOff x="2555776" y="1700808"/>
            <a:chExt cx="6170476" cy="4464496"/>
          </a:xfrm>
          <a:solidFill>
            <a:schemeClr val="tx2"/>
          </a:solidFill>
        </p:grpSpPr>
        <p:grpSp>
          <p:nvGrpSpPr>
            <p:cNvPr id="23" name="群組 22"/>
            <p:cNvGrpSpPr/>
            <p:nvPr/>
          </p:nvGrpSpPr>
          <p:grpSpPr>
            <a:xfrm>
              <a:off x="3419872" y="1700808"/>
              <a:ext cx="2592288" cy="504076"/>
              <a:chOff x="3419872" y="1700808"/>
              <a:chExt cx="2592288" cy="504076"/>
            </a:xfrm>
            <a:grpFill/>
          </p:grpSpPr>
          <p:sp>
            <p:nvSpPr>
              <p:cNvPr id="25" name="圓角矩形 24"/>
              <p:cNvSpPr/>
              <p:nvPr/>
            </p:nvSpPr>
            <p:spPr bwMode="auto">
              <a:xfrm>
                <a:off x="3419872" y="1700808"/>
                <a:ext cx="1080120" cy="504056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Commit code</a:t>
                </a:r>
                <a:endParaRPr kumimoji="0" lang="zh-TW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6" name="圓角矩形 25"/>
              <p:cNvSpPr/>
              <p:nvPr/>
            </p:nvSpPr>
            <p:spPr bwMode="auto">
              <a:xfrm>
                <a:off x="4932040" y="1700828"/>
                <a:ext cx="1080120" cy="504056"/>
              </a:xfrm>
              <a:prstGeom prst="round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Review code</a:t>
                </a:r>
                <a:endParaRPr kumimoji="0" lang="zh-TW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7" name="直線單箭頭接點 26"/>
              <p:cNvCxnSpPr>
                <a:stCxn id="25" idx="3"/>
                <a:endCxn id="26" idx="1"/>
              </p:cNvCxnSpPr>
              <p:nvPr/>
            </p:nvCxnSpPr>
            <p:spPr bwMode="auto">
              <a:xfrm>
                <a:off x="4499992" y="1952836"/>
                <a:ext cx="432048" cy="20"/>
              </a:xfrm>
              <a:prstGeom prst="straightConnector1">
                <a:avLst/>
              </a:prstGeom>
              <a:grp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971511"/>
              <a:ext cx="6170476" cy="319379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28508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6319"/>
            <a:ext cx="8689622" cy="369332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Multi-media team</a:t>
            </a: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282950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Current process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8</a:t>
            </a:fld>
            <a:endParaRPr lang="en-US" dirty="0">
              <a:latin typeface="+mj-lt"/>
            </a:endParaRPr>
          </a:p>
        </p:txBody>
      </p:sp>
      <p:grpSp>
        <p:nvGrpSpPr>
          <p:cNvPr id="64" name="群組 63"/>
          <p:cNvGrpSpPr/>
          <p:nvPr/>
        </p:nvGrpSpPr>
        <p:grpSpPr>
          <a:xfrm>
            <a:off x="459468" y="1431494"/>
            <a:ext cx="8352928" cy="5114416"/>
            <a:chOff x="459468" y="1367994"/>
            <a:chExt cx="8352928" cy="5114416"/>
          </a:xfrm>
        </p:grpSpPr>
        <p:grpSp>
          <p:nvGrpSpPr>
            <p:cNvPr id="5" name="群組 4"/>
            <p:cNvGrpSpPr/>
            <p:nvPr/>
          </p:nvGrpSpPr>
          <p:grpSpPr>
            <a:xfrm>
              <a:off x="459468" y="1367994"/>
              <a:ext cx="8352928" cy="5114416"/>
              <a:chOff x="179512" y="1340768"/>
              <a:chExt cx="8352928" cy="5114416"/>
            </a:xfrm>
          </p:grpSpPr>
          <p:sp>
            <p:nvSpPr>
              <p:cNvPr id="6" name="流程圖: 磁碟 5"/>
              <p:cNvSpPr/>
              <p:nvPr/>
            </p:nvSpPr>
            <p:spPr bwMode="auto">
              <a:xfrm>
                <a:off x="1506972" y="4071770"/>
                <a:ext cx="936104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Feature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Pool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7" name="直線單箭頭接點 6"/>
              <p:cNvCxnSpPr>
                <a:stCxn id="6" idx="4"/>
                <a:endCxn id="15" idx="2"/>
              </p:cNvCxnSpPr>
              <p:nvPr/>
            </p:nvCxnSpPr>
            <p:spPr bwMode="auto">
              <a:xfrm flipV="1">
                <a:off x="2443076" y="3125062"/>
                <a:ext cx="1394780" cy="14867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" name="流程圖: 文件 7"/>
              <p:cNvSpPr/>
              <p:nvPr/>
            </p:nvSpPr>
            <p:spPr bwMode="auto">
              <a:xfrm>
                <a:off x="3774356" y="4383106"/>
                <a:ext cx="1341524" cy="756084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QA test plan</a:t>
                </a:r>
                <a:endParaRPr kumimoji="0" lang="zh-TW" altLang="en-US" sz="14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9" name="流程圖: 磁碟 8"/>
              <p:cNvSpPr/>
              <p:nvPr/>
            </p:nvSpPr>
            <p:spPr bwMode="auto">
              <a:xfrm>
                <a:off x="3966704" y="5576540"/>
                <a:ext cx="956828" cy="878644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Quality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Center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0" name="直線單箭頭接點 9"/>
              <p:cNvCxnSpPr>
                <a:stCxn id="9" idx="1"/>
                <a:endCxn id="8" idx="2"/>
              </p:cNvCxnSpPr>
              <p:nvPr/>
            </p:nvCxnSpPr>
            <p:spPr bwMode="auto">
              <a:xfrm flipV="1">
                <a:off x="4445118" y="5089204"/>
                <a:ext cx="0" cy="487336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1" name="向右箭號 10"/>
              <p:cNvSpPr/>
              <p:nvPr/>
            </p:nvSpPr>
            <p:spPr bwMode="auto">
              <a:xfrm flipH="1">
                <a:off x="5169018" y="4437112"/>
                <a:ext cx="703503" cy="432048"/>
              </a:xfrm>
              <a:prstGeom prst="right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2" name="流程圖: 文件 11"/>
              <p:cNvSpPr/>
              <p:nvPr/>
            </p:nvSpPr>
            <p:spPr bwMode="auto">
              <a:xfrm>
                <a:off x="5856442" y="2762926"/>
                <a:ext cx="1341524" cy="756084"/>
              </a:xfrm>
              <a:prstGeom prst="flowChartDocumen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SQE verify</a:t>
                </a:r>
                <a:endParaRPr kumimoji="0" lang="zh-TW" altLang="en-US" sz="1400" b="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3" name="圓角矩形 12"/>
              <p:cNvSpPr/>
              <p:nvPr/>
            </p:nvSpPr>
            <p:spPr bwMode="auto">
              <a:xfrm>
                <a:off x="1182936" y="2584258"/>
                <a:ext cx="1584176" cy="108012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PM</a:t>
                </a:r>
                <a:endParaRPr kumimoji="0" lang="en-US" altLang="zh-TW" sz="1200" i="0" u="none" strike="noStrike" cap="none" normalizeH="0" baseline="0" dirty="0" smtClean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MKT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i="0" u="none" strike="noStrike" cap="none" normalizeH="0" baseline="0" dirty="0" smtClean="0">
                    <a:ln>
                      <a:noFill/>
                    </a:ln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Boss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200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SW engineer</a:t>
                </a:r>
                <a:endParaRPr kumimoji="0" lang="zh-TW" altLang="en-US" sz="1200" i="0" u="none" strike="noStrike" cap="none" normalizeH="0" baseline="0" dirty="0">
                  <a:ln>
                    <a:noFill/>
                  </a:ln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4" name="直線單箭頭接點 13"/>
              <p:cNvCxnSpPr>
                <a:stCxn id="13" idx="2"/>
                <a:endCxn id="6" idx="1"/>
              </p:cNvCxnSpPr>
              <p:nvPr/>
            </p:nvCxnSpPr>
            <p:spPr bwMode="auto">
              <a:xfrm>
                <a:off x="1975024" y="3664378"/>
                <a:ext cx="0" cy="407392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5" name="流程圖: 磁碟 14"/>
              <p:cNvSpPr/>
              <p:nvPr/>
            </p:nvSpPr>
            <p:spPr bwMode="auto">
              <a:xfrm>
                <a:off x="3837856" y="2585002"/>
                <a:ext cx="1094184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6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Project</a:t>
                </a:r>
                <a:endParaRPr kumimoji="0" lang="zh-TW" altLang="en-US" sz="16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16" name="直線單箭頭接點 15"/>
              <p:cNvCxnSpPr>
                <a:stCxn id="13" idx="3"/>
                <a:endCxn id="15" idx="2"/>
              </p:cNvCxnSpPr>
              <p:nvPr/>
            </p:nvCxnSpPr>
            <p:spPr bwMode="auto">
              <a:xfrm>
                <a:off x="2767112" y="3124318"/>
                <a:ext cx="1070744" cy="744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7" name="剪去單一角落矩形 16"/>
              <p:cNvSpPr/>
              <p:nvPr/>
            </p:nvSpPr>
            <p:spPr bwMode="auto">
              <a:xfrm>
                <a:off x="5897860" y="4282016"/>
                <a:ext cx="1296144" cy="816744"/>
              </a:xfrm>
              <a:prstGeom prst="snip1Rect">
                <a:avLst/>
              </a:prstGeom>
              <a:solidFill>
                <a:srgbClr val="00B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0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SW</a:t>
                </a:r>
                <a:endParaRPr kumimoji="0" lang="zh-TW" altLang="en-US" sz="20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 bwMode="auto">
              <a:xfrm>
                <a:off x="2195736" y="1443478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EE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cxnSp>
            <p:nvCxnSpPr>
              <p:cNvPr id="19" name="直線單箭頭接點 18"/>
              <p:cNvCxnSpPr>
                <a:stCxn id="18" idx="2"/>
                <a:endCxn id="15" idx="1"/>
              </p:cNvCxnSpPr>
              <p:nvPr/>
            </p:nvCxnSpPr>
            <p:spPr bwMode="auto">
              <a:xfrm>
                <a:off x="2987824" y="1983538"/>
                <a:ext cx="1397124" cy="601464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0" name="圓角矩形 19"/>
              <p:cNvSpPr/>
              <p:nvPr/>
            </p:nvSpPr>
            <p:spPr bwMode="auto">
              <a:xfrm>
                <a:off x="3995936" y="1407474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Optical/SW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cxnSp>
            <p:nvCxnSpPr>
              <p:cNvPr id="21" name="直線單箭頭接點 20"/>
              <p:cNvCxnSpPr>
                <a:stCxn id="20" idx="2"/>
                <a:endCxn id="15" idx="1"/>
              </p:cNvCxnSpPr>
              <p:nvPr/>
            </p:nvCxnSpPr>
            <p:spPr bwMode="auto">
              <a:xfrm flipH="1">
                <a:off x="4384948" y="1947534"/>
                <a:ext cx="403076" cy="6374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2" name="流程圖: 多重文件 21"/>
              <p:cNvSpPr/>
              <p:nvPr/>
            </p:nvSpPr>
            <p:spPr bwMode="auto">
              <a:xfrm>
                <a:off x="179512" y="1340768"/>
                <a:ext cx="1800200" cy="1146826"/>
              </a:xfrm>
              <a:prstGeom prst="flowChartMultidocumen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Confluence</a:t>
                </a:r>
                <a:endParaRPr kumimoji="0" lang="zh-TW" altLang="en-US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3" name="向下箭號 22"/>
              <p:cNvSpPr/>
              <p:nvPr/>
            </p:nvSpPr>
            <p:spPr bwMode="auto">
              <a:xfrm flipV="1">
                <a:off x="4190994" y="3664378"/>
                <a:ext cx="432048" cy="617638"/>
              </a:xfrm>
              <a:prstGeom prst="down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5" name="直線單箭頭接點 24"/>
              <p:cNvCxnSpPr>
                <a:stCxn id="27" idx="2"/>
                <a:endCxn id="15" idx="1"/>
              </p:cNvCxnSpPr>
              <p:nvPr/>
            </p:nvCxnSpPr>
            <p:spPr bwMode="auto">
              <a:xfrm flipH="1">
                <a:off x="4384948" y="1952836"/>
                <a:ext cx="2195774" cy="632166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6" name="向右箭號 25"/>
              <p:cNvSpPr/>
              <p:nvPr/>
            </p:nvSpPr>
            <p:spPr bwMode="auto">
              <a:xfrm flipH="1">
                <a:off x="4952994" y="2924944"/>
                <a:ext cx="842673" cy="432048"/>
              </a:xfrm>
              <a:prstGeom prst="rightArrow">
                <a:avLst/>
              </a:prstGeom>
              <a:solidFill>
                <a:srgbClr val="6C747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27" name="圓角矩形 26"/>
              <p:cNvSpPr/>
              <p:nvPr/>
            </p:nvSpPr>
            <p:spPr bwMode="auto">
              <a:xfrm>
                <a:off x="5788634" y="1412776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VOC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Production Line</a:t>
                </a:r>
              </a:p>
            </p:txBody>
          </p:sp>
          <p:sp>
            <p:nvSpPr>
              <p:cNvPr id="28" name="流程圖: 磁碟 27"/>
              <p:cNvSpPr/>
              <p:nvPr/>
            </p:nvSpPr>
            <p:spPr bwMode="auto">
              <a:xfrm>
                <a:off x="7668344" y="1407474"/>
                <a:ext cx="864096" cy="1080120"/>
              </a:xfrm>
              <a:prstGeom prst="flowChartMagneticDisk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err="1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Jira</a:t>
                </a:r>
                <a:endParaRPr kumimoji="0" lang="en-US" altLang="zh-TW" sz="1400" b="1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UX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1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project</a:t>
                </a:r>
                <a:endParaRPr kumimoji="0" lang="zh-TW" altLang="en-US" sz="14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cxnSp>
            <p:nvCxnSpPr>
              <p:cNvPr id="29" name="直線單箭頭接點 28"/>
              <p:cNvCxnSpPr>
                <a:stCxn id="28" idx="2"/>
                <a:endCxn id="15" idx="1"/>
              </p:cNvCxnSpPr>
              <p:nvPr/>
            </p:nvCxnSpPr>
            <p:spPr bwMode="auto">
              <a:xfrm flipH="1">
                <a:off x="4384948" y="1947534"/>
                <a:ext cx="3283396" cy="637468"/>
              </a:xfrm>
              <a:prstGeom prst="straightConnector1">
                <a:avLst/>
              </a:prstGeom>
              <a:solidFill>
                <a:srgbClr val="6C7472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63" name="直線單箭頭接點 62"/>
            <p:cNvCxnSpPr/>
            <p:nvPr/>
          </p:nvCxnSpPr>
          <p:spPr>
            <a:xfrm>
              <a:off x="5211996" y="3546236"/>
              <a:ext cx="924402" cy="763006"/>
            </a:xfrm>
            <a:prstGeom prst="straightConnector1">
              <a:avLst/>
            </a:prstGeom>
            <a:ln w="76200"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向下箭號 60"/>
            <p:cNvSpPr/>
            <p:nvPr/>
          </p:nvSpPr>
          <p:spPr bwMode="auto">
            <a:xfrm flipV="1">
              <a:off x="6591136" y="3623980"/>
              <a:ext cx="432048" cy="617638"/>
            </a:xfrm>
            <a:prstGeom prst="downArrow">
              <a:avLst/>
            </a:prstGeom>
            <a:solidFill>
              <a:srgbClr val="6C747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4800" b="0" i="0" u="none" strike="noStrike" cap="none" normalizeH="0" baseline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12999" y="1416698"/>
            <a:ext cx="8399397" cy="3047640"/>
            <a:chOff x="403134" y="1351582"/>
            <a:chExt cx="8399397" cy="3047640"/>
          </a:xfrm>
        </p:grpSpPr>
        <p:grpSp>
          <p:nvGrpSpPr>
            <p:cNvPr id="31" name="群組 30"/>
            <p:cNvGrpSpPr/>
            <p:nvPr/>
          </p:nvGrpSpPr>
          <p:grpSpPr>
            <a:xfrm>
              <a:off x="403134" y="1351582"/>
              <a:ext cx="8399397" cy="3047640"/>
              <a:chOff x="323528" y="1916832"/>
              <a:chExt cx="8399397" cy="3047640"/>
            </a:xfrm>
          </p:grpSpPr>
          <p:sp>
            <p:nvSpPr>
              <p:cNvPr id="32" name="圓角矩形 31"/>
              <p:cNvSpPr/>
              <p:nvPr/>
            </p:nvSpPr>
            <p:spPr bwMode="auto">
              <a:xfrm>
                <a:off x="2411760" y="2336180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EE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sp>
            <p:nvSpPr>
              <p:cNvPr id="33" name="圓角矩形 32"/>
              <p:cNvSpPr/>
              <p:nvPr/>
            </p:nvSpPr>
            <p:spPr bwMode="auto">
              <a:xfrm>
                <a:off x="4211960" y="2300176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Optical/SW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Requirement</a:t>
                </a:r>
              </a:p>
            </p:txBody>
          </p:sp>
          <p:sp>
            <p:nvSpPr>
              <p:cNvPr id="34" name="圓角矩形 33"/>
              <p:cNvSpPr/>
              <p:nvPr/>
            </p:nvSpPr>
            <p:spPr bwMode="auto">
              <a:xfrm>
                <a:off x="6004658" y="2305478"/>
                <a:ext cx="1584176" cy="540060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VOC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TW" sz="1400" b="1" dirty="0" smtClean="0"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Production Line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23528" y="1916832"/>
                <a:ext cx="8399397" cy="30476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zh-TW" sz="1600" dirty="0">
                  <a:solidFill>
                    <a:srgbClr val="414141"/>
                  </a:solidFill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  <a:p>
                <a:pPr marL="285750" marR="0" indent="-28575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Follow ENG – 100 on new project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Top level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Detail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Factory prototype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Pilot run design review</a:t>
                </a:r>
              </a:p>
              <a:p>
                <a:pPr marL="742950" lvl="1" indent="-285750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TW" sz="1600" dirty="0" smtClean="0">
                    <a:solidFill>
                      <a:srgbClr val="414141"/>
                    </a:solidFill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Product validation review</a:t>
                </a:r>
                <a:endParaRPr kumimoji="0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36" name="群組 35"/>
              <p:cNvGrpSpPr/>
              <p:nvPr/>
            </p:nvGrpSpPr>
            <p:grpSpPr>
              <a:xfrm>
                <a:off x="442005" y="2173951"/>
                <a:ext cx="8280920" cy="1149361"/>
                <a:chOff x="467544" y="2514827"/>
                <a:chExt cx="8280920" cy="1149361"/>
              </a:xfrm>
            </p:grpSpPr>
            <p:cxnSp>
              <p:nvCxnSpPr>
                <p:cNvPr id="45" name="直線單箭頭接點 44"/>
                <p:cNvCxnSpPr/>
                <p:nvPr/>
              </p:nvCxnSpPr>
              <p:spPr bwMode="auto">
                <a:xfrm>
                  <a:off x="467544" y="2996952"/>
                  <a:ext cx="8280920" cy="0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46" name="矩形 45"/>
                <p:cNvSpPr/>
                <p:nvPr/>
              </p:nvSpPr>
              <p:spPr bwMode="auto">
                <a:xfrm>
                  <a:off x="827584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47" name="文字方塊 46"/>
                <p:cNvSpPr txBox="1"/>
                <p:nvPr/>
              </p:nvSpPr>
              <p:spPr>
                <a:xfrm>
                  <a:off x="474988" y="2514827"/>
                  <a:ext cx="7696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Kick off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>
                  <a:off x="1540220" y="2862809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49" name="文字方塊 48"/>
                <p:cNvSpPr txBox="1"/>
                <p:nvPr/>
              </p:nvSpPr>
              <p:spPr>
                <a:xfrm>
                  <a:off x="1047920" y="3140968"/>
                  <a:ext cx="10599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Repository</a:t>
                  </a:r>
                </a:p>
                <a:p>
                  <a:r>
                    <a:rPr lang="en-US" altLang="zh-TW" sz="1400" dirty="0" err="1" smtClean="0">
                      <a:latin typeface="+mj-lt"/>
                    </a:rPr>
                    <a:t>Jira</a:t>
                  </a:r>
                  <a:r>
                    <a:rPr lang="en-US" altLang="zh-TW" sz="1400" dirty="0" smtClean="0">
                      <a:latin typeface="+mj-lt"/>
                    </a:rPr>
                    <a:t> project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 bwMode="auto">
                <a:xfrm>
                  <a:off x="4572470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1" name="文字方塊 50"/>
                <p:cNvSpPr txBox="1"/>
                <p:nvPr/>
              </p:nvSpPr>
              <p:spPr>
                <a:xfrm>
                  <a:off x="3262137" y="3115271"/>
                  <a:ext cx="13676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Function ready</a:t>
                  </a: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2699792" y="2872100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3" name="文字方塊 52"/>
                <p:cNvSpPr txBox="1"/>
                <p:nvPr/>
              </p:nvSpPr>
              <p:spPr>
                <a:xfrm>
                  <a:off x="2107826" y="2545159"/>
                  <a:ext cx="12586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Prototype run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 bwMode="auto">
                <a:xfrm>
                  <a:off x="3923928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4186081" y="2559595"/>
                  <a:ext cx="8418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Pilot run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 bwMode="auto">
                <a:xfrm>
                  <a:off x="6923962" y="2852936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7" name="文字方塊 56"/>
                <p:cNvSpPr txBox="1"/>
                <p:nvPr/>
              </p:nvSpPr>
              <p:spPr>
                <a:xfrm>
                  <a:off x="6363498" y="3131095"/>
                  <a:ext cx="12089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Final release</a:t>
                  </a:r>
                  <a:endParaRPr lang="zh-TW" altLang="en-US" sz="1400" dirty="0">
                    <a:latin typeface="+mj-lt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 bwMode="auto">
                <a:xfrm>
                  <a:off x="7721712" y="2875943"/>
                  <a:ext cx="72008" cy="288032"/>
                </a:xfrm>
                <a:prstGeom prst="rect">
                  <a:avLst/>
                </a:prstGeom>
                <a:solidFill>
                  <a:srgbClr val="6C747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4800" b="0" i="0" u="none" strike="noStrike" cap="none" normalizeH="0" baseline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endParaRPr>
                </a:p>
              </p:txBody>
            </p:sp>
            <p:sp>
              <p:nvSpPr>
                <p:cNvPr id="59" name="文字方塊 58"/>
                <p:cNvSpPr txBox="1"/>
                <p:nvPr/>
              </p:nvSpPr>
              <p:spPr>
                <a:xfrm>
                  <a:off x="7530731" y="2591326"/>
                  <a:ext cx="4539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 smtClean="0">
                      <a:latin typeface="+mj-lt"/>
                    </a:rPr>
                    <a:t>MP</a:t>
                  </a:r>
                  <a:endParaRPr lang="zh-TW" altLang="en-US" sz="1400" dirty="0">
                    <a:latin typeface="+mj-lt"/>
                  </a:endParaRPr>
                </a:p>
              </p:txBody>
            </p:sp>
          </p:grpSp>
          <p:sp>
            <p:nvSpPr>
              <p:cNvPr id="37" name="橢圓 36"/>
              <p:cNvSpPr/>
              <p:nvPr/>
            </p:nvSpPr>
            <p:spPr bwMode="auto">
              <a:xfrm>
                <a:off x="2660291" y="2590031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38" name="橢圓 37"/>
              <p:cNvSpPr/>
              <p:nvPr/>
            </p:nvSpPr>
            <p:spPr bwMode="auto">
              <a:xfrm>
                <a:off x="3881296" y="2596015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39" name="橢圓 38"/>
              <p:cNvSpPr/>
              <p:nvPr/>
            </p:nvSpPr>
            <p:spPr bwMode="auto">
              <a:xfrm>
                <a:off x="4537319" y="2605108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0" name="橢圓 39"/>
              <p:cNvSpPr/>
              <p:nvPr/>
            </p:nvSpPr>
            <p:spPr bwMode="auto">
              <a:xfrm>
                <a:off x="4977318" y="2603966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1" name="橢圓 40"/>
              <p:cNvSpPr/>
              <p:nvPr/>
            </p:nvSpPr>
            <p:spPr bwMode="auto">
              <a:xfrm>
                <a:off x="5481374" y="2605108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2" name="橢圓 41"/>
              <p:cNvSpPr/>
              <p:nvPr/>
            </p:nvSpPr>
            <p:spPr bwMode="auto">
              <a:xfrm>
                <a:off x="6201454" y="2603966"/>
                <a:ext cx="84777" cy="120856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sp>
            <p:nvSpPr>
              <p:cNvPr id="43" name="橢圓 42"/>
              <p:cNvSpPr/>
              <p:nvPr/>
            </p:nvSpPr>
            <p:spPr bwMode="auto">
              <a:xfrm>
                <a:off x="6835348" y="2565865"/>
                <a:ext cx="199881" cy="170429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4800" b="0" i="0" u="none" strike="noStrike" cap="none" normalizeH="0" baseline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</p:grpSp>
        <p:sp>
          <p:nvSpPr>
            <p:cNvPr id="60" name="文字方塊 59"/>
            <p:cNvSpPr txBox="1"/>
            <p:nvPr/>
          </p:nvSpPr>
          <p:spPr>
            <a:xfrm>
              <a:off x="6304046" y="1649234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002060"/>
                  </a:solidFill>
                  <a:latin typeface="+mj-lt"/>
                </a:rPr>
                <a:t>TD016 to QA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17966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3282950" cy="553998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j-lt"/>
              </a:rPr>
              <a:t>Current process</a:t>
            </a:r>
            <a:endParaRPr lang="en-US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3F39-0206-E343-A815-B0E9B8087364}" type="slidenum">
              <a:rPr lang="en-US" smtClean="0">
                <a:latin typeface="+mj-lt"/>
              </a:rPr>
              <a:pPr/>
              <a:t>9</a:t>
            </a:fld>
            <a:endParaRPr lang="en-US" dirty="0">
              <a:latin typeface="+mj-lt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354071" y="3229452"/>
            <a:ext cx="3456384" cy="12961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Project system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1" name="橢圓 60"/>
          <p:cNvSpPr/>
          <p:nvPr/>
        </p:nvSpPr>
        <p:spPr bwMode="auto">
          <a:xfrm>
            <a:off x="1850015" y="1645276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EE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2" name="橢圓 61"/>
          <p:cNvSpPr/>
          <p:nvPr/>
        </p:nvSpPr>
        <p:spPr bwMode="auto">
          <a:xfrm>
            <a:off x="4478547" y="1645276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3200" dirty="0" smtClean="0">
                <a:solidFill>
                  <a:srgbClr val="414141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SW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3" name="橢圓 62"/>
          <p:cNvSpPr/>
          <p:nvPr/>
        </p:nvSpPr>
        <p:spPr bwMode="auto">
          <a:xfrm>
            <a:off x="1850015" y="4879888"/>
            <a:ext cx="1728192" cy="115787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ME</a:t>
            </a:r>
            <a:endParaRPr kumimoji="0" lang="zh-TW" altLang="en-US" sz="3200" b="0" i="0" u="none" strike="noStrike" cap="none" normalizeH="0" baseline="0" dirty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5" name="上-下雙向箭號 64"/>
          <p:cNvSpPr/>
          <p:nvPr/>
        </p:nvSpPr>
        <p:spPr bwMode="auto">
          <a:xfrm>
            <a:off x="2534091" y="2770156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6" name="上-下雙向箭號 65"/>
          <p:cNvSpPr/>
          <p:nvPr/>
        </p:nvSpPr>
        <p:spPr bwMode="auto">
          <a:xfrm>
            <a:off x="5234391" y="2797404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8" name="上-下雙向箭號 67"/>
          <p:cNvSpPr/>
          <p:nvPr/>
        </p:nvSpPr>
        <p:spPr bwMode="auto">
          <a:xfrm>
            <a:off x="2498087" y="4453588"/>
            <a:ext cx="360040" cy="504056"/>
          </a:xfrm>
          <a:prstGeom prst="upDownArrow">
            <a:avLst/>
          </a:prstGeom>
          <a:solidFill>
            <a:srgbClr val="6C747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4800" b="0" i="0" u="none" strike="noStrike" cap="none" normalizeH="0" baseline="0">
              <a:ln>
                <a:noFill/>
              </a:ln>
              <a:solidFill>
                <a:srgbClr val="414141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69" name="橢圓 68"/>
          <p:cNvSpPr/>
          <p:nvPr/>
        </p:nvSpPr>
        <p:spPr bwMode="auto">
          <a:xfrm>
            <a:off x="4298527" y="1645276"/>
            <a:ext cx="2088232" cy="1157876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414141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SW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JIRA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 smtClean="0">
                <a:solidFill>
                  <a:srgbClr val="FF0000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Confluence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354071" y="3229452"/>
            <a:ext cx="3456384" cy="12961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Project system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b="1" dirty="0" smtClean="0">
                <a:solidFill>
                  <a:srgbClr val="FF0000"/>
                </a:solidFill>
                <a:latin typeface="+mj-lt"/>
                <a:ea typeface="Heiti TC Light" pitchFamily="-1" charset="-120"/>
                <a:cs typeface="Heiti TC Light" pitchFamily="-1" charset="-120"/>
                <a:sym typeface="Gill Sans Light" charset="0"/>
              </a:rPr>
              <a:t>PM system</a:t>
            </a:r>
            <a:endParaRPr kumimoji="0" lang="zh-TW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Heiti TC Light" pitchFamily="-1" charset="-120"/>
              <a:cs typeface="Heiti TC Light" pitchFamily="-1" charset="-120"/>
              <a:sym typeface="Gill Sans Light" charset="0"/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3562428" y="1690427"/>
            <a:ext cx="761747" cy="533787"/>
            <a:chOff x="3764133" y="1313911"/>
            <a:chExt cx="761747" cy="533787"/>
          </a:xfrm>
        </p:grpSpPr>
        <p:cxnSp>
          <p:nvCxnSpPr>
            <p:cNvPr id="73" name="直線單箭頭接點 72"/>
            <p:cNvCxnSpPr>
              <a:stCxn id="61" idx="6"/>
              <a:endCxn id="69" idx="2"/>
            </p:cNvCxnSpPr>
            <p:nvPr/>
          </p:nvCxnSpPr>
          <p:spPr bwMode="auto">
            <a:xfrm>
              <a:off x="3766465" y="1847698"/>
              <a:ext cx="720320" cy="0"/>
            </a:xfrm>
            <a:prstGeom prst="straightConnector1">
              <a:avLst/>
            </a:prstGeom>
            <a:solidFill>
              <a:srgbClr val="6C7472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74" name="文字方塊 73"/>
            <p:cNvSpPr txBox="1"/>
            <p:nvPr/>
          </p:nvSpPr>
          <p:spPr>
            <a:xfrm>
              <a:off x="3764133" y="1313911"/>
              <a:ext cx="761747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+mj-lt"/>
                </a:rPr>
                <a:t>E</a:t>
              </a:r>
              <a:r>
                <a:rPr lang="en-US" altLang="zh-TW" dirty="0" smtClean="0">
                  <a:solidFill>
                    <a:srgbClr val="FF0000"/>
                  </a:solidFill>
                  <a:latin typeface="+mj-lt"/>
                </a:rPr>
                <a:t>mail</a:t>
              </a:r>
              <a:endParaRPr lang="zh-TW" altLang="en-US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5988278" y="1378694"/>
            <a:ext cx="2994721" cy="3048812"/>
            <a:chOff x="5988278" y="1378694"/>
            <a:chExt cx="2994721" cy="3048812"/>
          </a:xfrm>
        </p:grpSpPr>
        <p:grpSp>
          <p:nvGrpSpPr>
            <p:cNvPr id="6" name="群組 5"/>
            <p:cNvGrpSpPr/>
            <p:nvPr/>
          </p:nvGrpSpPr>
          <p:grpSpPr>
            <a:xfrm>
              <a:off x="6389318" y="1378694"/>
              <a:ext cx="2517481" cy="1391462"/>
              <a:chOff x="6389318" y="1378694"/>
              <a:chExt cx="2517481" cy="1391462"/>
            </a:xfrm>
          </p:grpSpPr>
          <p:sp>
            <p:nvSpPr>
              <p:cNvPr id="31" name="橢圓 30"/>
              <p:cNvSpPr/>
              <p:nvPr/>
            </p:nvSpPr>
            <p:spPr bwMode="auto">
              <a:xfrm>
                <a:off x="7178607" y="1612280"/>
                <a:ext cx="1728192" cy="11578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2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SQE</a:t>
                </a:r>
                <a:endParaRPr kumimoji="0" lang="zh-TW" altLang="en-US" sz="32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5" name="群組 4"/>
              <p:cNvGrpSpPr/>
              <p:nvPr/>
            </p:nvGrpSpPr>
            <p:grpSpPr>
              <a:xfrm>
                <a:off x="6389318" y="1378694"/>
                <a:ext cx="761747" cy="817197"/>
                <a:chOff x="6389318" y="1378694"/>
                <a:chExt cx="761747" cy="817197"/>
              </a:xfrm>
            </p:grpSpPr>
            <p:cxnSp>
              <p:nvCxnSpPr>
                <p:cNvPr id="35" name="直線單箭頭接點 34"/>
                <p:cNvCxnSpPr/>
                <p:nvPr/>
              </p:nvCxnSpPr>
              <p:spPr bwMode="auto">
                <a:xfrm>
                  <a:off x="6429629" y="2195891"/>
                  <a:ext cx="720320" cy="0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arrow"/>
                  <a:tailEnd type="arrow"/>
                </a:ln>
                <a:effectLst/>
              </p:spPr>
            </p:cxnSp>
            <p:sp>
              <p:nvSpPr>
                <p:cNvPr id="36" name="文字方塊 35"/>
                <p:cNvSpPr txBox="1"/>
                <p:nvPr/>
              </p:nvSpPr>
              <p:spPr>
                <a:xfrm>
                  <a:off x="6389318" y="1378694"/>
                  <a:ext cx="761747" cy="646331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Email</a:t>
                  </a:r>
                </a:p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Jira</a:t>
                  </a:r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</p:grpSp>
        <p:grpSp>
          <p:nvGrpSpPr>
            <p:cNvPr id="37" name="群組 36"/>
            <p:cNvGrpSpPr/>
            <p:nvPr/>
          </p:nvGrpSpPr>
          <p:grpSpPr>
            <a:xfrm>
              <a:off x="5988278" y="2633585"/>
              <a:ext cx="2994721" cy="1793921"/>
              <a:chOff x="5912078" y="976235"/>
              <a:chExt cx="2994721" cy="1793921"/>
            </a:xfrm>
          </p:grpSpPr>
          <p:sp>
            <p:nvSpPr>
              <p:cNvPr id="38" name="橢圓 37"/>
              <p:cNvSpPr/>
              <p:nvPr/>
            </p:nvSpPr>
            <p:spPr bwMode="auto">
              <a:xfrm>
                <a:off x="7178607" y="1612280"/>
                <a:ext cx="1728192" cy="11578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3200" b="0" i="0" u="none" strike="noStrike" cap="none" normalizeH="0" baseline="0" dirty="0" smtClean="0">
                    <a:ln>
                      <a:noFill/>
                    </a:ln>
                    <a:solidFill>
                      <a:srgbClr val="414141"/>
                    </a:solidFill>
                    <a:effectLst/>
                    <a:latin typeface="+mj-lt"/>
                    <a:ea typeface="Heiti TC Light" pitchFamily="-1" charset="-120"/>
                    <a:cs typeface="Heiti TC Light" pitchFamily="-1" charset="-120"/>
                    <a:sym typeface="Gill Sans Light" charset="0"/>
                  </a:rPr>
                  <a:t>QA</a:t>
                </a:r>
                <a:endParaRPr kumimoji="0" lang="zh-TW" altLang="en-US" sz="3200" b="0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+mj-lt"/>
                  <a:ea typeface="Heiti TC Light" pitchFamily="-1" charset="-120"/>
                  <a:cs typeface="Heiti TC Light" pitchFamily="-1" charset="-120"/>
                  <a:sym typeface="Gill Sans Light" charset="0"/>
                </a:endParaRPr>
              </a:p>
            </p:txBody>
          </p:sp>
          <p:grpSp>
            <p:nvGrpSpPr>
              <p:cNvPr id="39" name="群組 38"/>
              <p:cNvGrpSpPr/>
              <p:nvPr/>
            </p:nvGrpSpPr>
            <p:grpSpPr>
              <a:xfrm>
                <a:off x="5912078" y="976235"/>
                <a:ext cx="1237871" cy="1567104"/>
                <a:chOff x="5912078" y="976235"/>
                <a:chExt cx="1237871" cy="1567104"/>
              </a:xfrm>
            </p:grpSpPr>
            <p:cxnSp>
              <p:nvCxnSpPr>
                <p:cNvPr id="40" name="直線單箭頭接點 39"/>
                <p:cNvCxnSpPr>
                  <a:stCxn id="69" idx="5"/>
                </p:cNvCxnSpPr>
                <p:nvPr/>
              </p:nvCxnSpPr>
              <p:spPr bwMode="auto">
                <a:xfrm>
                  <a:off x="6004745" y="976235"/>
                  <a:ext cx="1145204" cy="1219656"/>
                </a:xfrm>
                <a:prstGeom prst="straightConnector1">
                  <a:avLst/>
                </a:prstGeom>
                <a:solidFill>
                  <a:srgbClr val="6C7472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arrow"/>
                  <a:tailEnd type="arrow"/>
                </a:ln>
                <a:effectLst/>
              </p:spPr>
            </p:cxnSp>
            <p:sp>
              <p:nvSpPr>
                <p:cNvPr id="41" name="文字方塊 40"/>
                <p:cNvSpPr txBox="1"/>
                <p:nvPr/>
              </p:nvSpPr>
              <p:spPr>
                <a:xfrm>
                  <a:off x="5912078" y="1897008"/>
                  <a:ext cx="877163" cy="646331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TD016</a:t>
                  </a:r>
                </a:p>
                <a:p>
                  <a:r>
                    <a:rPr lang="en-US" altLang="zh-TW" dirty="0" smtClean="0">
                      <a:solidFill>
                        <a:srgbClr val="FF0000"/>
                      </a:solidFill>
                      <a:latin typeface="+mj-lt"/>
                    </a:rPr>
                    <a:t>Jira</a:t>
                  </a:r>
                  <a:endParaRPr lang="zh-TW" altLang="en-US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</p:grpSp>
        </p:grpSp>
      </p:grpSp>
      <p:grpSp>
        <p:nvGrpSpPr>
          <p:cNvPr id="7" name="群組 6"/>
          <p:cNvGrpSpPr/>
          <p:nvPr/>
        </p:nvGrpSpPr>
        <p:grpSpPr>
          <a:xfrm>
            <a:off x="193558" y="1058322"/>
            <a:ext cx="8865641" cy="4014304"/>
            <a:chOff x="-1943101" y="914400"/>
            <a:chExt cx="9217960" cy="399041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43101" y="959659"/>
              <a:ext cx="1703051" cy="3080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338" y="914400"/>
              <a:ext cx="7308197" cy="3990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-1943101" y="3022184"/>
              <a:ext cx="1703051" cy="2792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+mj-lt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7625" y="1058322"/>
            <a:ext cx="9039225" cy="5038725"/>
            <a:chOff x="1574424" y="5069470"/>
            <a:chExt cx="9039225" cy="5038725"/>
          </a:xfrm>
        </p:grpSpPr>
        <p:pic>
          <p:nvPicPr>
            <p:cNvPr id="4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424" y="5069470"/>
              <a:ext cx="9039225" cy="503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" name="群組 45"/>
            <p:cNvGrpSpPr/>
            <p:nvPr/>
          </p:nvGrpSpPr>
          <p:grpSpPr>
            <a:xfrm>
              <a:off x="1799723" y="5718689"/>
              <a:ext cx="5782235" cy="292571"/>
              <a:chOff x="2884925" y="3883010"/>
              <a:chExt cx="5782235" cy="292571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884925" y="3909904"/>
                <a:ext cx="995082" cy="2298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296422" y="3883010"/>
                <a:ext cx="497541" cy="27464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170038" y="3900940"/>
                <a:ext cx="1497122" cy="27464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16771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theme/theme1.xml><?xml version="1.0" encoding="utf-8"?>
<a:theme xmlns:a="http://schemas.openxmlformats.org/drawingml/2006/main" name="CorpTemplate">
  <a:themeElements>
    <a:clrScheme name="Final Garmin Se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595"/>
      </a:accent1>
      <a:accent2>
        <a:srgbClr val="393835"/>
      </a:accent2>
      <a:accent3>
        <a:srgbClr val="779A2F"/>
      </a:accent3>
      <a:accent4>
        <a:srgbClr val="C56A2B"/>
      </a:accent4>
      <a:accent5>
        <a:srgbClr val="A72B36"/>
      </a:accent5>
      <a:accent6>
        <a:srgbClr val="DACC2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CB458D5399432479E0BB962A3AC807C" ma:contentTypeVersion="1" ma:contentTypeDescription="建立新的文件。" ma:contentTypeScope="" ma:versionID="2090fcdc2e9aae8469eabc8d31b189fb">
  <xsd:schema xmlns:xsd="http://www.w3.org/2001/XMLSchema" xmlns:xs="http://www.w3.org/2001/XMLSchema" xmlns:p="http://schemas.microsoft.com/office/2006/metadata/properties" xmlns:ns2="24ac9ee2-1f69-49ec-81c1-d01c86227436" targetNamespace="http://schemas.microsoft.com/office/2006/metadata/properties" ma:root="true" ma:fieldsID="3ada4ee18b918396c161ab8726fa03da" ns2:_="">
    <xsd:import namespace="24ac9ee2-1f69-49ec-81c1-d01c86227436"/>
    <xsd:element name="properties">
      <xsd:complexType>
        <xsd:sequence>
          <xsd:element name="documentManagement">
            <xsd:complexType>
              <xsd:all>
                <xsd:element ref="ns2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c9ee2-1f69-49ec-81c1-d01c86227436" elementFormDefault="qualified">
    <xsd:import namespace="http://schemas.microsoft.com/office/2006/documentManagement/types"/>
    <xsd:import namespace="http://schemas.microsoft.com/office/infopath/2007/PartnerControls"/>
    <xsd:element name="Year" ma:index="8" nillable="true" ma:displayName="版本_" ma:default="2015" ma:format="Dropdown" ma:internalName="Year">
      <xsd:simpleType>
        <xsd:restriction base="dms:Choice">
          <xsd:enumeration value="2014"/>
          <xsd:enumeration value="2015"/>
          <xsd:enumeration value="2016"/>
          <xsd:enumeration value="2017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24ac9ee2-1f69-49ec-81c1-d01c86227436">2015</Year>
  </documentManagement>
</p:properties>
</file>

<file path=customXml/itemProps1.xml><?xml version="1.0" encoding="utf-8"?>
<ds:datastoreItem xmlns:ds="http://schemas.openxmlformats.org/officeDocument/2006/customXml" ds:itemID="{4C9F39EC-CE5D-4921-B7BB-5650597DB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ac9ee2-1f69-49ec-81c1-d01c86227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703042-9C6F-440D-9A8D-0836740E8E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7D2673-F33E-4BA5-8F43-8D9B5FEBC44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24ac9ee2-1f69-49ec-81c1-d01c862274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3659</TotalTime>
  <Words>848</Words>
  <Application>Microsoft Office PowerPoint</Application>
  <PresentationFormat>如螢幕大小 (4:3)</PresentationFormat>
  <Paragraphs>286</Paragraphs>
  <Slides>28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0" baseType="lpstr">
      <vt:lpstr>CorpTemplate</vt:lpstr>
      <vt:lpstr>方程式</vt:lpstr>
      <vt:lpstr>投影片 1</vt:lpstr>
      <vt:lpstr>Agenda</vt:lpstr>
      <vt:lpstr>Development evolution</vt:lpstr>
      <vt:lpstr>Development evolution</vt:lpstr>
      <vt:lpstr>Software Configuration Management</vt:lpstr>
      <vt:lpstr>Software Configuration Management</vt:lpstr>
      <vt:lpstr>Software Configuration Management</vt:lpstr>
      <vt:lpstr>Current process</vt:lpstr>
      <vt:lpstr>Current process</vt:lpstr>
      <vt:lpstr>V model</vt:lpstr>
      <vt:lpstr>ENG100 - Consumer Product Development and Release</vt:lpstr>
      <vt:lpstr>ENG100 - Consumer Product Development and Release</vt:lpstr>
      <vt:lpstr>ENG-112 Consumer Software Design Method</vt:lpstr>
      <vt:lpstr>ENG-112 Consumer Software Design Method</vt:lpstr>
      <vt:lpstr>ENG-112 Consumer Software Design Method</vt:lpstr>
      <vt:lpstr>ENG-112 Consumer Software Design Method</vt:lpstr>
      <vt:lpstr>ENG-112 Consumer Software Design Method</vt:lpstr>
      <vt:lpstr>ENG-116 Consumer Engineering Design Review Procedure</vt:lpstr>
      <vt:lpstr>Weight of data</vt:lpstr>
      <vt:lpstr>Weak classifier learner</vt:lpstr>
      <vt:lpstr>Binary classifier</vt:lpstr>
      <vt:lpstr>Weak classifier example</vt:lpstr>
      <vt:lpstr>Weak classifier</vt:lpstr>
      <vt:lpstr>The important of diversity</vt:lpstr>
      <vt:lpstr>投影片 25</vt:lpstr>
      <vt:lpstr>投影片 26</vt:lpstr>
      <vt:lpstr>How to teach machine to see a car?</vt:lpstr>
      <vt:lpstr>投影片 28</vt:lpstr>
    </vt:vector>
  </TitlesOfParts>
  <Company>Garmin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Kampen, Rachel</dc:creator>
  <cp:lastModifiedBy>Liang, Leon</cp:lastModifiedBy>
  <cp:revision>288</cp:revision>
  <cp:lastPrinted>2013-06-05T19:38:58Z</cp:lastPrinted>
  <dcterms:created xsi:type="dcterms:W3CDTF">2013-04-23T13:39:24Z</dcterms:created>
  <dcterms:modified xsi:type="dcterms:W3CDTF">2015-06-12T03:02:10Z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0x0101000CB458D5399432479E0BB962A3AC807C</vt:lpwstr>
  </property>
</Properties>
</file>