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1" r:id="rId4"/>
  </p:sldMasterIdLst>
  <p:notesMasterIdLst>
    <p:notesMasterId r:id="rId31"/>
  </p:notesMasterIdLst>
  <p:handoutMasterIdLst>
    <p:handoutMasterId r:id="rId32"/>
  </p:handoutMasterIdLst>
  <p:sldIdLst>
    <p:sldId id="288" r:id="rId5"/>
    <p:sldId id="338" r:id="rId6"/>
    <p:sldId id="340" r:id="rId7"/>
    <p:sldId id="326" r:id="rId8"/>
    <p:sldId id="320" r:id="rId9"/>
    <p:sldId id="319" r:id="rId10"/>
    <p:sldId id="335" r:id="rId11"/>
    <p:sldId id="322" r:id="rId12"/>
    <p:sldId id="336" r:id="rId13"/>
    <p:sldId id="318" r:id="rId14"/>
    <p:sldId id="327" r:id="rId15"/>
    <p:sldId id="313" r:id="rId16"/>
    <p:sldId id="312" r:id="rId17"/>
    <p:sldId id="317" r:id="rId18"/>
    <p:sldId id="321" r:id="rId19"/>
    <p:sldId id="328" r:id="rId20"/>
    <p:sldId id="324" r:id="rId21"/>
    <p:sldId id="330" r:id="rId22"/>
    <p:sldId id="323" r:id="rId23"/>
    <p:sldId id="331" r:id="rId24"/>
    <p:sldId id="332" r:id="rId25"/>
    <p:sldId id="333" r:id="rId26"/>
    <p:sldId id="337" r:id="rId27"/>
    <p:sldId id="334" r:id="rId28"/>
    <p:sldId id="316" r:id="rId29"/>
    <p:sldId id="341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868">
          <p15:clr>
            <a:srgbClr val="A4A3A4"/>
          </p15:clr>
        </p15:guide>
        <p15:guide id="2" orient="horz" pos="1010">
          <p15:clr>
            <a:srgbClr val="A4A3A4"/>
          </p15:clr>
        </p15:guide>
        <p15:guide id="3" orient="horz" pos="1892">
          <p15:clr>
            <a:srgbClr val="A4A3A4"/>
          </p15:clr>
        </p15:guide>
        <p15:guide id="4" orient="horz" pos="120">
          <p15:clr>
            <a:srgbClr val="A4A3A4"/>
          </p15:clr>
        </p15:guide>
        <p15:guide id="5" orient="horz" pos="1840">
          <p15:clr>
            <a:srgbClr val="A4A3A4"/>
          </p15:clr>
        </p15:guide>
        <p15:guide id="6" orient="horz" pos="4247">
          <p15:clr>
            <a:srgbClr val="A4A3A4"/>
          </p15:clr>
        </p15:guide>
        <p15:guide id="7" orient="horz" pos="2173">
          <p15:clr>
            <a:srgbClr val="A4A3A4"/>
          </p15:clr>
        </p15:guide>
        <p15:guide id="8" orient="horz" pos="3735">
          <p15:clr>
            <a:srgbClr val="A4A3A4"/>
          </p15:clr>
        </p15:guide>
        <p15:guide id="9" orient="horz" pos="93">
          <p15:clr>
            <a:srgbClr val="A4A3A4"/>
          </p15:clr>
        </p15:guide>
        <p15:guide id="10" orient="horz" pos="3094">
          <p15:clr>
            <a:srgbClr val="A4A3A4"/>
          </p15:clr>
        </p15:guide>
        <p15:guide id="11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705F5"/>
    <a:srgbClr val="FF66FF"/>
    <a:srgbClr val="1C5D9C"/>
    <a:srgbClr val="2173DC"/>
    <a:srgbClr val="0C5ADC"/>
    <a:srgbClr val="FF5050"/>
    <a:srgbClr val="297DD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9" autoAdjust="0"/>
    <p:restoredTop sz="81839" autoAdjust="0"/>
  </p:normalViewPr>
  <p:slideViewPr>
    <p:cSldViewPr snapToGrid="0" snapToObjects="1" showGuides="1">
      <p:cViewPr varScale="1">
        <p:scale>
          <a:sx n="93" d="100"/>
          <a:sy n="93" d="100"/>
        </p:scale>
        <p:origin x="-2154" y="-102"/>
      </p:cViewPr>
      <p:guideLst>
        <p:guide orient="horz" pos="3868"/>
        <p:guide orient="horz" pos="1010"/>
        <p:guide orient="horz" pos="1892"/>
        <p:guide orient="horz" pos="120"/>
        <p:guide orient="horz" pos="1840"/>
        <p:guide orient="horz" pos="4247"/>
        <p:guide orient="horz" pos="2173"/>
        <p:guide orient="horz" pos="3735"/>
        <p:guide orient="horz" pos="93"/>
        <p:guide orient="horz" pos="3094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87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52C7F-5FEC-2E4D-80AA-BF666F276660}" type="datetime1">
              <a:rPr lang="en-US" smtClean="0"/>
              <a:pPr/>
              <a:t>6/30/2015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FC9DB-9ECF-B642-8708-6B2248F1BA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10923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9DE02-E791-1340-B4FF-3939EE33ADCD}" type="datetime1">
              <a:rPr lang="en-US" smtClean="0"/>
              <a:pPr/>
              <a:t>6/30/2015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B2ECF-EB76-B54F-9C26-F0E74F1A8F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2408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73960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78248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40965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675946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17158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802462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52877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29763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1629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7974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Computer vision is difficult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7974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Computer vision is difficult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7974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68233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1386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0959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3946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8797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1386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armin_LGO_007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64603" y="2746298"/>
            <a:ext cx="2728984" cy="74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2168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Blac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5142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+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9622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5598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434340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797425" y="1143000"/>
            <a:ext cx="4106863" cy="4799013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7951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572000" y="1143000"/>
            <a:ext cx="434340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28600" y="1143000"/>
            <a:ext cx="4106863" cy="4799013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4692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ustom Lon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9622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28601" y="2954865"/>
            <a:ext cx="8689622" cy="3005138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08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228600" y="1143000"/>
            <a:ext cx="8689622" cy="48133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9824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0036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043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li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2677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-168"/>
            <a:ext cx="9144222" cy="6858167"/>
            <a:chOff x="12330" y="-168"/>
            <a:chExt cx="9144222" cy="6858167"/>
          </a:xfrm>
        </p:grpSpPr>
        <p:pic>
          <p:nvPicPr>
            <p:cNvPr id="6" name="Picture 5" descr="Inverse_bar_hires2.jpg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2330" y="-168"/>
              <a:ext cx="9144222" cy="6858167"/>
            </a:xfrm>
            <a:prstGeom prst="rect">
              <a:avLst/>
            </a:prstGeom>
          </p:spPr>
        </p:pic>
        <p:pic>
          <p:nvPicPr>
            <p:cNvPr id="7" name="Picture 6" descr="Garmin_Logo_Rgsd_CMYK black.jpg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870855" y="6290685"/>
              <a:ext cx="961204" cy="2595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5849483" cy="553998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229600" cy="369332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 sz="1050" b="0"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5008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1" r:id="rId9"/>
    <p:sldLayoutId id="2147483680" r:id="rId1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rgbClr val="297DD3"/>
          </a:solidFill>
          <a:latin typeface="Arial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400" b="0" i="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png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685800" y="3727121"/>
            <a:ext cx="7772400" cy="146970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rgbClr val="297DD3"/>
                </a:solidFill>
                <a:latin typeface="Arial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+mj-lt"/>
              </a:rPr>
              <a:t>Introduce to Vehicle Detection and </a:t>
            </a:r>
            <a:r>
              <a:rPr lang="en-US" altLang="zh-TW" dirty="0" err="1" smtClean="0">
                <a:solidFill>
                  <a:schemeClr val="tx1"/>
                </a:solidFill>
                <a:latin typeface="+mj-lt"/>
              </a:rPr>
              <a:t>Adaboost</a:t>
            </a:r>
            <a:r>
              <a:rPr lang="en-US" altLang="zh-TW" dirty="0" smtClean="0">
                <a:solidFill>
                  <a:schemeClr val="tx1"/>
                </a:solidFill>
                <a:latin typeface="+mj-lt"/>
              </a:rPr>
              <a:t> Algorithm</a:t>
            </a:r>
            <a:br>
              <a:rPr lang="en-US" altLang="zh-TW" dirty="0" smtClean="0">
                <a:solidFill>
                  <a:schemeClr val="tx1"/>
                </a:solidFill>
                <a:latin typeface="+mj-lt"/>
              </a:rPr>
            </a:br>
            <a:r>
              <a:rPr lang="en-US" altLang="zh-TW" sz="2000" dirty="0" smtClean="0">
                <a:solidFill>
                  <a:schemeClr val="tx1"/>
                </a:solidFill>
                <a:latin typeface="+mj-lt"/>
              </a:rPr>
              <a:t>Leon  </a:t>
            </a:r>
            <a:r>
              <a:rPr lang="en-US" altLang="zh-TW" sz="2000" dirty="0" smtClean="0">
                <a:solidFill>
                  <a:schemeClr val="tx1"/>
                </a:solidFill>
                <a:latin typeface="+mj-lt"/>
              </a:rPr>
              <a:t>07-28-2015</a:t>
            </a:r>
            <a:r>
              <a:rPr lang="zh-TW" altLang="en-US" sz="2000" dirty="0" smtClean="0">
                <a:solidFill>
                  <a:schemeClr val="tx1"/>
                </a:solidFill>
                <a:latin typeface="+mj-lt"/>
              </a:rPr>
              <a:t/>
            </a:r>
            <a:br>
              <a:rPr lang="zh-TW" altLang="en-US" sz="2000" dirty="0" smtClean="0">
                <a:solidFill>
                  <a:schemeClr val="tx1"/>
                </a:solidFill>
                <a:latin typeface="+mj-lt"/>
              </a:rPr>
            </a:br>
            <a:endParaRPr lang="zh-TW" altLang="en-US" sz="2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004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7766550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Decision stump are vertical/horizontal lines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0938" y="894490"/>
            <a:ext cx="7496549" cy="5600314"/>
          </a:xfrm>
          <a:prstGeom prst="rect">
            <a:avLst/>
          </a:prstGeom>
        </p:spPr>
      </p:pic>
      <p:cxnSp>
        <p:nvCxnSpPr>
          <p:cNvPr id="5" name="直線接點 4"/>
          <p:cNvCxnSpPr/>
          <p:nvPr/>
        </p:nvCxnSpPr>
        <p:spPr>
          <a:xfrm>
            <a:off x="4803608" y="957129"/>
            <a:ext cx="42728" cy="5359004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239848" y="1692304"/>
            <a:ext cx="410198" cy="410198"/>
          </a:xfrm>
          <a:prstGeom prst="rect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5093795" y="3922643"/>
            <a:ext cx="80571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864457" y="3574599"/>
            <a:ext cx="769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+1</a:t>
            </a:r>
            <a:endParaRPr lang="zh-TW" altLang="en-US" sz="4000" dirty="0"/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3882886" y="3922643"/>
            <a:ext cx="84293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2987248" y="3540731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-</a:t>
            </a:r>
            <a:r>
              <a:rPr lang="en-US" altLang="zh-TW" sz="4000" dirty="0" smtClean="0"/>
              <a:t>1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304003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/>
      <p:bldP spid="14" grpId="1"/>
      <p:bldP spid="16" grpId="0"/>
      <p:bldP spid="1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347070" cy="492443"/>
          </a:xfrm>
        </p:spPr>
        <p:txBody>
          <a:bodyPr/>
          <a:lstStyle/>
          <a:p>
            <a:pPr marL="342900" indent="-342900"/>
            <a:r>
              <a:rPr lang="en-US" altLang="zh-TW" sz="3200" dirty="0">
                <a:solidFill>
                  <a:schemeClr val="tx1"/>
                </a:solidFill>
                <a:latin typeface="+mj-lt"/>
              </a:rPr>
              <a:t>Can we do better?</a:t>
            </a:r>
          </a:p>
        </p:txBody>
      </p:sp>
      <p:cxnSp>
        <p:nvCxnSpPr>
          <p:cNvPr id="5" name="直線接點 4"/>
          <p:cNvCxnSpPr/>
          <p:nvPr/>
        </p:nvCxnSpPr>
        <p:spPr>
          <a:xfrm>
            <a:off x="5033473" y="2837204"/>
            <a:ext cx="22475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5042019" y="2828658"/>
            <a:ext cx="0" cy="36832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3577" y="946800"/>
            <a:ext cx="7710302" cy="5760000"/>
          </a:xfrm>
          <a:prstGeom prst="rect">
            <a:avLst/>
          </a:prstGeom>
        </p:spPr>
      </p:pic>
      <p:cxnSp>
        <p:nvCxnSpPr>
          <p:cNvPr id="8" name="直線接點 7"/>
          <p:cNvCxnSpPr/>
          <p:nvPr/>
        </p:nvCxnSpPr>
        <p:spPr>
          <a:xfrm>
            <a:off x="7255616" y="2811566"/>
            <a:ext cx="17092" cy="375160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5025164" y="2837125"/>
            <a:ext cx="22475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5033710" y="2820112"/>
            <a:ext cx="0" cy="36832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字方塊 31"/>
          <p:cNvSpPr txBox="1"/>
          <p:nvPr/>
        </p:nvSpPr>
        <p:spPr>
          <a:xfrm>
            <a:off x="1168399" y="2853266"/>
            <a:ext cx="7179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Two heads are better than one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379220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13</a:t>
            </a:fld>
            <a:endParaRPr lang="en-US" dirty="0">
              <a:latin typeface="+mj-lt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514905" y="872041"/>
            <a:ext cx="3657600" cy="20743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929188" y="872041"/>
            <a:ext cx="3657600" cy="20743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600199" y="1473174"/>
            <a:ext cx="381001" cy="270934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6206066" y="999066"/>
            <a:ext cx="982134" cy="575734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7027333" y="1744108"/>
            <a:ext cx="1134533" cy="56726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5672666" y="2027741"/>
            <a:ext cx="1066799" cy="56726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4" name="物件 13"/>
          <p:cNvGraphicFramePr>
            <a:graphicFrameLocks noChangeAspect="1"/>
          </p:cNvGraphicFramePr>
          <p:nvPr/>
        </p:nvGraphicFramePr>
        <p:xfrm>
          <a:off x="1657343" y="3826873"/>
          <a:ext cx="814388" cy="482600"/>
        </p:xfrm>
        <a:graphic>
          <a:graphicData uri="http://schemas.openxmlformats.org/presentationml/2006/ole">
            <p:oleObj spid="_x0000_s2235" name="方程式" r:id="rId4" imgW="342751" imgH="203112" progId="Equation.3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35229844"/>
              </p:ext>
            </p:extLst>
          </p:nvPr>
        </p:nvGraphicFramePr>
        <p:xfrm>
          <a:off x="5227108" y="3770678"/>
          <a:ext cx="3600450" cy="584200"/>
        </p:xfrm>
        <a:graphic>
          <a:graphicData uri="http://schemas.openxmlformats.org/presentationml/2006/ole">
            <p:oleObj spid="_x0000_s2236" name="方程式" r:id="rId5" imgW="1803400" imgH="228600" progId="Equation.3">
              <p:embed/>
            </p:oleObj>
          </a:graphicData>
        </a:graphic>
      </p:graphicFrame>
      <p:graphicFrame>
        <p:nvGraphicFramePr>
          <p:cNvPr id="16" name="物件 15"/>
          <p:cNvGraphicFramePr>
            <a:graphicFrameLocks noChangeAspect="1"/>
          </p:cNvGraphicFramePr>
          <p:nvPr/>
        </p:nvGraphicFramePr>
        <p:xfrm>
          <a:off x="3896897" y="3606860"/>
          <a:ext cx="1032291" cy="787340"/>
        </p:xfrm>
        <a:graphic>
          <a:graphicData uri="http://schemas.openxmlformats.org/presentationml/2006/ole">
            <p:oleObj spid="_x0000_s2237" name="方程式" r:id="rId6" imgW="126725" imgH="126725" progId="Equation.3">
              <p:embed/>
            </p:oleObj>
          </a:graphicData>
        </a:graphic>
      </p:graphicFrame>
      <p:sp>
        <p:nvSpPr>
          <p:cNvPr id="3" name="矩形 2"/>
          <p:cNvSpPr/>
          <p:nvPr/>
        </p:nvSpPr>
        <p:spPr>
          <a:xfrm>
            <a:off x="2371398" y="1815025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Error of G(x)</a:t>
            </a:r>
            <a:endParaRPr lang="zh-TW" altLang="en-US" dirty="0"/>
          </a:p>
        </p:txBody>
      </p:sp>
      <p:cxnSp>
        <p:nvCxnSpPr>
          <p:cNvPr id="5" name="直線單箭頭接點 4"/>
          <p:cNvCxnSpPr>
            <a:stCxn id="3" idx="1"/>
            <a:endCxn id="10" idx="5"/>
          </p:cNvCxnSpPr>
          <p:nvPr/>
        </p:nvCxnSpPr>
        <p:spPr>
          <a:xfrm flipH="1" flipV="1">
            <a:off x="1925404" y="1704431"/>
            <a:ext cx="445994" cy="29526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755121" y="3026896"/>
            <a:ext cx="1274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Error of </a:t>
            </a:r>
            <a:r>
              <a:rPr lang="en-US" altLang="zh-TW" dirty="0" smtClean="0"/>
              <a:t>g2</a:t>
            </a:r>
            <a:endParaRPr lang="zh-TW" altLang="en-US" dirty="0"/>
          </a:p>
        </p:txBody>
      </p:sp>
      <p:cxnSp>
        <p:nvCxnSpPr>
          <p:cNvPr id="24" name="直線單箭頭接點 23"/>
          <p:cNvCxnSpPr>
            <a:stCxn id="23" idx="0"/>
          </p:cNvCxnSpPr>
          <p:nvPr/>
        </p:nvCxnSpPr>
        <p:spPr>
          <a:xfrm flipV="1">
            <a:off x="5392476" y="2595008"/>
            <a:ext cx="555397" cy="431888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7859874" y="564255"/>
            <a:ext cx="1274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Error of </a:t>
            </a:r>
            <a:r>
              <a:rPr lang="en-US" altLang="zh-TW" dirty="0" smtClean="0"/>
              <a:t>g1</a:t>
            </a:r>
            <a:endParaRPr lang="zh-TW" altLang="en-US" dirty="0"/>
          </a:p>
        </p:txBody>
      </p:sp>
      <p:cxnSp>
        <p:nvCxnSpPr>
          <p:cNvPr id="28" name="直線單箭頭接點 27"/>
          <p:cNvCxnSpPr/>
          <p:nvPr/>
        </p:nvCxnSpPr>
        <p:spPr>
          <a:xfrm flipH="1">
            <a:off x="7188200" y="770185"/>
            <a:ext cx="703264" cy="341227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7727944" y="3174345"/>
            <a:ext cx="1274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Error of </a:t>
            </a:r>
            <a:r>
              <a:rPr lang="en-US" altLang="zh-TW" dirty="0" smtClean="0"/>
              <a:t>g3</a:t>
            </a:r>
            <a:endParaRPr lang="zh-TW" altLang="en-US" dirty="0"/>
          </a:p>
        </p:txBody>
      </p:sp>
      <p:cxnSp>
        <p:nvCxnSpPr>
          <p:cNvPr id="33" name="直線單箭頭接點 32"/>
          <p:cNvCxnSpPr/>
          <p:nvPr/>
        </p:nvCxnSpPr>
        <p:spPr>
          <a:xfrm flipH="1" flipV="1">
            <a:off x="7859874" y="2318843"/>
            <a:ext cx="301992" cy="796839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1307505" y="409631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Space of data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2715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3" grpId="0"/>
      <p:bldP spid="23" grpId="0"/>
      <p:bldP spid="27" grpId="0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14</a:t>
            </a:fld>
            <a:endParaRPr lang="en-US" dirty="0">
              <a:latin typeface="+mj-lt"/>
            </a:endParaRPr>
          </a:p>
        </p:txBody>
      </p:sp>
      <p:graphicFrame>
        <p:nvGraphicFramePr>
          <p:cNvPr id="14" name="物件 13"/>
          <p:cNvGraphicFramePr>
            <a:graphicFrameLocks noChangeAspect="1"/>
          </p:cNvGraphicFramePr>
          <p:nvPr/>
        </p:nvGraphicFramePr>
        <p:xfrm>
          <a:off x="1677860" y="3230032"/>
          <a:ext cx="814388" cy="482600"/>
        </p:xfrm>
        <a:graphic>
          <a:graphicData uri="http://schemas.openxmlformats.org/presentationml/2006/ole">
            <p:oleObj spid="_x0000_s3219" name="方程式" r:id="rId4" imgW="342751" imgH="203112" progId="Equation.3">
              <p:embed/>
            </p:oleObj>
          </a:graphicData>
        </a:graphic>
      </p:graphicFrame>
      <p:graphicFrame>
        <p:nvGraphicFramePr>
          <p:cNvPr id="16" name="物件 15"/>
          <p:cNvGraphicFramePr>
            <a:graphicFrameLocks noChangeAspect="1"/>
          </p:cNvGraphicFramePr>
          <p:nvPr/>
        </p:nvGraphicFramePr>
        <p:xfrm>
          <a:off x="3910013" y="3039529"/>
          <a:ext cx="1019175" cy="776287"/>
        </p:xfrm>
        <a:graphic>
          <a:graphicData uri="http://schemas.openxmlformats.org/presentationml/2006/ole">
            <p:oleObj spid="_x0000_s3220" name="方程式" r:id="rId5" imgW="126725" imgH="126725" progId="Equation.3">
              <p:embed/>
            </p:oleObj>
          </a:graphicData>
        </a:graphic>
      </p:graphicFrame>
      <p:sp>
        <p:nvSpPr>
          <p:cNvPr id="17" name="橢圓 16"/>
          <p:cNvSpPr/>
          <p:nvPr/>
        </p:nvSpPr>
        <p:spPr>
          <a:xfrm>
            <a:off x="514905" y="872041"/>
            <a:ext cx="3657600" cy="20743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929188" y="872041"/>
            <a:ext cx="3657600" cy="20743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1600199" y="1473174"/>
            <a:ext cx="381001" cy="270934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658005" y="4718278"/>
            <a:ext cx="41825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/>
              <a:t>The diversity is important</a:t>
            </a:r>
            <a:endParaRPr lang="zh-TW" altLang="en-US" sz="2800" dirty="0"/>
          </a:p>
        </p:txBody>
      </p:sp>
      <p:pic>
        <p:nvPicPr>
          <p:cNvPr id="3133" name="Picture 6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911872" y="1098525"/>
            <a:ext cx="18573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134" name="Object 62"/>
          <p:cNvGraphicFramePr>
            <a:graphicFrameLocks noChangeAspect="1"/>
          </p:cNvGraphicFramePr>
          <p:nvPr/>
        </p:nvGraphicFramePr>
        <p:xfrm>
          <a:off x="5112835" y="3196166"/>
          <a:ext cx="3692525" cy="533400"/>
        </p:xfrm>
        <a:graphic>
          <a:graphicData uri="http://schemas.openxmlformats.org/presentationml/2006/ole">
            <p:oleObj spid="_x0000_s3221" name="方程式" r:id="rId7" imgW="1803400" imgH="2286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42715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615072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How to pick the diverse classifiers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1695339" y="1126073"/>
            <a:ext cx="1225706" cy="499534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Data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99982" y="1126073"/>
            <a:ext cx="2810929" cy="499534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Learning algorithm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3064981" y="1231908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6679536" y="1231908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7269736" y="1128715"/>
          <a:ext cx="873125" cy="512762"/>
        </p:xfrm>
        <a:graphic>
          <a:graphicData uri="http://schemas.openxmlformats.org/presentationml/2006/ole">
            <p:oleObj spid="_x0000_s25630" name="方程式" r:id="rId4" imgW="368140" imgH="215806" progId="Equation.3">
              <p:embed/>
            </p:oleObj>
          </a:graphicData>
        </a:graphic>
      </p:graphicFrame>
      <p:sp>
        <p:nvSpPr>
          <p:cNvPr id="11" name="右彎箭號 10"/>
          <p:cNvSpPr/>
          <p:nvPr/>
        </p:nvSpPr>
        <p:spPr>
          <a:xfrm rot="10800000">
            <a:off x="6679536" y="1896534"/>
            <a:ext cx="950900" cy="49953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35426" y="1998134"/>
            <a:ext cx="2556947" cy="4995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Update data weights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右彎箭號 12"/>
          <p:cNvSpPr/>
          <p:nvPr/>
        </p:nvSpPr>
        <p:spPr>
          <a:xfrm rot="5400000" flipV="1">
            <a:off x="2518787" y="1731424"/>
            <a:ext cx="575893" cy="144781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1298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695339" y="2895601"/>
            <a:ext cx="1225706" cy="4995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Data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08448" y="2895601"/>
            <a:ext cx="2810929" cy="499534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Learning algorithm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向右箭號 15"/>
          <p:cNvSpPr/>
          <p:nvPr/>
        </p:nvSpPr>
        <p:spPr>
          <a:xfrm>
            <a:off x="3073447" y="2992969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>
            <a:off x="6688002" y="3001436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8" name="Object 2"/>
          <p:cNvGraphicFramePr>
            <a:graphicFrameLocks noChangeAspect="1"/>
          </p:cNvGraphicFramePr>
          <p:nvPr/>
        </p:nvGraphicFramePr>
        <p:xfrm>
          <a:off x="7263903" y="2898777"/>
          <a:ext cx="903287" cy="512763"/>
        </p:xfrm>
        <a:graphic>
          <a:graphicData uri="http://schemas.openxmlformats.org/presentationml/2006/ole">
            <p:oleObj spid="_x0000_s25631" name="方程式" r:id="rId5" imgW="380835" imgH="215806" progId="Equation.3">
              <p:embed/>
            </p:oleObj>
          </a:graphicData>
        </a:graphic>
      </p:graphicFrame>
      <p:sp>
        <p:nvSpPr>
          <p:cNvPr id="19" name="右彎箭號 18"/>
          <p:cNvSpPr/>
          <p:nvPr/>
        </p:nvSpPr>
        <p:spPr>
          <a:xfrm rot="10800000">
            <a:off x="6679536" y="3649136"/>
            <a:ext cx="950900" cy="49953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835426" y="3750736"/>
            <a:ext cx="2556947" cy="4995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Update data weights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右彎箭號 20"/>
          <p:cNvSpPr/>
          <p:nvPr/>
        </p:nvSpPr>
        <p:spPr>
          <a:xfrm rot="5400000" flipV="1">
            <a:off x="2518787" y="3484026"/>
            <a:ext cx="575893" cy="144781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1298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1671010" y="4631797"/>
            <a:ext cx="1225706" cy="49953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Data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684119" y="4631797"/>
            <a:ext cx="2810929" cy="499534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Learning algorithm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向右箭號 23"/>
          <p:cNvSpPr/>
          <p:nvPr/>
        </p:nvSpPr>
        <p:spPr>
          <a:xfrm>
            <a:off x="3049118" y="4729165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右箭號 24"/>
          <p:cNvSpPr/>
          <p:nvPr/>
        </p:nvSpPr>
        <p:spPr>
          <a:xfrm>
            <a:off x="6663673" y="4737632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6" name="Object 2"/>
          <p:cNvGraphicFramePr>
            <a:graphicFrameLocks noChangeAspect="1"/>
          </p:cNvGraphicFramePr>
          <p:nvPr/>
        </p:nvGraphicFramePr>
        <p:xfrm>
          <a:off x="7240090" y="4621215"/>
          <a:ext cx="903288" cy="542925"/>
        </p:xfrm>
        <a:graphic>
          <a:graphicData uri="http://schemas.openxmlformats.org/presentationml/2006/ole">
            <p:oleObj spid="_x0000_s25632" name="方程式" r:id="rId6" imgW="381000" imgH="228600" progId="Equation.3">
              <p:embed/>
            </p:oleObj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558801" y="1204918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T=1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58801" y="2949579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T=2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58801" y="4659405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T=3</a:t>
            </a:r>
            <a:endParaRPr lang="zh-TW" altLang="en-US" dirty="0"/>
          </a:p>
        </p:txBody>
      </p:sp>
      <p:sp>
        <p:nvSpPr>
          <p:cNvPr id="30" name="橢圓 29"/>
          <p:cNvSpPr/>
          <p:nvPr/>
        </p:nvSpPr>
        <p:spPr>
          <a:xfrm>
            <a:off x="794776" y="5164140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794776" y="5430841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795867" y="5697542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563005" y="5937922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T=N</a:t>
            </a:r>
            <a:endParaRPr lang="zh-TW" altLang="en-US" dirty="0"/>
          </a:p>
        </p:txBody>
      </p:sp>
      <p:sp>
        <p:nvSpPr>
          <p:cNvPr id="34" name="橢圓 33"/>
          <p:cNvSpPr/>
          <p:nvPr/>
        </p:nvSpPr>
        <p:spPr>
          <a:xfrm>
            <a:off x="5052149" y="5168376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5052149" y="5435077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5053240" y="5701778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7390388" y="5164140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7390388" y="5430841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7391479" y="5697542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7192963" y="5778500"/>
          <a:ext cx="993775" cy="542925"/>
        </p:xfrm>
        <a:graphic>
          <a:graphicData uri="http://schemas.openxmlformats.org/presentationml/2006/ole">
            <p:oleObj spid="_x0000_s25633" name="方程式" r:id="rId7" imgW="419100" imgH="2286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12341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8" grpId="0"/>
      <p:bldP spid="29" grpId="0"/>
      <p:bldP spid="30" grpId="0" animBg="1"/>
      <p:bldP spid="31" grpId="0" animBg="1"/>
      <p:bldP spid="32" grpId="0" animBg="1"/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180935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Weighting of data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0395" y="957128"/>
            <a:ext cx="7710299" cy="57600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0394" y="957127"/>
            <a:ext cx="7704000" cy="576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2341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464364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Diversity by re-weighting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1721" y="948418"/>
            <a:ext cx="7704000" cy="576354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1721" y="946800"/>
            <a:ext cx="7699256" cy="5760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3600" y="946800"/>
            <a:ext cx="7699265" cy="5760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8335" y="948418"/>
            <a:ext cx="7699265" cy="5760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1721" y="953740"/>
            <a:ext cx="7699265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96767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835966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Combine weak classifiers into strong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12" name="物件 11"/>
          <p:cNvGraphicFramePr>
            <a:graphicFrameLocks noChangeAspect="1"/>
          </p:cNvGraphicFramePr>
          <p:nvPr/>
        </p:nvGraphicFramePr>
        <p:xfrm>
          <a:off x="442883" y="1485900"/>
          <a:ext cx="8322205" cy="546100"/>
        </p:xfrm>
        <a:graphic>
          <a:graphicData uri="http://schemas.openxmlformats.org/presentationml/2006/ole">
            <p:oleObj spid="_x0000_s26668" name="方程式" r:id="rId3" imgW="3644640" imgH="228600" progId="Equation.3">
              <p:embed/>
            </p:oleObj>
          </a:graphicData>
        </a:graphic>
      </p:graphicFrame>
      <p:sp>
        <p:nvSpPr>
          <p:cNvPr id="13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Final decision:</a:t>
            </a: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552979" y="2893116"/>
          <a:ext cx="2860137" cy="984613"/>
        </p:xfrm>
        <a:graphic>
          <a:graphicData uri="http://schemas.openxmlformats.org/presentationml/2006/ole">
            <p:oleObj spid="_x0000_s26669" name="方程式" r:id="rId4" imgW="1282700" imgH="431800" progId="Equation.3">
              <p:embed/>
            </p:oleObj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3708400" y="3238496"/>
          <a:ext cx="895586" cy="503767"/>
        </p:xfrm>
        <a:graphic>
          <a:graphicData uri="http://schemas.openxmlformats.org/presentationml/2006/ole">
            <p:oleObj spid="_x0000_s26670" name="方程式" r:id="rId5" imgW="406224" imgH="228501" progId="Equation.3">
              <p:embed/>
            </p:oleObj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6536251" y="3238496"/>
          <a:ext cx="419805" cy="503766"/>
        </p:xfrm>
        <a:graphic>
          <a:graphicData uri="http://schemas.openxmlformats.org/presentationml/2006/ole">
            <p:oleObj spid="_x0000_s26671" name="方程式" r:id="rId6" imgW="190500" imgH="228600" progId="Equation.3">
              <p:embed/>
            </p:oleObj>
          </a:graphicData>
        </a:graphic>
      </p:graphicFrame>
      <p:sp>
        <p:nvSpPr>
          <p:cNvPr id="18" name="右彎箭號 17"/>
          <p:cNvSpPr/>
          <p:nvPr/>
        </p:nvSpPr>
        <p:spPr>
          <a:xfrm rot="16200000" flipV="1">
            <a:off x="4945245" y="2917943"/>
            <a:ext cx="619948" cy="719204"/>
          </a:xfrm>
          <a:prstGeom prst="bentArrow">
            <a:avLst/>
          </a:prstGeom>
          <a:solidFill>
            <a:srgbClr val="1C5D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右彎箭號 18"/>
          <p:cNvSpPr/>
          <p:nvPr/>
        </p:nvSpPr>
        <p:spPr>
          <a:xfrm rot="16200000" flipH="1" flipV="1">
            <a:off x="7343995" y="3382659"/>
            <a:ext cx="654059" cy="719204"/>
          </a:xfrm>
          <a:prstGeom prst="bentArrow">
            <a:avLst/>
          </a:prstGeom>
          <a:solidFill>
            <a:srgbClr val="1C5D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3711586" y="4100507"/>
          <a:ext cx="1482725" cy="866775"/>
        </p:xfrm>
        <a:graphic>
          <a:graphicData uri="http://schemas.openxmlformats.org/presentationml/2006/ole">
            <p:oleObj spid="_x0000_s26672" name="方程式" r:id="rId7" imgW="672808" imgH="393529" progId="Equation.3">
              <p:embed/>
            </p:oleObj>
          </a:graphicData>
        </a:graphic>
      </p:graphicFrame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6536251" y="4373560"/>
          <a:ext cx="949325" cy="503237"/>
        </p:xfrm>
        <a:graphic>
          <a:graphicData uri="http://schemas.openxmlformats.org/presentationml/2006/ole">
            <p:oleObj spid="_x0000_s26673" name="方程式" r:id="rId8" imgW="431613" imgH="228501" progId="Equation.3">
              <p:embed/>
            </p:oleObj>
          </a:graphicData>
        </a:graphic>
      </p:graphicFrame>
      <p:sp>
        <p:nvSpPr>
          <p:cNvPr id="21" name="矩形 20"/>
          <p:cNvSpPr/>
          <p:nvPr/>
        </p:nvSpPr>
        <p:spPr>
          <a:xfrm>
            <a:off x="230400" y="2431451"/>
            <a:ext cx="38563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Weight of weak classifier</a:t>
            </a:r>
          </a:p>
        </p:txBody>
      </p:sp>
    </p:spTree>
    <p:extLst>
      <p:ext uri="{BB962C8B-B14F-4D97-AF65-F5344CB8AC3E}">
        <p14:creationId xmlns:p14="http://schemas.microsoft.com/office/powerpoint/2010/main" xmlns="" val="304003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91586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Strong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3600" y="946800"/>
            <a:ext cx="7710313" cy="5760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3611" y="946800"/>
            <a:ext cx="7710302" cy="5760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3600" y="946800"/>
            <a:ext cx="7710302" cy="5760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3589" y="946800"/>
            <a:ext cx="7710302" cy="576000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5111" y="946800"/>
            <a:ext cx="7710302" cy="5760000"/>
          </a:xfrm>
          <a:prstGeom prst="rect">
            <a:avLst/>
          </a:prstGeom>
        </p:spPr>
      </p:pic>
      <p:cxnSp>
        <p:nvCxnSpPr>
          <p:cNvPr id="16" name="直線接點 15"/>
          <p:cNvCxnSpPr/>
          <p:nvPr/>
        </p:nvCxnSpPr>
        <p:spPr>
          <a:xfrm>
            <a:off x="7263925" y="2820112"/>
            <a:ext cx="17092" cy="375160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5033473" y="2837204"/>
            <a:ext cx="22475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5042019" y="2828658"/>
            <a:ext cx="0" cy="36832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3148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483052" cy="492443"/>
          </a:xfrm>
        </p:spPr>
        <p:txBody>
          <a:bodyPr/>
          <a:lstStyle/>
          <a:p>
            <a:r>
              <a:rPr lang="en-US" altLang="zh-TW" sz="3200" dirty="0" smtClean="0">
                <a:solidFill>
                  <a:schemeClr val="tx1"/>
                </a:solidFill>
              </a:rPr>
              <a:t>Human vision</a:t>
            </a:r>
            <a:endParaRPr lang="en-US" sz="32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623" y="1905000"/>
            <a:ext cx="3796388" cy="3270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文字方塊 19"/>
          <p:cNvSpPr txBox="1"/>
          <p:nvPr/>
        </p:nvSpPr>
        <p:spPr>
          <a:xfrm>
            <a:off x="731623" y="1397000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What is </a:t>
            </a:r>
            <a:r>
              <a:rPr lang="en-US" altLang="zh-TW" dirty="0" smtClean="0"/>
              <a:t>this?</a:t>
            </a:r>
            <a:endParaRPr lang="zh-TW" altLang="en-US" dirty="0"/>
          </a:p>
        </p:txBody>
      </p:sp>
      <p:pic>
        <p:nvPicPr>
          <p:cNvPr id="51202" name="Picture 2" descr="https://encrypted-tbn2.gstatic.com/images?q=tbn:ANd9GcT7s2G9mEsm95u-IZODLMdIiCIv_QWDC5FdhKkl5SOHCfcYMuldBw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4756526" y="2278249"/>
            <a:ext cx="2974045" cy="2753302"/>
          </a:xfrm>
          <a:prstGeom prst="rect">
            <a:avLst/>
          </a:prstGeom>
          <a:noFill/>
        </p:spPr>
      </p:pic>
      <p:sp>
        <p:nvSpPr>
          <p:cNvPr id="24" name="直線圖說文字 1 (無框線) 23"/>
          <p:cNvSpPr/>
          <p:nvPr/>
        </p:nvSpPr>
        <p:spPr>
          <a:xfrm>
            <a:off x="6925728" y="1622393"/>
            <a:ext cx="2091272" cy="468868"/>
          </a:xfrm>
          <a:prstGeom prst="callout1">
            <a:avLst>
              <a:gd name="adj1" fmla="val 94592"/>
              <a:gd name="adj2" fmla="val 42679"/>
              <a:gd name="adj3" fmla="val 217235"/>
              <a:gd name="adj4" fmla="val -10783"/>
            </a:avLst>
          </a:prstGeom>
          <a:noFill/>
          <a:ln w="2222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Classification skill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53317" y="5456653"/>
            <a:ext cx="4839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/>
              <a:t>Hard to program the human classification skill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69247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371116" cy="492443"/>
          </a:xfrm>
        </p:spPr>
        <p:txBody>
          <a:bodyPr/>
          <a:lstStyle/>
          <a:p>
            <a:pPr marL="342900" indent="-342900"/>
            <a:r>
              <a:rPr lang="en-US" altLang="zh-TW" sz="3200" dirty="0" err="1" smtClean="0">
                <a:solidFill>
                  <a:schemeClr val="tx1"/>
                </a:solidFill>
                <a:latin typeface="+mj-lt"/>
              </a:rPr>
              <a:t>Adaboost</a:t>
            </a:r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 in action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9698" name="Picture 2" descr="D:\ComputerVision\Github\AdaBoostExample\Presentation\Circle_dat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9397" y="940035"/>
            <a:ext cx="7333257" cy="5580000"/>
          </a:xfrm>
          <a:prstGeom prst="rect">
            <a:avLst/>
          </a:prstGeom>
          <a:noFill/>
        </p:spPr>
      </p:pic>
      <p:pic>
        <p:nvPicPr>
          <p:cNvPr id="29699" name="Picture 3" descr="D:\ComputerVision\Github\AdaBoostExample\Presentation\Circle_data_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9397" y="940035"/>
            <a:ext cx="7333257" cy="5580000"/>
          </a:xfrm>
          <a:prstGeom prst="rect">
            <a:avLst/>
          </a:prstGeom>
          <a:noFill/>
        </p:spPr>
      </p:pic>
      <p:pic>
        <p:nvPicPr>
          <p:cNvPr id="29700" name="Picture 4" descr="D:\ComputerVision\Github\AdaBoostExample\Presentation\Circle_data_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81108" y="940035"/>
            <a:ext cx="7333258" cy="5580000"/>
          </a:xfrm>
          <a:prstGeom prst="rect">
            <a:avLst/>
          </a:prstGeom>
          <a:noFill/>
        </p:spPr>
      </p:pic>
      <p:sp>
        <p:nvSpPr>
          <p:cNvPr id="15" name="文字方塊 14"/>
          <p:cNvSpPr txBox="1"/>
          <p:nvPr/>
        </p:nvSpPr>
        <p:spPr>
          <a:xfrm>
            <a:off x="4831635" y="40640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T=76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3148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63709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Weak classifier of vehicle detection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0722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37302" y="1504699"/>
            <a:ext cx="4560819" cy="3933183"/>
          </a:xfrm>
          <a:prstGeom prst="rect">
            <a:avLst/>
          </a:prstGeom>
          <a:noFill/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986319"/>
            <a:ext cx="8689622" cy="52445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err="1" smtClean="0">
                <a:latin typeface="Arial"/>
              </a:rPr>
              <a:t>Haar</a:t>
            </a:r>
            <a:r>
              <a:rPr lang="en-US" altLang="zh-TW" sz="2400" dirty="0" smtClean="0">
                <a:latin typeface="Arial"/>
              </a:rPr>
              <a:t> like feature</a:t>
            </a:r>
          </a:p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Different types</a:t>
            </a: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Classifier number (Type X Position X Size) ≈ 160000</a:t>
            </a:r>
          </a:p>
        </p:txBody>
      </p:sp>
      <p:sp>
        <p:nvSpPr>
          <p:cNvPr id="10" name="矩形 9"/>
          <p:cNvSpPr/>
          <p:nvPr/>
        </p:nvSpPr>
        <p:spPr>
          <a:xfrm>
            <a:off x="3953579" y="1506636"/>
            <a:ext cx="262467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223541" y="1506636"/>
            <a:ext cx="262467" cy="762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508972" y="2014671"/>
            <a:ext cx="262467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770467" y="2014671"/>
            <a:ext cx="262467" cy="762000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 rot="16200000">
            <a:off x="6027061" y="2100647"/>
            <a:ext cx="478368" cy="11699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 rot="16200000">
            <a:off x="6020711" y="2598063"/>
            <a:ext cx="491067" cy="116996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508972" y="3068150"/>
            <a:ext cx="262467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770467" y="3068150"/>
            <a:ext cx="262467" cy="762000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032934" y="3068150"/>
            <a:ext cx="262467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709251" y="3068152"/>
            <a:ext cx="262467" cy="24553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1970746" y="3068151"/>
            <a:ext cx="262467" cy="245533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1709251" y="3313684"/>
            <a:ext cx="262467" cy="245533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1970746" y="3313684"/>
            <a:ext cx="262467" cy="24553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1295401" y="4157154"/>
            <a:ext cx="785456" cy="3132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508972" y="4157154"/>
            <a:ext cx="786429" cy="313266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 rot="16200000">
            <a:off x="543983" y="4836602"/>
            <a:ext cx="706968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762972" y="5071554"/>
            <a:ext cx="262467" cy="245533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7112972" y="3826915"/>
            <a:ext cx="262467" cy="2455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7374467" y="3826914"/>
            <a:ext cx="262467" cy="245533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7112972" y="4072447"/>
            <a:ext cx="262467" cy="245533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7374467" y="4072447"/>
            <a:ext cx="262467" cy="2455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3928835" y="1502407"/>
            <a:ext cx="4560820" cy="3933183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5808835" y="3513649"/>
            <a:ext cx="503465" cy="108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6312300" y="3513649"/>
            <a:ext cx="481952" cy="1080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3953579" y="3708403"/>
            <a:ext cx="439421" cy="3132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4393000" y="3708403"/>
            <a:ext cx="439965" cy="31326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63148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7" grpId="0" animBg="1"/>
      <p:bldP spid="17" grpId="1" animBg="1"/>
      <p:bldP spid="18" grpId="0" animBg="1"/>
      <p:bldP spid="18" grpId="1" animBg="1"/>
      <p:bldP spid="30" grpId="0" animBg="1"/>
      <p:bldP spid="31" grpId="0" animBg="1"/>
      <p:bldP spid="32" grpId="0" animBg="1"/>
      <p:bldP spid="33" grpId="0" animBg="1"/>
      <p:bldP spid="35" grpId="0" animBg="1"/>
      <p:bldP spid="36" grpId="0" animBg="1"/>
      <p:bldP spid="37" grpId="0" animBg="1"/>
      <p:bldP spid="37" grpId="1" animBg="1"/>
      <p:bldP spid="38" grpId="0" animBg="1"/>
      <p:bldP spid="38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326232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Cascade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30399" y="939800"/>
            <a:ext cx="742346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latin typeface="Gungsuh" pitchFamily="18" charset="-127"/>
                <a:ea typeface="Gungsuh" pitchFamily="18" charset="-127"/>
              </a:rPr>
              <a:t>Robust Real-Time Face Detection</a:t>
            </a:r>
          </a:p>
          <a:p>
            <a:r>
              <a:rPr lang="en-US" altLang="zh-TW" dirty="0" smtClean="0">
                <a:latin typeface="Gungsuh" pitchFamily="18" charset="-127"/>
                <a:ea typeface="Gungsuh" pitchFamily="18" charset="-127"/>
              </a:rPr>
              <a:t>PAUL VIOLA / MICHAEL J. JONE</a:t>
            </a:r>
          </a:p>
        </p:txBody>
      </p:sp>
      <p:pic>
        <p:nvPicPr>
          <p:cNvPr id="31746" name="Picture 2" descr="C:\Users\LiangLeon\Desktop\haa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399" y="1915620"/>
            <a:ext cx="5103761" cy="2448264"/>
          </a:xfrm>
          <a:prstGeom prst="rect">
            <a:avLst/>
          </a:prstGeom>
          <a:noFill/>
        </p:spPr>
      </p:pic>
      <p:pic>
        <p:nvPicPr>
          <p:cNvPr id="31747" name="Picture 3" descr="C:\Users\LiangLeon\Desktop\imag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58625" y="1996052"/>
            <a:ext cx="3069293" cy="2299007"/>
          </a:xfrm>
          <a:prstGeom prst="rect">
            <a:avLst/>
          </a:prstGeom>
          <a:noFill/>
        </p:spPr>
      </p:pic>
      <p:pic>
        <p:nvPicPr>
          <p:cNvPr id="31748" name="Picture 4" descr="D:\ComputerVision\Github\AdaBoostExample\Presentation\Cascad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0399" y="4363884"/>
            <a:ext cx="3037734" cy="2192986"/>
          </a:xfrm>
          <a:prstGeom prst="rect">
            <a:avLst/>
          </a:prstGeom>
          <a:noFill/>
        </p:spPr>
      </p:pic>
      <p:sp>
        <p:nvSpPr>
          <p:cNvPr id="36" name="矩形 35"/>
          <p:cNvSpPr/>
          <p:nvPr/>
        </p:nvSpPr>
        <p:spPr>
          <a:xfrm>
            <a:off x="1447800" y="5401733"/>
            <a:ext cx="347133" cy="2624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2167467" y="5291666"/>
            <a:ext cx="465666" cy="4741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159934" y="2946400"/>
            <a:ext cx="753534" cy="711200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178065" y="2590800"/>
            <a:ext cx="530335" cy="550333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067065" y="2946400"/>
            <a:ext cx="428735" cy="469899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63148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326232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Cascade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" name="群組 8"/>
          <p:cNvGrpSpPr/>
          <p:nvPr/>
        </p:nvGrpSpPr>
        <p:grpSpPr>
          <a:xfrm>
            <a:off x="363792" y="2141097"/>
            <a:ext cx="8448368" cy="1766583"/>
            <a:chOff x="363792" y="3329444"/>
            <a:chExt cx="8448368" cy="1766583"/>
          </a:xfrm>
        </p:grpSpPr>
        <p:sp>
          <p:nvSpPr>
            <p:cNvPr id="10" name="圓角矩形 9"/>
            <p:cNvSpPr/>
            <p:nvPr/>
          </p:nvSpPr>
          <p:spPr bwMode="auto">
            <a:xfrm>
              <a:off x="14207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1" name="圓角矩形 10"/>
            <p:cNvSpPr/>
            <p:nvPr/>
          </p:nvSpPr>
          <p:spPr bwMode="auto">
            <a:xfrm>
              <a:off x="25637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2" name="圓角矩形 11"/>
            <p:cNvSpPr/>
            <p:nvPr/>
          </p:nvSpPr>
          <p:spPr bwMode="auto">
            <a:xfrm>
              <a:off x="37067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3" name="圓角矩形 12"/>
            <p:cNvSpPr/>
            <p:nvPr/>
          </p:nvSpPr>
          <p:spPr bwMode="auto">
            <a:xfrm>
              <a:off x="56879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4" name="圓角矩形 13"/>
            <p:cNvSpPr/>
            <p:nvPr/>
          </p:nvSpPr>
          <p:spPr bwMode="auto">
            <a:xfrm>
              <a:off x="68309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5" name="向右箭號 14"/>
            <p:cNvSpPr/>
            <p:nvPr/>
          </p:nvSpPr>
          <p:spPr bwMode="auto">
            <a:xfrm>
              <a:off x="363792" y="3626868"/>
              <a:ext cx="914400" cy="381000"/>
            </a:xfrm>
            <a:prstGeom prst="rightArrow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511712" y="3685860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0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2659624" y="3685860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1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3790336" y="3676028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2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5687960" y="3676028"/>
              <a:ext cx="934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N-1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6870288" y="3676028"/>
              <a:ext cx="838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N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1" name="直線單箭頭接點 20"/>
            <p:cNvCxnSpPr>
              <a:stCxn id="10" idx="3"/>
              <a:endCxn id="11" idx="1"/>
            </p:cNvCxnSpPr>
            <p:nvPr/>
          </p:nvCxnSpPr>
          <p:spPr bwMode="auto">
            <a:xfrm>
              <a:off x="23351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2" name="直線單箭頭接點 21"/>
            <p:cNvCxnSpPr>
              <a:stCxn id="11" idx="3"/>
              <a:endCxn id="12" idx="1"/>
            </p:cNvCxnSpPr>
            <p:nvPr/>
          </p:nvCxnSpPr>
          <p:spPr bwMode="auto">
            <a:xfrm>
              <a:off x="34781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3" name="直線單箭頭接點 22"/>
            <p:cNvCxnSpPr>
              <a:stCxn id="13" idx="3"/>
              <a:endCxn id="14" idx="1"/>
            </p:cNvCxnSpPr>
            <p:nvPr/>
          </p:nvCxnSpPr>
          <p:spPr bwMode="auto">
            <a:xfrm>
              <a:off x="66023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4" name="直線單箭頭接點 23"/>
            <p:cNvCxnSpPr>
              <a:stCxn id="12" idx="3"/>
            </p:cNvCxnSpPr>
            <p:nvPr/>
          </p:nvCxnSpPr>
          <p:spPr bwMode="auto">
            <a:xfrm>
              <a:off x="46211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5" name="直線單箭頭接點 24"/>
            <p:cNvCxnSpPr>
              <a:endCxn id="13" idx="1"/>
            </p:cNvCxnSpPr>
            <p:nvPr/>
          </p:nvCxnSpPr>
          <p:spPr bwMode="auto">
            <a:xfrm>
              <a:off x="54593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sp>
          <p:nvSpPr>
            <p:cNvPr id="26" name="文字方塊 25"/>
            <p:cNvSpPr txBox="1"/>
            <p:nvPr/>
          </p:nvSpPr>
          <p:spPr>
            <a:xfrm>
              <a:off x="4744064" y="3329444"/>
              <a:ext cx="838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b="1" dirty="0" smtClean="0"/>
                <a:t>…</a:t>
              </a:r>
              <a:endParaRPr lang="zh-TW" altLang="en-US" sz="4000" b="1" dirty="0"/>
            </a:p>
          </p:txBody>
        </p:sp>
        <p:sp>
          <p:nvSpPr>
            <p:cNvPr id="27" name="向右箭號 26"/>
            <p:cNvSpPr/>
            <p:nvPr/>
          </p:nvSpPr>
          <p:spPr bwMode="auto">
            <a:xfrm>
              <a:off x="7897760" y="3629324"/>
              <a:ext cx="914400" cy="381000"/>
            </a:xfrm>
            <a:prstGeom prst="rightArrow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cxnSp>
          <p:nvCxnSpPr>
            <p:cNvPr id="28" name="直線單箭頭接點 27"/>
            <p:cNvCxnSpPr>
              <a:stCxn id="10" idx="2"/>
            </p:cNvCxnSpPr>
            <p:nvPr/>
          </p:nvCxnSpPr>
          <p:spPr bwMode="auto">
            <a:xfrm>
              <a:off x="18779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9" name="直線單箭頭接點 28"/>
            <p:cNvCxnSpPr>
              <a:stCxn id="11" idx="2"/>
            </p:cNvCxnSpPr>
            <p:nvPr/>
          </p:nvCxnSpPr>
          <p:spPr bwMode="auto">
            <a:xfrm>
              <a:off x="30209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30" name="直線單箭頭接點 29"/>
            <p:cNvCxnSpPr>
              <a:stCxn id="12" idx="2"/>
            </p:cNvCxnSpPr>
            <p:nvPr/>
          </p:nvCxnSpPr>
          <p:spPr bwMode="auto">
            <a:xfrm>
              <a:off x="41639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31" name="直線單箭頭接點 30"/>
            <p:cNvCxnSpPr>
              <a:stCxn id="13" idx="2"/>
            </p:cNvCxnSpPr>
            <p:nvPr/>
          </p:nvCxnSpPr>
          <p:spPr bwMode="auto">
            <a:xfrm>
              <a:off x="61451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32" name="直線單箭頭接點 31"/>
            <p:cNvCxnSpPr>
              <a:stCxn id="14" idx="2"/>
            </p:cNvCxnSpPr>
            <p:nvPr/>
          </p:nvCxnSpPr>
          <p:spPr bwMode="auto">
            <a:xfrm>
              <a:off x="72881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sp>
          <p:nvSpPr>
            <p:cNvPr id="33" name="文字方塊 32"/>
            <p:cNvSpPr txBox="1"/>
            <p:nvPr/>
          </p:nvSpPr>
          <p:spPr>
            <a:xfrm>
              <a:off x="1546120" y="4819028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2679288" y="4819028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3837032" y="4816572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5810864" y="4809196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6951408" y="4809196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398208" y="3494140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Input</a:t>
              </a:r>
              <a:endParaRPr lang="zh-TW" altLang="en-US" sz="1200" b="1" dirty="0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7914968" y="3496596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Output</a:t>
              </a:r>
              <a:endParaRPr lang="zh-TW" altLang="en-US" sz="1200" b="1" dirty="0"/>
            </a:p>
          </p:txBody>
        </p:sp>
      </p:grpSp>
      <p:sp>
        <p:nvSpPr>
          <p:cNvPr id="44" name="Content Placeholder 2"/>
          <p:cNvSpPr txBox="1">
            <a:spLocks/>
          </p:cNvSpPr>
          <p:nvPr/>
        </p:nvSpPr>
        <p:spPr>
          <a:xfrm>
            <a:off x="228600" y="910116"/>
            <a:ext cx="8689622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endParaRPr lang="en-US" altLang="zh-TW" sz="2400" dirty="0" smtClean="0">
              <a:ea typeface="新細明體" pitchFamily="18" charset="-120"/>
            </a:endParaRPr>
          </a:p>
          <a:p>
            <a:r>
              <a:rPr lang="en-US" altLang="zh-TW" sz="2400" dirty="0" smtClean="0">
                <a:ea typeface="新細明體" pitchFamily="18" charset="-120"/>
              </a:rPr>
              <a:t>Remove false cases fast</a:t>
            </a:r>
          </a:p>
        </p:txBody>
      </p:sp>
    </p:spTree>
    <p:extLst>
      <p:ext uri="{BB962C8B-B14F-4D97-AF65-F5344CB8AC3E}">
        <p14:creationId xmlns:p14="http://schemas.microsoft.com/office/powerpoint/2010/main" xmlns="" val="263148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027799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Conclusion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228600" y="986320"/>
            <a:ext cx="8689622" cy="347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lang="en-US" altLang="zh-TW" sz="2400" noProof="0" dirty="0" smtClean="0">
                <a:latin typeface="Arial"/>
              </a:rPr>
              <a:t>Two heads are better than one</a:t>
            </a: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en-US" altLang="zh-TW" sz="24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</a:t>
            </a:r>
            <a:r>
              <a:rPr kumimoji="0" lang="en-US" altLang="zh-TW" sz="24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diversity of weak classifier</a:t>
            </a: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148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25</a:t>
            </a:fld>
            <a:endParaRPr lang="en-US" dirty="0"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80882" y="287867"/>
            <a:ext cx="5715000" cy="443205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200" dirty="0" smtClean="0">
                <a:solidFill>
                  <a:schemeClr val="tx1"/>
                </a:solidFill>
              </a:rPr>
              <a:t>Thanks</a:t>
            </a:r>
            <a:endParaRPr lang="zh-TW" altLang="en-US" sz="7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806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4991663" y="1905000"/>
            <a:ext cx="3565400" cy="206210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Rectangle shape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Symmetry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Entropy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Contrast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778278" cy="492443"/>
          </a:xfrm>
        </p:spPr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</a:rPr>
              <a:t>The features of a car</a:t>
            </a:r>
            <a:endParaRPr lang="en-US" sz="32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880" y="1905000"/>
            <a:ext cx="3796388" cy="3270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1025495" y="2230451"/>
            <a:ext cx="3179035" cy="2640651"/>
          </a:xfrm>
          <a:prstGeom prst="rect">
            <a:avLst/>
          </a:prstGeom>
          <a:noFill/>
          <a:ln w="53975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2726111" y="2230451"/>
            <a:ext cx="0" cy="2640651"/>
          </a:xfrm>
          <a:prstGeom prst="line">
            <a:avLst/>
          </a:prstGeom>
          <a:ln w="44450">
            <a:solidFill>
              <a:srgbClr val="FFF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384420" y="3038555"/>
            <a:ext cx="2615012" cy="1483257"/>
          </a:xfrm>
          <a:prstGeom prst="rect">
            <a:avLst/>
          </a:prstGeom>
          <a:noFill/>
          <a:ln w="53975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905712" y="1896533"/>
            <a:ext cx="1512606" cy="727105"/>
          </a:xfrm>
          <a:prstGeom prst="rect">
            <a:avLst/>
          </a:prstGeom>
          <a:noFill/>
          <a:ln w="53975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>
            <a:off x="1905712" y="2234369"/>
            <a:ext cx="1512606" cy="0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905712" y="2188116"/>
            <a:ext cx="1512606" cy="435522"/>
          </a:xfrm>
          <a:prstGeom prst="rect">
            <a:avLst/>
          </a:prstGeom>
          <a:solidFill>
            <a:srgbClr val="FFFF00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69247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1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  <p:bldP spid="2" grpId="0" animBg="1"/>
      <p:bldP spid="2" grpId="1" animBg="1"/>
      <p:bldP spid="13" grpId="0" animBg="1"/>
      <p:bldP spid="13" grpId="1" animBg="1"/>
      <p:bldP spid="7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960747" cy="492443"/>
          </a:xfrm>
        </p:spPr>
        <p:txBody>
          <a:bodyPr/>
          <a:lstStyle/>
          <a:p>
            <a:r>
              <a:rPr lang="en-US" sz="3200" b="0" dirty="0" smtClean="0">
                <a:solidFill>
                  <a:schemeClr val="tx1"/>
                </a:solidFill>
                <a:latin typeface="+mj-lt"/>
              </a:rPr>
              <a:t>Computer vision</a:t>
            </a:r>
            <a:endParaRPr lang="en-US" sz="32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880" y="1905000"/>
            <a:ext cx="3796388" cy="3270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矩形 14"/>
          <p:cNvSpPr/>
          <p:nvPr/>
        </p:nvSpPr>
        <p:spPr>
          <a:xfrm>
            <a:off x="2930532" y="3682914"/>
            <a:ext cx="205415" cy="152400"/>
          </a:xfrm>
          <a:prstGeom prst="rect">
            <a:avLst/>
          </a:prstGeom>
          <a:noFill/>
          <a:ln w="31750">
            <a:solidFill>
              <a:srgbClr val="FF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/>
          <p:cNvCxnSpPr>
            <a:stCxn id="15" idx="0"/>
          </p:cNvCxnSpPr>
          <p:nvPr/>
        </p:nvCxnSpPr>
        <p:spPr>
          <a:xfrm flipV="1">
            <a:off x="3033240" y="1913381"/>
            <a:ext cx="1786285" cy="1769533"/>
          </a:xfrm>
          <a:prstGeom prst="line">
            <a:avLst/>
          </a:prstGeom>
          <a:ln w="31750">
            <a:solidFill>
              <a:srgbClr val="FF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15" idx="2"/>
          </p:cNvCxnSpPr>
          <p:nvPr/>
        </p:nvCxnSpPr>
        <p:spPr>
          <a:xfrm>
            <a:off x="3033240" y="3835314"/>
            <a:ext cx="1786285" cy="1348556"/>
          </a:xfrm>
          <a:prstGeom prst="line">
            <a:avLst/>
          </a:prstGeom>
          <a:ln w="31750">
            <a:solidFill>
              <a:srgbClr val="FF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5931779" y="5291667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Computer </a:t>
            </a:r>
            <a:r>
              <a:rPr lang="en-US" altLang="zh-TW" dirty="0" smtClean="0"/>
              <a:t>sees…</a:t>
            </a:r>
            <a:endParaRPr lang="zh-TW" altLang="en-US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4977199" y="1904605"/>
          <a:ext cx="3907371" cy="3270885"/>
        </p:xfrm>
        <a:graphic>
          <a:graphicData uri="http://schemas.openxmlformats.org/drawingml/2006/table">
            <a:tbl>
              <a:tblPr/>
              <a:tblGrid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</a:tblGrid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723880" y="1397000"/>
            <a:ext cx="4634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How does an object look like to computers?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9247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91" name="Picture 7" descr="D:\ComputerVision\Github\AdaBoostExample\Presentation\Positiv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981" y="997283"/>
            <a:ext cx="5300151" cy="2650075"/>
          </a:xfrm>
          <a:prstGeom prst="rect">
            <a:avLst/>
          </a:prstGeom>
          <a:noFill/>
        </p:spPr>
      </p:pic>
      <p:pic>
        <p:nvPicPr>
          <p:cNvPr id="41992" name="Picture 8" descr="D:\ComputerVision\Github\AdaBoostExample\Presentation\Negativ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6981" y="3785010"/>
            <a:ext cx="5300151" cy="2650075"/>
          </a:xfrm>
          <a:prstGeom prst="rect">
            <a:avLst/>
          </a:prstGeom>
          <a:noFill/>
        </p:spPr>
      </p:pic>
      <p:sp>
        <p:nvSpPr>
          <p:cNvPr id="25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621484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Learn from label data(supervised)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>
            <a:off x="5791200" y="2472267"/>
            <a:ext cx="956733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951133" y="2129367"/>
            <a:ext cx="1490134" cy="685800"/>
          </a:xfrm>
          <a:prstGeom prst="rect">
            <a:avLst/>
          </a:prstGeom>
          <a:noFill/>
          <a:ln w="317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Cars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5740400" y="4961467"/>
            <a:ext cx="956733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951133" y="4618567"/>
            <a:ext cx="1490134" cy="685800"/>
          </a:xfrm>
          <a:prstGeom prst="rect">
            <a:avLst/>
          </a:prstGeom>
          <a:noFill/>
          <a:ln w="317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Background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247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572820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Learning Flow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730087" y="3891139"/>
            <a:ext cx="1674439" cy="1159934"/>
          </a:xfrm>
          <a:prstGeom prst="roundRect">
            <a:avLst/>
          </a:prstGeom>
          <a:noFill/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Data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477521" y="4026611"/>
            <a:ext cx="2099734" cy="931332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Machine learning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3" name="向右箭號 22"/>
          <p:cNvSpPr/>
          <p:nvPr/>
        </p:nvSpPr>
        <p:spPr>
          <a:xfrm>
            <a:off x="2590798" y="4390673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右箭號 23"/>
          <p:cNvSpPr/>
          <p:nvPr/>
        </p:nvSpPr>
        <p:spPr>
          <a:xfrm>
            <a:off x="5799665" y="4390673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6475927" y="4390673"/>
            <a:ext cx="19928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/>
              <a:t>Classification </a:t>
            </a:r>
            <a:r>
              <a:rPr lang="en-US" altLang="zh-TW" dirty="0" smtClean="0"/>
              <a:t>skill</a:t>
            </a:r>
          </a:p>
          <a:p>
            <a:pPr algn="ctr"/>
            <a:r>
              <a:rPr lang="en-US" altLang="zh-TW" dirty="0" smtClean="0"/>
              <a:t>(classifier)</a:t>
            </a:r>
            <a:endParaRPr lang="zh-TW" altLang="en-US" dirty="0" smtClean="0"/>
          </a:p>
        </p:txBody>
      </p:sp>
      <p:sp>
        <p:nvSpPr>
          <p:cNvPr id="9" name="圓角矩形 8"/>
          <p:cNvSpPr/>
          <p:nvPr/>
        </p:nvSpPr>
        <p:spPr>
          <a:xfrm>
            <a:off x="907894" y="1898869"/>
            <a:ext cx="1674439" cy="741869"/>
          </a:xfrm>
          <a:prstGeom prst="roundRect">
            <a:avLst/>
          </a:prstGeom>
          <a:noFill/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Observations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向右箭號 9"/>
          <p:cNvSpPr/>
          <p:nvPr/>
        </p:nvSpPr>
        <p:spPr>
          <a:xfrm>
            <a:off x="2675471" y="2132797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426728" y="1773996"/>
            <a:ext cx="2099734" cy="931332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Human learning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向右箭號 11"/>
          <p:cNvSpPr/>
          <p:nvPr/>
        </p:nvSpPr>
        <p:spPr>
          <a:xfrm>
            <a:off x="5731938" y="2132797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6352639" y="2073528"/>
            <a:ext cx="199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/>
              <a:t>Classification skill</a:t>
            </a:r>
            <a:endParaRPr lang="zh-TW" altLang="en-US" dirty="0" smtClean="0"/>
          </a:p>
        </p:txBody>
      </p:sp>
      <p:sp>
        <p:nvSpPr>
          <p:cNvPr id="16" name="矩形 15"/>
          <p:cNvSpPr/>
          <p:nvPr/>
        </p:nvSpPr>
        <p:spPr>
          <a:xfrm>
            <a:off x="907894" y="1321802"/>
            <a:ext cx="7866236" cy="1811811"/>
          </a:xfrm>
          <a:prstGeom prst="rect">
            <a:avLst/>
          </a:prstGeom>
          <a:noFill/>
          <a:ln w="285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907894" y="3552027"/>
            <a:ext cx="7866236" cy="1811811"/>
          </a:xfrm>
          <a:prstGeom prst="rect">
            <a:avLst/>
          </a:prstGeom>
          <a:noFill/>
          <a:ln w="285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/>
          <p:cNvCxnSpPr/>
          <p:nvPr/>
        </p:nvCxnSpPr>
        <p:spPr>
          <a:xfrm>
            <a:off x="907894" y="1655463"/>
            <a:ext cx="7866236" cy="0"/>
          </a:xfrm>
          <a:prstGeom prst="line">
            <a:avLst/>
          </a:prstGeom>
          <a:noFill/>
          <a:ln w="285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924071" y="3891139"/>
            <a:ext cx="7866236" cy="0"/>
          </a:xfrm>
          <a:prstGeom prst="line">
            <a:avLst/>
          </a:prstGeom>
          <a:noFill/>
          <a:ln w="285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6" name="矩形 25"/>
          <p:cNvSpPr/>
          <p:nvPr/>
        </p:nvSpPr>
        <p:spPr>
          <a:xfrm>
            <a:off x="3933109" y="1321802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Human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3912561" y="3521807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Computers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763286"/>
          </a:xfrm>
        </p:spPr>
        <p:txBody>
          <a:bodyPr/>
          <a:lstStyle/>
          <a:p>
            <a:pPr marL="1085850" lvl="1" indent="-342900">
              <a:buNone/>
            </a:pPr>
            <a:endParaRPr lang="zh-TW" altLang="zh-TW" dirty="0" smtClean="0">
              <a:latin typeface="+mj-lt"/>
            </a:endParaRPr>
          </a:p>
          <a:p>
            <a:pPr marL="1485900" lvl="2" indent="-342900">
              <a:buFont typeface="Wingdings" panose="05000000000000000000" pitchFamily="2" charset="2"/>
              <a:buChar char="Ø"/>
            </a:pPr>
            <a:endParaRPr lang="en-US" altLang="zh-TW" sz="18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870979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Binary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986319"/>
            <a:ext cx="8689622" cy="214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0150" lvl="1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/>
              <a:t>Is it a car? </a:t>
            </a:r>
            <a:r>
              <a:rPr lang="en-US" altLang="zh-TW" sz="2400" dirty="0" smtClean="0"/>
              <a:t>{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yes,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no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}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Will stock market go up or down? {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up,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down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1200150" lvl="1" indent="-457200">
              <a:spcBef>
                <a:spcPct val="20000"/>
              </a:spcBef>
              <a:buFont typeface="Wingdings" pitchFamily="2" charset="2"/>
              <a:buChar char="l"/>
            </a:pPr>
            <a:r>
              <a:rPr lang="en-US" altLang="zh-TW" sz="2400" dirty="0" smtClean="0"/>
              <a:t>Will you sleep well or bad tonight? { good, bad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}</a:t>
            </a: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89295242"/>
              </p:ext>
            </p:extLst>
          </p:nvPr>
        </p:nvGraphicFramePr>
        <p:xfrm>
          <a:off x="2934387" y="2969186"/>
          <a:ext cx="3379787" cy="568325"/>
        </p:xfrm>
        <a:graphic>
          <a:graphicData uri="http://schemas.openxmlformats.org/presentationml/2006/ole">
            <p:oleObj spid="_x0000_s4142" name="方程式" r:id="rId4" imgW="1256755" imgH="203112" progId="Equation.3">
              <p:embed/>
            </p:oleObj>
          </a:graphicData>
        </a:graphic>
      </p:graphicFrame>
      <p:graphicFrame>
        <p:nvGraphicFramePr>
          <p:cNvPr id="2" name="表格 1"/>
          <p:cNvGraphicFramePr/>
          <p:nvPr>
            <p:extLst>
              <p:ext uri="{D42A27DB-BD31-4B8C-83A1-F6EECF244321}">
                <p14:modId xmlns:p14="http://schemas.microsoft.com/office/powerpoint/2010/main" xmlns="" val="699112820"/>
              </p:ext>
            </p:extLst>
          </p:nvPr>
        </p:nvGraphicFramePr>
        <p:xfrm>
          <a:off x="682111" y="4309533"/>
          <a:ext cx="3971336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88155">
                  <a:extLst>
                    <a:ext uri="{9D8B030D-6E8A-4147-A177-3AD203B41FA5}">
                      <a16:colId xmlns:a16="http://schemas.microsoft.com/office/drawing/2014/main" xmlns="" val="3452721396"/>
                    </a:ext>
                  </a:extLst>
                </a:gridCol>
                <a:gridCol w="1783181">
                  <a:extLst>
                    <a:ext uri="{9D8B030D-6E8A-4147-A177-3AD203B41FA5}">
                      <a16:colId xmlns:a16="http://schemas.microsoft.com/office/drawing/2014/main" xmlns="" val="3776235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8764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gender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6779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we</a:t>
                      </a:r>
                      <a:r>
                        <a:rPr lang="en-US" altLang="zh-TW" dirty="0" err="1"/>
                        <a:t>ight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70 </a:t>
                      </a:r>
                      <a:r>
                        <a:rPr lang="en-US" altLang="zh-TW" dirty="0" smtClean="0"/>
                        <a:t>kg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66776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charset="0"/>
                          <a:cs typeface="Arial" charset="0"/>
                        </a:rPr>
                        <a:t>sleep </a:t>
                      </a:r>
                      <a:r>
                        <a:rPr lang="en-US" altLang="zh-TW" dirty="0" smtClean="0">
                          <a:latin typeface="Arial" charset="0"/>
                          <a:cs typeface="Arial" charset="0"/>
                        </a:rPr>
                        <a:t>hours</a:t>
                      </a:r>
                      <a:endParaRPr lang="zh-TW" altLang="en-US" dirty="0">
                        <a:latin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7 </a:t>
                      </a:r>
                      <a:r>
                        <a:rPr lang="en-US" altLang="zh-TW" dirty="0" smtClean="0"/>
                        <a:t>hours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99558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</a:t>
                      </a:r>
                      <a:r>
                        <a:rPr lang="zh-TW" altLang="en-US" dirty="0" smtClean="0"/>
                        <a:t>xercise </a:t>
                      </a:r>
                      <a:r>
                        <a:rPr lang="en-US" altLang="zh-TW" dirty="0" smtClean="0"/>
                        <a:t>times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30 minutes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92403228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682111" y="392006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Data: X</a:t>
            </a:r>
            <a:endParaRPr lang="zh-TW" altLang="en-US" dirty="0"/>
          </a:p>
        </p:txBody>
      </p:sp>
      <p:graphicFrame>
        <p:nvGraphicFramePr>
          <p:cNvPr id="8" name="表格 7"/>
          <p:cNvGraphicFramePr/>
          <p:nvPr>
            <p:extLst>
              <p:ext uri="{D42A27DB-BD31-4B8C-83A1-F6EECF244321}">
                <p14:modId xmlns:p14="http://schemas.microsoft.com/office/powerpoint/2010/main" xmlns="" val="699112820"/>
              </p:ext>
            </p:extLst>
          </p:nvPr>
        </p:nvGraphicFramePr>
        <p:xfrm>
          <a:off x="6118221" y="5000627"/>
          <a:ext cx="2188155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88155">
                  <a:extLst>
                    <a:ext uri="{9D8B030D-6E8A-4147-A177-3AD203B41FA5}">
                      <a16:colId xmlns:a16="http://schemas.microsoft.com/office/drawing/2014/main" xmlns="" val="3452721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good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87642106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6606667" y="4590562"/>
            <a:ext cx="1116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Result: 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763286"/>
          </a:xfrm>
        </p:spPr>
        <p:txBody>
          <a:bodyPr/>
          <a:lstStyle/>
          <a:p>
            <a:pPr marL="1085850" lvl="1" indent="-342900">
              <a:buNone/>
            </a:pPr>
            <a:endParaRPr lang="zh-TW" altLang="zh-TW" dirty="0" smtClean="0">
              <a:latin typeface="+mj-lt"/>
            </a:endParaRPr>
          </a:p>
          <a:p>
            <a:pPr marL="1485900" lvl="2" indent="-342900">
              <a:buFont typeface="Wingdings" panose="05000000000000000000" pitchFamily="2" charset="2"/>
              <a:buChar char="Ø"/>
            </a:pPr>
            <a:endParaRPr lang="en-US" altLang="zh-TW" sz="18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533292" cy="492443"/>
          </a:xfrm>
        </p:spPr>
        <p:txBody>
          <a:bodyPr/>
          <a:lstStyle/>
          <a:p>
            <a:pPr marL="342900" indent="-342900"/>
            <a:r>
              <a:rPr lang="en-US" altLang="zh-TW" sz="3200" dirty="0">
                <a:solidFill>
                  <a:schemeClr val="tx1"/>
                </a:solidFill>
                <a:latin typeface="+mj-lt"/>
              </a:rPr>
              <a:t>Binary classifier example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00150" lvl="1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4" name="Picture 2" descr="C:\Users\LiangLeon\Pictures\GARMIN\BinaryClassifier_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213" y="1227138"/>
            <a:ext cx="6975123" cy="5197257"/>
          </a:xfrm>
          <a:prstGeom prst="rect">
            <a:avLst/>
          </a:prstGeom>
          <a:noFill/>
        </p:spPr>
      </p:pic>
      <p:cxnSp>
        <p:nvCxnSpPr>
          <p:cNvPr id="16" name="直線接點 15"/>
          <p:cNvCxnSpPr/>
          <p:nvPr/>
        </p:nvCxnSpPr>
        <p:spPr>
          <a:xfrm flipH="1">
            <a:off x="2184400" y="1347184"/>
            <a:ext cx="3581401" cy="479961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42611" y="1391955"/>
            <a:ext cx="338667" cy="38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42611" y="1746351"/>
            <a:ext cx="338667" cy="378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文字方塊 20"/>
          <p:cNvSpPr txBox="1"/>
          <p:nvPr/>
        </p:nvSpPr>
        <p:spPr>
          <a:xfrm>
            <a:off x="7852191" y="138396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+1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905056" y="170708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-1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63673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369332"/>
          </a:xfrm>
        </p:spPr>
        <p:txBody>
          <a:bodyPr/>
          <a:lstStyle/>
          <a:p>
            <a:pPr marL="1200150" lvl="1" indent="-457200">
              <a:buFont typeface="Wingdings" pitchFamily="2" charset="2"/>
              <a:buChar char="l"/>
            </a:pPr>
            <a:r>
              <a:rPr lang="en-US" altLang="zh-TW" sz="2400" dirty="0" smtClean="0">
                <a:latin typeface="Arial"/>
              </a:rPr>
              <a:t>Performance is slightly better than random guessing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749727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Weak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2336248" y="3575158"/>
            <a:ext cx="5892800" cy="0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V="1">
            <a:off x="2327866" y="3345678"/>
            <a:ext cx="0" cy="512671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V="1">
            <a:off x="8254449" y="3304219"/>
            <a:ext cx="0" cy="490114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H="1" flipV="1">
            <a:off x="5223381" y="3295752"/>
            <a:ext cx="11510" cy="498581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2154157" y="41148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072595" y="411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982258" y="41148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1/2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05414" y="3295751"/>
            <a:ext cx="1265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Error rate</a:t>
            </a:r>
            <a:endParaRPr lang="zh-TW" altLang="en-US" sz="2000" dirty="0"/>
          </a:p>
        </p:txBody>
      </p:sp>
      <p:sp>
        <p:nvSpPr>
          <p:cNvPr id="17" name="左大括弧 16"/>
          <p:cNvSpPr/>
          <p:nvPr/>
        </p:nvSpPr>
        <p:spPr>
          <a:xfrm rot="5400000">
            <a:off x="4527588" y="2533336"/>
            <a:ext cx="466737" cy="924847"/>
          </a:xfrm>
          <a:prstGeom prst="leftBrace">
            <a:avLst>
              <a:gd name="adj1" fmla="val 8333"/>
              <a:gd name="adj2" fmla="val 47118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Title 3"/>
          <p:cNvSpPr txBox="1">
            <a:spLocks/>
          </p:cNvSpPr>
          <p:nvPr/>
        </p:nvSpPr>
        <p:spPr>
          <a:xfrm>
            <a:off x="4112661" y="2401480"/>
            <a:ext cx="1720215" cy="307777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Weak classifier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左大括弧 18"/>
          <p:cNvSpPr/>
          <p:nvPr/>
        </p:nvSpPr>
        <p:spPr>
          <a:xfrm rot="5400000">
            <a:off x="2499644" y="2632719"/>
            <a:ext cx="435023" cy="728133"/>
          </a:xfrm>
          <a:prstGeom prst="leftBrace">
            <a:avLst>
              <a:gd name="adj1" fmla="val 8333"/>
              <a:gd name="adj2" fmla="val 47118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1970504" y="2409941"/>
            <a:ext cx="1824217" cy="307777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Strong classifier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" name="左大括弧 20"/>
          <p:cNvSpPr/>
          <p:nvPr/>
        </p:nvSpPr>
        <p:spPr>
          <a:xfrm rot="16200000">
            <a:off x="6415569" y="3373264"/>
            <a:ext cx="621292" cy="3005667"/>
          </a:xfrm>
          <a:prstGeom prst="leftBrace">
            <a:avLst>
              <a:gd name="adj1" fmla="val 8333"/>
              <a:gd name="adj2" fmla="val 46356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6468216" y="52533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4003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 animBg="1"/>
      <p:bldP spid="20" grpId="0"/>
      <p:bldP spid="21" grpId="0" animBg="1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812530"/>
          </a:xfrm>
        </p:spPr>
        <p:txBody>
          <a:bodyPr/>
          <a:lstStyle/>
          <a:p>
            <a:pPr marL="1200150" lvl="1" indent="-457200">
              <a:buNone/>
            </a:pPr>
            <a:endParaRPr lang="en-US" altLang="zh-TW" sz="2400" dirty="0" smtClean="0">
              <a:latin typeface="Arial"/>
            </a:endParaRPr>
          </a:p>
          <a:p>
            <a:pPr marL="1200150" lvl="1" indent="-457200">
              <a:buFont typeface="Wingdings" pitchFamily="2" charset="2"/>
              <a:buChar char="l"/>
            </a:pPr>
            <a:endParaRPr lang="en-US" altLang="zh-TW" sz="2400" dirty="0" smtClean="0">
              <a:latin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802049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Decision stump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8600" y="986320"/>
            <a:ext cx="8689622" cy="56877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lang="en-US" altLang="zh-TW" sz="2400" dirty="0" smtClean="0">
                <a:latin typeface="Arial"/>
              </a:rPr>
              <a:t>Classify by one attribute of data</a:t>
            </a: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lang="en-US" altLang="zh-TW" sz="2400" dirty="0" smtClean="0">
                <a:latin typeface="Arial"/>
              </a:rPr>
              <a:t>If  sleep hours &gt;= 7 hours </a:t>
            </a:r>
            <a:r>
              <a:rPr lang="en-US" altLang="zh-TW" sz="2400" dirty="0" smtClean="0">
                <a:latin typeface="Arial"/>
                <a:sym typeface="Wingdings" pitchFamily="2" charset="2"/>
              </a:rPr>
              <a:t></a:t>
            </a:r>
            <a:r>
              <a:rPr lang="en-US" altLang="zh-TW" sz="2400" dirty="0" smtClean="0">
                <a:latin typeface="Arial"/>
              </a:rPr>
              <a:t> +1 else -1</a:t>
            </a: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lang="en-US" altLang="zh-TW" sz="2400" dirty="0" smtClean="0">
                <a:latin typeface="Arial"/>
              </a:rPr>
              <a:t>If exercise time &gt;= 1 hour </a:t>
            </a:r>
            <a:r>
              <a:rPr lang="en-US" altLang="zh-TW" sz="2400" dirty="0" smtClean="0">
                <a:latin typeface="Arial"/>
                <a:sym typeface="Wingdings" pitchFamily="2" charset="2"/>
              </a:rPr>
              <a:t> +1 else -1</a:t>
            </a:r>
            <a:endParaRPr lang="en-US" altLang="zh-TW" sz="2400" dirty="0" smtClean="0">
              <a:latin typeface="Arial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Often a weak</a:t>
            </a:r>
            <a:r>
              <a:rPr kumimoji="0" lang="en-US" altLang="zh-TW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classifier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11" name="表格 10"/>
          <p:cNvGraphicFramePr/>
          <p:nvPr>
            <p:extLst>
              <p:ext uri="{D42A27DB-BD31-4B8C-83A1-F6EECF244321}">
                <p14:modId xmlns:p14="http://schemas.microsoft.com/office/powerpoint/2010/main" xmlns="" val="699112820"/>
              </p:ext>
            </p:extLst>
          </p:nvPr>
        </p:nvGraphicFramePr>
        <p:xfrm>
          <a:off x="1531218" y="1659467"/>
          <a:ext cx="3971336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88155">
                  <a:extLst>
                    <a:ext uri="{9D8B030D-6E8A-4147-A177-3AD203B41FA5}">
                      <a16:colId xmlns:a16="http://schemas.microsoft.com/office/drawing/2014/main" xmlns="" val="3452721396"/>
                    </a:ext>
                  </a:extLst>
                </a:gridCol>
                <a:gridCol w="1783181">
                  <a:extLst>
                    <a:ext uri="{9D8B030D-6E8A-4147-A177-3AD203B41FA5}">
                      <a16:colId xmlns:a16="http://schemas.microsoft.com/office/drawing/2014/main" xmlns="" val="3776235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Arial" charset="0"/>
                          <a:cs typeface="Arial" charset="0"/>
                        </a:rPr>
                        <a:t>Sleep hours</a:t>
                      </a:r>
                      <a:endParaRPr lang="zh-TW" altLang="en-US" dirty="0">
                        <a:latin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7 </a:t>
                      </a:r>
                      <a:r>
                        <a:rPr lang="en-US" altLang="zh-TW" dirty="0" smtClean="0"/>
                        <a:t>hours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99558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</a:t>
                      </a:r>
                      <a:r>
                        <a:rPr lang="zh-TW" altLang="en-US" dirty="0" smtClean="0"/>
                        <a:t>xercise </a:t>
                      </a:r>
                      <a:r>
                        <a:rPr lang="en-US" altLang="zh-TW" dirty="0" smtClean="0"/>
                        <a:t>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30 minutes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92403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pTemplate">
  <a:themeElements>
    <a:clrScheme name="Final Garmin Set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595"/>
      </a:accent1>
      <a:accent2>
        <a:srgbClr val="393835"/>
      </a:accent2>
      <a:accent3>
        <a:srgbClr val="779A2F"/>
      </a:accent3>
      <a:accent4>
        <a:srgbClr val="C56A2B"/>
      </a:accent4>
      <a:accent5>
        <a:srgbClr val="A72B36"/>
      </a:accent5>
      <a:accent6>
        <a:srgbClr val="DACC2A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Year xmlns="24ac9ee2-1f69-49ec-81c1-d01c86227436">2015</Year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0CB458D5399432479E0BB962A3AC807C" ma:contentTypeVersion="1" ma:contentTypeDescription="建立新的文件。" ma:contentTypeScope="" ma:versionID="2090fcdc2e9aae8469eabc8d31b189fb">
  <xsd:schema xmlns:xsd="http://www.w3.org/2001/XMLSchema" xmlns:xs="http://www.w3.org/2001/XMLSchema" xmlns:p="http://schemas.microsoft.com/office/2006/metadata/properties" xmlns:ns2="24ac9ee2-1f69-49ec-81c1-d01c86227436" targetNamespace="http://schemas.microsoft.com/office/2006/metadata/properties" ma:root="true" ma:fieldsID="3ada4ee18b918396c161ab8726fa03da" ns2:_="">
    <xsd:import namespace="24ac9ee2-1f69-49ec-81c1-d01c86227436"/>
    <xsd:element name="properties">
      <xsd:complexType>
        <xsd:sequence>
          <xsd:element name="documentManagement">
            <xsd:complexType>
              <xsd:all>
                <xsd:element ref="ns2:Yea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ac9ee2-1f69-49ec-81c1-d01c86227436" elementFormDefault="qualified">
    <xsd:import namespace="http://schemas.microsoft.com/office/2006/documentManagement/types"/>
    <xsd:import namespace="http://schemas.microsoft.com/office/infopath/2007/PartnerControls"/>
    <xsd:element name="Year" ma:index="8" nillable="true" ma:displayName="版本_" ma:default="2015" ma:format="Dropdown" ma:internalName="Year">
      <xsd:simpleType>
        <xsd:restriction base="dms:Choice">
          <xsd:enumeration value="2014"/>
          <xsd:enumeration value="2015"/>
          <xsd:enumeration value="2016"/>
          <xsd:enumeration value="2017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 ma:readOnly="true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703042-9C6F-440D-9A8D-0836740E8E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27D2673-F33E-4BA5-8F43-8D9B5FEBC44E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  <ds:schemaRef ds:uri="http://schemas.microsoft.com/office/infopath/2007/PartnerControls"/>
    <ds:schemaRef ds:uri="http://purl.org/dc/elements/1.1/"/>
    <ds:schemaRef ds:uri="http://www.w3.org/XML/1998/namespace"/>
    <ds:schemaRef ds:uri="http://schemas.openxmlformats.org/package/2006/metadata/core-properties"/>
    <ds:schemaRef ds:uri="24ac9ee2-1f69-49ec-81c1-d01c86227436"/>
  </ds:schemaRefs>
</ds:datastoreItem>
</file>

<file path=customXml/itemProps3.xml><?xml version="1.0" encoding="utf-8"?>
<ds:datastoreItem xmlns:ds="http://schemas.openxmlformats.org/officeDocument/2006/customXml" ds:itemID="{4C9F39EC-CE5D-4921-B7BB-5650597DBD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ac9ee2-1f69-49ec-81c1-d01c862274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5851</TotalTime>
  <Words>614</Words>
  <Application>Microsoft Office PowerPoint</Application>
  <PresentationFormat>如螢幕大小 (4:3)</PresentationFormat>
  <Paragraphs>388</Paragraphs>
  <Slides>26</Slides>
  <Notes>19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28" baseType="lpstr">
      <vt:lpstr>CorpTemplate</vt:lpstr>
      <vt:lpstr>方程式</vt:lpstr>
      <vt:lpstr>投影片 1</vt:lpstr>
      <vt:lpstr>Human vision</vt:lpstr>
      <vt:lpstr>Computer vision</vt:lpstr>
      <vt:lpstr>Learn from label data(supervised)</vt:lpstr>
      <vt:lpstr>Learning Flow</vt:lpstr>
      <vt:lpstr>Binary classifier</vt:lpstr>
      <vt:lpstr>Binary classifier example</vt:lpstr>
      <vt:lpstr>Weak classifier</vt:lpstr>
      <vt:lpstr>Decision stump</vt:lpstr>
      <vt:lpstr>Decision stump are vertical/horizontal lines</vt:lpstr>
      <vt:lpstr>Can we do better?</vt:lpstr>
      <vt:lpstr>投影片 12</vt:lpstr>
      <vt:lpstr>投影片 13</vt:lpstr>
      <vt:lpstr>投影片 14</vt:lpstr>
      <vt:lpstr>How to pick the diverse classifiers</vt:lpstr>
      <vt:lpstr>Weighting of data</vt:lpstr>
      <vt:lpstr>Diversity by re-weighting</vt:lpstr>
      <vt:lpstr>Combine weak classifiers into strong classifier</vt:lpstr>
      <vt:lpstr>Strong classifier</vt:lpstr>
      <vt:lpstr>Adaboost in action</vt:lpstr>
      <vt:lpstr>Weak classifier of vehicle detection</vt:lpstr>
      <vt:lpstr>Cascade classifier</vt:lpstr>
      <vt:lpstr>Cascade classifier</vt:lpstr>
      <vt:lpstr>Conclusion</vt:lpstr>
      <vt:lpstr>投影片 25</vt:lpstr>
      <vt:lpstr>The features of a car</vt:lpstr>
    </vt:vector>
  </TitlesOfParts>
  <Company>Garmin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Kampen, Rachel</dc:creator>
  <cp:lastModifiedBy>Liang, Leon</cp:lastModifiedBy>
  <cp:revision>426</cp:revision>
  <cp:lastPrinted>2013-06-05T19:38:58Z</cp:lastPrinted>
  <dcterms:created xsi:type="dcterms:W3CDTF">2013-04-23T13:39:24Z</dcterms:created>
  <dcterms:modified xsi:type="dcterms:W3CDTF">2015-06-30T07:02:39Z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0x0101000CB458D5399432479E0BB962A3AC807C</vt:lpwstr>
  </property>
</Properties>
</file>