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27"/>
  </p:notesMasterIdLst>
  <p:handoutMasterIdLst>
    <p:handoutMasterId r:id="rId28"/>
  </p:handoutMasterIdLst>
  <p:sldIdLst>
    <p:sldId id="288" r:id="rId5"/>
    <p:sldId id="325" r:id="rId6"/>
    <p:sldId id="326" r:id="rId7"/>
    <p:sldId id="319" r:id="rId8"/>
    <p:sldId id="335" r:id="rId9"/>
    <p:sldId id="322" r:id="rId10"/>
    <p:sldId id="320" r:id="rId11"/>
    <p:sldId id="318" r:id="rId12"/>
    <p:sldId id="327" r:id="rId13"/>
    <p:sldId id="313" r:id="rId14"/>
    <p:sldId id="312" r:id="rId15"/>
    <p:sldId id="317" r:id="rId16"/>
    <p:sldId id="321" r:id="rId17"/>
    <p:sldId id="328" r:id="rId18"/>
    <p:sldId id="324" r:id="rId19"/>
    <p:sldId id="330" r:id="rId20"/>
    <p:sldId id="323" r:id="rId21"/>
    <p:sldId id="331" r:id="rId22"/>
    <p:sldId id="332" r:id="rId23"/>
    <p:sldId id="333" r:id="rId24"/>
    <p:sldId id="334" r:id="rId25"/>
    <p:sldId id="31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C5D9C"/>
    <a:srgbClr val="2173DC"/>
    <a:srgbClr val="0C5ADC"/>
    <a:srgbClr val="2705F5"/>
    <a:srgbClr val="FF66FF"/>
    <a:srgbClr val="FF5050"/>
    <a:srgbClr val="297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8611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584" y="-108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6/20/2015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6/20/2015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94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6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7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6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3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9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46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7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24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9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10" Type="http://schemas.openxmlformats.org/officeDocument/2006/relationships/image" Target="../media/image17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 by using </a:t>
            </a:r>
            <a:r>
              <a:rPr lang="en-US" altLang="zh-TW" dirty="0" err="1">
                <a:solidFill>
                  <a:schemeClr val="tx1"/>
                </a:solidFill>
                <a:latin typeface="+mj-lt"/>
              </a:rPr>
              <a:t>A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07-14-2015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168399" y="2853266"/>
            <a:ext cx="71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Two heads are better than one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11</a:t>
            </a:fld>
            <a:endParaRPr lang="en-US" dirty="0"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999066"/>
            <a:ext cx="982134" cy="57573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27333" y="1744108"/>
            <a:ext cx="1134533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672666" y="2027741"/>
            <a:ext cx="1066799" cy="56726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57343" y="3826873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方程式" r:id="rId4" imgW="342751" imgH="203112" progId="Equation.3">
                  <p:embed/>
                </p:oleObj>
              </mc:Choice>
              <mc:Fallback>
                <p:oleObj name="方程式" r:id="rId4" imgW="342751" imgH="203112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43" y="3826873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29844"/>
              </p:ext>
            </p:extLst>
          </p:nvPr>
        </p:nvGraphicFramePr>
        <p:xfrm>
          <a:off x="5227108" y="3770678"/>
          <a:ext cx="3600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方程式" r:id="rId6" imgW="1803240" imgH="228600" progId="Equation.3">
                  <p:embed/>
                </p:oleObj>
              </mc:Choice>
              <mc:Fallback>
                <p:oleObj name="方程式" r:id="rId6" imgW="1803240" imgH="22860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108" y="3770678"/>
                        <a:ext cx="36004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896897" y="3606860"/>
          <a:ext cx="1032291" cy="78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方程式" r:id="rId8" imgW="126725" imgH="126725" progId="Equation.3">
                  <p:embed/>
                </p:oleObj>
              </mc:Choice>
              <mc:Fallback>
                <p:oleObj name="方程式" r:id="rId8" imgW="126725" imgH="126725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897" y="3606860"/>
                        <a:ext cx="1032291" cy="787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371398" y="181502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G(x)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" idx="1"/>
            <a:endCxn id="10" idx="5"/>
          </p:cNvCxnSpPr>
          <p:nvPr/>
        </p:nvCxnSpPr>
        <p:spPr>
          <a:xfrm flipH="1" flipV="1">
            <a:off x="1925404" y="1704431"/>
            <a:ext cx="445994" cy="2952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55121" y="3026896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g2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3" idx="0"/>
          </p:cNvCxnSpPr>
          <p:nvPr/>
        </p:nvCxnSpPr>
        <p:spPr>
          <a:xfrm flipV="1">
            <a:off x="5392476" y="2595008"/>
            <a:ext cx="555397" cy="4318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859874" y="56425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g1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7188200" y="770185"/>
            <a:ext cx="703264" cy="34122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727944" y="3174345"/>
            <a:ext cx="127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Error of </a:t>
            </a:r>
            <a:r>
              <a:rPr lang="en-US" altLang="zh-TW" dirty="0" smtClean="0"/>
              <a:t>g3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7859874" y="2318843"/>
            <a:ext cx="301992" cy="79683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307505" y="40963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  <p:bldP spid="23" grpId="0"/>
      <p:bldP spid="27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12</a:t>
            </a:fld>
            <a:endParaRPr lang="en-US" dirty="0">
              <a:latin typeface="+mj-lt"/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677860" y="3230032"/>
          <a:ext cx="8143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方程式" r:id="rId4" imgW="342751" imgH="203112" progId="Equation.3">
                  <p:embed/>
                </p:oleObj>
              </mc:Choice>
              <mc:Fallback>
                <p:oleObj name="方程式" r:id="rId4" imgW="342751" imgH="203112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860" y="3230032"/>
                        <a:ext cx="8143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10013" y="3039529"/>
          <a:ext cx="10191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方程式" r:id="rId6" imgW="126725" imgH="126725" progId="Equation.3">
                  <p:embed/>
                </p:oleObj>
              </mc:Choice>
              <mc:Fallback>
                <p:oleObj name="方程式" r:id="rId6" imgW="126725" imgH="126725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3039529"/>
                        <a:ext cx="1019175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橢圓 16"/>
          <p:cNvSpPr/>
          <p:nvPr/>
        </p:nvSpPr>
        <p:spPr>
          <a:xfrm>
            <a:off x="514905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29188" y="872041"/>
            <a:ext cx="3657600" cy="20743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600199" y="1473174"/>
            <a:ext cx="381001" cy="27093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58005" y="4718278"/>
            <a:ext cx="4182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The diversity is important</a:t>
            </a:r>
            <a:endParaRPr lang="zh-TW" altLang="en-US" sz="2800" dirty="0"/>
          </a:p>
        </p:txBody>
      </p:sp>
      <p:pic>
        <p:nvPicPr>
          <p:cNvPr id="3133" name="Picture 6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11872" y="1098525"/>
            <a:ext cx="1857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34" name="Object 62"/>
          <p:cNvGraphicFramePr>
            <a:graphicFrameLocks noChangeAspect="1"/>
          </p:cNvGraphicFramePr>
          <p:nvPr/>
        </p:nvGraphicFramePr>
        <p:xfrm>
          <a:off x="5112835" y="3196166"/>
          <a:ext cx="3692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方程式" r:id="rId9" imgW="1803400" imgH="228600" progId="Equation.3">
                  <p:embed/>
                </p:oleObj>
              </mc:Choice>
              <mc:Fallback>
                <p:oleObj name="方程式" r:id="rId9" imgW="1803400" imgH="22860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835" y="3196166"/>
                        <a:ext cx="36925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95339" y="1126073"/>
            <a:ext cx="1225706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9982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064981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6679536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269736" y="1128715"/>
          <a:ext cx="8731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方程式" r:id="rId4" imgW="368280" imgH="215640" progId="Equation.3">
                  <p:embed/>
                </p:oleObj>
              </mc:Choice>
              <mc:Fallback>
                <p:oleObj name="方程式" r:id="rId4" imgW="3682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736" y="1128715"/>
                        <a:ext cx="87312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6679536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5426" y="1998134"/>
            <a:ext cx="2556947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518787" y="1731424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695339" y="2895601"/>
            <a:ext cx="1225706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8448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073447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6688002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7263903" y="2898777"/>
          <a:ext cx="9032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方程式" r:id="rId6" imgW="380880" imgH="215640" progId="Equation.3">
                  <p:embed/>
                </p:oleObj>
              </mc:Choice>
              <mc:Fallback>
                <p:oleObj name="方程式" r:id="rId6" imgW="3808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903" y="2898777"/>
                        <a:ext cx="903287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6679536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35426" y="3750736"/>
            <a:ext cx="2556947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518787" y="3484026"/>
            <a:ext cx="575893" cy="1447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671010" y="4631797"/>
            <a:ext cx="1225706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4119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049118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6663673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/>
        </p:nvGraphicFramePr>
        <p:xfrm>
          <a:off x="7240090" y="4621215"/>
          <a:ext cx="9032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方程式" r:id="rId8" imgW="380880" imgH="228600" progId="Equation.3">
                  <p:embed/>
                </p:oleObj>
              </mc:Choice>
              <mc:Fallback>
                <p:oleObj name="方程式" r:id="rId8" imgW="3808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090" y="4621215"/>
                        <a:ext cx="9032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5588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58801" y="294957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8801" y="465940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94776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94776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95867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63005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5052149" y="5168376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052149" y="5435077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053240" y="5701778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390388" y="5164140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390388" y="5430841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391479" y="5697542"/>
            <a:ext cx="151309" cy="12699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192963" y="5778500"/>
          <a:ext cx="993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方程式" r:id="rId10" imgW="419040" imgH="228600" progId="Equation.3">
                  <p:embed/>
                </p:oleObj>
              </mc:Choice>
              <mc:Fallback>
                <p:oleObj name="方程式" r:id="rId10" imgW="4190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5778500"/>
                        <a:ext cx="9937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6343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5" y="957128"/>
            <a:ext cx="7710299" cy="57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4" y="957127"/>
            <a:ext cx="7704000" cy="5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61930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Reweight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8418"/>
            <a:ext cx="7704000" cy="57635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46800"/>
            <a:ext cx="7699256" cy="576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699265" cy="576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5" y="948418"/>
            <a:ext cx="7699265" cy="576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1" y="953740"/>
            <a:ext cx="769926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447675" y="1494371"/>
          <a:ext cx="77692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方程式" r:id="rId3" imgW="3263760" imgH="228600" progId="Equation.3">
                  <p:embed/>
                </p:oleObj>
              </mc:Choice>
              <mc:Fallback>
                <p:oleObj name="方程式" r:id="rId3" imgW="32637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1494371"/>
                        <a:ext cx="77692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Final decision: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52979" y="2893116"/>
          <a:ext cx="2860137" cy="98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方程式" r:id="rId5" imgW="1282680" imgH="431640" progId="Equation.3">
                  <p:embed/>
                </p:oleObj>
              </mc:Choice>
              <mc:Fallback>
                <p:oleObj name="方程式" r:id="rId5" imgW="12826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79" y="2893116"/>
                        <a:ext cx="2860137" cy="98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708400" y="3238496"/>
          <a:ext cx="895586" cy="50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方程式" r:id="rId7" imgW="406080" imgH="228600" progId="Equation.3">
                  <p:embed/>
                </p:oleObj>
              </mc:Choice>
              <mc:Fallback>
                <p:oleObj name="方程式" r:id="rId7" imgW="4060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238496"/>
                        <a:ext cx="895586" cy="50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536251" y="3238496"/>
          <a:ext cx="419805" cy="503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方程式" r:id="rId9" imgW="190440" imgH="228600" progId="Equation.3">
                  <p:embed/>
                </p:oleObj>
              </mc:Choice>
              <mc:Fallback>
                <p:oleObj name="方程式" r:id="rId9" imgW="1904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51" y="3238496"/>
                        <a:ext cx="419805" cy="503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711586" y="4100507"/>
          <a:ext cx="14827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方程式" r:id="rId11" imgW="672840" imgH="393480" progId="Equation.3">
                  <p:embed/>
                </p:oleObj>
              </mc:Choice>
              <mc:Fallback>
                <p:oleObj name="方程式" r:id="rId11" imgW="67284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86" y="4100507"/>
                        <a:ext cx="14827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536251" y="4373560"/>
          <a:ext cx="9493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方程式" r:id="rId13" imgW="431640" imgH="228600" progId="Equation.3">
                  <p:embed/>
                </p:oleObj>
              </mc:Choice>
              <mc:Fallback>
                <p:oleObj name="方程式" r:id="rId13" imgW="4316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51" y="4373560"/>
                        <a:ext cx="9493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13" cy="576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11" y="946800"/>
            <a:ext cx="7710302" cy="576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946800"/>
            <a:ext cx="7710302" cy="576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946800"/>
            <a:ext cx="7710302" cy="576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8" y="946800"/>
            <a:ext cx="7710302" cy="57600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7263925" y="2820112"/>
            <a:ext cx="17092" cy="37516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033473" y="2837204"/>
            <a:ext cx="224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042019" y="2828658"/>
            <a:ext cx="0" cy="3683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397" y="940035"/>
            <a:ext cx="7333257" cy="5580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108" y="940035"/>
            <a:ext cx="7333258" cy="558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4831635" y="406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3709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of vehicle detection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2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8835" y="1502407"/>
            <a:ext cx="4560819" cy="3933183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86319"/>
            <a:ext cx="8689622" cy="5244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err="1" smtClean="0">
                <a:latin typeface="Arial"/>
              </a:rPr>
              <a:t>Haar</a:t>
            </a:r>
            <a:r>
              <a:rPr lang="en-US" altLang="zh-TW" sz="2400" dirty="0" smtClean="0">
                <a:latin typeface="Arial"/>
              </a:rPr>
              <a:t> like feature</a:t>
            </a: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endParaRPr lang="en-US" altLang="zh-TW" sz="2400" dirty="0" smtClean="0">
              <a:latin typeface="Arial"/>
            </a:endParaRP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Classifier number = (Type X Position X Size)</a:t>
            </a:r>
          </a:p>
        </p:txBody>
      </p:sp>
      <p:sp>
        <p:nvSpPr>
          <p:cNvPr id="10" name="矩形 9"/>
          <p:cNvSpPr/>
          <p:nvPr/>
        </p:nvSpPr>
        <p:spPr>
          <a:xfrm>
            <a:off x="4156787" y="1684443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18282" y="1684443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rot="16200000">
            <a:off x="6033927" y="1678910"/>
            <a:ext cx="464634" cy="11699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 rot="16200000">
            <a:off x="6040278" y="1216395"/>
            <a:ext cx="451933" cy="1169961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8972" y="1565920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70467" y="1565920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6027061" y="2100647"/>
            <a:ext cx="478368" cy="11699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6020711" y="2598063"/>
            <a:ext cx="491067" cy="116996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08972" y="2619399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70467" y="2619399"/>
            <a:ext cx="2624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32934" y="2619399"/>
            <a:ext cx="262467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09251" y="2619401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970746" y="2619400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09251" y="2864933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0746" y="2864933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295401" y="3708403"/>
            <a:ext cx="785456" cy="3132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08972" y="3708403"/>
            <a:ext cx="786429" cy="313266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16200000">
            <a:off x="543983" y="4387851"/>
            <a:ext cx="706968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2972" y="4622803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112972" y="4030123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374467" y="4030122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112972" y="4275655"/>
            <a:ext cx="262467" cy="24553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374467" y="4275655"/>
            <a:ext cx="262467" cy="2455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928835" y="1502407"/>
            <a:ext cx="4560820" cy="393318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 animBg="1"/>
      <p:bldP spid="17" grpId="1" animBg="1"/>
      <p:bldP spid="18" grpId="0" animBg="1"/>
      <p:bldP spid="1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442195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do computers see a car?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9525" y="1913381"/>
            <a:ext cx="3975424" cy="327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rgbClr val="FFFF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  <p:bldP spid="15" grpId="0" animBg="1"/>
      <p:bldP spid="15" grpId="1" animBg="1"/>
      <p:bldP spid="21" grpId="0"/>
      <p:bldP spid="2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0399" y="939800"/>
            <a:ext cx="74234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Gungsuh" pitchFamily="18" charset="-127"/>
                <a:ea typeface="Gungsuh" pitchFamily="18" charset="-127"/>
              </a:rPr>
              <a:t>Robust Real-Time Face Detection</a:t>
            </a:r>
          </a:p>
          <a:p>
            <a:r>
              <a:rPr lang="en-US" altLang="zh-TW" dirty="0" smtClean="0">
                <a:latin typeface="Gungsuh" pitchFamily="18" charset="-127"/>
                <a:ea typeface="Gungsuh" pitchFamily="18" charset="-127"/>
              </a:rPr>
              <a:t>PAUL VIOLA / MICHAEL J. JONE</a:t>
            </a:r>
          </a:p>
        </p:txBody>
      </p:sp>
      <p:pic>
        <p:nvPicPr>
          <p:cNvPr id="31746" name="Picture 2" descr="C:\Users\LiangLeon\Desktop\ha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99" y="1915620"/>
            <a:ext cx="5103761" cy="2448264"/>
          </a:xfrm>
          <a:prstGeom prst="rect">
            <a:avLst/>
          </a:prstGeom>
          <a:noFill/>
        </p:spPr>
      </p:pic>
      <p:pic>
        <p:nvPicPr>
          <p:cNvPr id="31747" name="Picture 3" descr="C:\Users\LiangLeon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8625" y="1996052"/>
            <a:ext cx="3069293" cy="2299007"/>
          </a:xfrm>
          <a:prstGeom prst="rect">
            <a:avLst/>
          </a:prstGeom>
          <a:noFill/>
        </p:spPr>
      </p:pic>
      <p:pic>
        <p:nvPicPr>
          <p:cNvPr id="31748" name="Picture 4" descr="D:\ComputerVision\Github\AdaBoostExample\Presentation\Cascad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399" y="4363884"/>
            <a:ext cx="3037734" cy="2192986"/>
          </a:xfrm>
          <a:prstGeom prst="rect">
            <a:avLst/>
          </a:prstGeom>
          <a:noFill/>
        </p:spPr>
      </p:pic>
      <p:sp>
        <p:nvSpPr>
          <p:cNvPr id="36" name="矩形 35"/>
          <p:cNvSpPr/>
          <p:nvPr/>
        </p:nvSpPr>
        <p:spPr>
          <a:xfrm>
            <a:off x="1447800" y="5401733"/>
            <a:ext cx="347133" cy="2624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2167467" y="5291666"/>
            <a:ext cx="465666" cy="474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TW" sz="2400" dirty="0" smtClean="0">
                <a:ea typeface="新細明體" pitchFamily="18" charset="-120"/>
              </a:rPr>
              <a:t>Remove false cases fast</a:t>
            </a: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22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7097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/>
              <a:t>Is it a car?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yes,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stock market go up or down?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Will you sleep well or bad tonight? 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well, bad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295242"/>
              </p:ext>
            </p:extLst>
          </p:nvPr>
        </p:nvGraphicFramePr>
        <p:xfrm>
          <a:off x="2934387" y="2685024"/>
          <a:ext cx="3379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方程式" r:id="rId4" imgW="1256755" imgH="203112" progId="Equation.3">
                  <p:embed/>
                </p:oleObj>
              </mc:Choice>
              <mc:Fallback>
                <p:oleObj name="方程式" r:id="rId4" imgW="1256755" imgH="203112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387" y="2685024"/>
                        <a:ext cx="3379787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699112820"/>
              </p:ext>
            </p:extLst>
          </p:nvPr>
        </p:nvGraphicFramePr>
        <p:xfrm>
          <a:off x="507534" y="3982274"/>
          <a:ext cx="50840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032">
                  <a:extLst>
                    <a:ext uri="{9D8B030D-6E8A-4147-A177-3AD203B41FA5}">
                      <a16:colId xmlns:a16="http://schemas.microsoft.com/office/drawing/2014/main" val="3452721396"/>
                    </a:ext>
                  </a:extLst>
                </a:gridCol>
                <a:gridCol w="2542032">
                  <a:extLst>
                    <a:ext uri="{9D8B030D-6E8A-4147-A177-3AD203B41FA5}">
                      <a16:colId xmlns:a16="http://schemas.microsoft.com/office/drawing/2014/main" val="3776235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9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we</a:t>
                      </a:r>
                      <a:r>
                        <a:rPr lang="en-US" altLang="zh-TW"/>
                        <a:t>ight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70</a:t>
                      </a:r>
                      <a:r>
                        <a:rPr lang="en-US" altLang="zh-TW"/>
                        <a:t>kg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77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charset="0"/>
                          <a:cs typeface="Arial" charset="0"/>
                        </a:rPr>
                        <a:t>sleep last night</a:t>
                      </a:r>
                      <a:endParaRPr lang="zh-TW" alt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7</a:t>
                      </a:r>
                      <a:r>
                        <a:rPr lang="en-US" altLang="zh-TW"/>
                        <a:t>hours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55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how much 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30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0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33292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Binary classifier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 descr="C:\Users\LiangLeon\Pictures\GARMIN\BinaryClassifier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13" y="1227138"/>
            <a:ext cx="6975123" cy="5197257"/>
          </a:xfrm>
          <a:prstGeom prst="rect">
            <a:avLst/>
          </a:prstGeom>
          <a:noFill/>
        </p:spPr>
      </p:pic>
      <p:cxnSp>
        <p:nvCxnSpPr>
          <p:cNvPr id="16" name="直線接點 15"/>
          <p:cNvCxnSpPr/>
          <p:nvPr/>
        </p:nvCxnSpPr>
        <p:spPr>
          <a:xfrm flipH="1">
            <a:off x="2359525" y="1440263"/>
            <a:ext cx="3287396" cy="45960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2611" y="1391955"/>
            <a:ext cx="338667" cy="38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42611" y="1746351"/>
            <a:ext cx="338667" cy="37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7852191" y="138396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905056" y="17070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67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Performance is slightly better than random guessing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36248" y="3575158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327866" y="3345678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254449" y="3304219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223381" y="3295752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154157" y="4114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72595" y="411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82258" y="4114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5414" y="3295751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527588" y="2533336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4112661" y="2401480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499644" y="2632719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970504" y="2409941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左大括弧 20"/>
          <p:cNvSpPr/>
          <p:nvPr/>
        </p:nvSpPr>
        <p:spPr>
          <a:xfrm rot="16200000">
            <a:off x="6415569" y="3373264"/>
            <a:ext cx="621292" cy="3005667"/>
          </a:xfrm>
          <a:prstGeom prst="leftBrace">
            <a:avLst>
              <a:gd name="adj1" fmla="val 8333"/>
              <a:gd name="adj2" fmla="val 4635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468216" y="52533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914918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Find the weak classifier with minimum error</a:t>
            </a: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A based learner in </a:t>
            </a:r>
            <a:r>
              <a:rPr lang="en-US" altLang="zh-TW" sz="2400" dirty="0" err="1" smtClean="0">
                <a:latin typeface="Arial"/>
              </a:rPr>
              <a:t>adaboost</a:t>
            </a: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>
                <a:latin typeface="Arial"/>
              </a:rPr>
              <a:t>D</a:t>
            </a:r>
            <a:r>
              <a:rPr lang="en-US" altLang="zh-TW" sz="2400" dirty="0" smtClean="0">
                <a:latin typeface="Arial"/>
              </a:rPr>
              <a:t>ecision stump is a weak classifier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learner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569227" y="2099733"/>
            <a:ext cx="1674439" cy="1159934"/>
          </a:xfrm>
          <a:prstGeom prst="roundRect">
            <a:avLst/>
          </a:prstGeom>
          <a:noFill/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6661" y="2235205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Weak classifier learner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429938" y="2599267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5638805" y="2599267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332370" y="2599267"/>
            <a:ext cx="225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Weak classifier g(x)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0204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8" y="894490"/>
            <a:ext cx="7710304" cy="5760000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4896745" y="957129"/>
            <a:ext cx="42728" cy="553767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392254" y="1717705"/>
            <a:ext cx="410198" cy="410198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093795" y="3922643"/>
            <a:ext cx="805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864457" y="3600000"/>
            <a:ext cx="769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+1</a:t>
            </a:r>
            <a:endParaRPr lang="zh-TW" altLang="en-US" sz="40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882886" y="3922643"/>
            <a:ext cx="8429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87248" y="3600000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-</a:t>
            </a:r>
            <a:r>
              <a:rPr lang="en-US" altLang="zh-TW" sz="4000" dirty="0" smtClean="0"/>
              <a:t>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4" grpId="1"/>
      <p:bldP spid="16" grpId="0"/>
      <p:bldP spid="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47070" cy="492443"/>
          </a:xfrm>
        </p:spPr>
        <p:txBody>
          <a:bodyPr/>
          <a:lstStyle/>
          <a:p>
            <a:pPr marL="342900" indent="-342900"/>
            <a:r>
              <a:rPr lang="en-US" altLang="zh-TW" sz="3200" dirty="0">
                <a:solidFill>
                  <a:schemeClr val="tx1"/>
                </a:solidFill>
                <a:latin typeface="+mj-lt"/>
              </a:rPr>
              <a:t>Can we do better?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8" y="894490"/>
            <a:ext cx="7710304" cy="5760000"/>
          </a:xfrm>
          <a:prstGeom prst="rect">
            <a:avLst/>
          </a:prstGeom>
        </p:spPr>
      </p:pic>
      <p:cxnSp>
        <p:nvCxnSpPr>
          <p:cNvPr id="13" name="直線接點 12"/>
          <p:cNvCxnSpPr/>
          <p:nvPr/>
        </p:nvCxnSpPr>
        <p:spPr>
          <a:xfrm flipV="1">
            <a:off x="5012267" y="2912533"/>
            <a:ext cx="42333" cy="35644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5054600" y="894491"/>
            <a:ext cx="8468" cy="20180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939802" y="2912533"/>
            <a:ext cx="74114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5063068" y="2912533"/>
            <a:ext cx="21928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255933" y="937220"/>
            <a:ext cx="0" cy="201804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7255933" y="2912533"/>
            <a:ext cx="0" cy="35644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3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4924</TotalTime>
  <Words>265</Words>
  <Application>Microsoft Office PowerPoint</Application>
  <PresentationFormat>如螢幕大小 (4:3)</PresentationFormat>
  <Paragraphs>105</Paragraphs>
  <Slides>22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CorpTemplate</vt:lpstr>
      <vt:lpstr>PowerPoint 簡報</vt:lpstr>
      <vt:lpstr>How do computers see a car?</vt:lpstr>
      <vt:lpstr>Learn from label data(supervised)</vt:lpstr>
      <vt:lpstr>Binary classifier</vt:lpstr>
      <vt:lpstr>Binary classifier example</vt:lpstr>
      <vt:lpstr>Weak classifier</vt:lpstr>
      <vt:lpstr>Weak classifier learner</vt:lpstr>
      <vt:lpstr>Decision stump</vt:lpstr>
      <vt:lpstr>Can we do better?</vt:lpstr>
      <vt:lpstr>PowerPoint 簡報</vt:lpstr>
      <vt:lpstr>PowerPoint 簡報</vt:lpstr>
      <vt:lpstr>PowerPoint 簡報</vt:lpstr>
      <vt:lpstr>How to pick the diverse classifiers</vt:lpstr>
      <vt:lpstr>Weight of data</vt:lpstr>
      <vt:lpstr>Reweight data</vt:lpstr>
      <vt:lpstr>Combine weak classifiers into strong classifier</vt:lpstr>
      <vt:lpstr>Strong classifier</vt:lpstr>
      <vt:lpstr>Adaboost in action</vt:lpstr>
      <vt:lpstr>Weak classifier of vehicle detection</vt:lpstr>
      <vt:lpstr>Cascade classifier</vt:lpstr>
      <vt:lpstr>Cascade classifier</vt:lpstr>
      <vt:lpstr>PowerPoint 簡報</vt:lpstr>
    </vt:vector>
  </TitlesOfParts>
  <Company>Garmin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Liang, Leon</cp:lastModifiedBy>
  <cp:revision>380</cp:revision>
  <cp:lastPrinted>2013-06-05T19:38:58Z</cp:lastPrinted>
  <dcterms:created xsi:type="dcterms:W3CDTF">2013-04-23T13:39:24Z</dcterms:created>
  <dcterms:modified xsi:type="dcterms:W3CDTF">2015-06-20T08:39:38Z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