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41"/>
  </p:notesMasterIdLst>
  <p:handoutMasterIdLst>
    <p:handoutMasterId r:id="rId42"/>
  </p:handoutMasterIdLst>
  <p:sldIdLst>
    <p:sldId id="288" r:id="rId5"/>
    <p:sldId id="319" r:id="rId6"/>
    <p:sldId id="352" r:id="rId7"/>
    <p:sldId id="346" r:id="rId8"/>
    <p:sldId id="347" r:id="rId9"/>
    <p:sldId id="348" r:id="rId10"/>
    <p:sldId id="349" r:id="rId11"/>
    <p:sldId id="350" r:id="rId12"/>
    <p:sldId id="351" r:id="rId13"/>
    <p:sldId id="353" r:id="rId14"/>
    <p:sldId id="345" r:id="rId15"/>
    <p:sldId id="335" r:id="rId16"/>
    <p:sldId id="320" r:id="rId17"/>
    <p:sldId id="322" r:id="rId18"/>
    <p:sldId id="336" r:id="rId19"/>
    <p:sldId id="318" r:id="rId20"/>
    <p:sldId id="327" r:id="rId21"/>
    <p:sldId id="313" r:id="rId22"/>
    <p:sldId id="312" r:id="rId23"/>
    <p:sldId id="317" r:id="rId24"/>
    <p:sldId id="321" r:id="rId25"/>
    <p:sldId id="328" r:id="rId26"/>
    <p:sldId id="324" r:id="rId27"/>
    <p:sldId id="330" r:id="rId28"/>
    <p:sldId id="323" r:id="rId29"/>
    <p:sldId id="331" r:id="rId30"/>
    <p:sldId id="354" r:id="rId31"/>
    <p:sldId id="332" r:id="rId32"/>
    <p:sldId id="333" r:id="rId33"/>
    <p:sldId id="337" r:id="rId34"/>
    <p:sldId id="334" r:id="rId35"/>
    <p:sldId id="316" r:id="rId36"/>
    <p:sldId id="343" r:id="rId37"/>
    <p:sldId id="344" r:id="rId38"/>
    <p:sldId id="341" r:id="rId39"/>
    <p:sldId id="342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FF"/>
    <a:srgbClr val="2705F5"/>
    <a:srgbClr val="1C5D9C"/>
    <a:srgbClr val="2173DC"/>
    <a:srgbClr val="0C5ADC"/>
    <a:srgbClr val="FF5050"/>
    <a:srgbClr val="297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76959" autoAdjust="0"/>
  </p:normalViewPr>
  <p:slideViewPr>
    <p:cSldViewPr snapToGrid="0" snapToObjects="1" showGuides="1">
      <p:cViewPr varScale="1">
        <p:scale>
          <a:sx n="89" d="100"/>
          <a:sy n="89" d="100"/>
        </p:scale>
        <p:origin x="2244" y="90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嗨 大家好</a:t>
            </a:r>
            <a:endParaRPr lang="en-US" altLang="zh-TW" dirty="0" smtClean="0"/>
          </a:p>
          <a:p>
            <a:r>
              <a:rPr lang="zh-TW" altLang="en-US" dirty="0" smtClean="0"/>
              <a:t>我今天要介紹一個在機器學習領域裡很有名的演算法，叫做</a:t>
            </a:r>
            <a:r>
              <a:rPr lang="en-US" altLang="zh-TW" dirty="0" smtClean="0"/>
              <a:t>Adaptive boosting</a:t>
            </a:r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，和如何應用在車輛偵測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接下來會介紹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演算法的一些細節</a:t>
            </a:r>
            <a:endParaRPr lang="en-US" altLang="zh-TW" dirty="0" smtClean="0"/>
          </a:p>
          <a:p>
            <a:r>
              <a:rPr lang="zh-TW" altLang="en-US" dirty="0" smtClean="0"/>
              <a:t>像是 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能幫我們做什麼</a:t>
            </a:r>
            <a:endParaRPr lang="en-US" altLang="zh-TW" dirty="0" smtClean="0"/>
          </a:p>
          <a:p>
            <a:r>
              <a:rPr lang="zh-TW" altLang="en-US" dirty="0" smtClean="0"/>
              <a:t>我們什麼時候能用他</a:t>
            </a:r>
            <a:endParaRPr lang="en-US" altLang="zh-TW" dirty="0" smtClean="0"/>
          </a:p>
          <a:p>
            <a:r>
              <a:rPr lang="zh-TW" altLang="en-US" dirty="0" smtClean="0"/>
              <a:t>以及他是如何做到的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3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46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24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96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94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我今天會從一個很簡單的範例開始介紹，這整個範例的流程會使用很多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演算法的精神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5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46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7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6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22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5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 use machine learning</a:t>
            </a:r>
          </a:p>
          <a:p>
            <a:r>
              <a:rPr lang="en-US" altLang="zh-TW" dirty="0" smtClean="0"/>
              <a:t>Computer vision is difficult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8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81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6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Computer vision is difficult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6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這個例子是這樣子的，想像今天是一對父母想要教會，他們的小孩子 怎麼分辨出一根香蕉</a:t>
            </a:r>
            <a:endParaRPr lang="en-US" altLang="zh-TW" dirty="0" smtClean="0"/>
          </a:p>
          <a:p>
            <a:r>
              <a:rPr lang="zh-TW" altLang="en-US" dirty="0" smtClean="0"/>
              <a:t>於是就從網路上找了很多圖片，圖片裡面有是香蕉的圖片，也有不是香蕉的圖片，然後請小朋友看一看這些圖片，然後告訴他說上面的是香蕉 下面的這排不是香蕉</a:t>
            </a:r>
            <a:endParaRPr lang="en-US" altLang="zh-TW" dirty="0" smtClean="0"/>
          </a:p>
          <a:p>
            <a:r>
              <a:rPr lang="zh-TW" altLang="en-US" dirty="0" smtClean="0"/>
              <a:t>請小朋友找出香蕉是長什麼樣子呢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6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7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6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6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3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1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7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0.wmf"/><Relationship Id="rId10" Type="http://schemas.openxmlformats.org/officeDocument/2006/relationships/image" Target="../media/image24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4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 and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Vehicle Detection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07-28-2015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91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/>
              <a:t>Adaboost</a:t>
            </a:r>
            <a:r>
              <a:rPr lang="en-US" altLang="zh-TW" sz="2400" dirty="0" smtClean="0"/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3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9891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classification problems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/>
              <a:t>Is it a car?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yes,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stock market go up or down?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2400" dirty="0" smtClean="0"/>
              <a:t>Will you sleep well or bad tonight? { good, bad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/>
          </p:nvPr>
        </p:nvGraphicFramePr>
        <p:xfrm>
          <a:off x="2934387" y="2969186"/>
          <a:ext cx="3379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方程式" r:id="rId4" imgW="1256755" imgH="203112" progId="Equation.3">
                  <p:embed/>
                </p:oleObj>
              </mc:Choice>
              <mc:Fallback>
                <p:oleObj name="方程式" r:id="rId4" imgW="1256755" imgH="203112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387" y="2969186"/>
                        <a:ext cx="3379787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/>
          <p:nvPr>
            <p:extLst/>
          </p:nvPr>
        </p:nvGraphicFramePr>
        <p:xfrm>
          <a:off x="682111" y="4309533"/>
          <a:ext cx="3971336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:a16="http://schemas.microsoft.com/office/drawing/2014/main" xmlns="" val="3452721396"/>
                    </a:ext>
                  </a:extLst>
                </a:gridCol>
                <a:gridCol w="1783181">
                  <a:extLst>
                    <a:ext uri="{9D8B030D-6E8A-4147-A177-3AD203B41FA5}">
                      <a16:colId xmlns:a16="http://schemas.microsoft.com/office/drawing/2014/main" xmlns="" val="377623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764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779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we</a:t>
                      </a:r>
                      <a:r>
                        <a:rPr lang="en-US" altLang="zh-TW" dirty="0" err="1"/>
                        <a:t>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70 </a:t>
                      </a:r>
                      <a:r>
                        <a:rPr lang="en-US" altLang="zh-TW" dirty="0" smtClean="0"/>
                        <a:t>kg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677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charset="0"/>
                          <a:cs typeface="Arial" charset="0"/>
                        </a:rPr>
                        <a:t>sleep </a:t>
                      </a:r>
                      <a:r>
                        <a:rPr lang="en-US" altLang="zh-TW" dirty="0" smtClean="0">
                          <a:latin typeface="Arial" charset="0"/>
                          <a:cs typeface="Arial" charset="0"/>
                        </a:rPr>
                        <a:t>hours</a:t>
                      </a:r>
                      <a:endParaRPr lang="zh-TW" altLang="en-US" dirty="0">
                        <a:latin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7 </a:t>
                      </a:r>
                      <a:r>
                        <a:rPr lang="en-US" altLang="zh-TW" dirty="0" smtClean="0"/>
                        <a:t>hours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95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r>
                        <a:rPr lang="zh-TW" altLang="en-US" dirty="0" smtClean="0"/>
                        <a:t>xercise </a:t>
                      </a:r>
                      <a:r>
                        <a:rPr lang="en-US" altLang="zh-TW" dirty="0" smtClean="0"/>
                        <a:t>times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30 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2403228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82111" y="392006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Data: X</a:t>
            </a:r>
            <a:endParaRPr lang="zh-TW" altLang="en-US" dirty="0"/>
          </a:p>
        </p:txBody>
      </p:sp>
      <p:graphicFrame>
        <p:nvGraphicFramePr>
          <p:cNvPr id="8" name="表格 7"/>
          <p:cNvGraphicFramePr/>
          <p:nvPr>
            <p:extLst/>
          </p:nvPr>
        </p:nvGraphicFramePr>
        <p:xfrm>
          <a:off x="6118221" y="5000627"/>
          <a:ext cx="21881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:a16="http://schemas.microsoft.com/office/drawing/2014/main" xmlns="" val="3452721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good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764210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606667" y="4590562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Result: Y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5067656" y="5073701"/>
            <a:ext cx="675118" cy="280674"/>
          </a:xfrm>
          <a:prstGeom prst="rightArrow">
            <a:avLst/>
          </a:prstGeom>
          <a:noFill/>
          <a:ln cmpd="sng"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8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33292" cy="492443"/>
          </a:xfrm>
        </p:spPr>
        <p:txBody>
          <a:bodyPr/>
          <a:lstStyle/>
          <a:p>
            <a:pPr marL="342900" indent="-342900"/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Binary classifier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 descr="C:\Users\LiangLeon\Pictures\GARMIN\BinaryClassifier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13" y="1227138"/>
            <a:ext cx="6975123" cy="5197257"/>
          </a:xfrm>
          <a:prstGeom prst="rect">
            <a:avLst/>
          </a:prstGeom>
          <a:noFill/>
        </p:spPr>
      </p:pic>
      <p:cxnSp>
        <p:nvCxnSpPr>
          <p:cNvPr id="16" name="直線接點 15"/>
          <p:cNvCxnSpPr/>
          <p:nvPr/>
        </p:nvCxnSpPr>
        <p:spPr>
          <a:xfrm flipH="1">
            <a:off x="2184400" y="1347184"/>
            <a:ext cx="3581401" cy="47996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42611" y="1391955"/>
            <a:ext cx="338667" cy="38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42611" y="1746351"/>
            <a:ext cx="338667" cy="37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7852191" y="138396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905056" y="17070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67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572820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Learning Flow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30087" y="3891139"/>
            <a:ext cx="1674439" cy="1159934"/>
          </a:xfrm>
          <a:prstGeom prst="round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77521" y="4026611"/>
            <a:ext cx="2099734" cy="931332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Machine learning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2590798" y="4390673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5799665" y="4390673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475927" y="4390673"/>
            <a:ext cx="1992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Classification skill</a:t>
            </a:r>
          </a:p>
          <a:p>
            <a:pPr algn="ctr"/>
            <a:r>
              <a:rPr lang="en-US" altLang="zh-TW" dirty="0" smtClean="0"/>
              <a:t>(classifier)</a:t>
            </a:r>
            <a:endParaRPr lang="zh-TW" altLang="en-US" dirty="0" smtClean="0"/>
          </a:p>
        </p:txBody>
      </p:sp>
      <p:sp>
        <p:nvSpPr>
          <p:cNvPr id="9" name="圓角矩形 8"/>
          <p:cNvSpPr/>
          <p:nvPr/>
        </p:nvSpPr>
        <p:spPr>
          <a:xfrm>
            <a:off x="907894" y="1898869"/>
            <a:ext cx="1674439" cy="741869"/>
          </a:xfrm>
          <a:prstGeom prst="round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Observations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2675471" y="2132797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426728" y="1773996"/>
            <a:ext cx="2099734" cy="931332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Human learning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5731938" y="2132797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352639" y="207352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Classification skill</a:t>
            </a:r>
            <a:endParaRPr lang="zh-TW" altLang="en-US" dirty="0" smtClean="0"/>
          </a:p>
        </p:txBody>
      </p:sp>
      <p:sp>
        <p:nvSpPr>
          <p:cNvPr id="16" name="矩形 15"/>
          <p:cNvSpPr/>
          <p:nvPr/>
        </p:nvSpPr>
        <p:spPr>
          <a:xfrm>
            <a:off x="907894" y="1321802"/>
            <a:ext cx="7866236" cy="1811811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907894" y="3552027"/>
            <a:ext cx="7866236" cy="1811811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907894" y="1655463"/>
            <a:ext cx="7866236" cy="0"/>
          </a:xfrm>
          <a:prstGeom prst="lin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924071" y="3891139"/>
            <a:ext cx="7866236" cy="0"/>
          </a:xfrm>
          <a:prstGeom prst="lin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6" name="矩形 25"/>
          <p:cNvSpPr/>
          <p:nvPr/>
        </p:nvSpPr>
        <p:spPr>
          <a:xfrm>
            <a:off x="3933109" y="1321802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Human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912561" y="3521807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Computers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Performance is slightly better than random guessing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336248" y="3575158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327866" y="3345678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254449" y="3304219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223381" y="3295752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154157" y="41148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72595" y="411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982258" y="4114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1/2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5414" y="3295751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527588" y="2533336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4112661" y="2401480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499644" y="2632719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970504" y="2409941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左大括弧 20"/>
          <p:cNvSpPr/>
          <p:nvPr/>
        </p:nvSpPr>
        <p:spPr>
          <a:xfrm rot="16200000">
            <a:off x="6415569" y="3373264"/>
            <a:ext cx="621292" cy="3005667"/>
          </a:xfrm>
          <a:prstGeom prst="leftBrace">
            <a:avLst>
              <a:gd name="adj1" fmla="val 8333"/>
              <a:gd name="adj2" fmla="val 4635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468216" y="52533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812530"/>
          </a:xfrm>
        </p:spPr>
        <p:txBody>
          <a:bodyPr/>
          <a:lstStyle/>
          <a:p>
            <a:pPr marL="1200150" lvl="1" indent="-457200">
              <a:buNone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0204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5687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Classify by one attribute of data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If  sleep hours &gt;= 7 hours </a:t>
            </a:r>
            <a:r>
              <a:rPr lang="en-US" altLang="zh-TW" sz="2400" dirty="0" smtClean="0">
                <a:latin typeface="Arial"/>
                <a:sym typeface="Wingdings" pitchFamily="2" charset="2"/>
              </a:rPr>
              <a:t></a:t>
            </a:r>
            <a:r>
              <a:rPr lang="en-US" altLang="zh-TW" sz="2400" dirty="0" smtClean="0">
                <a:latin typeface="Arial"/>
              </a:rPr>
              <a:t> +1 else -1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If exercise time &gt;= 1 hour </a:t>
            </a:r>
            <a:r>
              <a:rPr lang="en-US" altLang="zh-TW" sz="2400" dirty="0" smtClean="0">
                <a:latin typeface="Arial"/>
                <a:sym typeface="Wingdings" pitchFamily="2" charset="2"/>
              </a:rPr>
              <a:t> +1 else -1</a:t>
            </a:r>
            <a:endParaRPr lang="en-US" altLang="zh-TW" sz="2400" dirty="0" smtClean="0">
              <a:latin typeface="Arial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Often a weak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1" name="表格 10"/>
          <p:cNvGraphicFramePr/>
          <p:nvPr>
            <p:extLst>
              <p:ext uri="{D42A27DB-BD31-4B8C-83A1-F6EECF244321}">
                <p14:modId xmlns:p14="http://schemas.microsoft.com/office/powerpoint/2010/main" val="699112820"/>
              </p:ext>
            </p:extLst>
          </p:nvPr>
        </p:nvGraphicFramePr>
        <p:xfrm>
          <a:off x="1531218" y="1659467"/>
          <a:ext cx="397133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:a16="http://schemas.microsoft.com/office/drawing/2014/main" xmlns="" val="3452721396"/>
                    </a:ext>
                  </a:extLst>
                </a:gridCol>
                <a:gridCol w="1783181">
                  <a:extLst>
                    <a:ext uri="{9D8B030D-6E8A-4147-A177-3AD203B41FA5}">
                      <a16:colId xmlns:a16="http://schemas.microsoft.com/office/drawing/2014/main" xmlns="" val="377623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charset="0"/>
                          <a:cs typeface="Arial" charset="0"/>
                        </a:rPr>
                        <a:t>Sleep hours</a:t>
                      </a:r>
                      <a:endParaRPr lang="zh-TW" altLang="en-US" dirty="0">
                        <a:latin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7 </a:t>
                      </a:r>
                      <a:r>
                        <a:rPr lang="en-US" altLang="zh-TW" dirty="0" smtClean="0"/>
                        <a:t>hours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95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r>
                        <a:rPr lang="zh-TW" altLang="en-US" dirty="0" smtClean="0"/>
                        <a:t>xercise </a:t>
                      </a:r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30 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240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66550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are vertical/horizontal lines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8" y="894490"/>
            <a:ext cx="7496549" cy="5600314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4803608" y="957129"/>
            <a:ext cx="42728" cy="535900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239848" y="1692304"/>
            <a:ext cx="410198" cy="410198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093795" y="3922643"/>
            <a:ext cx="805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864457" y="3574599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+1</a:t>
            </a:r>
            <a:endParaRPr lang="zh-TW" altLang="en-US" sz="40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882886" y="3922643"/>
            <a:ext cx="8429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87248" y="3540731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-</a:t>
            </a:r>
            <a:r>
              <a:rPr lang="en-US" altLang="zh-TW" sz="4000" dirty="0" smtClean="0"/>
              <a:t>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4" grpId="1"/>
      <p:bldP spid="16" grpId="0"/>
      <p:bldP spid="1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47070" cy="492443"/>
          </a:xfrm>
        </p:spPr>
        <p:txBody>
          <a:bodyPr/>
          <a:lstStyle/>
          <a:p>
            <a:pPr marL="342900" indent="-342900"/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Can we do better?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7" y="946800"/>
            <a:ext cx="7710302" cy="57600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7255616" y="2811566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025164" y="2837125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033710" y="2820112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/>
          <p:cNvSpPr txBox="1"/>
          <p:nvPr/>
        </p:nvSpPr>
        <p:spPr>
          <a:xfrm>
            <a:off x="1168399" y="2853266"/>
            <a:ext cx="7179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+mj-lt"/>
              </a:rPr>
              <a:t>Two heads are better than one</a:t>
            </a:r>
            <a:endParaRPr lang="zh-TW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19</a:t>
            </a:fld>
            <a:endParaRPr lang="en-US" dirty="0">
              <a:latin typeface="+mj-lt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06066" y="999066"/>
            <a:ext cx="982134" cy="57573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27333" y="1744108"/>
            <a:ext cx="1134533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672666" y="2027741"/>
            <a:ext cx="1066799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57343" y="3826873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9" name="方程式" r:id="rId4" imgW="342751" imgH="203112" progId="Equation.3">
                  <p:embed/>
                </p:oleObj>
              </mc:Choice>
              <mc:Fallback>
                <p:oleObj name="方程式" r:id="rId4" imgW="342751" imgH="203112" progId="Equation.3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43" y="3826873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29844"/>
              </p:ext>
            </p:extLst>
          </p:nvPr>
        </p:nvGraphicFramePr>
        <p:xfrm>
          <a:off x="5227108" y="3770678"/>
          <a:ext cx="36004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" name="方程式" r:id="rId6" imgW="1803400" imgH="228600" progId="Equation.3">
                  <p:embed/>
                </p:oleObj>
              </mc:Choice>
              <mc:Fallback>
                <p:oleObj name="方程式" r:id="rId6" imgW="1803400" imgH="228600" progId="Equation.3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108" y="3770678"/>
                        <a:ext cx="36004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896897" y="3606860"/>
          <a:ext cx="1032291" cy="78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" name="方程式" r:id="rId8" imgW="126725" imgH="126725" progId="Equation.3">
                  <p:embed/>
                </p:oleObj>
              </mc:Choice>
              <mc:Fallback>
                <p:oleObj name="方程式" r:id="rId8" imgW="126725" imgH="126725" progId="Equation.3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6897" y="3606860"/>
                        <a:ext cx="1032291" cy="787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371398" y="181502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G(x)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3" idx="1"/>
            <a:endCxn id="10" idx="5"/>
          </p:cNvCxnSpPr>
          <p:nvPr/>
        </p:nvCxnSpPr>
        <p:spPr>
          <a:xfrm flipH="1" flipV="1">
            <a:off x="1925404" y="1704431"/>
            <a:ext cx="445994" cy="2952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55121" y="3026896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g2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0"/>
          </p:cNvCxnSpPr>
          <p:nvPr/>
        </p:nvCxnSpPr>
        <p:spPr>
          <a:xfrm flipV="1">
            <a:off x="5392476" y="2595008"/>
            <a:ext cx="555397" cy="4318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859874" y="56425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g1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7188200" y="770185"/>
            <a:ext cx="703264" cy="34122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727944" y="317434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g3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 flipV="1">
            <a:off x="7859874" y="2318843"/>
            <a:ext cx="301992" cy="79683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307505" y="40963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" grpId="0"/>
      <p:bldP spid="23" grpId="0"/>
      <p:bldP spid="27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91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A toy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20</a:t>
            </a:fld>
            <a:endParaRPr lang="en-US" dirty="0">
              <a:latin typeface="+mj-lt"/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77860" y="3230032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方程式" r:id="rId4" imgW="342751" imgH="203112" progId="Equation.3">
                  <p:embed/>
                </p:oleObj>
              </mc:Choice>
              <mc:Fallback>
                <p:oleObj name="方程式" r:id="rId4" imgW="342751" imgH="203112" progId="Equation.3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860" y="3230032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10013" y="3039529"/>
          <a:ext cx="10191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方程式" r:id="rId6" imgW="126725" imgH="126725" progId="Equation.3">
                  <p:embed/>
                </p:oleObj>
              </mc:Choice>
              <mc:Fallback>
                <p:oleObj name="方程式" r:id="rId6" imgW="126725" imgH="126725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3039529"/>
                        <a:ext cx="1019175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橢圓 16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58005" y="4718278"/>
            <a:ext cx="4182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The diversity is important</a:t>
            </a:r>
            <a:endParaRPr lang="zh-TW" altLang="en-US" sz="2800" dirty="0"/>
          </a:p>
        </p:txBody>
      </p: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11872" y="1098525"/>
            <a:ext cx="1857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34" name="Object 62"/>
          <p:cNvGraphicFramePr>
            <a:graphicFrameLocks noChangeAspect="1"/>
          </p:cNvGraphicFramePr>
          <p:nvPr/>
        </p:nvGraphicFramePr>
        <p:xfrm>
          <a:off x="5112835" y="3196166"/>
          <a:ext cx="3692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方程式" r:id="rId9" imgW="1803400" imgH="228600" progId="Equation.3">
                  <p:embed/>
                </p:oleObj>
              </mc:Choice>
              <mc:Fallback>
                <p:oleObj name="方程式" r:id="rId9" imgW="1803400" imgH="228600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835" y="3196166"/>
                        <a:ext cx="36925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95339" y="1126073"/>
            <a:ext cx="1225706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9982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064981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679536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269736" y="1128715"/>
          <a:ext cx="8731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2" name="方程式" r:id="rId4" imgW="368140" imgH="215806" progId="Equation.3">
                  <p:embed/>
                </p:oleObj>
              </mc:Choice>
              <mc:Fallback>
                <p:oleObj name="方程式" r:id="rId4" imgW="368140" imgH="215806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736" y="1128715"/>
                        <a:ext cx="873125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6679536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5426" y="1998134"/>
            <a:ext cx="2556947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518787" y="1731424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695339" y="2895601"/>
            <a:ext cx="1225706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8448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073447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6688002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263903" y="2898777"/>
          <a:ext cx="9032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3" name="方程式" r:id="rId6" imgW="380835" imgH="215806" progId="Equation.3">
                  <p:embed/>
                </p:oleObj>
              </mc:Choice>
              <mc:Fallback>
                <p:oleObj name="方程式" r:id="rId6" imgW="380835" imgH="215806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903" y="2898777"/>
                        <a:ext cx="903287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6679536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35426" y="3750736"/>
            <a:ext cx="2556947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518787" y="3484026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671010" y="4631797"/>
            <a:ext cx="1225706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84119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049118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6663673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7240090" y="4621215"/>
          <a:ext cx="9032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4" name="方程式" r:id="rId8" imgW="381000" imgH="228600" progId="Equation.3">
                  <p:embed/>
                </p:oleObj>
              </mc:Choice>
              <mc:Fallback>
                <p:oleObj name="方程式" r:id="rId8" imgW="381000" imgH="2286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090" y="4621215"/>
                        <a:ext cx="90328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5588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58801" y="294957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58801" y="465940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94776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94776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95867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63005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5052149" y="5168376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052149" y="5435077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053240" y="5701778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390388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390388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391479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192963" y="5778500"/>
          <a:ext cx="993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5" name="方程式" r:id="rId10" imgW="419100" imgH="228600" progId="Equation.3">
                  <p:embed/>
                </p:oleObj>
              </mc:Choice>
              <mc:Fallback>
                <p:oleObj name="方程式" r:id="rId10" imgW="419100" imgH="2286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5778500"/>
                        <a:ext cx="9937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180935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Weighting of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5" y="957128"/>
            <a:ext cx="7710299" cy="576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4" y="957127"/>
            <a:ext cx="7704000" cy="57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8418"/>
            <a:ext cx="7704000" cy="57635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6800"/>
            <a:ext cx="7699256" cy="57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699265" cy="57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5" y="948418"/>
            <a:ext cx="7699265" cy="576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53740"/>
            <a:ext cx="769926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442883" y="1485900"/>
          <a:ext cx="832220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6" name="方程式" r:id="rId3" imgW="3644900" imgH="228600" progId="Equation.3">
                  <p:embed/>
                </p:oleObj>
              </mc:Choice>
              <mc:Fallback>
                <p:oleObj name="方程式" r:id="rId3" imgW="3644900" imgH="22860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83" y="1485900"/>
                        <a:ext cx="832220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Final decision: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552979" y="2893116"/>
          <a:ext cx="2860137" cy="98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7" name="方程式" r:id="rId5" imgW="1282700" imgH="431800" progId="Equation.3">
                  <p:embed/>
                </p:oleObj>
              </mc:Choice>
              <mc:Fallback>
                <p:oleObj name="方程式" r:id="rId5" imgW="1282700" imgH="431800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79" y="2893116"/>
                        <a:ext cx="2860137" cy="98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708400" y="3238496"/>
          <a:ext cx="895586" cy="50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8" name="方程式" r:id="rId7" imgW="406224" imgH="228501" progId="Equation.3">
                  <p:embed/>
                </p:oleObj>
              </mc:Choice>
              <mc:Fallback>
                <p:oleObj name="方程式" r:id="rId7" imgW="406224" imgH="228501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238496"/>
                        <a:ext cx="895586" cy="503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536251" y="3238496"/>
          <a:ext cx="419805" cy="503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9" name="方程式" r:id="rId9" imgW="190500" imgH="228600" progId="Equation.3">
                  <p:embed/>
                </p:oleObj>
              </mc:Choice>
              <mc:Fallback>
                <p:oleObj name="方程式" r:id="rId9" imgW="190500" imgH="22860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251" y="3238496"/>
                        <a:ext cx="419805" cy="503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711586" y="4100507"/>
          <a:ext cx="14827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0" name="方程式" r:id="rId11" imgW="672808" imgH="393529" progId="Equation.3">
                  <p:embed/>
                </p:oleObj>
              </mc:Choice>
              <mc:Fallback>
                <p:oleObj name="方程式" r:id="rId11" imgW="672808" imgH="393529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86" y="4100507"/>
                        <a:ext cx="14827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536251" y="4373560"/>
          <a:ext cx="9493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1" name="方程式" r:id="rId13" imgW="431613" imgH="228501" progId="Equation.3">
                  <p:embed/>
                </p:oleObj>
              </mc:Choice>
              <mc:Fallback>
                <p:oleObj name="方程式" r:id="rId13" imgW="431613" imgH="228501" progId="Equation.3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251" y="4373560"/>
                        <a:ext cx="9493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13" cy="576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11" y="946800"/>
            <a:ext cx="7710302" cy="576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02" cy="576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9" y="946800"/>
            <a:ext cx="7710302" cy="576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1" y="946800"/>
            <a:ext cx="7710302" cy="57600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7263925" y="2820112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1108" y="940035"/>
            <a:ext cx="7333258" cy="558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4831635" y="4064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91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/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Vehicle detection</a:t>
            </a:r>
            <a:endParaRPr lang="en-US" altLang="zh-TW" sz="2400" dirty="0" smtClean="0"/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3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3709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of vehicle detection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2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7302" y="1504699"/>
            <a:ext cx="4560819" cy="3933183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86319"/>
            <a:ext cx="8689622" cy="52445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err="1" smtClean="0">
                <a:latin typeface="Arial"/>
              </a:rPr>
              <a:t>Haar</a:t>
            </a:r>
            <a:r>
              <a:rPr lang="en-US" altLang="zh-TW" sz="2400" dirty="0" smtClean="0">
                <a:latin typeface="Arial"/>
              </a:rPr>
              <a:t> like feature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Different types</a:t>
            </a: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Classifier number (Type X Position X Size) ≈ 160000</a:t>
            </a:r>
          </a:p>
        </p:txBody>
      </p:sp>
      <p:sp>
        <p:nvSpPr>
          <p:cNvPr id="10" name="矩形 9"/>
          <p:cNvSpPr/>
          <p:nvPr/>
        </p:nvSpPr>
        <p:spPr>
          <a:xfrm>
            <a:off x="3953579" y="1506636"/>
            <a:ext cx="262467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223541" y="1506636"/>
            <a:ext cx="262467" cy="762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8972" y="2014671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70467" y="2014671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16200000">
            <a:off x="6027061" y="2100647"/>
            <a:ext cx="478368" cy="1169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16200000">
            <a:off x="6020711" y="2598063"/>
            <a:ext cx="491067" cy="116996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08972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70467" y="3068150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32934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09251" y="3068152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970746" y="3068151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09251" y="331368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70746" y="3313684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295401" y="4157154"/>
            <a:ext cx="785456" cy="3132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08972" y="4157154"/>
            <a:ext cx="786429" cy="313266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 rot="16200000">
            <a:off x="543983" y="4836602"/>
            <a:ext cx="706968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62972" y="507155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112972" y="3826915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374467" y="3826914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112972" y="4072447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374467" y="4072447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928835" y="1502407"/>
            <a:ext cx="4560820" cy="393318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808835" y="3513649"/>
            <a:ext cx="503465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312300" y="3513649"/>
            <a:ext cx="481952" cy="1080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953579" y="3708403"/>
            <a:ext cx="439421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393000" y="3708403"/>
            <a:ext cx="439965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7" grpId="1" animBg="1"/>
      <p:bldP spid="18" grpId="0" animBg="1"/>
      <p:bldP spid="18" grpId="1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0399" y="939800"/>
            <a:ext cx="74234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Gungsuh" pitchFamily="18" charset="-127"/>
                <a:ea typeface="Gungsuh" pitchFamily="18" charset="-127"/>
              </a:rPr>
              <a:t>Robust Real-Time Face Detection</a:t>
            </a:r>
          </a:p>
          <a:p>
            <a:r>
              <a:rPr lang="en-US" altLang="zh-TW" dirty="0" smtClean="0">
                <a:latin typeface="Gungsuh" pitchFamily="18" charset="-127"/>
                <a:ea typeface="Gungsuh" pitchFamily="18" charset="-127"/>
              </a:rPr>
              <a:t>PAUL VIOLA / MICHAEL J. JONE</a:t>
            </a:r>
          </a:p>
        </p:txBody>
      </p:sp>
      <p:pic>
        <p:nvPicPr>
          <p:cNvPr id="31746" name="Picture 2" descr="C:\Users\LiangLeon\Desktop\ha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399" y="1915620"/>
            <a:ext cx="5103761" cy="2448264"/>
          </a:xfrm>
          <a:prstGeom prst="rect">
            <a:avLst/>
          </a:prstGeom>
          <a:noFill/>
        </p:spPr>
      </p:pic>
      <p:pic>
        <p:nvPicPr>
          <p:cNvPr id="31747" name="Picture 3" descr="C:\Users\LiangLeon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8625" y="1996052"/>
            <a:ext cx="3069293" cy="2299007"/>
          </a:xfrm>
          <a:prstGeom prst="rect">
            <a:avLst/>
          </a:prstGeom>
          <a:noFill/>
        </p:spPr>
      </p:pic>
      <p:pic>
        <p:nvPicPr>
          <p:cNvPr id="31748" name="Picture 4" descr="D:\ComputerVision\Github\AdaBoostExample\Presentation\Cascad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399" y="4363884"/>
            <a:ext cx="3037734" cy="2192986"/>
          </a:xfrm>
          <a:prstGeom prst="rect">
            <a:avLst/>
          </a:prstGeom>
          <a:noFill/>
        </p:spPr>
      </p:pic>
      <p:sp>
        <p:nvSpPr>
          <p:cNvPr id="36" name="矩形 35"/>
          <p:cNvSpPr/>
          <p:nvPr/>
        </p:nvSpPr>
        <p:spPr>
          <a:xfrm>
            <a:off x="1447800" y="5401733"/>
            <a:ext cx="347133" cy="262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167467" y="5291666"/>
            <a:ext cx="465666" cy="474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59934" y="2946400"/>
            <a:ext cx="753534" cy="7112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78065" y="2590800"/>
            <a:ext cx="530335" cy="55033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67065" y="2946400"/>
            <a:ext cx="428735" cy="469899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/>
              <a:t>Is </a:t>
            </a:r>
            <a:r>
              <a:rPr lang="en-US" altLang="zh-TW" sz="2400" dirty="0" smtClean="0"/>
              <a:t>this a picture of a banana?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Want to find some </a:t>
            </a:r>
            <a:r>
              <a:rPr lang="en-US" altLang="zh-TW" sz="2400" dirty="0" smtClean="0"/>
              <a:t>rules </a:t>
            </a:r>
            <a:r>
              <a:rPr lang="en-US" altLang="zh-TW" sz="2400" dirty="0" smtClean="0"/>
              <a:t>to describe a banana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altLang="zh-TW" sz="2400" dirty="0" smtClean="0">
              <a:ea typeface="新細明體" pitchFamily="18" charset="-120"/>
            </a:endParaRPr>
          </a:p>
          <a:p>
            <a:r>
              <a:rPr lang="en-US" altLang="zh-TW" sz="2400" dirty="0" smtClean="0">
                <a:ea typeface="新細明體" pitchFamily="18" charset="-120"/>
              </a:rPr>
              <a:t>Remove false cases fast</a:t>
            </a: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en-US" altLang="zh-TW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diversity of weak classifier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32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48305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Human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623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731623" y="13970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 is this?</a:t>
            </a:r>
            <a:endParaRPr lang="zh-TW" altLang="en-US" dirty="0"/>
          </a:p>
        </p:txBody>
      </p:sp>
      <p:pic>
        <p:nvPicPr>
          <p:cNvPr id="51202" name="Picture 2" descr="https://encrypted-tbn2.gstatic.com/images?q=tbn:ANd9GcT7s2G9mEsm95u-IZODLMdIiCIv_QWDC5FdhKkl5SOHCfcYMuldB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756526" y="2278249"/>
            <a:ext cx="2974045" cy="2753302"/>
          </a:xfrm>
          <a:prstGeom prst="rect">
            <a:avLst/>
          </a:prstGeom>
          <a:noFill/>
        </p:spPr>
      </p:pic>
      <p:sp>
        <p:nvSpPr>
          <p:cNvPr id="24" name="直線圖說文字 1 (無框線) 23"/>
          <p:cNvSpPr/>
          <p:nvPr/>
        </p:nvSpPr>
        <p:spPr>
          <a:xfrm>
            <a:off x="6925728" y="1622393"/>
            <a:ext cx="2091272" cy="468868"/>
          </a:xfrm>
          <a:prstGeom prst="callout1">
            <a:avLst>
              <a:gd name="adj1" fmla="val 94592"/>
              <a:gd name="adj2" fmla="val 42679"/>
              <a:gd name="adj3" fmla="val 217235"/>
              <a:gd name="adj4" fmla="val -10783"/>
            </a:avLst>
          </a:prstGeom>
          <a:noFill/>
          <a:ln w="222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Classification skill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6479" y="5436954"/>
            <a:ext cx="7443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Hard to program the human classification skill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8484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778278" cy="492443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The features of a car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rgbClr val="FFFF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60747" cy="492443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Computer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317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sees…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977199" y="1904605"/>
          <a:ext cx="3907371" cy="3270885"/>
        </p:xfrm>
        <a:graphic>
          <a:graphicData uri="http://schemas.openxmlformats.org/drawingml/2006/table">
            <a:tbl>
              <a:tblPr/>
              <a:tblGrid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</a:tblGrid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23880" y="1397000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How does an object look like to computers?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1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1: Bananas are yellow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56532" y="456364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856532" y="2570935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561253" y="4560198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2905004"/>
            <a:ext cx="393700" cy="24574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2905004"/>
            <a:ext cx="600527" cy="24574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47" y="2862542"/>
            <a:ext cx="620431" cy="3306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18" y="2684542"/>
            <a:ext cx="1271271" cy="65391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752633"/>
            <a:ext cx="810897" cy="60817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50" y="4668458"/>
            <a:ext cx="1171750" cy="96776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4334689"/>
            <a:ext cx="880711" cy="1323774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32" y="4838775"/>
            <a:ext cx="556259" cy="47368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3290">
            <a:off x="7897221" y="2850263"/>
            <a:ext cx="456249" cy="3128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4852431"/>
            <a:ext cx="482281" cy="48228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2: Bananas can be green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4092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914067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708969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508150" y="253432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708968" y="4497627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8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813501"/>
            <a:ext cx="920387" cy="43469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19" y="2813501"/>
            <a:ext cx="968605" cy="39636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2770789"/>
            <a:ext cx="1004522" cy="53537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2964125"/>
            <a:ext cx="594085" cy="30558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4852431"/>
            <a:ext cx="594541" cy="44590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829252"/>
            <a:ext cx="736600" cy="60836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4635500"/>
            <a:ext cx="533652" cy="80211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4700103"/>
            <a:ext cx="933410" cy="79485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742549" y="2744987"/>
            <a:ext cx="696874" cy="4886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4" y="4891225"/>
            <a:ext cx="407112" cy="40711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3: Bananas are striped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9204" y="257811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58798" y="452549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7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4" y="2964125"/>
            <a:ext cx="622300" cy="2939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24" y="2967245"/>
            <a:ext cx="686556" cy="2809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456" y="2967245"/>
            <a:ext cx="471964" cy="2515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2967245"/>
            <a:ext cx="495181" cy="2547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27" y="4709515"/>
            <a:ext cx="1205350" cy="73220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56" y="4901618"/>
            <a:ext cx="480343" cy="39672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15" y="4793123"/>
            <a:ext cx="355543" cy="53440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14" y="4955527"/>
            <a:ext cx="495793" cy="42219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619430" y="2637501"/>
            <a:ext cx="1039767" cy="7290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8" y="4980371"/>
            <a:ext cx="317966" cy="31796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4: Bananas have brown spots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6956925" y="294781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6956924" y="3977388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888482" y="1977924"/>
            <a:ext cx="3204672" cy="3409772"/>
          </a:xfrm>
          <a:prstGeom prst="round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3404709" y="2253991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1: Yellow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404709" y="3033863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2: Green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404708" y="3866889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3: Striped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404707" y="4640107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4: Spots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404708" y="1782638"/>
            <a:ext cx="2172215" cy="164967"/>
          </a:xfrm>
          <a:prstGeom prst="roundRect">
            <a:avLst/>
          </a:prstGeom>
          <a:solidFill>
            <a:srgbClr val="FFC0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 Classifier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964" y="3009121"/>
            <a:ext cx="1298961" cy="1237650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Picture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111361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28307" y="330664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?</a:t>
            </a:r>
            <a:endParaRPr lang="zh-TW" altLang="en-US" sz="3200" dirty="0"/>
          </a:p>
        </p:txBody>
      </p:sp>
      <p:sp>
        <p:nvSpPr>
          <p:cNvPr id="32" name="向右箭號 31"/>
          <p:cNvSpPr/>
          <p:nvPr/>
        </p:nvSpPr>
        <p:spPr>
          <a:xfrm>
            <a:off x="6253108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5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541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Summary of the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42824" y="220609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/>
              <a:t>T</a:t>
            </a:r>
            <a:r>
              <a:rPr lang="en-US" altLang="zh-TW" sz="2400" noProof="0" dirty="0" smtClean="0"/>
              <a:t>he simple rules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05664" y="220680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37235" y="3099842"/>
            <a:ext cx="36027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Man </a:t>
            </a:r>
            <a:r>
              <a:rPr lang="en-US" altLang="zh-TW" sz="2400" dirty="0"/>
              <a:t>l</a:t>
            </a:r>
            <a:r>
              <a:rPr lang="en-US" altLang="zh-TW" sz="2400" noProof="0" dirty="0" smtClean="0"/>
              <a:t>earn from pictures 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90922" y="30996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 learner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37235" y="4060470"/>
            <a:ext cx="403707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Change the size of pictures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90922" y="40608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Re-weight data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37235" y="5022774"/>
            <a:ext cx="35684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dirty="0" smtClean="0"/>
              <a:t>Final </a:t>
            </a:r>
            <a:r>
              <a:rPr lang="en-US" altLang="zh-TW" sz="2400" noProof="0" dirty="0" smtClean="0"/>
              <a:t>Banana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090922" y="50220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Strong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0126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36752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Adaboost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26" grpId="0"/>
      <p:bldP spid="30" grpId="0"/>
      <p:bldP spid="31" grpId="0"/>
      <p:bldP spid="33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customXml/itemProps3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7152</TotalTime>
  <Words>929</Words>
  <Application>Microsoft Office PowerPoint</Application>
  <PresentationFormat>如螢幕大小 (4:3)</PresentationFormat>
  <Paragraphs>480</Paragraphs>
  <Slides>36</Slides>
  <Notes>29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6" baseType="lpstr">
      <vt:lpstr>Gill Sans Light</vt:lpstr>
      <vt:lpstr>Gungsuh</vt:lpstr>
      <vt:lpstr>Heiti TC Light</vt:lpstr>
      <vt:lpstr>微軟正黑體</vt:lpstr>
      <vt:lpstr>新細明體</vt:lpstr>
      <vt:lpstr>Arial</vt:lpstr>
      <vt:lpstr>Calibri</vt:lpstr>
      <vt:lpstr>Wingdings</vt:lpstr>
      <vt:lpstr>CorpTemplate</vt:lpstr>
      <vt:lpstr>方程式</vt:lpstr>
      <vt:lpstr>PowerPoint 簡報</vt:lpstr>
      <vt:lpstr>Agenda</vt:lpstr>
      <vt:lpstr>A Banana Classifier</vt:lpstr>
      <vt:lpstr>A Banana Classifier</vt:lpstr>
      <vt:lpstr>A Banana Classifier</vt:lpstr>
      <vt:lpstr>A Banana Classifier</vt:lpstr>
      <vt:lpstr>A Banana Classifier</vt:lpstr>
      <vt:lpstr>A Banana Classifier</vt:lpstr>
      <vt:lpstr>Summary of the example</vt:lpstr>
      <vt:lpstr>Agenda</vt:lpstr>
      <vt:lpstr>Binary classification problems</vt:lpstr>
      <vt:lpstr>Binary classifier example</vt:lpstr>
      <vt:lpstr>Learning Flow</vt:lpstr>
      <vt:lpstr>Weak classifier</vt:lpstr>
      <vt:lpstr>Decision stump</vt:lpstr>
      <vt:lpstr>Decision stump are vertical/horizontal lines</vt:lpstr>
      <vt:lpstr>Can we do better?</vt:lpstr>
      <vt:lpstr>PowerPoint 簡報</vt:lpstr>
      <vt:lpstr>PowerPoint 簡報</vt:lpstr>
      <vt:lpstr>PowerPoint 簡報</vt:lpstr>
      <vt:lpstr>How to pick the diverse classifiers</vt:lpstr>
      <vt:lpstr>Weighting of data</vt:lpstr>
      <vt:lpstr>Diversity by re-weighting</vt:lpstr>
      <vt:lpstr>Combine weak classifiers into strong classifier</vt:lpstr>
      <vt:lpstr>Strong classifier</vt:lpstr>
      <vt:lpstr>Adaboost in action</vt:lpstr>
      <vt:lpstr>Agenda</vt:lpstr>
      <vt:lpstr>Weak classifier of vehicle detection</vt:lpstr>
      <vt:lpstr>Cascade classifier</vt:lpstr>
      <vt:lpstr>Cascade classifier</vt:lpstr>
      <vt:lpstr>Conclusion</vt:lpstr>
      <vt:lpstr>PowerPoint 簡報</vt:lpstr>
      <vt:lpstr>Human vision</vt:lpstr>
      <vt:lpstr>Learn from label data(supervised)</vt:lpstr>
      <vt:lpstr>The features of a car</vt:lpstr>
      <vt:lpstr>Computer vision</vt:lpstr>
    </vt:vector>
  </TitlesOfParts>
  <Company>Garmin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leftword Liang</cp:lastModifiedBy>
  <cp:revision>482</cp:revision>
  <cp:lastPrinted>2013-06-05T19:38:58Z</cp:lastPrinted>
  <dcterms:created xsi:type="dcterms:W3CDTF">2013-04-23T13:39:24Z</dcterms:created>
  <dcterms:modified xsi:type="dcterms:W3CDTF">2015-07-06T16:31:22Z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