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1"/>
  </p:notesMasterIdLst>
  <p:handoutMasterIdLst>
    <p:handoutMasterId r:id="rId32"/>
  </p:handoutMasterIdLst>
  <p:sldIdLst>
    <p:sldId id="288" r:id="rId5"/>
    <p:sldId id="319" r:id="rId6"/>
    <p:sldId id="335" r:id="rId7"/>
    <p:sldId id="338" r:id="rId8"/>
    <p:sldId id="320" r:id="rId9"/>
    <p:sldId id="326" r:id="rId10"/>
    <p:sldId id="322" r:id="rId11"/>
    <p:sldId id="336" r:id="rId12"/>
    <p:sldId id="318" r:id="rId13"/>
    <p:sldId id="327" r:id="rId14"/>
    <p:sldId id="313" r:id="rId15"/>
    <p:sldId id="312" r:id="rId16"/>
    <p:sldId id="317" r:id="rId17"/>
    <p:sldId id="321" r:id="rId18"/>
    <p:sldId id="328" r:id="rId19"/>
    <p:sldId id="324" r:id="rId20"/>
    <p:sldId id="330" r:id="rId21"/>
    <p:sldId id="323" r:id="rId22"/>
    <p:sldId id="331" r:id="rId23"/>
    <p:sldId id="332" r:id="rId24"/>
    <p:sldId id="333" r:id="rId25"/>
    <p:sldId id="337" r:id="rId26"/>
    <p:sldId id="334" r:id="rId27"/>
    <p:sldId id="316" r:id="rId28"/>
    <p:sldId id="341" r:id="rId29"/>
    <p:sldId id="34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05F5"/>
    <a:srgbClr val="FF66FF"/>
    <a:srgbClr val="1C5D9C"/>
    <a:srgbClr val="2173DC"/>
    <a:srgbClr val="0C5ADC"/>
    <a:srgbClr val="FF5050"/>
    <a:srgbClr val="297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1839" autoAdjust="0"/>
  </p:normalViewPr>
  <p:slideViewPr>
    <p:cSldViewPr snapToGrid="0" snapToObjects="1" showGuides="1">
      <p:cViewPr varScale="1">
        <p:scale>
          <a:sx n="95" d="100"/>
          <a:sy n="95" d="100"/>
        </p:scale>
        <p:origin x="2064" y="84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Vehicle Detection and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方程式" r:id="rId6" imgW="1803400" imgH="228600" progId="Equation.3">
                  <p:embed/>
                </p:oleObj>
              </mc:Choice>
              <mc:Fallback>
                <p:oleObj name="方程式" r:id="rId6" imgW="1803400" imgH="2286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方程式" r:id="rId8" imgW="126725" imgH="126725" progId="Equation.3">
                  <p:embed/>
                </p:oleObj>
              </mc:Choice>
              <mc:Fallback>
                <p:oleObj name="方程式" r:id="rId8" imgW="126725" imgH="126725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方程式" r:id="rId9" imgW="1803400" imgH="228600" progId="Equation.3">
                  <p:embed/>
                </p:oleObj>
              </mc:Choice>
              <mc:Fallback>
                <p:oleObj name="方程式" r:id="rId9" imgW="1803400" imgH="2286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方程式" r:id="rId4" imgW="368140" imgH="215806" progId="Equation.3">
                  <p:embed/>
                </p:oleObj>
              </mc:Choice>
              <mc:Fallback>
                <p:oleObj name="方程式" r:id="rId4" imgW="368140" imgH="215806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736" y="1128715"/>
                        <a:ext cx="873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方程式" r:id="rId6" imgW="380835" imgH="215806" progId="Equation.3">
                  <p:embed/>
                </p:oleObj>
              </mc:Choice>
              <mc:Fallback>
                <p:oleObj name="方程式" r:id="rId6" imgW="380835" imgH="215806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903" y="2898777"/>
                        <a:ext cx="9032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方程式" r:id="rId8" imgW="381000" imgH="228600" progId="Equation.3">
                  <p:embed/>
                </p:oleObj>
              </mc:Choice>
              <mc:Fallback>
                <p:oleObj name="方程式" r:id="rId8" imgW="3810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90" y="4621215"/>
                        <a:ext cx="903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方程式" r:id="rId10" imgW="419100" imgH="228600" progId="Equation.3">
                  <p:embed/>
                </p:oleObj>
              </mc:Choice>
              <mc:Fallback>
                <p:oleObj name="方程式" r:id="rId10" imgW="41910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778500"/>
                        <a:ext cx="993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方程式" r:id="rId3" imgW="3644640" imgH="228600" progId="Equation.3">
                  <p:embed/>
                </p:oleObj>
              </mc:Choice>
              <mc:Fallback>
                <p:oleObj name="方程式" r:id="rId3" imgW="3644640" imgH="228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83" y="1485900"/>
                        <a:ext cx="832220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方程式" r:id="rId5" imgW="1282700" imgH="431800" progId="Equation.3">
                  <p:embed/>
                </p:oleObj>
              </mc:Choice>
              <mc:Fallback>
                <p:oleObj name="方程式" r:id="rId5" imgW="1282700" imgH="4318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9" y="2893116"/>
                        <a:ext cx="2860137" cy="9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方程式" r:id="rId7" imgW="406224" imgH="228501" progId="Equation.3">
                  <p:embed/>
                </p:oleObj>
              </mc:Choice>
              <mc:Fallback>
                <p:oleObj name="方程式" r:id="rId7" imgW="406224" imgH="228501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38496"/>
                        <a:ext cx="895586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方程式" r:id="rId9" imgW="190500" imgH="228600" progId="Equation.3">
                  <p:embed/>
                </p:oleObj>
              </mc:Choice>
              <mc:Fallback>
                <p:oleObj name="方程式" r:id="rId9" imgW="190500" imgH="228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3238496"/>
                        <a:ext cx="419805" cy="503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方程式" r:id="rId11" imgW="672808" imgH="393529" progId="Equation.3">
                  <p:embed/>
                </p:oleObj>
              </mc:Choice>
              <mc:Fallback>
                <p:oleObj name="方程式" r:id="rId11" imgW="672808" imgH="393529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6" y="4100507"/>
                        <a:ext cx="1482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方程式" r:id="rId13" imgW="431613" imgH="228501" progId="Equation.3">
                  <p:embed/>
                </p:oleObj>
              </mc:Choice>
              <mc:Fallback>
                <p:oleObj name="方程式" r:id="rId13" imgW="431613" imgH="228501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4373560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 good,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95242"/>
              </p:ext>
            </p:extLst>
          </p:nvPr>
        </p:nvGraphicFramePr>
        <p:xfrm>
          <a:off x="2934387" y="2969186"/>
          <a:ext cx="3379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方程式" r:id="rId4" imgW="1256755" imgH="203112" progId="Equation.3">
                  <p:embed/>
                </p:oleObj>
              </mc:Choice>
              <mc:Fallback>
                <p:oleObj name="方程式" r:id="rId4" imgW="1256755" imgH="203112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387" y="2969186"/>
                        <a:ext cx="3379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699112820"/>
              </p:ext>
            </p:extLst>
          </p:nvPr>
        </p:nvGraphicFramePr>
        <p:xfrm>
          <a:off x="682111" y="4309533"/>
          <a:ext cx="39713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we</a:t>
                      </a:r>
                      <a:r>
                        <a:rPr lang="en-US" altLang="zh-TW" dirty="0" err="1"/>
                        <a:t>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70 </a:t>
                      </a:r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</a:t>
                      </a:r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2111" y="39200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Data: X</a:t>
            </a:r>
            <a:endParaRPr lang="zh-TW" altLang="en-US" dirty="0"/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699112820"/>
              </p:ext>
            </p:extLst>
          </p:nvPr>
        </p:nvGraphicFramePr>
        <p:xfrm>
          <a:off x="6118221" y="5000627"/>
          <a:ext cx="21881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06667" y="459056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 Y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5067656" y="5073701"/>
            <a:ext cx="675118" cy="280674"/>
          </a:xfrm>
          <a:prstGeom prst="rightArrow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77827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The features of a car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184400" y="1347184"/>
            <a:ext cx="3581401" cy="47996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57282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Learning Flow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30087" y="3891139"/>
            <a:ext cx="1674439" cy="1159934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7521" y="4026611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Machine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590798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799665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475927" y="4390673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skill</a:t>
            </a:r>
          </a:p>
          <a:p>
            <a:pPr algn="ctr"/>
            <a:r>
              <a:rPr lang="en-US" altLang="zh-TW" dirty="0" smtClean="0"/>
              <a:t>(classifier)</a:t>
            </a:r>
            <a:endParaRPr lang="zh-TW" altLang="en-US" dirty="0" smtClean="0"/>
          </a:p>
        </p:txBody>
      </p:sp>
      <p:sp>
        <p:nvSpPr>
          <p:cNvPr id="9" name="圓角矩形 8"/>
          <p:cNvSpPr/>
          <p:nvPr/>
        </p:nvSpPr>
        <p:spPr>
          <a:xfrm>
            <a:off x="907894" y="1898869"/>
            <a:ext cx="1674439" cy="741869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Observations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675471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26728" y="1773996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Human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731938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52639" y="207352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skill</a:t>
            </a:r>
            <a:endParaRPr lang="zh-TW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907894" y="1321802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07894" y="3552027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907894" y="1655463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24071" y="3891139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3933109" y="132180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Human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912561" y="3521807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Computers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one attribute 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&gt;= 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&gt;= 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+1 else -1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5933</TotalTime>
  <Words>619</Words>
  <Application>Microsoft Office PowerPoint</Application>
  <PresentationFormat>如螢幕大小 (4:3)</PresentationFormat>
  <Paragraphs>389</Paragraphs>
  <Slides>26</Slides>
  <Notes>19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Gill Sans Light</vt:lpstr>
      <vt:lpstr>Gungsuh</vt:lpstr>
      <vt:lpstr>Heiti TC Light</vt:lpstr>
      <vt:lpstr>微軟正黑體</vt:lpstr>
      <vt:lpstr>新細明體</vt:lpstr>
      <vt:lpstr>Arial</vt:lpstr>
      <vt:lpstr>Calibri</vt:lpstr>
      <vt:lpstr>Wingdings</vt:lpstr>
      <vt:lpstr>CorpTemplate</vt:lpstr>
      <vt:lpstr>方程式</vt:lpstr>
      <vt:lpstr>PowerPoint 簡報</vt:lpstr>
      <vt:lpstr>Binary classification problems</vt:lpstr>
      <vt:lpstr>Binary classifier example</vt:lpstr>
      <vt:lpstr>Human vision</vt:lpstr>
      <vt:lpstr>Learning Flow</vt:lpstr>
      <vt:lpstr>Learn from label data(supervised)</vt:lpstr>
      <vt:lpstr>Weak classifier</vt:lpstr>
      <vt:lpstr>Decision stump</vt:lpstr>
      <vt:lpstr>Decision stump are vertical/horizontal lines</vt:lpstr>
      <vt:lpstr>Can we do better?</vt:lpstr>
      <vt:lpstr>PowerPoint 簡報</vt:lpstr>
      <vt:lpstr>PowerPoint 簡報</vt:lpstr>
      <vt:lpstr>PowerPoint 簡報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Weak classifier of vehicle detection</vt:lpstr>
      <vt:lpstr>Cascade classifier</vt:lpstr>
      <vt:lpstr>Cascade classifier</vt:lpstr>
      <vt:lpstr>Conclusion</vt:lpstr>
      <vt:lpstr>PowerPoint 簡報</vt:lpstr>
      <vt:lpstr>The features of a car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431</cp:revision>
  <cp:lastPrinted>2013-06-05T19:38:58Z</cp:lastPrinted>
  <dcterms:created xsi:type="dcterms:W3CDTF">2013-04-23T13:39:24Z</dcterms:created>
  <dcterms:modified xsi:type="dcterms:W3CDTF">2015-07-02T16:19:47Z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