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34"/>
  </p:notesMasterIdLst>
  <p:handoutMasterIdLst>
    <p:handoutMasterId r:id="rId35"/>
  </p:handoutMasterIdLst>
  <p:sldIdLst>
    <p:sldId id="288" r:id="rId5"/>
    <p:sldId id="319" r:id="rId6"/>
    <p:sldId id="352" r:id="rId7"/>
    <p:sldId id="346" r:id="rId8"/>
    <p:sldId id="347" r:id="rId9"/>
    <p:sldId id="348" r:id="rId10"/>
    <p:sldId id="349" r:id="rId11"/>
    <p:sldId id="350" r:id="rId12"/>
    <p:sldId id="351" r:id="rId13"/>
    <p:sldId id="353" r:id="rId14"/>
    <p:sldId id="345" r:id="rId15"/>
    <p:sldId id="320" r:id="rId16"/>
    <p:sldId id="336" r:id="rId17"/>
    <p:sldId id="322" r:id="rId18"/>
    <p:sldId id="312" r:id="rId19"/>
    <p:sldId id="355" r:id="rId20"/>
    <p:sldId id="321" r:id="rId21"/>
    <p:sldId id="330" r:id="rId22"/>
    <p:sldId id="356" r:id="rId23"/>
    <p:sldId id="324" r:id="rId24"/>
    <p:sldId id="323" r:id="rId25"/>
    <p:sldId id="331" r:id="rId26"/>
    <p:sldId id="354" r:id="rId27"/>
    <p:sldId id="357" r:id="rId28"/>
    <p:sldId id="341" r:id="rId29"/>
    <p:sldId id="332" r:id="rId30"/>
    <p:sldId id="334" r:id="rId31"/>
    <p:sldId id="316" r:id="rId32"/>
    <p:sldId id="33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F48CC"/>
    <a:srgbClr val="1C5D9C"/>
    <a:srgbClr val="FF5050"/>
    <a:srgbClr val="2705F5"/>
    <a:srgbClr val="F37278"/>
    <a:srgbClr val="2173DC"/>
    <a:srgbClr val="0C5ADC"/>
    <a:srgbClr val="297DD3"/>
    <a:srgbClr val="FF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87423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-1944" y="-90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7/27/2015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396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8939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15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1386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1386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8797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1715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1715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287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330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822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0959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162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3804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8551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2522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6281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7974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0554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1598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7476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4163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867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316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356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023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3617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067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559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3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Introduce to 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 Algorithm and</a:t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Vehicle Detection</a:t>
            </a: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Leon  07-28-2015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4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toy example</a:t>
            </a: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/>
              <a:t>Adaboost</a:t>
            </a:r>
            <a:endParaRPr lang="en-US" altLang="zh-TW" sz="2400" dirty="0"/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Binary classification </a:t>
            </a:r>
            <a:r>
              <a:rPr lang="en-US" altLang="zh-TW" sz="2400" dirty="0" smtClean="0"/>
              <a:t>problems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Weak classifier </a:t>
            </a:r>
            <a:r>
              <a:rPr lang="en-US" altLang="zh-TW" sz="2400" dirty="0" smtClean="0"/>
              <a:t>learner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Weak </a:t>
            </a:r>
            <a:r>
              <a:rPr lang="en-US" altLang="zh-TW" sz="2400" dirty="0"/>
              <a:t>classifiers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Re-weight </a:t>
            </a:r>
            <a:r>
              <a:rPr lang="en-US" altLang="zh-TW" sz="2400" dirty="0"/>
              <a:t>data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Strong </a:t>
            </a:r>
            <a:r>
              <a:rPr lang="en-US" altLang="zh-TW" sz="2400" dirty="0" smtClean="0"/>
              <a:t>classifier</a:t>
            </a: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93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39891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classification problems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1698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A banana?       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3F48CC"/>
                </a:solidFill>
              </a:rPr>
              <a:t>yes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F37278"/>
                </a:solidFill>
              </a:rPr>
              <a:t>no</a:t>
            </a:r>
            <a:r>
              <a:rPr lang="zh-TW" altLang="en-US" sz="2400" dirty="0" smtClean="0">
                <a:solidFill>
                  <a:srgbClr val="F37278"/>
                </a:solidFill>
              </a:rPr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tock market ? {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48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727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en-US" altLang="zh-TW" sz="2400" dirty="0" smtClean="0"/>
              <a:t>Email?              { </a:t>
            </a:r>
            <a:r>
              <a:rPr lang="en-US" altLang="zh-TW" sz="2400" dirty="0" smtClean="0">
                <a:solidFill>
                  <a:srgbClr val="3F48CC"/>
                </a:solidFill>
              </a:rPr>
              <a:t>spam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37278"/>
                </a:solidFill>
              </a:rPr>
              <a:t>non-spam</a:t>
            </a:r>
            <a:r>
              <a:rPr lang="en-US" altLang="zh-TW" sz="2400" dirty="0" smtClean="0"/>
              <a:t> }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en-US" altLang="zh-TW" sz="2400" dirty="0" smtClean="0"/>
              <a:t>Sleep quality?  { </a:t>
            </a:r>
            <a:r>
              <a:rPr lang="en-US" altLang="zh-TW" sz="2400" dirty="0" smtClean="0">
                <a:solidFill>
                  <a:srgbClr val="3F48CC"/>
                </a:solidFill>
              </a:rPr>
              <a:t>good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37278"/>
                </a:solidFill>
              </a:rPr>
              <a:t>bad</a:t>
            </a:r>
            <a:r>
              <a:rPr lang="en-US" altLang="zh-TW" sz="2400" dirty="0" smtClean="0"/>
              <a:t> 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86" name="Picture 38" descr="D:\ComputerVision\Github\AdaBoostExample\Presentation\Data_1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478" y="3497404"/>
            <a:ext cx="2770639" cy="2532895"/>
          </a:xfrm>
          <a:prstGeom prst="rect">
            <a:avLst/>
          </a:prstGeom>
          <a:noFill/>
        </p:spPr>
      </p:pic>
      <p:cxnSp>
        <p:nvCxnSpPr>
          <p:cNvPr id="18" name="直線接點 17"/>
          <p:cNvCxnSpPr/>
          <p:nvPr/>
        </p:nvCxnSpPr>
        <p:spPr>
          <a:xfrm flipH="1">
            <a:off x="1246207" y="3679623"/>
            <a:ext cx="828000" cy="2232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1484717" y="551625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296299" y="537972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204581" y="412592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2433195" y="465715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687" name="Picture 39" descr="D:\ComputerVision\Github\AdaBoostExample\Presentation\Data_1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9911" y="3683130"/>
            <a:ext cx="2686050" cy="2371725"/>
          </a:xfrm>
          <a:prstGeom prst="rect">
            <a:avLst/>
          </a:prstGeom>
          <a:noFill/>
        </p:spPr>
      </p:pic>
      <p:sp>
        <p:nvSpPr>
          <p:cNvPr id="41" name="橢圓 40"/>
          <p:cNvSpPr/>
          <p:nvPr/>
        </p:nvSpPr>
        <p:spPr>
          <a:xfrm>
            <a:off x="4089007" y="392127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5106646" y="437282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342614" y="49954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5547814" y="379418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214802" y="550180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/>
          <p:nvPr/>
        </p:nvCxnSpPr>
        <p:spPr>
          <a:xfrm>
            <a:off x="3291164" y="3694371"/>
            <a:ext cx="2592000" cy="2268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688" name="Picture 40" descr="D:\ComputerVision\Github\AdaBoostExample\Presentation\Data_1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756" y="3703288"/>
            <a:ext cx="2647950" cy="2295525"/>
          </a:xfrm>
          <a:prstGeom prst="rect">
            <a:avLst/>
          </a:prstGeom>
          <a:noFill/>
        </p:spPr>
      </p:pic>
      <p:sp>
        <p:nvSpPr>
          <p:cNvPr id="55" name="橢圓 54"/>
          <p:cNvSpPr/>
          <p:nvPr/>
        </p:nvSpPr>
        <p:spPr>
          <a:xfrm>
            <a:off x="6927115" y="44462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380154" y="431982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7482754" y="51139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7698712" y="469918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7277554" y="4748725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6811778" y="4148834"/>
            <a:ext cx="1388877" cy="1362022"/>
          </a:xfrm>
          <a:prstGeom prst="ellipse">
            <a:avLst/>
          </a:prstGeom>
          <a:noFill/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017117" y="3063586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Binary classifier in 2D</a:t>
            </a:r>
            <a:endParaRPr lang="zh-TW" altLang="en-US" sz="2400" dirty="0"/>
          </a:p>
        </p:txBody>
      </p:sp>
      <p:sp>
        <p:nvSpPr>
          <p:cNvPr id="50" name="等腰三角形 49"/>
          <p:cNvSpPr/>
          <p:nvPr/>
        </p:nvSpPr>
        <p:spPr>
          <a:xfrm>
            <a:off x="822330" y="403557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等腰三角形 51"/>
          <p:cNvSpPr/>
          <p:nvPr/>
        </p:nvSpPr>
        <p:spPr>
          <a:xfrm>
            <a:off x="822330" y="520010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等腰三角形 52"/>
          <p:cNvSpPr/>
          <p:nvPr/>
        </p:nvSpPr>
        <p:spPr>
          <a:xfrm>
            <a:off x="1408517" y="425990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等腰三角形 53"/>
          <p:cNvSpPr/>
          <p:nvPr/>
        </p:nvSpPr>
        <p:spPr>
          <a:xfrm>
            <a:off x="3528020" y="4499516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等腰三角形 68"/>
          <p:cNvSpPr/>
          <p:nvPr/>
        </p:nvSpPr>
        <p:spPr>
          <a:xfrm>
            <a:off x="3708020" y="548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等腰三角形 69"/>
          <p:cNvSpPr/>
          <p:nvPr/>
        </p:nvSpPr>
        <p:spPr>
          <a:xfrm>
            <a:off x="4204207" y="516654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等腰三角形 70"/>
          <p:cNvSpPr/>
          <p:nvPr/>
        </p:nvSpPr>
        <p:spPr>
          <a:xfrm>
            <a:off x="6493865" y="530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等腰三角形 71"/>
          <p:cNvSpPr/>
          <p:nvPr/>
        </p:nvSpPr>
        <p:spPr>
          <a:xfrm>
            <a:off x="7405354" y="5584375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等腰三角形 72"/>
          <p:cNvSpPr/>
          <p:nvPr/>
        </p:nvSpPr>
        <p:spPr>
          <a:xfrm>
            <a:off x="6868566" y="557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等腰三角形 73"/>
          <p:cNvSpPr/>
          <p:nvPr/>
        </p:nvSpPr>
        <p:spPr>
          <a:xfrm>
            <a:off x="8110655" y="554090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等腰三角形 74"/>
          <p:cNvSpPr/>
          <p:nvPr/>
        </p:nvSpPr>
        <p:spPr>
          <a:xfrm>
            <a:off x="8359918" y="516654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等腰三角形 75"/>
          <p:cNvSpPr/>
          <p:nvPr/>
        </p:nvSpPr>
        <p:spPr>
          <a:xfrm>
            <a:off x="8449918" y="428282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等腰三角形 76"/>
          <p:cNvSpPr/>
          <p:nvPr/>
        </p:nvSpPr>
        <p:spPr>
          <a:xfrm>
            <a:off x="8020655" y="3945929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等腰三角形 77"/>
          <p:cNvSpPr/>
          <p:nvPr/>
        </p:nvSpPr>
        <p:spPr>
          <a:xfrm>
            <a:off x="7132315" y="385557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等腰三角形 78"/>
          <p:cNvSpPr/>
          <p:nvPr/>
        </p:nvSpPr>
        <p:spPr>
          <a:xfrm>
            <a:off x="6583865" y="392935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等腰三角形 79"/>
          <p:cNvSpPr/>
          <p:nvPr/>
        </p:nvSpPr>
        <p:spPr>
          <a:xfrm>
            <a:off x="6313865" y="4499516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等腰三角形 80"/>
          <p:cNvSpPr/>
          <p:nvPr/>
        </p:nvSpPr>
        <p:spPr>
          <a:xfrm>
            <a:off x="8629918" y="461522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等腰三角形 81"/>
          <p:cNvSpPr/>
          <p:nvPr/>
        </p:nvSpPr>
        <p:spPr>
          <a:xfrm>
            <a:off x="4525350" y="4356251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618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>
          <a:xfrm>
            <a:off x="2710248" y="5164104"/>
            <a:ext cx="288000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137928" cy="492443"/>
          </a:xfrm>
        </p:spPr>
        <p:txBody>
          <a:bodyPr/>
          <a:lstStyle/>
          <a:p>
            <a:pPr marL="342900" lvl="1" indent="-342900" algn="l" defTabSz="457200" rtl="0">
              <a:spcBef>
                <a:spcPct val="0"/>
              </a:spcBef>
              <a:defRPr/>
            </a:pPr>
            <a:r>
              <a:rPr lang="en-US" altLang="zh-TW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Weak classifier learner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2923949" y="4508205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913315" y="6347638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150248" y="4444407"/>
            <a:ext cx="0" cy="2088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矩形 8"/>
              <p:cNvSpPr/>
              <p:nvPr/>
            </p:nvSpPr>
            <p:spPr>
              <a:xfrm>
                <a:off x="4136140" y="6305209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40" y="6305209"/>
                <a:ext cx="38536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矩形 10"/>
              <p:cNvSpPr/>
              <p:nvPr/>
            </p:nvSpPr>
            <p:spPr>
              <a:xfrm>
                <a:off x="4746086" y="5709033"/>
                <a:ext cx="4532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086" y="5709033"/>
                <a:ext cx="453235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endCxn id="11" idx="1"/>
          </p:cNvCxnSpPr>
          <p:nvPr/>
        </p:nvCxnSpPr>
        <p:spPr>
          <a:xfrm>
            <a:off x="4401062" y="5909088"/>
            <a:ext cx="345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矩形 21"/>
              <p:cNvSpPr/>
              <p:nvPr/>
            </p:nvSpPr>
            <p:spPr>
              <a:xfrm>
                <a:off x="6208186" y="4605627"/>
                <a:ext cx="1047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feature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4605627"/>
                <a:ext cx="104797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651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矩形 22"/>
              <p:cNvSpPr/>
              <p:nvPr/>
            </p:nvSpPr>
            <p:spPr>
              <a:xfrm>
                <a:off x="6208186" y="5078776"/>
                <a:ext cx="1270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threshold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5078776"/>
                <a:ext cx="127022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828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矩形 23"/>
              <p:cNvSpPr/>
              <p:nvPr/>
            </p:nvSpPr>
            <p:spPr>
              <a:xfrm>
                <a:off x="6208186" y="5547067"/>
                <a:ext cx="1220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direction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5547067"/>
                <a:ext cx="122020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980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5415705" y="6163075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sz="1200" dirty="0"/>
              <a:t>1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538907" y="4161542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sz="1200" dirty="0"/>
              <a:t>2</a:t>
            </a:r>
            <a:endParaRPr lang="zh-TW" alt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30400" y="986400"/>
            <a:ext cx="8689622" cy="21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A base algorithm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Able to learn from weighted data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Decision stump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Classify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by one feature of data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baseline="0" dirty="0" smtClean="0">
                <a:latin typeface="Arial"/>
              </a:rPr>
              <a:t>Data X = { x</a:t>
            </a:r>
            <a:r>
              <a:rPr lang="en-US" altLang="zh-TW" baseline="0" dirty="0" smtClean="0">
                <a:latin typeface="Arial"/>
              </a:rPr>
              <a:t>1</a:t>
            </a:r>
            <a:r>
              <a:rPr lang="en-US" altLang="zh-TW" sz="2400" baseline="0" dirty="0" smtClean="0">
                <a:latin typeface="Arial"/>
              </a:rPr>
              <a:t>, x</a:t>
            </a:r>
            <a:r>
              <a:rPr lang="en-US" altLang="zh-TW" baseline="0" dirty="0" smtClean="0">
                <a:latin typeface="Arial"/>
              </a:rPr>
              <a:t>2</a:t>
            </a:r>
            <a:r>
              <a:rPr lang="en-US" altLang="zh-TW" sz="2400" baseline="0" dirty="0" smtClean="0">
                <a:latin typeface="Arial"/>
              </a:rPr>
              <a:t>, x</a:t>
            </a:r>
            <a:r>
              <a:rPr lang="en-US" altLang="zh-TW" baseline="0" dirty="0" smtClean="0">
                <a:latin typeface="Arial"/>
              </a:rPr>
              <a:t>3</a:t>
            </a:r>
            <a:r>
              <a:rPr lang="en-US" altLang="zh-TW" sz="2400" baseline="0" dirty="0" smtClean="0">
                <a:latin typeface="Arial"/>
              </a:rPr>
              <a:t>, …, </a:t>
            </a:r>
            <a:r>
              <a:rPr lang="en-US" altLang="zh-TW" sz="2400" baseline="0" dirty="0" err="1" smtClean="0">
                <a:latin typeface="Arial"/>
              </a:rPr>
              <a:t>x</a:t>
            </a:r>
            <a:r>
              <a:rPr lang="en-US" altLang="zh-TW" baseline="0" dirty="0" err="1" smtClean="0">
                <a:latin typeface="Arial"/>
              </a:rPr>
              <a:t>d</a:t>
            </a:r>
            <a:r>
              <a:rPr lang="en-US" altLang="zh-TW" sz="2400" baseline="0" dirty="0" smtClean="0">
                <a:latin typeface="Arial"/>
              </a:rPr>
              <a:t> 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786574" y="3429000"/>
            <a:ext cx="32289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2" grpId="0" animBg="1"/>
      <p:bldP spid="23" grpId="0" animBg="1"/>
      <p:bldP spid="24" grpId="0" animBg="1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5316280" y="5042837"/>
            <a:ext cx="2488010" cy="997052"/>
          </a:xfrm>
          <a:prstGeom prst="rect">
            <a:avLst/>
          </a:prstGeom>
          <a:solidFill>
            <a:srgbClr val="0C5ADC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318386" y="4193403"/>
            <a:ext cx="2489450" cy="837869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20"/>
            <a:ext cx="8689622" cy="1255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>
                <a:latin typeface="Arial"/>
              </a:rPr>
              <a:t>Sleep </a:t>
            </a:r>
            <a:r>
              <a:rPr lang="en-US" altLang="zh-TW" sz="2400" dirty="0" smtClean="0">
                <a:latin typeface="Arial"/>
              </a:rPr>
              <a:t>quality classifier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05F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sleep hours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turning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 bed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Output Y( good</a:t>
            </a:r>
            <a:r>
              <a:rPr lang="zh-TW" altLang="en-US" sz="2400" dirty="0" smtClean="0">
                <a:latin typeface="Arial"/>
              </a:rPr>
              <a:t>   </a:t>
            </a:r>
            <a:r>
              <a:rPr lang="en-US" altLang="zh-TW" sz="2400" dirty="0" smtClean="0">
                <a:latin typeface="Arial"/>
              </a:rPr>
              <a:t>, bad</a:t>
            </a:r>
            <a:r>
              <a:rPr lang="zh-TW" altLang="en-US" sz="2400" dirty="0" smtClean="0">
                <a:latin typeface="Arial"/>
              </a:rPr>
              <a:t>   </a:t>
            </a:r>
            <a:r>
              <a:rPr lang="en-US" altLang="zh-TW" sz="2400" dirty="0" smtClean="0">
                <a:latin typeface="Arial"/>
              </a:rPr>
              <a:t>)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6183" y="2613065"/>
            <a:ext cx="3147234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2705F5"/>
                </a:solidFill>
              </a:rPr>
              <a:t>sleep hours </a:t>
            </a:r>
            <a:r>
              <a:rPr lang="en-US" altLang="zh-TW" dirty="0" smtClean="0"/>
              <a:t>&gt;= </a:t>
            </a:r>
            <a:r>
              <a:rPr lang="en-US" altLang="zh-TW" dirty="0"/>
              <a:t>7 </a:t>
            </a:r>
            <a:r>
              <a:rPr lang="en-US" altLang="zh-TW" dirty="0" smtClean="0"/>
              <a:t>hours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good 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>
                <a:sym typeface="Wingdings" pitchFamily="2" charset="2"/>
              </a:rPr>
              <a:t>else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>
                <a:sym typeface="Wingdings" pitchFamily="2" charset="2"/>
              </a:rPr>
              <a:t>	return bad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4997308" y="2613065"/>
            <a:ext cx="3359886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FF0000"/>
                </a:solidFill>
              </a:rPr>
              <a:t>turning in bed </a:t>
            </a:r>
            <a:r>
              <a:rPr lang="en-US" altLang="zh-TW" dirty="0" smtClean="0"/>
              <a:t>&gt;= </a:t>
            </a:r>
            <a:r>
              <a:rPr lang="en-US" altLang="zh-TW" dirty="0"/>
              <a:t>20 </a:t>
            </a:r>
            <a:endParaRPr lang="en-US" altLang="zh-TW" dirty="0" smtClean="0"/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bad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/>
              <a:t>else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good</a:t>
            </a:r>
            <a:endParaRPr lang="en-US" altLang="zh-TW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1063251" y="4199860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2617" y="6049926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170551" y="624501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331603" y="4199860"/>
            <a:ext cx="1230297" cy="1839433"/>
          </a:xfrm>
          <a:prstGeom prst="rect">
            <a:avLst/>
          </a:prstGeom>
          <a:solidFill>
            <a:srgbClr val="0C5ADC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084092" y="4199861"/>
            <a:ext cx="1224000" cy="1839434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/>
          <p:nvPr/>
        </p:nvCxnSpPr>
        <p:spPr>
          <a:xfrm>
            <a:off x="2310815" y="4099899"/>
            <a:ext cx="0" cy="2088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2748456" y="504224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2915276" y="5476588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2405083" y="5748265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1584433" y="567836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/>
          <p:cNvCxnSpPr/>
          <p:nvPr/>
        </p:nvCxnSpPr>
        <p:spPr>
          <a:xfrm>
            <a:off x="5309186" y="4195979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298552" y="6046045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6994391" y="503836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161211" y="547270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651018" y="5744384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5830368" y="567447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接點 56"/>
          <p:cNvCxnSpPr/>
          <p:nvPr/>
        </p:nvCxnSpPr>
        <p:spPr>
          <a:xfrm>
            <a:off x="5111894" y="5031272"/>
            <a:ext cx="2880000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614770" y="489024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45" name="等腰三角形 44"/>
          <p:cNvSpPr/>
          <p:nvPr/>
        </p:nvSpPr>
        <p:spPr>
          <a:xfrm>
            <a:off x="1404433" y="494127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等腰三角形 45"/>
          <p:cNvSpPr/>
          <p:nvPr/>
        </p:nvSpPr>
        <p:spPr>
          <a:xfrm>
            <a:off x="1789633" y="45618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等腰三角形 46"/>
          <p:cNvSpPr/>
          <p:nvPr/>
        </p:nvSpPr>
        <p:spPr>
          <a:xfrm>
            <a:off x="3120476" y="44718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等腰三角形 47"/>
          <p:cNvSpPr/>
          <p:nvPr/>
        </p:nvSpPr>
        <p:spPr>
          <a:xfrm>
            <a:off x="3210476" y="570301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等腰三角形 57"/>
          <p:cNvSpPr/>
          <p:nvPr/>
        </p:nvSpPr>
        <p:spPr>
          <a:xfrm>
            <a:off x="5650368" y="47766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等腰三角形 61"/>
          <p:cNvSpPr/>
          <p:nvPr/>
        </p:nvSpPr>
        <p:spPr>
          <a:xfrm>
            <a:off x="6035568" y="443470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等腰三角形 62"/>
          <p:cNvSpPr/>
          <p:nvPr/>
        </p:nvSpPr>
        <p:spPr>
          <a:xfrm>
            <a:off x="7285936" y="443470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等腰三角形 63"/>
          <p:cNvSpPr/>
          <p:nvPr/>
        </p:nvSpPr>
        <p:spPr>
          <a:xfrm>
            <a:off x="7465936" y="5744384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3072416" y="197436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等腰三角形 39"/>
          <p:cNvSpPr/>
          <p:nvPr/>
        </p:nvSpPr>
        <p:spPr>
          <a:xfrm>
            <a:off x="4008372" y="198908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028521"/>
          </a:xfrm>
        </p:spPr>
        <p:txBody>
          <a:bodyPr/>
          <a:lstStyle/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Pros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Simple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Fast</a:t>
            </a:r>
          </a:p>
          <a:p>
            <a:pPr marL="685800" lvl="2" indent="0">
              <a:buClr>
                <a:schemeClr val="accent1"/>
              </a:buClr>
              <a:buNone/>
            </a:pPr>
            <a:endParaRPr lang="en-US" altLang="zh-TW" sz="2000" dirty="0" smtClean="0"/>
          </a:p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Cons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/>
              <a:t>Not </a:t>
            </a:r>
            <a:r>
              <a:rPr lang="en-US" altLang="zh-TW" sz="2000" dirty="0" smtClean="0"/>
              <a:t>accuracy ( slight better than 50% )</a:t>
            </a:r>
            <a:endParaRPr lang="en-US" altLang="zh-TW" sz="2000" dirty="0"/>
          </a:p>
          <a:p>
            <a:pPr lvl="2" indent="-457200">
              <a:buFont typeface="Wingdings" pitchFamily="2" charset="2"/>
              <a:buChar char="l"/>
            </a:pPr>
            <a:endParaRPr lang="en-US" altLang="zh-TW" sz="2000" dirty="0"/>
          </a:p>
          <a:p>
            <a:pPr lvl="2" indent="-457200">
              <a:buFont typeface="Wingdings" pitchFamily="2" charset="2"/>
              <a:buChar char="l"/>
            </a:pPr>
            <a:endParaRPr lang="en-US" altLang="zh-TW" sz="2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972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134227" y="4802789"/>
            <a:ext cx="5892800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125845" y="4573309"/>
            <a:ext cx="0" cy="51267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052428" y="4531850"/>
            <a:ext cx="0" cy="490114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5021360" y="4523383"/>
            <a:ext cx="11510" cy="49858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952136" y="5342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65142" y="534245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100%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780237" y="53424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50%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03393" y="4523382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Error rate</a:t>
            </a:r>
            <a:endParaRPr lang="zh-TW" altLang="en-US" sz="2000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4325567" y="3760967"/>
            <a:ext cx="466737" cy="924847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3910640" y="3629111"/>
            <a:ext cx="1720215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2297623" y="3860350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768483" y="3637572"/>
            <a:ext cx="1824217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圓角矩形 34"/>
          <p:cNvSpPr/>
          <p:nvPr/>
        </p:nvSpPr>
        <p:spPr>
          <a:xfrm>
            <a:off x="5133483" y="3292263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917687" y="3284620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15</a:t>
            </a:fld>
            <a:endParaRPr lang="en-US" dirty="0">
              <a:latin typeface="+mj-lt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384327" y="4233302"/>
            <a:ext cx="360000" cy="360000"/>
          </a:xfrm>
          <a:prstGeom prst="ellipse">
            <a:avLst/>
          </a:prstGeom>
          <a:solidFill>
            <a:srgbClr val="FF0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912124" y="3372078"/>
            <a:ext cx="940153" cy="962820"/>
          </a:xfrm>
          <a:prstGeom prst="ellipse">
            <a:avLst/>
          </a:prstGeom>
          <a:solidFill>
            <a:srgbClr val="FFC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g</a:t>
            </a:r>
            <a:endParaRPr lang="zh-TW" altLang="en-US" sz="2400" dirty="0"/>
          </a:p>
        </p:txBody>
      </p:sp>
      <p:sp>
        <p:nvSpPr>
          <p:cNvPr id="12" name="橢圓 11"/>
          <p:cNvSpPr/>
          <p:nvPr/>
        </p:nvSpPr>
        <p:spPr>
          <a:xfrm>
            <a:off x="6565953" y="4316426"/>
            <a:ext cx="836681" cy="7794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k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331097" y="4233302"/>
            <a:ext cx="816516" cy="779404"/>
          </a:xfrm>
          <a:prstGeom prst="ellipse">
            <a:avLst/>
          </a:prstGeom>
          <a:solidFill>
            <a:srgbClr val="FF505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h</a:t>
            </a:r>
            <a:endParaRPr lang="zh-TW" altLang="en-US" sz="2400" dirty="0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953229" y="2530475"/>
          <a:ext cx="860425" cy="482600"/>
        </p:xfrm>
        <a:graphic>
          <a:graphicData uri="http://schemas.openxmlformats.org/presentationml/2006/ole">
            <p:oleObj spid="_x0000_s2506" name="方程式" r:id="rId4" imgW="330057" imgH="203112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35229844"/>
              </p:ext>
            </p:extLst>
          </p:nvPr>
        </p:nvGraphicFramePr>
        <p:xfrm>
          <a:off x="5079141" y="2513013"/>
          <a:ext cx="2895600" cy="519112"/>
        </p:xfrm>
        <a:graphic>
          <a:graphicData uri="http://schemas.openxmlformats.org/presentationml/2006/ole">
            <p:oleObj spid="_x0000_s2507" name="方程式" r:id="rId5" imgW="1079032" imgH="203112" progId="Equation.3">
              <p:embed/>
            </p:oleObj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1312506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55421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Two heads are better than one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16482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17687" y="1496352"/>
            <a:ext cx="276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 strong classifier 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010676" y="1496352"/>
            <a:ext cx="3401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Three weak classifiers 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Voting and aggregation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359673" y="36793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0000"/>
                </a:solidFill>
              </a:rPr>
              <a:t>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575469" y="3679304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C000"/>
                </a:solidFill>
              </a:rPr>
              <a:t>g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5050"/>
                </a:solidFill>
              </a:rPr>
              <a:t>h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685432" y="2022669"/>
            <a:ext cx="904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/>
              <a:t>&lt;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xmlns="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10" grpId="0" animBg="1"/>
      <p:bldP spid="11" grpId="0" animBg="1"/>
      <p:bldP spid="12" grpId="0" animBg="1"/>
      <p:bldP spid="13" grpId="0" animBg="1"/>
      <p:bldP spid="31" grpId="0"/>
      <p:bldP spid="36" grpId="0"/>
      <p:bldP spid="40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圓角矩形 34"/>
          <p:cNvSpPr/>
          <p:nvPr/>
        </p:nvSpPr>
        <p:spPr>
          <a:xfrm>
            <a:off x="5133483" y="3292263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917687" y="3284620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16</a:t>
            </a:fld>
            <a:endParaRPr lang="en-US" dirty="0">
              <a:latin typeface="+mj-lt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384327" y="4233302"/>
            <a:ext cx="360000" cy="360000"/>
          </a:xfrm>
          <a:prstGeom prst="ellipse">
            <a:avLst/>
          </a:prstGeom>
          <a:solidFill>
            <a:srgbClr val="FF0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G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953229" y="2530475"/>
          <a:ext cx="860425" cy="482600"/>
        </p:xfrm>
        <a:graphic>
          <a:graphicData uri="http://schemas.openxmlformats.org/presentationml/2006/ole">
            <p:oleObj spid="_x0000_s56388" name="方程式" r:id="rId4" imgW="330057" imgH="203112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35229844"/>
              </p:ext>
            </p:extLst>
          </p:nvPr>
        </p:nvGraphicFramePr>
        <p:xfrm>
          <a:off x="5079141" y="2513013"/>
          <a:ext cx="2895600" cy="519112"/>
        </p:xfrm>
        <a:graphic>
          <a:graphicData uri="http://schemas.openxmlformats.org/presentationml/2006/ole">
            <p:oleObj spid="_x0000_s56389" name="方程式" r:id="rId5" imgW="1079032" imgH="203112" progId="Equation.3">
              <p:embed/>
            </p:oleObj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1312506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91801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The importance of diversity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16482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17687" y="1496352"/>
            <a:ext cx="276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 strong classifier 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010676" y="1496352"/>
            <a:ext cx="3401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Three weak classifiers 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Voting and aggregation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359673" y="36793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0000"/>
                </a:solidFill>
              </a:rPr>
              <a:t>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575469" y="3679304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C000"/>
                </a:solidFill>
              </a:rPr>
              <a:t>g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5050"/>
                </a:solidFill>
              </a:rPr>
              <a:t>h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 rot="10800000">
            <a:off x="3685432" y="2022669"/>
            <a:ext cx="904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/>
              <a:t>&lt;</a:t>
            </a:r>
            <a:endParaRPr lang="zh-TW" altLang="en-US" sz="9600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78733" y="3442727"/>
            <a:ext cx="14668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矩形 19"/>
          <p:cNvSpPr/>
          <p:nvPr/>
        </p:nvSpPr>
        <p:spPr>
          <a:xfrm>
            <a:off x="6134136" y="3613666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g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134136" y="451017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5050"/>
                </a:solidFill>
              </a:rPr>
              <a:t>h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796330" y="4140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15072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pick the diverse classifiers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231336" y="1126073"/>
            <a:ext cx="2073533" cy="499534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83806" y="1126073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448805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7063360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4999505"/>
              </p:ext>
            </p:extLst>
          </p:nvPr>
        </p:nvGraphicFramePr>
        <p:xfrm>
          <a:off x="7662512" y="1117600"/>
          <a:ext cx="833437" cy="508000"/>
        </p:xfrm>
        <a:graphic>
          <a:graphicData uri="http://schemas.openxmlformats.org/presentationml/2006/ole">
            <p:oleObj spid="_x0000_s26038" name="方程式" r:id="rId4" imgW="355292" imgH="215713" progId="Equation.3">
              <p:embed/>
            </p:oleObj>
          </a:graphicData>
        </a:graphic>
      </p:graphicFrame>
      <p:sp>
        <p:nvSpPr>
          <p:cNvPr id="11" name="右彎箭號 10"/>
          <p:cNvSpPr/>
          <p:nvPr/>
        </p:nvSpPr>
        <p:spPr>
          <a:xfrm rot="10800000">
            <a:off x="7063360" y="1896534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92271" y="1998134"/>
            <a:ext cx="2811600" cy="49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5400000" flipV="1">
            <a:off x="2734294" y="1563107"/>
            <a:ext cx="556901" cy="180344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31336" y="2895601"/>
            <a:ext cx="2073533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92272" y="2895601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457271" y="299296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7071826" y="3001436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56793762"/>
              </p:ext>
            </p:extLst>
          </p:nvPr>
        </p:nvGraphicFramePr>
        <p:xfrm>
          <a:off x="7649812" y="2895600"/>
          <a:ext cx="871537" cy="508000"/>
        </p:xfrm>
        <a:graphic>
          <a:graphicData uri="http://schemas.openxmlformats.org/presentationml/2006/ole">
            <p:oleObj spid="_x0000_s26039" name="方程式" r:id="rId5" imgW="368140" imgH="215806" progId="Equation.3">
              <p:embed/>
            </p:oleObj>
          </a:graphicData>
        </a:graphic>
      </p:graphicFrame>
      <p:sp>
        <p:nvSpPr>
          <p:cNvPr id="19" name="右彎箭號 18"/>
          <p:cNvSpPr/>
          <p:nvPr/>
        </p:nvSpPr>
        <p:spPr>
          <a:xfrm rot="10800000">
            <a:off x="7063360" y="3649136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67944" y="3750736"/>
            <a:ext cx="2811600" cy="499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右彎箭號 20"/>
          <p:cNvSpPr/>
          <p:nvPr/>
        </p:nvSpPr>
        <p:spPr>
          <a:xfrm rot="5400000" flipV="1">
            <a:off x="2713571" y="3294986"/>
            <a:ext cx="598348" cy="180344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231336" y="4631797"/>
            <a:ext cx="2049205" cy="4995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67943" y="4631797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3432942" y="4729165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7047497" y="4737632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91878997"/>
              </p:ext>
            </p:extLst>
          </p:nvPr>
        </p:nvGraphicFramePr>
        <p:xfrm>
          <a:off x="7637112" y="4610100"/>
          <a:ext cx="871537" cy="533400"/>
        </p:xfrm>
        <a:graphic>
          <a:graphicData uri="http://schemas.openxmlformats.org/presentationml/2006/ole">
            <p:oleObj spid="_x0000_s26040" name="方程式" r:id="rId6" imgW="368300" imgH="228600" progId="Equation.3">
              <p:embed/>
            </p:oleObj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499401" y="12049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29135" y="293526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28640" y="463076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T=3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763825" y="516233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63825" y="5455317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63825" y="5697542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33268" y="593792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T=N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4779226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173954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506463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774212" y="5164140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774212" y="5430841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775303" y="5697542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05293343"/>
              </p:ext>
            </p:extLst>
          </p:nvPr>
        </p:nvGraphicFramePr>
        <p:xfrm>
          <a:off x="7602187" y="5778500"/>
          <a:ext cx="930275" cy="533400"/>
        </p:xfrm>
        <a:graphic>
          <a:graphicData uri="http://schemas.openxmlformats.org/presentationml/2006/ole">
            <p:oleObj spid="_x0000_s26041" name="方程式" r:id="rId7" imgW="393529" imgH="228501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圓角矩形 21"/>
          <p:cNvSpPr/>
          <p:nvPr/>
        </p:nvSpPr>
        <p:spPr>
          <a:xfrm>
            <a:off x="206022" y="2868307"/>
            <a:ext cx="8689622" cy="31486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/>
        </p:nvSpPr>
        <p:spPr>
          <a:xfrm>
            <a:off x="206022" y="1116157"/>
            <a:ext cx="8689622" cy="15367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555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Re-weight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06022" y="1643410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Initially data weight =</a:t>
            </a:r>
            <a:r>
              <a:rPr lang="zh-TW" altLang="en-US" sz="2400" dirty="0" smtClean="0">
                <a:latin typeface="Arial"/>
              </a:rPr>
              <a:t>               </a:t>
            </a:r>
            <a:r>
              <a:rPr lang="en-US" altLang="zh-TW" sz="2400" dirty="0" smtClean="0">
                <a:latin typeface="Arial"/>
              </a:rPr>
              <a:t>N:</a:t>
            </a:r>
            <a:r>
              <a:rPr lang="zh-TW" altLang="en-US" sz="2400" dirty="0" smtClean="0">
                <a:latin typeface="Arial"/>
              </a:rPr>
              <a:t> </a:t>
            </a:r>
            <a:r>
              <a:rPr lang="en-US" altLang="zh-TW" sz="2400" dirty="0" smtClean="0">
                <a:latin typeface="Arial"/>
              </a:rPr>
              <a:t>number of data</a:t>
            </a: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13311030"/>
              </p:ext>
            </p:extLst>
          </p:nvPr>
        </p:nvGraphicFramePr>
        <p:xfrm>
          <a:off x="3522310" y="1379607"/>
          <a:ext cx="449263" cy="896938"/>
        </p:xfrm>
        <a:graphic>
          <a:graphicData uri="http://schemas.openxmlformats.org/presentationml/2006/ole">
            <p:oleObj spid="_x0000_s27307" name="方程式" r:id="rId4" imgW="190440" imgH="393480" progId="Equation.3">
              <p:embed/>
            </p:oleObj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35336135"/>
              </p:ext>
            </p:extLst>
          </p:nvPr>
        </p:nvGraphicFramePr>
        <p:xfrm>
          <a:off x="1411288" y="2868963"/>
          <a:ext cx="387350" cy="538162"/>
        </p:xfrm>
        <a:graphic>
          <a:graphicData uri="http://schemas.openxmlformats.org/presentationml/2006/ole">
            <p:oleObj spid="_x0000_s27308" name="方程式" r:id="rId5" imgW="164880" imgH="228600" progId="Equation.3">
              <p:embed/>
            </p:oleObj>
          </a:graphicData>
        </a:graphic>
      </p:graphicFrame>
      <p:sp>
        <p:nvSpPr>
          <p:cNvPr id="23" name="Content Placeholder 2"/>
          <p:cNvSpPr txBox="1">
            <a:spLocks/>
          </p:cNvSpPr>
          <p:nvPr/>
        </p:nvSpPr>
        <p:spPr>
          <a:xfrm>
            <a:off x="232929" y="2952723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get </a:t>
            </a: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define </a:t>
            </a:r>
            <a:r>
              <a:rPr lang="en-US" altLang="zh-TW" sz="2400" dirty="0" smtClean="0">
                <a:solidFill>
                  <a:srgbClr val="7030A0"/>
                </a:solidFill>
                <a:latin typeface="Arial"/>
              </a:rPr>
              <a:t>scale factor</a:t>
            </a:r>
            <a:r>
              <a:rPr lang="en-US" altLang="zh-TW" sz="2400" dirty="0" smtClean="0">
                <a:latin typeface="Arial"/>
              </a:rPr>
              <a:t>                                      : error of </a:t>
            </a:r>
          </a:p>
        </p:txBody>
      </p:sp>
      <p:graphicFrame>
        <p:nvGraphicFramePr>
          <p:cNvPr id="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01021019"/>
              </p:ext>
            </p:extLst>
          </p:nvPr>
        </p:nvGraphicFramePr>
        <p:xfrm>
          <a:off x="3087336" y="3216525"/>
          <a:ext cx="1552398" cy="943841"/>
        </p:xfrm>
        <a:graphic>
          <a:graphicData uri="http://schemas.openxmlformats.org/presentationml/2006/ole">
            <p:oleObj spid="_x0000_s27309" name="方程式" r:id="rId6" imgW="698400" imgH="482400" progId="Equation.3">
              <p:embed/>
            </p:oleObj>
          </a:graphicData>
        </a:graphic>
      </p:graphicFrame>
      <p:sp>
        <p:nvSpPr>
          <p:cNvPr id="26" name="Content Placeholder 2"/>
          <p:cNvSpPr txBox="1">
            <a:spLocks/>
          </p:cNvSpPr>
          <p:nvPr/>
        </p:nvSpPr>
        <p:spPr>
          <a:xfrm>
            <a:off x="1798638" y="4301648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>
                <a:solidFill>
                  <a:srgbClr val="FF0000"/>
                </a:solidFill>
                <a:latin typeface="Arial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ncorrect </a:t>
            </a: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3599128" y="4486314"/>
            <a:ext cx="74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4320824" y="4307877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>
                <a:solidFill>
                  <a:srgbClr val="FF0000"/>
                </a:solidFill>
                <a:latin typeface="Arial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ncorrect </a:t>
            </a:r>
          </a:p>
        </p:txBody>
      </p:sp>
      <p:sp>
        <p:nvSpPr>
          <p:cNvPr id="7" name="流程圖: 接點 6"/>
          <p:cNvSpPr/>
          <p:nvPr/>
        </p:nvSpPr>
        <p:spPr>
          <a:xfrm>
            <a:off x="6003950" y="4432314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272636" y="430787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scale factor</a:t>
            </a:r>
            <a:endParaRPr lang="zh-TW" alt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821832" y="4899968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solidFill>
                  <a:srgbClr val="00B050"/>
                </a:solidFill>
                <a:latin typeface="Arial"/>
              </a:rPr>
              <a:t>correct </a:t>
            </a:r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3622322" y="5084634"/>
            <a:ext cx="74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4344018" y="4906197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solidFill>
                  <a:srgbClr val="00B050"/>
                </a:solidFill>
                <a:latin typeface="Arial"/>
              </a:rPr>
              <a:t>correct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 </a:t>
            </a:r>
          </a:p>
        </p:txBody>
      </p:sp>
      <p:sp>
        <p:nvSpPr>
          <p:cNvPr id="34" name="矩形 33"/>
          <p:cNvSpPr/>
          <p:nvPr/>
        </p:nvSpPr>
        <p:spPr>
          <a:xfrm>
            <a:off x="6295830" y="490619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scale factor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5892126" y="4950926"/>
            <a:ext cx="175564" cy="278811"/>
          </a:xfrm>
          <a:prstGeom prst="line">
            <a:avLst/>
          </a:prstGeom>
          <a:ln w="349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844726" y="5499028"/>
            <a:ext cx="730585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If                   then </a:t>
            </a:r>
            <a:r>
              <a:rPr lang="en-US" altLang="zh-TW" sz="2400" dirty="0" smtClean="0">
                <a:solidFill>
                  <a:srgbClr val="7030A0"/>
                </a:solidFill>
                <a:latin typeface="Arial"/>
              </a:rPr>
              <a:t>scale factor                               </a:t>
            </a:r>
          </a:p>
        </p:txBody>
      </p:sp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16764055"/>
              </p:ext>
            </p:extLst>
          </p:nvPr>
        </p:nvGraphicFramePr>
        <p:xfrm>
          <a:off x="1374069" y="5295900"/>
          <a:ext cx="1459441" cy="776288"/>
        </p:xfrm>
        <a:graphic>
          <a:graphicData uri="http://schemas.openxmlformats.org/presentationml/2006/ole">
            <p:oleObj spid="_x0000_s27310" name="方程式" r:id="rId7" imgW="634680" imgH="393480" progId="Equation.3">
              <p:embed/>
            </p:oleObj>
          </a:graphicData>
        </a:graphic>
      </p:graphicFrame>
      <p:graphicFrame>
        <p:nvGraphicFramePr>
          <p:cNvPr id="41" name="物件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37683971"/>
              </p:ext>
            </p:extLst>
          </p:nvPr>
        </p:nvGraphicFramePr>
        <p:xfrm>
          <a:off x="5234019" y="5541060"/>
          <a:ext cx="496888" cy="325438"/>
        </p:xfrm>
        <a:graphic>
          <a:graphicData uri="http://schemas.openxmlformats.org/presentationml/2006/ole">
            <p:oleObj spid="_x0000_s27311" name="方程式" r:id="rId8" imgW="215640" imgH="164880" progId="Equation.3">
              <p:embed/>
            </p:oleObj>
          </a:graphicData>
        </a:graphic>
      </p:graphicFrame>
      <p:graphicFrame>
        <p:nvGraphicFramePr>
          <p:cNvPr id="35" name="物件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53590548"/>
              </p:ext>
            </p:extLst>
          </p:nvPr>
        </p:nvGraphicFramePr>
        <p:xfrm>
          <a:off x="5233225" y="3306160"/>
          <a:ext cx="995363" cy="533400"/>
        </p:xfrm>
        <a:graphic>
          <a:graphicData uri="http://schemas.openxmlformats.org/presentationml/2006/ole">
            <p:oleObj spid="_x0000_s27312" name="方程式" r:id="rId9" imgW="368280" imgH="228600" progId="Equation.3">
              <p:embed/>
            </p:oleObj>
          </a:graphicData>
        </a:graphic>
      </p:graphicFrame>
      <p:graphicFrame>
        <p:nvGraphicFramePr>
          <p:cNvPr id="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85560787"/>
              </p:ext>
            </p:extLst>
          </p:nvPr>
        </p:nvGraphicFramePr>
        <p:xfrm>
          <a:off x="7494141" y="3293438"/>
          <a:ext cx="387350" cy="538162"/>
        </p:xfrm>
        <a:graphic>
          <a:graphicData uri="http://schemas.openxmlformats.org/presentationml/2006/ole">
            <p:oleObj spid="_x0000_s27313" name="方程式" r:id="rId10" imgW="164880" imgH="228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6" grpId="0"/>
      <p:bldP spid="27" grpId="0"/>
      <p:bldP spid="7" grpId="0" animBg="1"/>
      <p:bldP spid="8" grpId="0"/>
      <p:bldP spid="30" grpId="0"/>
      <p:bldP spid="32" grpId="0"/>
      <p:bldP spid="34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5966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Combine weak classifiers into 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561975" y="1485900"/>
          <a:ext cx="8058150" cy="546100"/>
        </p:xfrm>
        <a:graphic>
          <a:graphicData uri="http://schemas.openxmlformats.org/presentationml/2006/ole">
            <p:oleObj spid="_x0000_s57496" name="方程式" r:id="rId4" imgW="3530600" imgH="228600" progId="Equation.3">
              <p:embed/>
            </p:oleObj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Strong classifier: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5203322"/>
              </p:ext>
            </p:extLst>
          </p:nvPr>
        </p:nvGraphicFramePr>
        <p:xfrm>
          <a:off x="627063" y="3041650"/>
          <a:ext cx="2871787" cy="984250"/>
        </p:xfrm>
        <a:graphic>
          <a:graphicData uri="http://schemas.openxmlformats.org/presentationml/2006/ole">
            <p:oleObj spid="_x0000_s57497" name="方程式" r:id="rId5" imgW="1218960" imgH="431640" progId="Equation.3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9262457"/>
              </p:ext>
            </p:extLst>
          </p:nvPr>
        </p:nvGraphicFramePr>
        <p:xfrm>
          <a:off x="3738386" y="3249572"/>
          <a:ext cx="867481" cy="533834"/>
        </p:xfrm>
        <a:graphic>
          <a:graphicData uri="http://schemas.openxmlformats.org/presentationml/2006/ole">
            <p:oleObj spid="_x0000_s57498" name="方程式" r:id="rId6" imgW="368280" imgH="228600" progId="Equation.3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25395811"/>
              </p:ext>
            </p:extLst>
          </p:nvPr>
        </p:nvGraphicFramePr>
        <p:xfrm>
          <a:off x="6554788" y="3225800"/>
          <a:ext cx="363537" cy="495300"/>
        </p:xfrm>
        <a:graphic>
          <a:graphicData uri="http://schemas.openxmlformats.org/presentationml/2006/ole">
            <p:oleObj spid="_x0000_s57499" name="方程式" r:id="rId7" imgW="164880" imgH="228600" progId="Equation.3">
              <p:embed/>
            </p:oleObj>
          </a:graphicData>
        </a:graphic>
      </p:graphicFrame>
      <p:sp>
        <p:nvSpPr>
          <p:cNvPr id="18" name="右彎箭號 17"/>
          <p:cNvSpPr/>
          <p:nvPr/>
        </p:nvSpPr>
        <p:spPr>
          <a:xfrm rot="16200000" flipV="1">
            <a:off x="4945245" y="2917943"/>
            <a:ext cx="619948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右彎箭號 18"/>
          <p:cNvSpPr/>
          <p:nvPr/>
        </p:nvSpPr>
        <p:spPr>
          <a:xfrm rot="16200000" flipH="1" flipV="1">
            <a:off x="7343995" y="3382659"/>
            <a:ext cx="654059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8186736"/>
              </p:ext>
            </p:extLst>
          </p:nvPr>
        </p:nvGraphicFramePr>
        <p:xfrm>
          <a:off x="3749675" y="4089400"/>
          <a:ext cx="1389063" cy="863600"/>
        </p:xfrm>
        <a:graphic>
          <a:graphicData uri="http://schemas.openxmlformats.org/presentationml/2006/ole">
            <p:oleObj spid="_x0000_s57500" name="方程式" r:id="rId8" imgW="634680" imgH="393480" progId="Equation.3">
              <p:embed/>
            </p:oleObj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7220219"/>
              </p:ext>
            </p:extLst>
          </p:nvPr>
        </p:nvGraphicFramePr>
        <p:xfrm>
          <a:off x="6554788" y="4367213"/>
          <a:ext cx="884237" cy="496887"/>
        </p:xfrm>
        <a:graphic>
          <a:graphicData uri="http://schemas.openxmlformats.org/presentationml/2006/ole">
            <p:oleObj spid="_x0000_s57501" name="方程式" r:id="rId9" imgW="406080" imgH="228600" progId="Equation.3">
              <p:embed/>
            </p:oleObj>
          </a:graphicData>
        </a:graphic>
      </p:graphicFrame>
      <p:sp>
        <p:nvSpPr>
          <p:cNvPr id="21" name="矩形 20"/>
          <p:cNvSpPr/>
          <p:nvPr/>
        </p:nvSpPr>
        <p:spPr>
          <a:xfrm>
            <a:off x="230400" y="2431451"/>
            <a:ext cx="385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Weight of weak classifier</a:t>
            </a:r>
          </a:p>
        </p:txBody>
      </p:sp>
    </p:spTree>
    <p:extLst>
      <p:ext uri="{BB962C8B-B14F-4D97-AF65-F5344CB8AC3E}">
        <p14:creationId xmlns:p14="http://schemas.microsoft.com/office/powerpoint/2010/main" xmlns="" val="192688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A toy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Diversity by re-weighting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14" cy="4251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7" y="1951200"/>
            <a:ext cx="5683013" cy="4251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Update the weight of data by previous classifier</a:t>
            </a:r>
          </a:p>
        </p:txBody>
      </p:sp>
      <p:sp>
        <p:nvSpPr>
          <p:cNvPr id="11" name="矩形 10"/>
          <p:cNvSpPr/>
          <p:nvPr/>
        </p:nvSpPr>
        <p:spPr>
          <a:xfrm>
            <a:off x="765199" y="1952592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Initially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75778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1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65199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2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3 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4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9676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158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56" cy="4248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4400" cy="4246545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6520873" y="3371295"/>
            <a:ext cx="17092" cy="2678523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894933" y="3345184"/>
            <a:ext cx="16259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894933" y="3335948"/>
            <a:ext cx="0" cy="271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75778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1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65199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2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3 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4 </a:t>
            </a:r>
            <a:endParaRPr lang="zh-TW" alt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Build complex boundary by horizontal and vertical lines</a:t>
            </a:r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  <p:bldP spid="24" grpId="0"/>
      <p:bldP spid="24" grpId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71116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 in action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9698" name="Picture 2" descr="D:\ComputerVision\Github\AdaBoostExample\Presentation\Circle_da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1200" y="1951200"/>
            <a:ext cx="5582738" cy="4248000"/>
          </a:xfrm>
          <a:prstGeom prst="rect">
            <a:avLst/>
          </a:prstGeom>
          <a:noFill/>
        </p:spPr>
      </p:pic>
      <p:pic>
        <p:nvPicPr>
          <p:cNvPr id="29699" name="Picture 3" descr="D:\ComputerVision\Github\AdaBoostExample\Presentation\Circle_data_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1200" y="1951200"/>
            <a:ext cx="5582737" cy="4248000"/>
          </a:xfrm>
          <a:prstGeom prst="rect">
            <a:avLst/>
          </a:prstGeom>
          <a:noFill/>
        </p:spPr>
      </p:pic>
      <p:pic>
        <p:nvPicPr>
          <p:cNvPr id="29700" name="Picture 4" descr="D:\ComputerVision\Github\AdaBoostExample\Presentation\Circle_data_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71200" y="1951200"/>
            <a:ext cx="5582738" cy="4248000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765199" y="1951200"/>
            <a:ext cx="905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76 </a:t>
            </a:r>
            <a:endParaRPr lang="zh-TW" alt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A more complicated example</a:t>
            </a:r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1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toy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/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23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7" descr="D:\ComputerVision\Github\AdaBoostExample\Presentation\Posit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81" y="997283"/>
            <a:ext cx="5300151" cy="2650075"/>
          </a:xfrm>
          <a:prstGeom prst="rect">
            <a:avLst/>
          </a:prstGeom>
          <a:noFill/>
        </p:spPr>
      </p:pic>
      <p:pic>
        <p:nvPicPr>
          <p:cNvPr id="41992" name="Picture 8" descr="D:\ComputerVision\Github\AdaBoostExample\Presentation\Negati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981" y="3785010"/>
            <a:ext cx="5300151" cy="2650075"/>
          </a:xfrm>
          <a:prstGeom prst="rect">
            <a:avLst/>
          </a:prstGeom>
          <a:noFill/>
        </p:spPr>
      </p:pic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1484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 from label data(supervised)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791200" y="24722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51133" y="21293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740400" y="49614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51133" y="46185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Background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4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3565400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098412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Vehicle detection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025495" y="2230451"/>
            <a:ext cx="3179035" cy="2640651"/>
          </a:xfrm>
          <a:prstGeom prst="rect">
            <a:avLst/>
          </a:prstGeom>
          <a:noFill/>
          <a:ln w="5397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2726111" y="2230451"/>
            <a:ext cx="0" cy="2640651"/>
          </a:xfrm>
          <a:prstGeom prst="line">
            <a:avLst/>
          </a:prstGeom>
          <a:ln w="44450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4420" y="3038555"/>
            <a:ext cx="2615012" cy="1483257"/>
          </a:xfrm>
          <a:prstGeom prst="rect">
            <a:avLst/>
          </a:prstGeom>
          <a:noFill/>
          <a:ln w="5397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5712" y="1896533"/>
            <a:ext cx="1512606" cy="727105"/>
          </a:xfrm>
          <a:prstGeom prst="rect">
            <a:avLst/>
          </a:prstGeom>
          <a:noFill/>
          <a:ln w="539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905712" y="2234369"/>
            <a:ext cx="1512606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05712" y="2188116"/>
            <a:ext cx="1512606" cy="435522"/>
          </a:xfrm>
          <a:prstGeom prst="rect">
            <a:avLst/>
          </a:prstGeom>
          <a:solidFill>
            <a:schemeClr val="tx1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What features can we use to detect vehicle?</a:t>
            </a:r>
          </a:p>
        </p:txBody>
      </p:sp>
    </p:spTree>
    <p:extLst>
      <p:ext uri="{BB962C8B-B14F-4D97-AF65-F5344CB8AC3E}">
        <p14:creationId xmlns:p14="http://schemas.microsoft.com/office/powerpoint/2010/main" xmlns="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" grpId="0" animBg="1"/>
      <p:bldP spid="2" grpId="1" animBg="1"/>
      <p:bldP spid="13" grpId="0" animBg="1"/>
      <p:bldP spid="13" grpId="1" animBg="1"/>
      <p:bldP spid="7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028073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Haar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-like feature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23347" y="4982527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865294" y="4982526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925961" y="4665134"/>
            <a:ext cx="121789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806450" y="4665134"/>
            <a:ext cx="107442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38049" y="2291752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2286771" y="2291752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2286771" y="3984463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38049" y="3984463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19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Difference of the sum of pixels of areas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Combination of different types, positions, and sizes</a:t>
            </a:r>
          </a:p>
        </p:txBody>
      </p:sp>
      <p:pic>
        <p:nvPicPr>
          <p:cNvPr id="44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4180" y="2302088"/>
            <a:ext cx="1791017" cy="1544546"/>
          </a:xfrm>
          <a:prstGeom prst="rect">
            <a:avLst/>
          </a:prstGeom>
          <a:noFill/>
        </p:spPr>
      </p:pic>
      <p:sp>
        <p:nvSpPr>
          <p:cNvPr id="45" name="矩形 44"/>
          <p:cNvSpPr/>
          <p:nvPr/>
        </p:nvSpPr>
        <p:spPr>
          <a:xfrm rot="16200000">
            <a:off x="5747510" y="2454435"/>
            <a:ext cx="110789" cy="688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 rot="16200000">
            <a:off x="5743998" y="2581434"/>
            <a:ext cx="130511" cy="688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9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7805" y="2302088"/>
            <a:ext cx="1791017" cy="1544546"/>
          </a:xfrm>
          <a:prstGeom prst="rect">
            <a:avLst/>
          </a:prstGeom>
          <a:noFill/>
        </p:spPr>
      </p:pic>
      <p:sp>
        <p:nvSpPr>
          <p:cNvPr id="47" name="矩形 46"/>
          <p:cNvSpPr/>
          <p:nvPr/>
        </p:nvSpPr>
        <p:spPr>
          <a:xfrm rot="16200000">
            <a:off x="1251262" y="2450044"/>
            <a:ext cx="111600" cy="688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 rot="16200000">
            <a:off x="1251261" y="2566451"/>
            <a:ext cx="111600" cy="688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8378382" y="2908705"/>
            <a:ext cx="126000" cy="615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8504382" y="2908705"/>
            <a:ext cx="125204" cy="61540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651870" y="2908705"/>
            <a:ext cx="126000" cy="615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3777870" y="2908705"/>
            <a:ext cx="125204" cy="61540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4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9952" y="3985200"/>
            <a:ext cx="1791017" cy="1544546"/>
          </a:xfrm>
          <a:prstGeom prst="rect">
            <a:avLst/>
          </a:prstGeom>
          <a:noFill/>
        </p:spPr>
      </p:pic>
      <p:sp>
        <p:nvSpPr>
          <p:cNvPr id="55" name="矩形 54"/>
          <p:cNvSpPr/>
          <p:nvPr/>
        </p:nvSpPr>
        <p:spPr>
          <a:xfrm>
            <a:off x="5132421" y="4641553"/>
            <a:ext cx="112679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5003800" y="4641553"/>
            <a:ext cx="116552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7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7805" y="3984463"/>
            <a:ext cx="1791017" cy="1544546"/>
          </a:xfrm>
          <a:prstGeom prst="rect">
            <a:avLst/>
          </a:prstGeom>
          <a:noFill/>
        </p:spPr>
      </p:pic>
      <p:sp>
        <p:nvSpPr>
          <p:cNvPr id="58" name="矩形 57"/>
          <p:cNvSpPr/>
          <p:nvPr/>
        </p:nvSpPr>
        <p:spPr>
          <a:xfrm>
            <a:off x="2723347" y="5134927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2875747" y="5134927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7150418" y="4982400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7300768" y="4982581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7150418" y="5120231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7302818" y="5119653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流程圖: 接點 63"/>
          <p:cNvSpPr/>
          <p:nvPr/>
        </p:nvSpPr>
        <p:spPr>
          <a:xfrm>
            <a:off x="925961" y="2699249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913892" y="2422250"/>
            <a:ext cx="937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(</a:t>
            </a:r>
            <a:r>
              <a:rPr lang="en-US" altLang="zh-TW" sz="1200" dirty="0" smtClean="0">
                <a:solidFill>
                  <a:srgbClr val="2705F5"/>
                </a:solidFill>
              </a:rPr>
              <a:t>x, y</a:t>
            </a:r>
            <a:r>
              <a:rPr lang="en-US" altLang="zh-TW" sz="1200" dirty="0" smtClean="0"/>
              <a:t>, </a:t>
            </a:r>
            <a:r>
              <a:rPr lang="en-US" altLang="zh-TW" sz="1200" dirty="0" smtClean="0">
                <a:solidFill>
                  <a:srgbClr val="FF5050"/>
                </a:solidFill>
              </a:rPr>
              <a:t>W, H</a:t>
            </a:r>
            <a:r>
              <a:rPr lang="en-US" altLang="zh-TW" sz="1200" dirty="0" smtClean="0"/>
              <a:t>)</a:t>
            </a:r>
            <a:endParaRPr lang="zh-TW" altLang="en-US" sz="1200" dirty="0"/>
          </a:p>
        </p:txBody>
      </p:sp>
      <p:sp>
        <p:nvSpPr>
          <p:cNvPr id="66" name="矩形 65"/>
          <p:cNvSpPr/>
          <p:nvPr/>
        </p:nvSpPr>
        <p:spPr>
          <a:xfrm>
            <a:off x="1870378" y="1894099"/>
            <a:ext cx="800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1C5D9C"/>
                </a:solidFill>
              </a:rPr>
              <a:t>Types</a:t>
            </a:r>
            <a:endParaRPr lang="zh-TW" altLang="en-US" dirty="0">
              <a:solidFill>
                <a:srgbClr val="1C5D9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8049" y="6060059"/>
            <a:ext cx="6288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Robust Real-Time Face </a:t>
            </a:r>
            <a:r>
              <a:rPr lang="en-US" altLang="zh-TW" dirty="0" smtClean="0"/>
              <a:t>Detection, 2001, Viola and Jones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02779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Conclusion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20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noProof="0" dirty="0" smtClean="0">
                <a:latin typeface="Arial"/>
              </a:rPr>
              <a:t>Two heads are better than one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noProof="0" dirty="0" smtClean="0">
                <a:latin typeface="Arial"/>
              </a:rPr>
              <a:t>Re-weight data for the </a:t>
            </a:r>
            <a:r>
              <a:rPr lang="en-US" altLang="zh-TW" sz="2400" dirty="0" smtClean="0"/>
              <a:t>diversity of classifier</a:t>
            </a:r>
            <a:endParaRPr kumimoji="0" lang="en-US" altLang="zh-TW" sz="24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28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群組 8"/>
          <p:cNvGrpSpPr/>
          <p:nvPr/>
        </p:nvGrpSpPr>
        <p:grpSpPr>
          <a:xfrm>
            <a:off x="363792" y="2141097"/>
            <a:ext cx="8448368" cy="1766583"/>
            <a:chOff x="363792" y="3329444"/>
            <a:chExt cx="8448368" cy="1766583"/>
          </a:xfrm>
        </p:grpSpPr>
        <p:sp>
          <p:nvSpPr>
            <p:cNvPr id="10" name="圓角矩形 9"/>
            <p:cNvSpPr/>
            <p:nvPr/>
          </p:nvSpPr>
          <p:spPr bwMode="auto">
            <a:xfrm>
              <a:off x="1420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2563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3706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5687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6830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5" name="向右箭號 14"/>
            <p:cNvSpPr/>
            <p:nvPr/>
          </p:nvSpPr>
          <p:spPr bwMode="auto">
            <a:xfrm>
              <a:off x="363792" y="3626868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11712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0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59624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790336" y="3676028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2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87960" y="3676028"/>
              <a:ext cx="93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N-1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870288" y="3676028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10" idx="3"/>
              <a:endCxn id="11" idx="1"/>
            </p:cNvCxnSpPr>
            <p:nvPr/>
          </p:nvCxnSpPr>
          <p:spPr bwMode="auto">
            <a:xfrm>
              <a:off x="2335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2" name="直線單箭頭接點 21"/>
            <p:cNvCxnSpPr>
              <a:stCxn id="11" idx="3"/>
              <a:endCxn id="12" idx="1"/>
            </p:cNvCxnSpPr>
            <p:nvPr/>
          </p:nvCxnSpPr>
          <p:spPr bwMode="auto">
            <a:xfrm>
              <a:off x="3478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3" name="直線單箭頭接點 22"/>
            <p:cNvCxnSpPr>
              <a:stCxn id="13" idx="3"/>
              <a:endCxn id="14" idx="1"/>
            </p:cNvCxnSpPr>
            <p:nvPr/>
          </p:nvCxnSpPr>
          <p:spPr bwMode="auto">
            <a:xfrm>
              <a:off x="6602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4" name="直線單箭頭接點 23"/>
            <p:cNvCxnSpPr>
              <a:stCxn id="12" idx="3"/>
            </p:cNvCxnSpPr>
            <p:nvPr/>
          </p:nvCxnSpPr>
          <p:spPr bwMode="auto">
            <a:xfrm>
              <a:off x="4621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5" name="直線單箭頭接點 24"/>
            <p:cNvCxnSpPr>
              <a:endCxn id="13" idx="1"/>
            </p:cNvCxnSpPr>
            <p:nvPr/>
          </p:nvCxnSpPr>
          <p:spPr bwMode="auto">
            <a:xfrm>
              <a:off x="5459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26" name="文字方塊 25"/>
            <p:cNvSpPr txBox="1"/>
            <p:nvPr/>
          </p:nvSpPr>
          <p:spPr>
            <a:xfrm>
              <a:off x="4744064" y="3329444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 smtClean="0"/>
                <a:t>…</a:t>
              </a:r>
              <a:endParaRPr lang="zh-TW" altLang="en-US" sz="4000" b="1" dirty="0"/>
            </a:p>
          </p:txBody>
        </p:sp>
        <p:sp>
          <p:nvSpPr>
            <p:cNvPr id="27" name="向右箭號 26"/>
            <p:cNvSpPr/>
            <p:nvPr/>
          </p:nvSpPr>
          <p:spPr bwMode="auto">
            <a:xfrm>
              <a:off x="7897760" y="3629324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cxnSp>
          <p:nvCxnSpPr>
            <p:cNvPr id="28" name="直線單箭頭接點 27"/>
            <p:cNvCxnSpPr>
              <a:stCxn id="10" idx="2"/>
            </p:cNvCxnSpPr>
            <p:nvPr/>
          </p:nvCxnSpPr>
          <p:spPr bwMode="auto">
            <a:xfrm>
              <a:off x="1877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9" name="直線單箭頭接點 28"/>
            <p:cNvCxnSpPr>
              <a:stCxn id="11" idx="2"/>
            </p:cNvCxnSpPr>
            <p:nvPr/>
          </p:nvCxnSpPr>
          <p:spPr bwMode="auto">
            <a:xfrm>
              <a:off x="3020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0" name="直線單箭頭接點 29"/>
            <p:cNvCxnSpPr>
              <a:stCxn id="12" idx="2"/>
            </p:cNvCxnSpPr>
            <p:nvPr/>
          </p:nvCxnSpPr>
          <p:spPr bwMode="auto">
            <a:xfrm>
              <a:off x="4163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1" name="直線單箭頭接點 30"/>
            <p:cNvCxnSpPr>
              <a:stCxn id="13" idx="2"/>
            </p:cNvCxnSpPr>
            <p:nvPr/>
          </p:nvCxnSpPr>
          <p:spPr bwMode="auto">
            <a:xfrm>
              <a:off x="6145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2" name="直線單箭頭接點 31"/>
            <p:cNvCxnSpPr>
              <a:stCxn id="14" idx="2"/>
            </p:cNvCxnSpPr>
            <p:nvPr/>
          </p:nvCxnSpPr>
          <p:spPr bwMode="auto">
            <a:xfrm>
              <a:off x="7288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33" name="文字方塊 32"/>
            <p:cNvSpPr txBox="1"/>
            <p:nvPr/>
          </p:nvSpPr>
          <p:spPr>
            <a:xfrm>
              <a:off x="1546120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679288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37032" y="4816572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810864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951408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98208" y="349414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Input</a:t>
              </a:r>
              <a:endParaRPr lang="zh-TW" altLang="en-US" sz="1200" b="1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914968" y="34965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Output</a:t>
              </a:r>
              <a:endParaRPr lang="zh-TW" altLang="en-US" sz="1200" b="1" dirty="0"/>
            </a:p>
          </p:txBody>
        </p: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228600" y="910116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1~2% target patches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Remove false cases fast</a:t>
            </a:r>
          </a:p>
        </p:txBody>
      </p:sp>
      <p:sp>
        <p:nvSpPr>
          <p:cNvPr id="35" name="圓角矩形 34"/>
          <p:cNvSpPr/>
          <p:nvPr/>
        </p:nvSpPr>
        <p:spPr bwMode="auto">
          <a:xfrm>
            <a:off x="1414608" y="4425950"/>
            <a:ext cx="6216448" cy="1879600"/>
          </a:xfrm>
          <a:prstGeom prst="roundRect">
            <a:avLst/>
          </a:prstGeom>
          <a:solidFill>
            <a:srgbClr val="6C7472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8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20130" y="442595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Stage 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1414608" y="2981325"/>
            <a:ext cx="6152" cy="169227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2335160" y="2981325"/>
            <a:ext cx="5107040" cy="146367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3264" y="4910339"/>
            <a:ext cx="1120895" cy="966643"/>
          </a:xfrm>
          <a:prstGeom prst="rect">
            <a:avLst/>
          </a:prstGeom>
          <a:noFill/>
        </p:spPr>
      </p:pic>
      <p:sp>
        <p:nvSpPr>
          <p:cNvPr id="59" name="矩形 58"/>
          <p:cNvSpPr/>
          <p:nvPr/>
        </p:nvSpPr>
        <p:spPr>
          <a:xfrm rot="16200000">
            <a:off x="2256084" y="5384060"/>
            <a:ext cx="72000" cy="556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 rot="16200000">
            <a:off x="2256084" y="5457149"/>
            <a:ext cx="72000" cy="55606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2987" y="4909250"/>
            <a:ext cx="1120895" cy="966643"/>
          </a:xfrm>
          <a:prstGeom prst="rect">
            <a:avLst/>
          </a:prstGeom>
          <a:noFill/>
        </p:spPr>
      </p:pic>
      <p:pic>
        <p:nvPicPr>
          <p:cNvPr id="62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619" y="4909250"/>
            <a:ext cx="1120895" cy="966643"/>
          </a:xfrm>
          <a:prstGeom prst="rect">
            <a:avLst/>
          </a:prstGeom>
          <a:noFill/>
        </p:spPr>
      </p:pic>
      <p:pic>
        <p:nvPicPr>
          <p:cNvPr id="63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9610" y="4909250"/>
            <a:ext cx="1120895" cy="966643"/>
          </a:xfrm>
          <a:prstGeom prst="rect">
            <a:avLst/>
          </a:prstGeom>
          <a:noFill/>
        </p:spPr>
      </p:pic>
      <p:sp>
        <p:nvSpPr>
          <p:cNvPr id="64" name="矩形 63"/>
          <p:cNvSpPr/>
          <p:nvPr/>
        </p:nvSpPr>
        <p:spPr>
          <a:xfrm rot="16200000">
            <a:off x="2258053" y="5536460"/>
            <a:ext cx="72000" cy="556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4153296" y="5381625"/>
            <a:ext cx="72000" cy="164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4236985" y="5381625"/>
            <a:ext cx="72000" cy="16404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 rot="16200000">
            <a:off x="5196492" y="5157217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 rot="16200000">
            <a:off x="5192286" y="5269421"/>
            <a:ext cx="116408" cy="10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6189610" y="5461007"/>
            <a:ext cx="121789" cy="84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6311399" y="5461007"/>
            <a:ext cx="107442" cy="846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9" grpId="0" animBg="1"/>
      <p:bldP spid="60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Is </a:t>
            </a:r>
            <a:r>
              <a:rPr lang="en-US" altLang="zh-TW" sz="2400" dirty="0" smtClean="0"/>
              <a:t>this a picture of a banana?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Want to find some rules to describe a banana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0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Rule 1: Bananas are </a:t>
            </a:r>
            <a:r>
              <a:rPr lang="en-US" altLang="zh-TW" sz="2400" dirty="0" smtClean="0"/>
              <a:t>yellow</a:t>
            </a:r>
            <a:endParaRPr lang="en-US" altLang="zh-TW" sz="2400" dirty="0"/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56532" y="456364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856532" y="2570935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561253" y="4560198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774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 animBg="1"/>
      <p:bldP spid="26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2427" y="2905004"/>
            <a:ext cx="393700" cy="24574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6220" y="2905004"/>
            <a:ext cx="600527" cy="24574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15947" y="2862542"/>
            <a:ext cx="620431" cy="3306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97018" y="2684542"/>
            <a:ext cx="1271271" cy="65391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84564" y="4752633"/>
            <a:ext cx="810897" cy="60817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08150" y="4668458"/>
            <a:ext cx="1171750" cy="96776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16719" y="4334689"/>
            <a:ext cx="880711" cy="1323774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8032" y="4838775"/>
            <a:ext cx="556259" cy="47368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013290">
            <a:off x="7897221" y="2850263"/>
            <a:ext cx="456249" cy="31286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2427" y="4852431"/>
            <a:ext cx="482281" cy="48228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Rule 2: Bananas can be green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4092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914067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3708969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508150" y="253432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708968" y="4497627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7787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750" y="2813501"/>
            <a:ext cx="920387" cy="43469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6219" y="2813501"/>
            <a:ext cx="968605" cy="39636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0906" y="2770789"/>
            <a:ext cx="1004522" cy="53537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16719" y="2964125"/>
            <a:ext cx="594085" cy="30558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6220" y="4852431"/>
            <a:ext cx="594541" cy="44590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8100" y="4829252"/>
            <a:ext cx="736600" cy="60836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06000" y="4635500"/>
            <a:ext cx="533652" cy="80211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0906" y="4700103"/>
            <a:ext cx="933410" cy="79485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205450">
            <a:off x="7742549" y="2744987"/>
            <a:ext cx="696874" cy="48861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434" y="4891225"/>
            <a:ext cx="407112" cy="40711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3: Bananas </a:t>
            </a:r>
            <a:r>
              <a:rPr lang="en-US" altLang="zh-TW" sz="2400" smtClean="0"/>
              <a:t>are elongated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09204" y="257811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858798" y="452549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3078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6144" y="2964125"/>
            <a:ext cx="622300" cy="29390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2824" y="2967245"/>
            <a:ext cx="686556" cy="2809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02456" y="2967245"/>
            <a:ext cx="471964" cy="25154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06000" y="2967245"/>
            <a:ext cx="495181" cy="2547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3427" y="4709515"/>
            <a:ext cx="1205350" cy="73220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8956" y="4901618"/>
            <a:ext cx="480343" cy="39672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2815" y="4793123"/>
            <a:ext cx="355543" cy="53440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6114" y="4955527"/>
            <a:ext cx="495793" cy="42219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205450">
            <a:off x="7619430" y="2637501"/>
            <a:ext cx="1039767" cy="7290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3538" y="4980371"/>
            <a:ext cx="317966" cy="31796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4: Bananas have brown spots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58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2888482" y="1977924"/>
            <a:ext cx="3204672" cy="3409772"/>
          </a:xfrm>
          <a:prstGeom prst="round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3404709" y="2253991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1: Yellow</a:t>
            </a:r>
            <a:r>
              <a:rPr lang="en-US" altLang="zh-TW" dirty="0" smtClean="0">
                <a:solidFill>
                  <a:srgbClr val="FFFF00"/>
                </a:solidFill>
              </a:rPr>
              <a:t>111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404709" y="3033863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2: Green</a:t>
            </a:r>
            <a:r>
              <a:rPr lang="en-US" altLang="zh-TW" dirty="0" smtClean="0">
                <a:solidFill>
                  <a:srgbClr val="FFFF00"/>
                </a:solidFill>
              </a:rPr>
              <a:t>111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3404708" y="3866889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3: Elongated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404707" y="4640107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4: Spots</a:t>
            </a:r>
            <a:r>
              <a:rPr lang="en-US" altLang="zh-TW" dirty="0" smtClean="0">
                <a:solidFill>
                  <a:srgbClr val="FFFF00"/>
                </a:solidFill>
              </a:rPr>
              <a:t>111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3404708" y="1782638"/>
            <a:ext cx="2172215" cy="164967"/>
          </a:xfrm>
          <a:prstGeom prst="roundRect">
            <a:avLst/>
          </a:prstGeom>
          <a:solidFill>
            <a:srgbClr val="FFC0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 Classifier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6964" y="3009121"/>
            <a:ext cx="1298961" cy="1237650"/>
          </a:xfrm>
          <a:prstGeom prst="rect">
            <a:avLst/>
          </a:prstGeom>
          <a:noFill/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2111361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72804" y="333021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?</a:t>
            </a:r>
            <a:endParaRPr lang="zh-TW" altLang="en-US" sz="3200" dirty="0"/>
          </a:p>
        </p:txBody>
      </p:sp>
      <p:sp>
        <p:nvSpPr>
          <p:cNvPr id="32" name="向右箭號 31"/>
          <p:cNvSpPr/>
          <p:nvPr/>
        </p:nvSpPr>
        <p:spPr>
          <a:xfrm>
            <a:off x="6253108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8852" y="3337516"/>
            <a:ext cx="920387" cy="43469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049564" y="2949057"/>
            <a:ext cx="1298961" cy="1237650"/>
          </a:xfrm>
          <a:prstGeom prst="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4244" y="41115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45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5541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Summary of the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42824" y="220609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/>
              <a:t>T</a:t>
            </a:r>
            <a:r>
              <a:rPr lang="en-US" altLang="zh-TW" sz="2400" noProof="0" dirty="0" smtClean="0"/>
              <a:t>he simple rules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105664" y="220680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37234" y="3099842"/>
            <a:ext cx="378097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Kid </a:t>
            </a:r>
            <a:r>
              <a:rPr lang="en-US" altLang="zh-TW" sz="2400" dirty="0" smtClean="0"/>
              <a:t>l</a:t>
            </a:r>
            <a:r>
              <a:rPr lang="en-US" altLang="zh-TW" sz="2400" noProof="0" dirty="0" smtClean="0"/>
              <a:t>earned from pictures 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090922" y="30996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 learner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37235" y="4060470"/>
            <a:ext cx="403707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Change the size of pictures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090922" y="40608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Re-weight data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37235" y="5022774"/>
            <a:ext cx="35684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dirty="0" smtClean="0"/>
              <a:t>Final </a:t>
            </a:r>
            <a:r>
              <a:rPr lang="en-US" altLang="zh-TW" sz="2400" noProof="0" dirty="0" smtClean="0"/>
              <a:t>Banana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090922" y="50220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Strong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00126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Example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536752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Adaboost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906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/>
      <p:bldP spid="26" grpId="0"/>
      <p:bldP spid="30" grpId="0"/>
      <p:bldP spid="31" grpId="0"/>
      <p:bldP spid="33" grpId="0"/>
      <p:bldP spid="34" grpId="0"/>
      <p:bldP spid="36" grpId="0"/>
    </p:bld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customXml/itemProps2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8874</TotalTime>
  <Words>629</Words>
  <Application>Microsoft Office PowerPoint</Application>
  <PresentationFormat>如螢幕大小 (4:3)</PresentationFormat>
  <Paragraphs>252</Paragraphs>
  <Slides>29</Slides>
  <Notes>28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1" baseType="lpstr">
      <vt:lpstr>CorpTemplate</vt:lpstr>
      <vt:lpstr>方程式</vt:lpstr>
      <vt:lpstr>投影片 1</vt:lpstr>
      <vt:lpstr>Agenda</vt:lpstr>
      <vt:lpstr>A Banana Classifier</vt:lpstr>
      <vt:lpstr>A Banana Classifier</vt:lpstr>
      <vt:lpstr>A Banana Classifier</vt:lpstr>
      <vt:lpstr>A Banana Classifier</vt:lpstr>
      <vt:lpstr>A Banana Classifier</vt:lpstr>
      <vt:lpstr>A Banana Classifier</vt:lpstr>
      <vt:lpstr>Summary of the example</vt:lpstr>
      <vt:lpstr>Agenda</vt:lpstr>
      <vt:lpstr>Binary classification problems</vt:lpstr>
      <vt:lpstr>Weak classifier learner</vt:lpstr>
      <vt:lpstr>Decision stump example</vt:lpstr>
      <vt:lpstr>Weak classifier</vt:lpstr>
      <vt:lpstr>Two heads are better than one</vt:lpstr>
      <vt:lpstr>The importance of diversity</vt:lpstr>
      <vt:lpstr>How to pick the diverse classifiers</vt:lpstr>
      <vt:lpstr>Re-weight data</vt:lpstr>
      <vt:lpstr>Combine weak classifiers into strong classifier</vt:lpstr>
      <vt:lpstr>Diversity by re-weighting</vt:lpstr>
      <vt:lpstr>Strong classifier</vt:lpstr>
      <vt:lpstr>Adaboost in action</vt:lpstr>
      <vt:lpstr>Agenda</vt:lpstr>
      <vt:lpstr>Learn from label data(supervised)</vt:lpstr>
      <vt:lpstr>Vehicle detection</vt:lpstr>
      <vt:lpstr>Haar-like feature</vt:lpstr>
      <vt:lpstr>Conclusion</vt:lpstr>
      <vt:lpstr>投影片 28</vt:lpstr>
      <vt:lpstr>Cascade classifier</vt:lpstr>
    </vt:vector>
  </TitlesOfParts>
  <Company>Garmin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Liang, Leon</cp:lastModifiedBy>
  <cp:revision>609</cp:revision>
  <cp:lastPrinted>2013-06-05T19:38:58Z</cp:lastPrinted>
  <dcterms:created xsi:type="dcterms:W3CDTF">2013-04-23T13:39:24Z</dcterms:created>
  <dcterms:modified xsi:type="dcterms:W3CDTF">2015-07-27T11:03:38Z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