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4" r:id="rId28"/>
    <p:sldId id="341" r:id="rId29"/>
    <p:sldId id="332" r:id="rId30"/>
    <p:sldId id="334" r:id="rId31"/>
    <p:sldId id="316" r:id="rId32"/>
    <p:sldId id="343" r:id="rId33"/>
    <p:sldId id="342" r:id="rId34"/>
    <p:sldId id="33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6071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2874" y="-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，那今天為什麼要介紹這個題目呢，因為，我們的行車紀錄器像是</a:t>
            </a:r>
            <a:r>
              <a:rPr lang="en-US" altLang="zh-TW" dirty="0" smtClean="0"/>
              <a:t>IDVR,</a:t>
            </a:r>
            <a:r>
              <a:rPr lang="en-US" altLang="zh-TW" baseline="0" dirty="0" smtClean="0"/>
              <a:t> GDR4X</a:t>
            </a:r>
            <a:r>
              <a:rPr lang="zh-TW" altLang="en-US" baseline="0" dirty="0" smtClean="0"/>
              <a:t>的前車碰撞系統</a:t>
            </a:r>
            <a:endParaRPr lang="en-US" altLang="zh-TW" dirty="0" smtClean="0"/>
          </a:p>
          <a:p>
            <a:r>
              <a:rPr lang="zh-TW" altLang="en-US" dirty="0" smtClean="0"/>
              <a:t>上面的車輛偵測技術就是使用這個演算法來完成</a:t>
            </a:r>
            <a:endParaRPr lang="en-US" altLang="zh-TW" dirty="0" smtClean="0"/>
          </a:p>
          <a:p>
            <a:r>
              <a:rPr lang="zh-TW" altLang="en-US" dirty="0" smtClean="0"/>
              <a:t>的，那我最後也會介紹如何使用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來做</a:t>
            </a:r>
            <a:r>
              <a:rPr lang="en-US" altLang="zh-TW" dirty="0" smtClean="0"/>
              <a:t>vehicle detection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以及一些細節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這是不是一封垃圾郵件，還有今天睡眠品質好不好，這些都屬於二元分類的問題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下面這些圖片，是一些二元分類器的例子，在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的資料平面上，圓形可能代表是香蕉的圖片，三角形代表不是香蕉的圖片</a:t>
            </a:r>
            <a:endParaRPr lang="en-US" altLang="zh-TW" dirty="0" smtClean="0"/>
          </a:p>
          <a:p>
            <a:r>
              <a:rPr lang="zh-TW" altLang="en-US" dirty="0" smtClean="0"/>
              <a:t>一個二元分類器是一條分隔線，能把資料平面分類成藍色和紅色區域</a:t>
            </a:r>
            <a:endParaRPr lang="en-US" altLang="zh-TW" dirty="0" smtClean="0"/>
          </a:p>
          <a:p>
            <a:r>
              <a:rPr lang="zh-TW" altLang="en-US" dirty="0" smtClean="0"/>
              <a:t>要解決二元分類問題，我們的目標就是要找到一條很好的分隔線，能正確的分割圓形 和 三角形的資料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裡面，有一個專門負責找到那些分隔線的演算法，叫做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，只要給他兩種類別的</a:t>
            </a:r>
            <a:r>
              <a:rPr lang="zh-TW" altLang="en-US" baseline="0" dirty="0" smtClean="0"/>
              <a:t>資料他就能</a:t>
            </a:r>
            <a:endParaRPr lang="en-US" altLang="zh-TW" baseline="0" dirty="0" smtClean="0"/>
          </a:p>
          <a:p>
            <a:r>
              <a:rPr lang="zh-TW" altLang="en-US" baseline="0" dirty="0" smtClean="0"/>
              <a:t>找到從中找到分類的方法，</a:t>
            </a:r>
            <a:r>
              <a:rPr lang="zh-TW" altLang="en-US" dirty="0" smtClean="0"/>
              <a:t>就像是之前範例的那個小孩，只要讓他看一些香蕉的圖片 和不是香蕉的圖片，他</a:t>
            </a:r>
            <a:endParaRPr lang="en-US" altLang="zh-TW" dirty="0" smtClean="0"/>
          </a:p>
          <a:p>
            <a:r>
              <a:rPr lang="zh-TW" altLang="en-US" dirty="0" smtClean="0"/>
              <a:t>就能夠找到一些分類香蕉的簡單規則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裡面的一個</a:t>
            </a:r>
            <a:r>
              <a:rPr lang="en-US" altLang="zh-TW" dirty="0" smtClean="0"/>
              <a:t>base algorithm</a:t>
            </a:r>
            <a:r>
              <a:rPr lang="zh-TW" altLang="en-US" dirty="0" smtClean="0"/>
              <a:t>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是在基於這個演算法之上再建構的演算法</a:t>
            </a:r>
            <a:endParaRPr lang="en-US" altLang="zh-TW" dirty="0" smtClean="0"/>
          </a:p>
          <a:p>
            <a:r>
              <a:rPr lang="zh-TW" altLang="en-US" dirty="0" smtClean="0"/>
              <a:t>通常會使用別的機器學習方法來實作</a:t>
            </a:r>
            <a:endParaRPr lang="en-US" altLang="zh-TW" dirty="0" smtClean="0"/>
          </a:p>
          <a:p>
            <a:r>
              <a:rPr lang="zh-TW" altLang="en-US" dirty="0" smtClean="0"/>
              <a:t>那甚麼樣子的演算法能來當作</a:t>
            </a:r>
            <a:r>
              <a:rPr lang="en-US" altLang="zh-TW" dirty="0" smtClean="0"/>
              <a:t>base</a:t>
            </a:r>
            <a:r>
              <a:rPr lang="en-US" altLang="zh-TW" baseline="0" dirty="0" smtClean="0"/>
              <a:t> algorithm?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條件只要學習時能夠把資料的重要性也考慮進去，就像是那個小孩能特別的去注意比較大張的圖片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base algorithm</a:t>
            </a:r>
            <a:r>
              <a:rPr lang="zh-TW" altLang="en-US" dirty="0" smtClean="0"/>
              <a:t>，它叫做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，他的概念是說 通常我們的資料都有很多維度的特徵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一次只看資料的其中一個特徵去做分類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</a:t>
            </a:r>
            <a:endParaRPr lang="en-US" altLang="zh-TW" dirty="0" smtClean="0"/>
          </a:p>
          <a:p>
            <a:r>
              <a:rPr lang="zh-TW" altLang="en-US" dirty="0" smtClean="0"/>
              <a:t>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維的資料上面，如果選到的是</a:t>
            </a:r>
            <a:r>
              <a:rPr lang="en-US" altLang="zh-TW" dirty="0" smtClean="0"/>
              <a:t>x1</a:t>
            </a:r>
            <a:r>
              <a:rPr lang="zh-TW" altLang="en-US" dirty="0" smtClean="0"/>
              <a:t>這個特徵，那他就是一條垂直的線，如果選到</a:t>
            </a:r>
            <a:r>
              <a:rPr lang="en-US" altLang="zh-TW" dirty="0" smtClean="0"/>
              <a:t>x2</a:t>
            </a:r>
            <a:r>
              <a:rPr lang="zh-TW" altLang="en-US" dirty="0" smtClean="0"/>
              <a:t>的話 那他就是一個水平的線</a:t>
            </a:r>
            <a:endParaRPr lang="en-US" altLang="zh-TW" dirty="0" smtClean="0"/>
          </a:p>
          <a:p>
            <a:r>
              <a:rPr lang="zh-TW" altLang="en-US" dirty="0" smtClean="0"/>
              <a:t>門檻值</a:t>
            </a:r>
            <a:r>
              <a:rPr lang="en-US" altLang="zh-TW" dirty="0" smtClean="0"/>
              <a:t>theta</a:t>
            </a:r>
            <a:r>
              <a:rPr lang="zh-TW" altLang="en-US" dirty="0" smtClean="0"/>
              <a:t>代表要從哪裡開始切，方向</a:t>
            </a:r>
            <a:r>
              <a:rPr lang="en-US" altLang="zh-TW" dirty="0" smtClean="0"/>
              <a:t>s</a:t>
            </a:r>
            <a:r>
              <a:rPr lang="zh-TW" altLang="en-US" dirty="0" smtClean="0"/>
              <a:t>代表從哪個方向為</a:t>
            </a:r>
            <a:r>
              <a:rPr lang="en-US" altLang="zh-TW" dirty="0" smtClean="0"/>
              <a:t>+</a:t>
            </a:r>
            <a:r>
              <a:rPr lang="zh-TW" altLang="en-US" dirty="0" smtClean="0"/>
              <a:t>那個方向為</a:t>
            </a:r>
            <a:r>
              <a:rPr lang="en-US" altLang="zh-TW" dirty="0" smtClean="0"/>
              <a:t>-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如果有一個能預測我們睡眠品質好壞的系統，那他的輸入資料包含兩個特徵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第一個是睡眠的時數，第二個是翻身的次數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就是根據現有的資料，找到是個最好的分割位置，使得他的分類錯誤最少，但是只能使用垂直或水平的線， 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但是大概能夠看的出來，如果只能用垂直或是水平的分隔線來分成兩類的話，永遠沒辦法將圓形和三角形完美的分開</a:t>
            </a:r>
            <a:endParaRPr lang="en-US" altLang="zh-TW" dirty="0" smtClean="0"/>
          </a:p>
          <a:p>
            <a:r>
              <a:rPr lang="zh-TW" altLang="en-US" dirty="0" smtClean="0"/>
              <a:t>總是會有一些錯誤，所以找到的通常是一些弱的分類方法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，除此之外，在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當然，我們實務上沒辦法直接拿弱分類器來用，我們還是必須要想法辦得到比較精準的分類結果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就是在說如何將一群弱的分類器，並且使用某種方法把他們結合起來成為一個強的分類器的過程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演算法中最重要的精神就是他相信眾人的智慧會超越個人的智慧，如果只用黃色的水果是香蕉，這樣的規則是不夠的，需要有很多其他規則結合再一起，</a:t>
            </a:r>
            <a:endParaRPr lang="en-US" altLang="zh-TW" dirty="0" smtClean="0"/>
          </a:p>
          <a:p>
            <a:r>
              <a:rPr lang="zh-TW" altLang="en-US" dirty="0" smtClean="0"/>
              <a:t>才能夠比較完整的描述一根香蕉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所以這告訴我們一件事情，就是雖然眾人的智慧會超越個人的智慧，但是選出來的這些人，必須要有一些差異性才行，也就是說要有一點不一樣才行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首先我們將原本的資料，再多加上一個他們的權重，代表這筆資料的重要性，第一輪我們將這些資料餵給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，第二輪的時候，將新調整過權重的資料再餵給演算法，就會得到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將會更加注重在那些</a:t>
            </a:r>
            <a:endParaRPr lang="en-US" altLang="zh-TW" dirty="0" smtClean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犯錯的資料上面，第三輪也是一樣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再根據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的表現去調整權重，會學出</a:t>
            </a:r>
            <a:r>
              <a:rPr lang="en-US" altLang="zh-TW" dirty="0" smtClean="0"/>
              <a:t>g3</a:t>
            </a:r>
            <a:r>
              <a:rPr lang="zh-TW" altLang="en-US" dirty="0" smtClean="0"/>
              <a:t>，在一直做下去，直到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輪</a:t>
            </a:r>
            <a:endParaRPr lang="en-US" altLang="zh-TW" dirty="0" smtClean="0"/>
          </a:p>
          <a:p>
            <a:r>
              <a:rPr lang="zh-TW" altLang="en-US" dirty="0" smtClean="0"/>
              <a:t>那就會找到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個有點差異的弱分類器了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 演算法在第一輪的時候，會設定每個資料的權重都一樣，是</a:t>
            </a:r>
            <a:r>
              <a:rPr lang="en-US" altLang="zh-TW" dirty="0" smtClean="0"/>
              <a:t>1/N</a:t>
            </a:r>
            <a:r>
              <a:rPr lang="zh-TW" altLang="en-US" dirty="0" smtClean="0"/>
              <a:t>，然後呢當</a:t>
            </a:r>
            <a:r>
              <a:rPr lang="en-US" altLang="zh-TW" dirty="0" smtClean="0"/>
              <a:t>classifier</a:t>
            </a:r>
            <a:r>
              <a:rPr lang="en-US" altLang="zh-TW" baseline="0" dirty="0" smtClean="0"/>
              <a:t> learner</a:t>
            </a:r>
            <a:r>
              <a:rPr lang="zh-TW" altLang="en-US" baseline="0" dirty="0" smtClean="0"/>
              <a:t>學會一個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的時候，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我們會根據他的表現去調整每個資料的權重，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的作者定義了一個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 ，這個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有關，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會將那些做錯的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的權重，都乘上這個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，那些做對的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通通都除上這個</a:t>
            </a:r>
            <a:r>
              <a:rPr lang="en-US" altLang="zh-TW" baseline="0" dirty="0" smtClean="0"/>
              <a:t>factor</a:t>
            </a:r>
            <a:r>
              <a:rPr lang="zh-TW" altLang="en-US" baseline="0" dirty="0" smtClean="0"/>
              <a:t>，如果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1/2</a:t>
            </a:r>
          </a:p>
          <a:p>
            <a:r>
              <a:rPr lang="zh-TW" altLang="en-US" baseline="0" dirty="0" smtClean="0"/>
              <a:t>還要小或是相等的話，那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就會大於等於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，所以那些錯誤的資料權重真的被放大了，那些正確地被縮小了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那就父母把圖片放大縮小的效果是一樣的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那剛剛已經說明如何去找到一些有一點不一樣的弱分類器了，那要如何把他們結合再一起，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演算法是採用投票的方法，</a:t>
            </a:r>
            <a:endParaRPr lang="en-US" altLang="zh-TW" dirty="0" smtClean="0"/>
          </a:p>
          <a:p>
            <a:r>
              <a:rPr lang="zh-TW" altLang="en-US" dirty="0" smtClean="0"/>
              <a:t>但是並不是每個人的票數都一樣，而是將每個小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的結果前面在乘上一個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的權重，最後再把他們全部加起來就是最後的結果，那這個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的權重可以看</a:t>
            </a:r>
            <a:endParaRPr lang="en-US" altLang="zh-TW" dirty="0" smtClean="0"/>
          </a:p>
          <a:p>
            <a:r>
              <a:rPr lang="zh-TW" altLang="en-US" dirty="0" smtClean="0"/>
              <a:t>成有多相信這個小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的判斷，如果小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的表現很好，就給他比較高的權重，也就是票數比較多，如果表現不好就給他比較低的權重，</a:t>
            </a:r>
            <a:endParaRPr lang="en-US" altLang="zh-TW" dirty="0" smtClean="0"/>
          </a:p>
          <a:p>
            <a:r>
              <a:rPr lang="zh-TW" altLang="en-US" dirty="0" smtClean="0"/>
              <a:t>而當決定一個小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的時候，我們就會去計算這個小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的表現如何，所以說可以順便將</a:t>
            </a:r>
            <a:r>
              <a:rPr lang="en-US" altLang="zh-TW" dirty="0" smtClean="0"/>
              <a:t>a</a:t>
            </a:r>
            <a:r>
              <a:rPr lang="zh-TW" altLang="en-US" dirty="0" smtClean="0"/>
              <a:t>也一起決定了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adaboost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是長這樣，和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有關，它的物理意義是當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越高的時候，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就會變小，當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1/2</a:t>
            </a:r>
            <a:r>
              <a:rPr lang="zh-TW" altLang="en-US" dirty="0" smtClean="0"/>
              <a:t>，也就是和亂猜沒兩樣的時候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會等於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也就是一票都不給他，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我今天會從一個很簡單的範例開始介紹，這整個範例的流程，會包含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演算法的重要的觀念在裡面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維的例子可看到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怎麼調整資料的權重，然後學到不同的</a:t>
            </a:r>
            <a:r>
              <a:rPr lang="en-US" altLang="zh-TW" dirty="0" smtClean="0"/>
              <a:t>weak classifier</a:t>
            </a:r>
          </a:p>
          <a:p>
            <a:r>
              <a:rPr lang="zh-TW" altLang="en-US" dirty="0" smtClean="0"/>
              <a:t>首先一開始的時候，每個資料權重都是一樣，然後用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學到第一個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，可以看到</a:t>
            </a:r>
            <a:r>
              <a:rPr lang="en-US" altLang="zh-TW" dirty="0" smtClean="0"/>
              <a:t>decision stump</a:t>
            </a:r>
          </a:p>
          <a:p>
            <a:r>
              <a:rPr lang="zh-TW" altLang="en-US" dirty="0" smtClean="0"/>
              <a:t>找到的都是垂直或是水平的分隔線，這條線左邊分成紅色，右邊是藍色，那些做對的點會縮小，做錯的點會放到，之後找到第二個</a:t>
            </a:r>
            <a:endParaRPr lang="en-US" altLang="zh-TW" dirty="0" smtClean="0"/>
          </a:p>
          <a:p>
            <a:r>
              <a:rPr lang="zh-TW" altLang="en-US" dirty="0" smtClean="0"/>
              <a:t>又會調整資料的權重，然後第三條線，最後第四條線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找到的分隔線都是垂直 水平的線，這樣圖可以看到 當一條一條的線加上去的時候，分類邊線的變化</a:t>
            </a:r>
            <a:endParaRPr lang="en-US" altLang="zh-TW" dirty="0" smtClean="0"/>
          </a:p>
          <a:p>
            <a:r>
              <a:rPr lang="zh-TW" altLang="en-US" dirty="0" smtClean="0"/>
              <a:t>第一條線的時候</a:t>
            </a:r>
            <a:endParaRPr lang="en-US" altLang="zh-TW" dirty="0" smtClean="0"/>
          </a:p>
          <a:p>
            <a:r>
              <a:rPr lang="zh-TW" altLang="en-US" dirty="0" smtClean="0"/>
              <a:t>第二條線的時候，雖然結果沒有變化，但已經更改資料的權重了</a:t>
            </a:r>
            <a:endParaRPr lang="en-US" altLang="zh-TW" dirty="0" smtClean="0"/>
          </a:p>
          <a:p>
            <a:r>
              <a:rPr lang="zh-TW" altLang="en-US" dirty="0" smtClean="0"/>
              <a:t>第三條線的時候，可以看到分隔線，已經不是直線了，但還是有一些錯誤</a:t>
            </a:r>
            <a:endParaRPr lang="en-US" altLang="zh-TW" dirty="0" smtClean="0"/>
          </a:p>
          <a:p>
            <a:r>
              <a:rPr lang="zh-TW" altLang="en-US" dirty="0" smtClean="0"/>
              <a:t>直到第四條線的時候，已經完美的將資料分開了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這是個比較複雜的例子，可以看到藍的資料大概是一個圓形，那能不能只用垂直 和水平的分隔線，分出這兩類呢</a:t>
            </a:r>
            <a:endParaRPr lang="en-US" altLang="zh-TW" dirty="0" smtClean="0"/>
          </a:p>
          <a:p>
            <a:r>
              <a:rPr lang="zh-TW" altLang="en-US" dirty="0" smtClean="0"/>
              <a:t>那實際去跑的結果，使用了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個分隔線，能夠將資料分開來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車輛偵測的問題，就是判斷一張圖片是一台車子 或 不是一台車子 所以這也是屬於一個二元分類的問題</a:t>
            </a:r>
            <a:endParaRPr lang="en-US" altLang="zh-TW" dirty="0" smtClean="0"/>
          </a:p>
          <a:p>
            <a:r>
              <a:rPr lang="zh-TW" altLang="en-US" dirty="0" smtClean="0"/>
              <a:t>那我們想要用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演算法來解決這個問題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所以要使用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首先要收集很多資料，我們收集了很多 車子的圖片 和不是車子的圖片，並且把這些圖片標記好他們分類</a:t>
            </a:r>
            <a:endParaRPr lang="en-US" altLang="zh-TW" dirty="0" smtClean="0"/>
          </a:p>
          <a:p>
            <a:r>
              <a:rPr lang="zh-TW" altLang="en-US" dirty="0" smtClean="0"/>
              <a:t>再把他餵進演算法裡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有了資料以後，我們還需要一些簡單的能判斷車子的方法</a:t>
            </a:r>
            <a:endParaRPr lang="en-US" altLang="zh-TW" dirty="0" smtClean="0"/>
          </a:p>
          <a:p>
            <a:r>
              <a:rPr lang="zh-TW" altLang="en-US" dirty="0" smtClean="0"/>
              <a:t>看這個車子的圖片，其實可以想出很多能判斷是不是一輛車子的特徵，像是一輛車子可能有個矩形的外框</a:t>
            </a:r>
            <a:endParaRPr lang="en-US" altLang="zh-TW" dirty="0" smtClean="0"/>
          </a:p>
          <a:p>
            <a:r>
              <a:rPr lang="zh-TW" altLang="en-US" dirty="0" smtClean="0"/>
              <a:t>他可能有很好的對稱性，還有車體裡面的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可能比較高，因為有滿多線條，還可以用車體和背景的一些</a:t>
            </a:r>
            <a:endParaRPr lang="en-US" altLang="zh-TW" dirty="0" smtClean="0"/>
          </a:p>
          <a:p>
            <a:r>
              <a:rPr lang="zh-TW" altLang="en-US" dirty="0" smtClean="0"/>
              <a:t>亮度對比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這些方法都有個特性，就是他們單獨的判斷效果都很容易犯錯，所以它們都算是一種弱的分類器，</a:t>
            </a:r>
            <a:endParaRPr lang="en-US" altLang="zh-TW" dirty="0" smtClean="0"/>
          </a:p>
          <a:p>
            <a:r>
              <a:rPr lang="zh-TW" altLang="en-US" dirty="0" smtClean="0"/>
              <a:t>我們能找到一些弱分類器，而且又有很多車子和不是車子的資料，就可以使用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演算法把一些弱分類器組合成一個強分類器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實際上，我們用的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是一個叫做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的特徵，他是有白色和黑色相鄰的矩形區塊，將區塊內的</a:t>
            </a:r>
            <a:r>
              <a:rPr lang="en-US" altLang="zh-TW" baseline="0" dirty="0" smtClean="0"/>
              <a:t>pixel value</a:t>
            </a:r>
            <a:r>
              <a:rPr lang="zh-TW" altLang="en-US" baseline="0" dirty="0" smtClean="0"/>
              <a:t>全部加起來，然後兩個區塊再相減的特徵，簡單說就是黑色和白色區塊</a:t>
            </a:r>
            <a:r>
              <a:rPr lang="zh-TW" altLang="en-US" dirty="0" smtClean="0"/>
              <a:t>的亮度的對比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這種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可以有很多種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，這邊有畫出四種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，他也可以出現在</a:t>
            </a:r>
            <a:r>
              <a:rPr lang="en-US" altLang="zh-TW" baseline="0" dirty="0" smtClean="0"/>
              <a:t>image patch</a:t>
            </a:r>
            <a:r>
              <a:rPr lang="zh-TW" altLang="en-US" baseline="0" dirty="0" smtClean="0"/>
              <a:t>上面不同的位置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x,y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然後也能縮放不同的大小</a:t>
            </a:r>
            <a:r>
              <a:rPr lang="en-US" altLang="zh-TW" baseline="0" dirty="0" smtClean="0"/>
              <a:t>(W,H)</a:t>
            </a:r>
            <a:r>
              <a:rPr lang="zh-TW" altLang="en-US" baseline="0" dirty="0" smtClean="0"/>
              <a:t>，那每一種組合就相當於是一個獨立的分類器，為什麼呢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我們將他疊在車子的圖片上面，可以看到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如果是一張車子的影像的話，在玻璃和車體這兩個區塊就會有一個亮度的對比存在，所以第一個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就會有一個很強的</a:t>
            </a:r>
            <a:r>
              <a:rPr lang="en-US" altLang="zh-TW" baseline="0" dirty="0" smtClean="0"/>
              <a:t>response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這兩個可能用來描述車體和背景之間的亮度對比，最後這個看起來就對分辨車子比較沒有貢獻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就一個</a:t>
            </a:r>
            <a:r>
              <a:rPr lang="en-US" altLang="zh-TW" baseline="0" dirty="0" smtClean="0"/>
              <a:t>24x24</a:t>
            </a:r>
            <a:r>
              <a:rPr lang="zh-TW" altLang="en-US" baseline="0" dirty="0" smtClean="0"/>
              <a:t>大小的</a:t>
            </a:r>
            <a:r>
              <a:rPr lang="en-US" altLang="zh-TW" baseline="0" dirty="0" smtClean="0"/>
              <a:t>patch</a:t>
            </a:r>
            <a:r>
              <a:rPr lang="zh-TW" altLang="en-US" baseline="0" dirty="0" smtClean="0"/>
              <a:t> 這樣的組合總共有約</a:t>
            </a:r>
            <a:r>
              <a:rPr lang="en-US" altLang="zh-TW" baseline="0" dirty="0" smtClean="0"/>
              <a:t>16</a:t>
            </a:r>
            <a:r>
              <a:rPr lang="zh-TW" altLang="en-US" baseline="0" dirty="0" smtClean="0"/>
              <a:t>萬個</a:t>
            </a:r>
            <a:r>
              <a:rPr lang="en-US" altLang="zh-TW" baseline="0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，那可以從左邊的圖看出 有些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可能有用，有些可能沒用，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有些只對部分的資料表現比較好，所以能就可以用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 選擇出那些能幫助我們分類的</a:t>
            </a:r>
            <a:r>
              <a:rPr lang="en-US" altLang="zh-TW" baseline="0" dirty="0" smtClean="0"/>
              <a:t>harr feature</a:t>
            </a:r>
            <a:r>
              <a:rPr lang="zh-TW" altLang="en-US" baseline="0" dirty="0" smtClean="0"/>
              <a:t>，最後我們是找到約一百多個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組合成很強的</a:t>
            </a:r>
            <a:r>
              <a:rPr lang="en-US" altLang="zh-TW" baseline="0" dirty="0" smtClean="0"/>
              <a:t>vehicle classifier</a:t>
            </a:r>
          </a:p>
          <a:p>
            <a:r>
              <a:rPr lang="zh-TW" altLang="en-US" dirty="0" smtClean="0"/>
              <a:t>其實這些方法全部都來至</a:t>
            </a:r>
            <a:r>
              <a:rPr lang="en-US" altLang="zh-TW" dirty="0" smtClean="0"/>
              <a:t>2001 viola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jones</a:t>
            </a:r>
            <a:r>
              <a:rPr lang="zh-TW" altLang="en-US" dirty="0" smtClean="0"/>
              <a:t>這兩個人提出來的論文，這是全世界第一個能做到即時的人臉偵測的論文，重點是他們能做到即時的運算，</a:t>
            </a:r>
            <a:endParaRPr lang="en-US" altLang="zh-TW" dirty="0" smtClean="0"/>
          </a:p>
          <a:p>
            <a:r>
              <a:rPr lang="zh-TW" altLang="en-US" dirty="0" smtClean="0"/>
              <a:t>除了使用</a:t>
            </a:r>
            <a:r>
              <a:rPr lang="en-US" altLang="zh-TW" dirty="0" err="1" smtClean="0"/>
              <a:t>Harr</a:t>
            </a:r>
            <a:r>
              <a:rPr lang="en-US" altLang="zh-TW" dirty="0" smtClean="0"/>
              <a:t> feature</a:t>
            </a:r>
            <a:r>
              <a:rPr lang="zh-TW" altLang="en-US" dirty="0" smtClean="0"/>
              <a:t>外，他們還對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的方法做了一些</a:t>
            </a:r>
            <a:r>
              <a:rPr lang="zh-TW" altLang="en-US" dirty="0" smtClean="0"/>
              <a:t>改良，有興趣的人可以找來看看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05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演算法，找到很多弱分類器</a:t>
            </a:r>
            <a:r>
              <a:rPr lang="zh-TW" altLang="en-US" baseline="0" dirty="0" smtClean="0"/>
              <a:t>將他們組合再一起形成一個強分類器的方法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而且為了找到很不一樣的弱分類器，他使用了重新調整資料重要性的方法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如果你想要判斷一個二元分類的問題，手上剛好有一些不是這麼好的方法，然後又有很多資料可以用的話，不仿試試看</a:t>
            </a:r>
            <a:r>
              <a:rPr lang="en-US" altLang="zh-TW" baseline="0" dirty="0" err="1" smtClean="0"/>
              <a:t>adaboost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演算法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謝謝大家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159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726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於是就從網路上找了很多水果的圖片，再告訴小孩說上面這排的是香蕉，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416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原始版本的</a:t>
            </a:r>
            <a:r>
              <a:rPr lang="en-US" altLang="zh-TW" dirty="0" err="1" smtClean="0"/>
              <a:t>adaboosting</a:t>
            </a:r>
            <a:r>
              <a:rPr lang="zh-TW" altLang="en-US" dirty="0" smtClean="0"/>
              <a:t>演算法有一個缺點，因為他是由很多人組合再一起，類似一個委員會一樣，所以每次做決定的時候，都要詢問過每個人的意見，所以在偵測上就會會變得很慢</a:t>
            </a:r>
            <a:endParaRPr lang="en-US" altLang="zh-TW" dirty="0" smtClean="0"/>
          </a:p>
          <a:p>
            <a:r>
              <a:rPr lang="zh-TW" altLang="en-US" dirty="0" smtClean="0"/>
              <a:t>像是我們的</a:t>
            </a:r>
            <a:r>
              <a:rPr lang="en-US" altLang="zh-TW" dirty="0" smtClean="0"/>
              <a:t>vehicle classifier</a:t>
            </a:r>
            <a:r>
              <a:rPr lang="zh-TW" altLang="en-US" dirty="0" smtClean="0"/>
              <a:t>就要計算一百多個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的結果 才能確定這是不是一輛車子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viola jones</a:t>
            </a:r>
            <a:r>
              <a:rPr lang="zh-TW" altLang="en-US" dirty="0" smtClean="0"/>
              <a:t>這兩個人就提出一個改良版本的，觀察一張影像，我們真正想要偵測的目標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像是人臉或是車輛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可能就只佔了影像中的一小部分，</a:t>
            </a:r>
            <a:endParaRPr lang="en-US" altLang="zh-TW" dirty="0" smtClean="0"/>
          </a:p>
          <a:p>
            <a:r>
              <a:rPr lang="zh-TW" altLang="en-US" dirty="0" smtClean="0"/>
              <a:t>如果能從一百多個人中先找到幾個人出來，組成先行的決策小組，這個小組的功能就是希望能夠過濾掉大部分差很多的</a:t>
            </a:r>
            <a:r>
              <a:rPr lang="en-US" altLang="zh-TW" dirty="0" smtClean="0"/>
              <a:t>case</a:t>
            </a:r>
            <a:r>
              <a:rPr lang="zh-TW" altLang="en-US" baseline="0" dirty="0" smtClean="0"/>
              <a:t>，然後通過的</a:t>
            </a:r>
            <a:r>
              <a:rPr lang="en-US" altLang="zh-TW" baseline="0" dirty="0" smtClean="0"/>
              <a:t>sample</a:t>
            </a:r>
            <a:r>
              <a:rPr lang="zh-TW" altLang="en-US" baseline="0" dirty="0" smtClean="0"/>
              <a:t>再繼續由下一個小組判斷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整個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看起來就會像這樣分一層一層的，每一層都是一個獨立的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，又稱為</a:t>
            </a:r>
            <a:r>
              <a:rPr lang="en-US" altLang="zh-TW" dirty="0" smtClean="0"/>
              <a:t>cascade classifier</a:t>
            </a:r>
            <a:r>
              <a:rPr lang="zh-TW" altLang="en-US" dirty="0" smtClean="0"/>
              <a:t>，但是越前面的</a:t>
            </a:r>
            <a:endParaRPr lang="en-US" altLang="zh-TW" dirty="0" smtClean="0"/>
          </a:p>
          <a:p>
            <a:r>
              <a:rPr lang="en-US" altLang="zh-TW" dirty="0" smtClean="0"/>
              <a:t>Classifier</a:t>
            </a:r>
            <a:r>
              <a:rPr lang="zh-TW" altLang="en-US" dirty="0" smtClean="0"/>
              <a:t>他們組成的人數越少，越後面的組成人數就越多，計算也會花比較多時間，那些</a:t>
            </a:r>
            <a:r>
              <a:rPr lang="en-US" altLang="zh-TW" dirty="0" smtClean="0"/>
              <a:t>false case</a:t>
            </a:r>
            <a:r>
              <a:rPr lang="zh-TW" altLang="en-US" dirty="0" smtClean="0"/>
              <a:t>就可以在前面幾層就被濾掉，</a:t>
            </a:r>
            <a:endParaRPr lang="en-US" altLang="zh-TW" dirty="0" smtClean="0"/>
          </a:p>
          <a:p>
            <a:r>
              <a:rPr lang="zh-TW" altLang="en-US" dirty="0" smtClean="0"/>
              <a:t>只有通過每一層的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最會是分類成</a:t>
            </a:r>
            <a:r>
              <a:rPr lang="en-US" altLang="zh-TW" dirty="0" smtClean="0"/>
              <a:t>positive</a:t>
            </a:r>
            <a:r>
              <a:rPr lang="en-US" altLang="zh-TW" baseline="0" dirty="0" smtClean="0"/>
              <a:t> sample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那我們拿實際上在用的</a:t>
            </a:r>
            <a:r>
              <a:rPr lang="en-US" altLang="zh-TW" dirty="0" smtClean="0"/>
              <a:t>vehicle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的第一層 拿出來分析，發現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選了四個人，可以發現這些</a:t>
            </a:r>
            <a:r>
              <a:rPr lang="en-US" altLang="zh-TW" baseline="0" dirty="0" smtClean="0"/>
              <a:t>weak classifier</a:t>
            </a:r>
            <a:r>
              <a:rPr lang="zh-TW" altLang="en-US" baseline="0" dirty="0" smtClean="0"/>
              <a:t>都是滿符合我們的預期的結果，這四個人組成的先行決策小組，就能過濾掉大部分不是車子的</a:t>
            </a:r>
            <a:r>
              <a:rPr lang="en-US" altLang="zh-TW" baseline="0" dirty="0" smtClean="0"/>
              <a:t>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47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大部分的香蕉是黃色的，那不是香蕉的圖片大部分也都不是黃色的，黃色的這個方法，因該能幫助我們分辨出是不是香蕉，只要是黃色的就是一根香蕉，那我們我們可以看到這個方法，在一些圖片上面是對的像是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都不是黃色，所以這些圖片都是這個方法會做對的，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這個方法就會失效</a:t>
            </a:r>
            <a:endParaRPr lang="en-US" altLang="zh-TW" dirty="0" smtClean="0"/>
          </a:p>
          <a:p>
            <a:r>
              <a:rPr lang="zh-TW" altLang="en-US" dirty="0" smtClean="0"/>
              <a:t>那怎麼辦呢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沒有關係，她們就把那些做錯的圖片標示出來，然後做了一個動作，就是把那些做對的圖片</a:t>
            </a:r>
            <a:endParaRPr lang="en-US" altLang="zh-TW" dirty="0" smtClean="0"/>
          </a:p>
          <a:p>
            <a:r>
              <a:rPr lang="zh-TW" altLang="en-US" dirty="0" smtClean="0"/>
              <a:t>稍微拿遠一點，把做錯的圖片拿近一點，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那看起來就會像這個樣子，這些做錯的就會被放大，做對的就會被縮小，有了這個動作，就能讓小孩就能更集中注意力在那些比較大的圖片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於是小孩就看了看圖片，發現這邊有根大大的綠色香蕉，於是他就說香蕉也可能是綠色的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哪我們再把綠色的這條規則，會做錯的圖片標記出來，可以看到他在上面這些黃色的香蕉會做錯，下面綠的檸檬會做錯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所以父母的功能就是會來提醒小孩哪裡還做得不好，然後透過縮放圖片的動作，來讓小孩找到更多不同的方法來描述一根香蕉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於是再一次經過縮放圖片的動作，小孩又在發現出大部分的香蕉都是長條型的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小孩又再找到一條新的規則，就是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於是學到這邊時，小孩對於香蕉認識就比較完整了</a:t>
            </a:r>
            <a:endParaRPr lang="en-US" altLang="zh-TW" dirty="0" smtClean="0"/>
          </a:p>
          <a:p>
            <a:r>
              <a:rPr lang="zh-TW" altLang="en-US" dirty="0" smtClean="0"/>
              <a:t>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那這樣的的概念，雖然不敢說百分之百正確，但是至少比一開始只有單一條規則說 看到黃色的就是香蕉來的完整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這個例子的流程，和今天要介紹的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有很多對應的關係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弱的分類器，這些規則單獨使用的時候都會犯一些錯誤，他們都並不夠正確</a:t>
            </a:r>
            <a:endParaRPr lang="en-US" altLang="zh-TW" dirty="0" smtClean="0"/>
          </a:p>
          <a:p>
            <a:r>
              <a:rPr lang="zh-TW" altLang="en-US" dirty="0" smtClean="0"/>
              <a:t>那個學著認識香蕉的</a:t>
            </a:r>
            <a:r>
              <a:rPr lang="zh-TW" altLang="en-US" dirty="0" smtClean="0"/>
              <a:t>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，只要給他看一些圖片就能夠學會一些簡單的規則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，透過改變圖片的大小，來讓小孩專注在那些做錯的圖片上面，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最後小孩學會的香蕉分類概念，就稱為是一個強的分類器，將很多不完美的規則融合在一起，就會得到比較完整且複雜的分類規則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toy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2636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2637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56518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56519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p:oleObj spid="_x0000_s26302" name="方程式" r:id="rId4" imgW="355292" imgH="215713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p:oleObj spid="_x0000_s26303" name="方程式" r:id="rId5" imgW="368140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p:oleObj spid="_x0000_s26304" name="方程式" r:id="rId6" imgW="3683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p:oleObj spid="_x0000_s26305" name="方程式" r:id="rId7" imgW="393529" imgH="228501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p:oleObj spid="_x0000_s58482" name="方程式" r:id="rId4" imgW="190417" imgH="393529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p:oleObj spid="_x0000_s58483" name="方程式" r:id="rId5" imgW="165028" imgH="228501" progId="Equation.3">
              <p:embed/>
            </p:oleObj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p:oleObj spid="_x0000_s58484" name="方程式" r:id="rId6" imgW="698197" imgH="482391" progId="Equation.3">
              <p:embed/>
            </p:oleObj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p:oleObj spid="_x0000_s58485" name="方程式" r:id="rId7" imgW="634725" imgH="393529" progId="Equation.3">
              <p:embed/>
            </p:oleObj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p:oleObj spid="_x0000_s58486" name="方程式" r:id="rId8" imgW="215619" imgH="164885" progId="Equation.3">
              <p:embed/>
            </p:oleObj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p:oleObj spid="_x0000_s58487" name="方程式" r:id="rId9" imgW="368300" imgH="228600" progId="Equation.3">
              <p:embed/>
            </p:oleObj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p:oleObj spid="_x0000_s58488" name="方程式" r:id="rId10" imgW="165028" imgH="228501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p:oleObj spid="_x0000_s57886" name="方程式" r:id="rId4" imgW="35306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p:oleObj spid="_x0000_s57887" name="方程式" r:id="rId5" imgW="1218671" imgH="431613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p:oleObj spid="_x0000_s57888" name="方程式" r:id="rId6" imgW="368300" imgH="2286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p:oleObj spid="_x0000_s57889" name="方程式" r:id="rId7" imgW="165028" imgH="228501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p:oleObj spid="_x0000_s57890" name="方程式" r:id="rId8" imgW="634725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p:oleObj spid="_x0000_s57891" name="方程式" r:id="rId9" imgW="406224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="" xmlns:p14="http://schemas.microsoft.com/office/powerpoint/2010/main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79362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</a:t>
            </a:r>
            <a:r>
              <a:rPr lang="en-US" altLang="zh-TW" smtClean="0">
                <a:solidFill>
                  <a:schemeClr val="tx1"/>
                </a:solidFill>
              </a:rPr>
              <a:t>: 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9716</TotalTime>
  <Words>4676</Words>
  <Application>Microsoft Office PowerPoint</Application>
  <PresentationFormat>如螢幕大小 (4:3)</PresentationFormat>
  <Paragraphs>644</Paragraphs>
  <Slides>31</Slides>
  <Notes>30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CorpTemplate</vt:lpstr>
      <vt:lpstr>方程式</vt:lpstr>
      <vt:lpstr>投影片 1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Learn from label data(supervised)</vt:lpstr>
      <vt:lpstr>Vehicle detection</vt:lpstr>
      <vt:lpstr>Haar-like feature</vt:lpstr>
      <vt:lpstr>Conclusion</vt:lpstr>
      <vt:lpstr>投影片 28</vt:lpstr>
      <vt:lpstr>Human vision</vt:lpstr>
      <vt:lpstr>Computer vision</vt:lpstr>
      <vt:lpstr>Cascade classifier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701</cp:revision>
  <cp:lastPrinted>2013-06-05T19:38:58Z</cp:lastPrinted>
  <dcterms:created xsi:type="dcterms:W3CDTF">2013-04-23T13:39:24Z</dcterms:created>
  <dcterms:modified xsi:type="dcterms:W3CDTF">2015-07-27T11:03:15Z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