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3"/>
  </p:notesMasterIdLst>
  <p:handoutMasterIdLst>
    <p:handoutMasterId r:id="rId34"/>
  </p:handoutMasterIdLst>
  <p:sldIdLst>
    <p:sldId id="288" r:id="rId5"/>
    <p:sldId id="285" r:id="rId6"/>
    <p:sldId id="314" r:id="rId7"/>
    <p:sldId id="294" r:id="rId8"/>
    <p:sldId id="300" r:id="rId9"/>
    <p:sldId id="301" r:id="rId10"/>
    <p:sldId id="298" r:id="rId11"/>
    <p:sldId id="295" r:id="rId12"/>
    <p:sldId id="297" r:id="rId13"/>
    <p:sldId id="29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96" r:id="rId22"/>
    <p:sldId id="321" r:id="rId23"/>
    <p:sldId id="320" r:id="rId24"/>
    <p:sldId id="319" r:id="rId25"/>
    <p:sldId id="318" r:id="rId26"/>
    <p:sldId id="322" r:id="rId27"/>
    <p:sldId id="317" r:id="rId28"/>
    <p:sldId id="312" r:id="rId29"/>
    <p:sldId id="313" r:id="rId30"/>
    <p:sldId id="315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FF5050"/>
    <a:srgbClr val="297DD3"/>
    <a:srgbClr val="1C5D9C"/>
    <a:srgbClr val="0C5ADC"/>
    <a:srgbClr val="21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026" y="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Development flow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Armstrong  03-31-2015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Proven Software Development </a:t>
            </a:r>
            <a:r>
              <a:rPr lang="en-US" sz="2400" dirty="0" smtClean="0">
                <a:latin typeface="+mj-lt"/>
              </a:rPr>
              <a:t>Process</a:t>
            </a: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692771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V model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9" y="1679975"/>
            <a:ext cx="8409374" cy="433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1867363" y="2564766"/>
            <a:ext cx="4950332" cy="3310280"/>
            <a:chOff x="1867363" y="2564766"/>
            <a:chExt cx="4950332" cy="3310280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1867363" y="2575735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2339752" y="3372546"/>
              <a:ext cx="1656184" cy="683299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29463" y="3441674"/>
              <a:ext cx="2088232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072571" y="4397471"/>
              <a:ext cx="1421673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5173622" y="2564766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3334417" y="5298982"/>
              <a:ext cx="2520280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4757929" y="4401954"/>
              <a:ext cx="1669765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5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261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The process by which consumer products are developed at </a:t>
            </a:r>
            <a:r>
              <a:rPr lang="en-US" altLang="zh-TW" sz="2000" dirty="0" smtClean="0">
                <a:latin typeface="+mj-lt"/>
              </a:rPr>
              <a:t>Garmin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Responsibilities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Engineering PM</a:t>
            </a:r>
            <a:r>
              <a:rPr lang="en-US" altLang="zh-TW" sz="2000" dirty="0">
                <a:latin typeface="+mj-lt"/>
              </a:rPr>
              <a:t>): development process, all design review goals have been met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engineer(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EE</a:t>
            </a:r>
            <a:r>
              <a:rPr lang="en-US" altLang="zh-TW" sz="2000" dirty="0">
                <a:latin typeface="+mj-lt"/>
              </a:rPr>
              <a:t>): technical leadership for development activities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Product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Marketing</a:t>
            </a:r>
            <a:r>
              <a:rPr lang="en-US" altLang="zh-TW" sz="2000" dirty="0">
                <a:latin typeface="+mj-lt"/>
              </a:rPr>
              <a:t>): communicate customers and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Bi-weekly held after PDP approved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Progress, Challenge, and </a:t>
            </a:r>
            <a:r>
              <a:rPr lang="en-US" altLang="zh-TW" sz="2000" dirty="0" err="1">
                <a:latin typeface="+mj-lt"/>
              </a:rPr>
              <a:t>Todo</a:t>
            </a:r>
            <a:r>
              <a:rPr lang="en-US" altLang="zh-TW" sz="2000" dirty="0">
                <a:latin typeface="+mj-lt"/>
              </a:rPr>
              <a:t>.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Major issues will be included in the PID report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595"/>
            <a:ext cx="9144000" cy="42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Development Process </a:t>
            </a:r>
            <a:r>
              <a:rPr lang="en-US" altLang="zh-TW" sz="2400" dirty="0" smtClean="0">
                <a:latin typeface="+mj-lt"/>
              </a:rPr>
              <a:t>Overview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44" y="1404728"/>
            <a:ext cx="8694058" cy="541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群組 8"/>
          <p:cNvGrpSpPr/>
          <p:nvPr/>
        </p:nvGrpSpPr>
        <p:grpSpPr>
          <a:xfrm>
            <a:off x="27484" y="1623394"/>
            <a:ext cx="8997876" cy="5197966"/>
            <a:chOff x="14232" y="1623394"/>
            <a:chExt cx="8997876" cy="5197966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80492" y="5779744"/>
              <a:ext cx="8931616" cy="1041616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ENG-116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79511" y="2153476"/>
              <a:ext cx="8932595" cy="1367121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ENG-112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4232" y="1630018"/>
              <a:ext cx="14289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TOP Level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9068" y="1623394"/>
              <a:ext cx="18085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Detail Design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27887" y="1653977"/>
              <a:ext cx="23791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Factory Prototype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31326" y="1653977"/>
              <a:ext cx="13099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Pilot Run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50020" y="1647350"/>
              <a:ext cx="5693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MP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Describes how Garmin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consumer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SW is designed, developed, and </a:t>
            </a:r>
            <a:r>
              <a:rPr lang="en-US" altLang="zh-TW" sz="2000" dirty="0" smtClean="0">
                <a:latin typeface="+mj-lt"/>
              </a:rPr>
              <a:t>maintained</a:t>
            </a:r>
            <a:endParaRPr lang="en-US" altLang="zh-TW" sz="3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Scope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All </a:t>
            </a:r>
            <a:r>
              <a:rPr lang="en-US" altLang="zh-TW" sz="2000" dirty="0">
                <a:latin typeface="+mj-lt"/>
              </a:rPr>
              <a:t>Consumer SW products </a:t>
            </a:r>
            <a:r>
              <a:rPr lang="en-US" altLang="zh-TW" sz="2000" dirty="0" smtClean="0">
                <a:latin typeface="+mj-lt"/>
              </a:rPr>
              <a:t>except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Internal use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OEM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SW operates on 3</a:t>
            </a:r>
            <a:r>
              <a:rPr lang="en-US" altLang="zh-TW" sz="1800" baseline="30000" dirty="0">
                <a:latin typeface="+mj-lt"/>
              </a:rPr>
              <a:t>rd</a:t>
            </a:r>
            <a:r>
              <a:rPr lang="en-US" altLang="zh-TW" sz="1800" dirty="0">
                <a:latin typeface="+mj-lt"/>
              </a:rPr>
              <a:t> party hardware</a:t>
            </a:r>
            <a:endParaRPr lang="zh-TW" altLang="zh-TW" sz="1800" dirty="0">
              <a:latin typeface="+mj-lt"/>
            </a:endParaRPr>
          </a:p>
          <a:p>
            <a:pPr marL="1714500" lvl="2" indent="-57150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831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13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Lead SW engineer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Establish soft task priorities, assign tasks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lead EE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Detail design review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Monitor progress milestone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other departments(Cartography, IT, … )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PID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Ensure compliance, royalty, and 3</a:t>
            </a:r>
            <a:r>
              <a:rPr lang="en-US" altLang="zh-TW" sz="2000" baseline="30000" dirty="0" smtClean="0">
                <a:latin typeface="+mj-lt"/>
              </a:rPr>
              <a:t>rd</a:t>
            </a:r>
            <a:r>
              <a:rPr lang="en-US" altLang="zh-TW" sz="2000" dirty="0" smtClean="0">
                <a:latin typeface="+mj-lt"/>
              </a:rPr>
              <a:t> party agreements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</a:t>
            </a:r>
            <a:r>
              <a:rPr lang="en-US" altLang="zh-TW" sz="2000" dirty="0">
                <a:latin typeface="+mj-lt"/>
              </a:rPr>
              <a:t>assignment by manager or team </a:t>
            </a:r>
            <a:r>
              <a:rPr lang="en-US" altLang="zh-TW" sz="2000" dirty="0" smtClean="0">
                <a:latin typeface="+mj-lt"/>
              </a:rPr>
              <a:t>leader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+mj-lt"/>
              </a:rPr>
              <a:t>SW </a:t>
            </a:r>
            <a:r>
              <a:rPr lang="en-US" altLang="zh-TW" sz="2400" dirty="0">
                <a:latin typeface="+mj-lt"/>
              </a:rPr>
              <a:t>engineer(s)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Execute the design and development of product SW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Integrating product SW with </a:t>
            </a:r>
            <a:r>
              <a:rPr lang="en-US" altLang="zh-TW" sz="2000" dirty="0" smtClean="0">
                <a:latin typeface="+mj-lt"/>
              </a:rPr>
              <a:t>hardware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SW release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Report task progress to manager, team leader, or lead SW engineer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assignment</a:t>
            </a:r>
            <a:endParaRPr lang="en-US" altLang="zh-TW" sz="3000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6207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Product Concept (FRM-221) or PDP (FRM-346</a:t>
            </a:r>
            <a:r>
              <a:rPr lang="en-US" altLang="zh-TW" sz="2400" dirty="0" smtClean="0"/>
              <a:t>)</a:t>
            </a:r>
            <a:endParaRPr lang="en-US" altLang="zh-TW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</a:rPr>
              <a:t>Consumer Software Design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40" y="1580115"/>
            <a:ext cx="7177083" cy="488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6" y="1633123"/>
            <a:ext cx="8685078" cy="417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5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078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Top-Level Design </a:t>
            </a:r>
            <a:r>
              <a:rPr lang="en-US" altLang="zh-TW" sz="2400" dirty="0" smtClean="0">
                <a:latin typeface="+mj-lt"/>
              </a:rPr>
              <a:t>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set a solid foundation for subsequent detailed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design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application </a:t>
            </a:r>
            <a:r>
              <a:rPr lang="en-US" altLang="zh-TW" sz="2000" dirty="0" smtClean="0">
                <a:latin typeface="+mj-lt"/>
              </a:rPr>
              <a:t>software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completed at Detailed Design </a:t>
            </a:r>
            <a:r>
              <a:rPr lang="en-US" altLang="zh-TW" sz="1800" dirty="0" smtClean="0">
                <a:latin typeface="+mj-lt"/>
              </a:rPr>
              <a:t>Phase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evaluated at Prototype Design </a:t>
            </a:r>
            <a:r>
              <a:rPr lang="en-US" altLang="zh-TW" sz="1800" dirty="0" smtClean="0">
                <a:latin typeface="+mj-lt"/>
              </a:rPr>
              <a:t>Review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Verification criteria for new soft </a:t>
            </a:r>
            <a:r>
              <a:rPr lang="en-US" altLang="zh-TW" sz="1800" dirty="0" smtClean="0">
                <a:latin typeface="+mj-lt"/>
              </a:rPr>
              <a:t>features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HW/SW interface software: (</a:t>
            </a:r>
            <a:r>
              <a:rPr lang="en-US" altLang="zh-TW" sz="2000" dirty="0">
                <a:solidFill>
                  <a:srgbClr val="002060"/>
                </a:solidFill>
                <a:latin typeface="+mj-lt"/>
              </a:rPr>
              <a:t>by lead EE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Overview of HW/SW integration work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How to test and validate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Factory test SW support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Memory resource will be allocated to BB, system code, </a:t>
            </a:r>
            <a:r>
              <a:rPr lang="en-US" altLang="zh-TW" sz="1800" dirty="0" err="1">
                <a:latin typeface="+mj-lt"/>
              </a:rPr>
              <a:t>nonvol</a:t>
            </a:r>
            <a:r>
              <a:rPr lang="en-US" altLang="zh-TW" sz="1800" dirty="0">
                <a:latin typeface="+mj-lt"/>
              </a:rPr>
              <a:t>, built-in </a:t>
            </a:r>
            <a:r>
              <a:rPr lang="en-US" altLang="zh-TW" sz="1800" dirty="0" smtClean="0">
                <a:latin typeface="+mj-lt"/>
              </a:rPr>
              <a:t>maps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A preliminary test </a:t>
            </a:r>
            <a:r>
              <a:rPr lang="en-US" altLang="zh-TW" sz="1800" dirty="0" smtClean="0">
                <a:latin typeface="+mj-lt"/>
              </a:rPr>
              <a:t>plan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GPN(Garmin Part Numbers), BOM(Bills of Material), royalty-bearing items.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Top level design review (conduct with ENG-116</a:t>
            </a:r>
            <a:r>
              <a:rPr lang="en-US" altLang="zh-TW" sz="1800" dirty="0" smtClean="0">
                <a:latin typeface="+mj-lt"/>
              </a:rPr>
              <a:t>)</a:t>
            </a:r>
            <a:endParaRPr lang="en-US" altLang="zh-TW" sz="2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3400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6918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Detail design 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produce a Working Prototype with sufficient confidence to   introduce the product to the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factory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Establish SW </a:t>
            </a:r>
            <a:r>
              <a:rPr lang="en-US" altLang="zh-TW" sz="2000" dirty="0" smtClean="0">
                <a:latin typeface="+mj-lt"/>
              </a:rPr>
              <a:t>configuration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Low-Level </a:t>
            </a:r>
            <a:r>
              <a:rPr lang="en-US" altLang="zh-TW" sz="2000" dirty="0" smtClean="0">
                <a:latin typeface="+mj-lt"/>
              </a:rPr>
              <a:t>SW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of both HW and SW design review</a:t>
            </a:r>
            <a:endParaRPr lang="en-US" altLang="zh-TW" sz="1600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+mj-lt"/>
              </a:rPr>
              <a:t>HWM </a:t>
            </a:r>
            <a:r>
              <a:rPr lang="en-US" altLang="zh-TW" sz="1600" dirty="0">
                <a:latin typeface="+mj-lt"/>
              </a:rPr>
              <a:t>software development</a:t>
            </a:r>
            <a:endParaRPr lang="zh-TW" altLang="zh-TW" sz="16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Establish </a:t>
            </a:r>
            <a:r>
              <a:rPr lang="en-US" altLang="zh-TW" sz="1600" dirty="0" smtClean="0">
                <a:latin typeface="+mj-lt"/>
              </a:rPr>
              <a:t>IOP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for SW diagnostics such as exception report, memory consumption</a:t>
            </a:r>
            <a:r>
              <a:rPr lang="en-US" altLang="zh-TW" sz="1600" dirty="0" smtClean="0">
                <a:latin typeface="+mj-lt"/>
              </a:rPr>
              <a:t>…</a:t>
            </a:r>
            <a:endParaRPr lang="zh-TW" altLang="zh-TW" sz="16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Application SW (high level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Simulate </a:t>
            </a:r>
            <a:r>
              <a:rPr lang="en-US" altLang="zh-TW" sz="1800" dirty="0">
                <a:latin typeface="+mj-lt"/>
              </a:rPr>
              <a:t>the target hardware </a:t>
            </a:r>
            <a:r>
              <a:rPr lang="en-US" altLang="zh-TW" sz="1800" dirty="0" smtClean="0">
                <a:latin typeface="+mj-lt"/>
              </a:rPr>
              <a:t>platform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Soft </a:t>
            </a:r>
            <a:r>
              <a:rPr lang="en-US" altLang="zh-TW" sz="1800" dirty="0">
                <a:latin typeface="+mj-lt"/>
              </a:rPr>
              <a:t>feature </a:t>
            </a:r>
            <a:r>
              <a:rPr lang="en-US" altLang="zh-TW" sz="1800" dirty="0" smtClean="0">
                <a:latin typeface="+mj-lt"/>
              </a:rPr>
              <a:t>development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Feature priority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Detailed 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Working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prototype </a:t>
            </a:r>
            <a:r>
              <a:rPr lang="en-US" altLang="zh-TW" sz="2000" dirty="0">
                <a:latin typeface="+mj-lt"/>
              </a:rPr>
              <a:t>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en-US" altLang="zh-TW" sz="2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TW" altLang="zh-TW" sz="22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600" dirty="0" smtClean="0">
              <a:solidFill>
                <a:srgbClr val="FF0000"/>
              </a:solidFill>
              <a:latin typeface="+mj-lt"/>
            </a:endParaRPr>
          </a:p>
          <a:p>
            <a:pPr lvl="0"/>
            <a:r>
              <a:rPr lang="en-US" altLang="zh-TW" dirty="0" smtClean="0">
                <a:latin typeface="+mj-lt"/>
              </a:rPr>
              <a:t>		</a:t>
            </a:r>
            <a:endParaRPr lang="zh-TW" altLang="zh-TW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:p14="http://schemas.microsoft.com/office/powerpoint/2010/main" val="4789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42103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Define procedures for design </a:t>
            </a:r>
            <a:r>
              <a:rPr lang="en-US" altLang="zh-TW" sz="2000" dirty="0" smtClean="0"/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Scope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Primary</a:t>
            </a:r>
            <a:r>
              <a:rPr lang="en-US" altLang="zh-TW" sz="2000" dirty="0"/>
              <a:t> design reviews</a:t>
            </a:r>
            <a:endParaRPr lang="zh-TW" altLang="zh-TW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Secondary</a:t>
            </a:r>
            <a:r>
              <a:rPr lang="en-US" altLang="zh-TW" sz="2000" dirty="0"/>
              <a:t> design reviews</a:t>
            </a:r>
            <a:endParaRPr lang="en-US" altLang="zh-TW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Decision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</a:t>
            </a:r>
            <a:r>
              <a:rPr lang="en-US" sz="2000" dirty="0" smtClean="0"/>
              <a:t>met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Mitigation plan </a:t>
            </a:r>
            <a:r>
              <a:rPr lang="en-US" sz="2000" dirty="0" smtClean="0"/>
              <a:t>defined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No mitigation plan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829" y="2779222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86" y="4305053"/>
            <a:ext cx="1281231" cy="118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916" y="1860729"/>
            <a:ext cx="747863" cy="6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8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9939" name="Picture 3" descr="C:\Users\LiangLeon\Pictures\GARMIN\weight_of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268" y="1190809"/>
            <a:ext cx="6114665" cy="483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Development evolution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  <a:sym typeface="Gill Sans Light"/>
              </a:rPr>
              <a:t>Software Configuration </a:t>
            </a:r>
            <a:r>
              <a:rPr lang="en-US" altLang="zh-TW" sz="2400" dirty="0" smtClean="0">
                <a:latin typeface="+mj-lt"/>
                <a:sym typeface="Gill Sans Light"/>
              </a:rPr>
              <a:t>Management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Current </a:t>
            </a:r>
            <a:r>
              <a:rPr lang="en-US" altLang="zh-TW" sz="2400" dirty="0" smtClean="0">
                <a:latin typeface="+mj-lt"/>
              </a:rPr>
              <a:t>process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V model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ENG-100 </a:t>
            </a:r>
            <a:r>
              <a:rPr lang="en-US" altLang="zh-TW" sz="2400" dirty="0" smtClean="0">
                <a:latin typeface="+mj-lt"/>
              </a:rPr>
              <a:t>Consumer </a:t>
            </a:r>
            <a:r>
              <a:rPr lang="en-US" altLang="zh-TW" sz="2400" dirty="0">
                <a:latin typeface="+mj-lt"/>
              </a:rPr>
              <a:t>Product Development and </a:t>
            </a:r>
            <a:r>
              <a:rPr lang="en-US" altLang="zh-TW" sz="2400" dirty="0" smtClean="0">
                <a:latin typeface="+mj-lt"/>
              </a:rPr>
              <a:t>Release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ENG-112 Consumer Software Design </a:t>
            </a:r>
            <a:r>
              <a:rPr lang="en-US" altLang="zh-TW" sz="2400" dirty="0" smtClean="0">
                <a:latin typeface="+mj-lt"/>
              </a:rPr>
              <a:t>Method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ENG-116 Consumer Engineering Design Review </a:t>
            </a:r>
            <a:r>
              <a:rPr lang="en-US" altLang="zh-TW" sz="2400" dirty="0" smtClean="0">
                <a:latin typeface="+mj-lt"/>
              </a:rPr>
              <a:t>Procedure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/>
              <a:t>Garmin product development </a:t>
            </a:r>
            <a:r>
              <a:rPr lang="en-US" altLang="zh-TW" sz="2400" dirty="0" smtClean="0"/>
              <a:t>process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APAC derivative product develop flow overview</a:t>
            </a:r>
            <a:endParaRPr lang="zh-TW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590179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2607714" y="3852333"/>
            <a:ext cx="3649163" cy="1456266"/>
          </a:xfrm>
          <a:prstGeom prst="ellips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Weak classifier pool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6200000">
            <a:off x="4074900" y="3340288"/>
            <a:ext cx="478796" cy="351216"/>
          </a:xfrm>
          <a:prstGeom prst="rightArrow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 market go up or down?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</a:t>
            </a:r>
            <a:r>
              <a:rPr lang="en-US" altLang="zh-TW" sz="2400" dirty="0" smtClean="0"/>
              <a:t>you sleep well or bad tonight?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</a:t>
            </a:r>
            <a:r>
              <a:rPr lang="en-US" altLang="zh-TW" sz="2400" dirty="0" smtClean="0"/>
              <a:t>, </a:t>
            </a:r>
            <a:r>
              <a:rPr lang="en-US" altLang="zh-TW" sz="2400" dirty="0" smtClean="0"/>
              <a:t>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94085"/>
              </p:ext>
            </p:extLst>
          </p:nvPr>
        </p:nvGraphicFramePr>
        <p:xfrm>
          <a:off x="2530284" y="2515923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方程式" r:id="rId3" imgW="1257120" imgH="203040" progId="Equation.3">
                  <p:embed/>
                </p:oleObj>
              </mc:Choice>
              <mc:Fallback>
                <p:oleObj name="方程式" r:id="rId3" imgW="12571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284" y="2515923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4730" y="3377817"/>
            <a:ext cx="4276040" cy="3187554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3412068" y="3488267"/>
            <a:ext cx="1896532" cy="289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543300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3897696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062780" y="35353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115646" y="38584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1204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8913" name="Picture 1" descr="C:\Users\LiangLeon\Pictures\GARMIN\weak_classif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800" y="939781"/>
            <a:ext cx="5751878" cy="4377575"/>
          </a:xfrm>
          <a:prstGeom prst="rect">
            <a:avLst/>
          </a:prstGeom>
          <a:noFill/>
        </p:spPr>
      </p:pic>
      <p:cxnSp>
        <p:nvCxnSpPr>
          <p:cNvPr id="22" name="直線接點 21"/>
          <p:cNvCxnSpPr/>
          <p:nvPr/>
        </p:nvCxnSpPr>
        <p:spPr>
          <a:xfrm flipV="1">
            <a:off x="3530597" y="1032915"/>
            <a:ext cx="16933" cy="4038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1883235" y="4648183"/>
            <a:ext cx="5367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61466" y="1634067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961466" y="4851381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002866" y="4851381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887133" y="2937933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883235" y="3581401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812530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Fast </a:t>
            </a:r>
            <a:r>
              <a:rPr lang="en-US" altLang="zh-TW" sz="2400" dirty="0" smtClean="0">
                <a:latin typeface="Arial"/>
              </a:rPr>
              <a:t>computation</a:t>
            </a: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Error rate is better than random </a:t>
            </a:r>
            <a:r>
              <a:rPr lang="en-US" altLang="zh-TW" sz="2400" dirty="0" smtClean="0">
                <a:latin typeface="Arial"/>
              </a:rPr>
              <a:t>guessing</a:t>
            </a:r>
            <a:endParaRPr lang="en-US" altLang="zh-TW" sz="2400" dirty="0" smtClean="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481667" y="4250278"/>
            <a:ext cx="58928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498595" y="3987806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7374467" y="3987805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4368800" y="3970871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342142" y="428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18014" y="428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27677" y="4285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2850" y="39708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rate</a:t>
            </a:r>
            <a:endParaRPr lang="zh-TW" altLang="en-US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3595927" y="3108087"/>
            <a:ext cx="435023" cy="1110717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258080" y="3076600"/>
            <a:ext cx="137486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1645063" y="330783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115923" y="3085061"/>
            <a:ext cx="1458733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r>
              <a:rPr lang="en-US" altLang="zh-TW" sz="320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3200" smtClean="0">
                <a:solidFill>
                  <a:schemeClr val="tx1"/>
                </a:solidFill>
                <a:latin typeface="+mj-lt"/>
              </a:rPr>
              <a:t>importance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of diversity</a:t>
            </a:r>
            <a:endParaRPr lang="zh-TW" alt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426200" y="2353733"/>
            <a:ext cx="897467" cy="694267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36733" y="2417233"/>
            <a:ext cx="643466" cy="567267"/>
          </a:xfrm>
          <a:prstGeom prst="ellipse">
            <a:avLst/>
          </a:prstGeom>
          <a:noFill/>
          <a:ln w="12700">
            <a:solidFill>
              <a:schemeClr val="accent1">
                <a:shade val="95000"/>
                <a:satMod val="105000"/>
                <a:alpha val="8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方程式" r:id="rId3" imgW="342720" imgH="203040" progId="Equation.3">
                  <p:embed/>
                </p:oleObj>
              </mc:Choice>
              <mc:Fallback>
                <p:oleObj name="方程式" r:id="rId3" imgW="342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617" y="5359400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84750" y="5405438"/>
          <a:ext cx="3890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方程式" r:id="rId5" imgW="2234880" imgH="228600" progId="Equation.3">
                  <p:embed/>
                </p:oleObj>
              </mc:Choice>
              <mc:Fallback>
                <p:oleObj name="方程式" r:id="rId5" imgW="22348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5405438"/>
                        <a:ext cx="38909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353050"/>
                        <a:ext cx="64106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413013">
            <a:off x="6168394" y="2444422"/>
            <a:ext cx="549888" cy="223518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 rot="9177320">
            <a:off x="6399911" y="2387475"/>
            <a:ext cx="639196" cy="304949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 rot="5180568">
            <a:off x="6333374" y="2586389"/>
            <a:ext cx="452956" cy="240969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188200" y="3234265"/>
            <a:ext cx="897467" cy="694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15000" y="3234266"/>
            <a:ext cx="643466" cy="567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方程式" r:id="rId3" imgW="342720" imgH="203040" progId="Equation.3">
                  <p:embed/>
                </p:oleObj>
              </mc:Choice>
              <mc:Fallback>
                <p:oleObj name="方程式" r:id="rId3" imgW="342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617" y="5359400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29188" y="5405438"/>
          <a:ext cx="4002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方程式" r:id="rId5" imgW="2298600" imgH="228600" progId="Equation.3">
                  <p:embed/>
                </p:oleObj>
              </mc:Choice>
              <mc:Fallback>
                <p:oleObj name="方程式" r:id="rId5" imgW="2298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405438"/>
                        <a:ext cx="40020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353050"/>
                        <a:ext cx="64106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  <p:sp>
        <p:nvSpPr>
          <p:cNvPr id="33" name="標題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/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35443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teach machine to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85109" y="5329726"/>
            <a:ext cx="78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You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42979" y="5329726"/>
            <a:ext cx="200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Computer</a:t>
            </a:r>
            <a:endParaRPr lang="zh-TW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193" y="1915531"/>
            <a:ext cx="3975425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905000"/>
            <a:ext cx="1512606" cy="72710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 animBg="1"/>
      <p:bldP spid="2" grpId="1" animBg="1"/>
      <p:bldP spid="13" grpId="0" animBg="1"/>
      <p:bldP spid="13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42633"/>
            <a:ext cx="8689622" cy="565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Member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One person/project</a:t>
            </a:r>
          </a:p>
          <a:p>
            <a:pPr marL="1085850" lvl="1" indent="-342900">
              <a:buNone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Source control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source control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Code 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code review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Test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Engineer test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</a:rPr>
              <a:t>Release flow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Engineer </a:t>
            </a:r>
            <a:r>
              <a:rPr lang="en-US" altLang="zh-TW" sz="2000" dirty="0" smtClean="0">
                <a:latin typeface="+mj-lt"/>
              </a:rPr>
              <a:t>release</a:t>
            </a:r>
            <a:endParaRPr lang="en-US" altLang="zh-TW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37894" y="1308100"/>
            <a:ext cx="353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multiple persons/project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28793" y="1295400"/>
            <a:ext cx="161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multiple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9399" y="2489200"/>
            <a:ext cx="114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SVN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09192" y="2476500"/>
            <a:ext cx="98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Git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11500" y="3644900"/>
            <a:ext cx="173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Traceable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51685" y="3644900"/>
            <a:ext cx="1318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Gerrit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583" y="4813300"/>
            <a:ext cx="97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2194" y="4800600"/>
            <a:ext cx="176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SQE + QA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76600" y="5926327"/>
            <a:ext cx="164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 verify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851401" y="5913627"/>
            <a:ext cx="12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TD016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5785" y="1645166"/>
            <a:ext cx="18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teams/project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0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83" y="1604530"/>
            <a:ext cx="4817774" cy="48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Coding style - 001-00022-00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4564" y="1414598"/>
            <a:ext cx="8212344" cy="5218173"/>
            <a:chOff x="435483" y="1474309"/>
            <a:chExt cx="8212344" cy="52181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83" y="1476674"/>
              <a:ext cx="4069281" cy="521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470" y="1474309"/>
              <a:ext cx="3941357" cy="505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6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917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Garmin use </a:t>
            </a: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as an SCM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Branch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feature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project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Tag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Release SW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Commit log</a:t>
            </a:r>
            <a:endParaRPr lang="en-US" altLang="zh-TW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8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49" y="2752401"/>
            <a:ext cx="5912186" cy="34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 bwMode="auto">
          <a:xfrm>
            <a:off x="2716306" y="2132856"/>
            <a:ext cx="1356930" cy="720080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群組 7"/>
          <p:cNvGrpSpPr/>
          <p:nvPr/>
        </p:nvGrpSpPr>
        <p:grpSpPr>
          <a:xfrm>
            <a:off x="2716306" y="2433918"/>
            <a:ext cx="2742385" cy="1284204"/>
            <a:chOff x="2662518" y="2433918"/>
            <a:chExt cx="2742385" cy="1284204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2662518" y="2433918"/>
              <a:ext cx="2742385" cy="1284204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>
              <a:off x="2662518" y="2433918"/>
              <a:ext cx="1093694" cy="1139098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" name="直線單箭頭接點 10"/>
          <p:cNvCxnSpPr/>
          <p:nvPr/>
        </p:nvCxnSpPr>
        <p:spPr bwMode="auto">
          <a:xfrm>
            <a:off x="2716306" y="3214255"/>
            <a:ext cx="1232239" cy="1551709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群組 11"/>
          <p:cNvGrpSpPr/>
          <p:nvPr/>
        </p:nvGrpSpPr>
        <p:grpSpPr>
          <a:xfrm>
            <a:off x="2286000" y="2752400"/>
            <a:ext cx="6773809" cy="3496019"/>
            <a:chOff x="2232212" y="2752400"/>
            <a:chExt cx="6773809" cy="349601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186" y="2752400"/>
              <a:ext cx="6111835" cy="3496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線單箭頭接點 13"/>
            <p:cNvCxnSpPr/>
            <p:nvPr/>
          </p:nvCxnSpPr>
          <p:spPr bwMode="auto">
            <a:xfrm>
              <a:off x="2232212" y="3573016"/>
              <a:ext cx="1662545" cy="0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4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6345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  <a:sym typeface="Gill Sans Light"/>
              </a:rPr>
              <a:t>Code reuse - submodule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ADAS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  <a:sym typeface="Gill Sans Light"/>
              </a:rPr>
              <a:t>Ti</a:t>
            </a:r>
            <a:r>
              <a:rPr lang="en-US" altLang="zh-TW" sz="1800" dirty="0">
                <a:latin typeface="+mj-lt"/>
                <a:sym typeface="Gill Sans Light"/>
              </a:rPr>
              <a:t>-shared-UART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Garmin-includes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</a:rPr>
              <a:t>Nonvol-fm</a:t>
            </a:r>
            <a:endParaRPr lang="en-US" altLang="zh-TW" sz="1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Tech-log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Utilities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4896544" cy="490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31776"/>
            <a:ext cx="5610202" cy="48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1329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Gerrit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and code </a:t>
            </a:r>
            <a:r>
              <a:rPr lang="en-US" altLang="zh-TW" sz="2400" dirty="0" smtClean="0">
                <a:solidFill>
                  <a:srgbClr val="414141"/>
                </a:solidFill>
                <a:latin typeface="+mj-lt"/>
                <a:sym typeface="Gill Sans Light"/>
              </a:rPr>
              <a:t>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sym typeface="Gill Sans Light"/>
              </a:rPr>
              <a:t>Jenkins</a:t>
            </a:r>
            <a:endParaRPr lang="en-US" altLang="zh-TW" sz="2000" dirty="0">
              <a:solidFill>
                <a:srgbClr val="414141"/>
              </a:solidFill>
              <a:latin typeface="+mj-lt"/>
              <a:sym typeface="Gill Sans Ligh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Default reviewer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Build verification</a:t>
            </a:r>
            <a:endParaRPr lang="zh-TW" altLang="en-US" sz="1600" dirty="0">
              <a:latin typeface="+mj-lt"/>
            </a:endParaRPr>
          </a:p>
        </p:txBody>
      </p:sp>
      <p:cxnSp>
        <p:nvCxnSpPr>
          <p:cNvPr id="6" name="肘形接點 5"/>
          <p:cNvCxnSpPr>
            <a:stCxn id="26" idx="2"/>
          </p:cNvCxnSpPr>
          <p:nvPr/>
        </p:nvCxnSpPr>
        <p:spPr bwMode="auto">
          <a:xfrm>
            <a:off x="5638328" y="2158008"/>
            <a:ext cx="914400" cy="914400"/>
          </a:xfrm>
          <a:prstGeom prst="bentConnector3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群組 6"/>
          <p:cNvGrpSpPr/>
          <p:nvPr/>
        </p:nvGrpSpPr>
        <p:grpSpPr>
          <a:xfrm>
            <a:off x="4296668" y="1631384"/>
            <a:ext cx="3947740" cy="946220"/>
            <a:chOff x="6600924" y="1812818"/>
            <a:chExt cx="3947740" cy="946220"/>
          </a:xfrm>
          <a:solidFill>
            <a:schemeClr val="tx2"/>
          </a:solidFill>
        </p:grpSpPr>
        <p:sp>
          <p:nvSpPr>
            <p:cNvPr id="8" name="文字方塊 7"/>
            <p:cNvSpPr txBox="1"/>
            <p:nvPr/>
          </p:nvSpPr>
          <p:spPr>
            <a:xfrm>
              <a:off x="6948264" y="248203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Fail</a:t>
              </a:r>
              <a:endParaRPr lang="zh-TW" altLang="en-US" sz="1200" dirty="0">
                <a:latin typeface="+mj-lt"/>
              </a:endParaRPr>
            </a:p>
          </p:txBody>
        </p:sp>
        <p:cxnSp>
          <p:nvCxnSpPr>
            <p:cNvPr id="9" name="肘形接點 8"/>
            <p:cNvCxnSpPr>
              <a:stCxn id="26" idx="2"/>
            </p:cNvCxnSpPr>
            <p:nvPr/>
          </p:nvCxnSpPr>
          <p:spPr bwMode="auto">
            <a:xfrm rot="5400000">
              <a:off x="7094542" y="1845844"/>
              <a:ext cx="354424" cy="1341660"/>
            </a:xfrm>
            <a:prstGeom prst="bentConnector2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 flipV="1">
              <a:off x="6600924" y="2314972"/>
              <a:ext cx="0" cy="396054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8460432" y="2128664"/>
              <a:ext cx="576064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圓角矩形 11"/>
            <p:cNvSpPr/>
            <p:nvPr/>
          </p:nvSpPr>
          <p:spPr bwMode="auto">
            <a:xfrm>
              <a:off x="9036496" y="1844824"/>
              <a:ext cx="1512168" cy="63378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Project leader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Submit code</a:t>
              </a: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475672" y="181281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Pass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958022" y="2996952"/>
            <a:ext cx="3350282" cy="2664296"/>
            <a:chOff x="3453966" y="2636912"/>
            <a:chExt cx="3350282" cy="2664296"/>
          </a:xfrm>
        </p:grpSpPr>
        <p:sp>
          <p:nvSpPr>
            <p:cNvPr id="15" name="笑臉 14"/>
            <p:cNvSpPr/>
            <p:nvPr/>
          </p:nvSpPr>
          <p:spPr bwMode="auto">
            <a:xfrm>
              <a:off x="5801568" y="4758184"/>
              <a:ext cx="720080" cy="543024"/>
            </a:xfrm>
            <a:prstGeom prst="smileyFace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流程圖: 磁碟 15"/>
            <p:cNvSpPr/>
            <p:nvPr/>
          </p:nvSpPr>
          <p:spPr bwMode="auto">
            <a:xfrm>
              <a:off x="5698728" y="2636912"/>
              <a:ext cx="936104" cy="1010555"/>
            </a:xfrm>
            <a:prstGeom prst="flowChartMagneticDisk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Git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3453966" y="2681707"/>
              <a:ext cx="1368152" cy="938114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Gerrit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8" name="向上箭號 17"/>
            <p:cNvSpPr/>
            <p:nvPr/>
          </p:nvSpPr>
          <p:spPr bwMode="auto">
            <a:xfrm>
              <a:off x="5940152" y="3764669"/>
              <a:ext cx="432048" cy="888467"/>
            </a:xfrm>
            <a:prstGeom prst="upArrow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9" name="乘號 18"/>
            <p:cNvSpPr/>
            <p:nvPr/>
          </p:nvSpPr>
          <p:spPr bwMode="auto">
            <a:xfrm>
              <a:off x="5508104" y="3861048"/>
              <a:ext cx="1296144" cy="669776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0" name="上彎箭號 19"/>
            <p:cNvSpPr/>
            <p:nvPr/>
          </p:nvSpPr>
          <p:spPr bwMode="auto">
            <a:xfrm flipH="1">
              <a:off x="3851920" y="3764669"/>
              <a:ext cx="1656184" cy="1392523"/>
            </a:xfrm>
            <a:prstGeom prst="bent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1" name="燕尾形向右箭號 20"/>
            <p:cNvSpPr/>
            <p:nvPr/>
          </p:nvSpPr>
          <p:spPr bwMode="auto">
            <a:xfrm>
              <a:off x="4822118" y="2870621"/>
              <a:ext cx="876610" cy="655539"/>
            </a:xfrm>
            <a:prstGeom prst="notched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722004" y="1653952"/>
            <a:ext cx="6170476" cy="4464496"/>
            <a:chOff x="2555776" y="1700808"/>
            <a:chExt cx="6170476" cy="4464496"/>
          </a:xfrm>
          <a:solidFill>
            <a:schemeClr val="tx2"/>
          </a:solidFill>
        </p:grpSpPr>
        <p:grpSp>
          <p:nvGrpSpPr>
            <p:cNvPr id="23" name="群組 22"/>
            <p:cNvGrpSpPr/>
            <p:nvPr/>
          </p:nvGrpSpPr>
          <p:grpSpPr>
            <a:xfrm>
              <a:off x="3419872" y="1700808"/>
              <a:ext cx="2592288" cy="504076"/>
              <a:chOff x="3419872" y="1700808"/>
              <a:chExt cx="2592288" cy="504076"/>
            </a:xfrm>
            <a:grpFill/>
          </p:grpSpPr>
          <p:sp>
            <p:nvSpPr>
              <p:cNvPr id="25" name="圓角矩形 24"/>
              <p:cNvSpPr/>
              <p:nvPr/>
            </p:nvSpPr>
            <p:spPr bwMode="auto">
              <a:xfrm>
                <a:off x="3419872" y="170080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Commit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 bwMode="auto">
              <a:xfrm>
                <a:off x="4932040" y="170082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Review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7" name="直線單箭頭接點 26"/>
              <p:cNvCxnSpPr>
                <a:stCxn id="25" idx="3"/>
                <a:endCxn id="26" idx="1"/>
              </p:cNvCxnSpPr>
              <p:nvPr/>
            </p:nvCxnSpPr>
            <p:spPr bwMode="auto">
              <a:xfrm>
                <a:off x="4499992" y="1952836"/>
                <a:ext cx="432048" cy="2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971511"/>
              <a:ext cx="6170476" cy="31937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08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Multi-media team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459468" y="1431494"/>
            <a:ext cx="8352928" cy="5114416"/>
            <a:chOff x="459468" y="1367994"/>
            <a:chExt cx="8352928" cy="5114416"/>
          </a:xfrm>
        </p:grpSpPr>
        <p:grpSp>
          <p:nvGrpSpPr>
            <p:cNvPr id="5" name="群組 4"/>
            <p:cNvGrpSpPr/>
            <p:nvPr/>
          </p:nvGrpSpPr>
          <p:grpSpPr>
            <a:xfrm>
              <a:off x="459468" y="1367994"/>
              <a:ext cx="8352928" cy="5114416"/>
              <a:chOff x="179512" y="1340768"/>
              <a:chExt cx="8352928" cy="5114416"/>
            </a:xfrm>
          </p:grpSpPr>
          <p:sp>
            <p:nvSpPr>
              <p:cNvPr id="6" name="流程圖: 磁碟 5"/>
              <p:cNvSpPr/>
              <p:nvPr/>
            </p:nvSpPr>
            <p:spPr bwMode="auto">
              <a:xfrm>
                <a:off x="1506972" y="4071770"/>
                <a:ext cx="93610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Feature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Pool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7" name="直線單箭頭接點 6"/>
              <p:cNvCxnSpPr>
                <a:stCxn id="6" idx="4"/>
                <a:endCxn id="15" idx="2"/>
              </p:cNvCxnSpPr>
              <p:nvPr/>
            </p:nvCxnSpPr>
            <p:spPr bwMode="auto">
              <a:xfrm flipV="1">
                <a:off x="2443076" y="3125062"/>
                <a:ext cx="1394780" cy="14867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" name="流程圖: 文件 7"/>
              <p:cNvSpPr/>
              <p:nvPr/>
            </p:nvSpPr>
            <p:spPr bwMode="auto">
              <a:xfrm>
                <a:off x="3774356" y="438310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 test plan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9" name="流程圖: 磁碟 8"/>
              <p:cNvSpPr/>
              <p:nvPr/>
            </p:nvSpPr>
            <p:spPr bwMode="auto">
              <a:xfrm>
                <a:off x="3966704" y="5576540"/>
                <a:ext cx="956828" cy="878644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Quality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Center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0" name="直線單箭頭接點 9"/>
              <p:cNvCxnSpPr>
                <a:stCxn id="9" idx="1"/>
                <a:endCxn id="8" idx="2"/>
              </p:cNvCxnSpPr>
              <p:nvPr/>
            </p:nvCxnSpPr>
            <p:spPr bwMode="auto">
              <a:xfrm flipV="1">
                <a:off x="4445118" y="5089204"/>
                <a:ext cx="0" cy="48733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" name="向右箭號 10"/>
              <p:cNvSpPr/>
              <p:nvPr/>
            </p:nvSpPr>
            <p:spPr bwMode="auto">
              <a:xfrm flipH="1">
                <a:off x="5169018" y="4437112"/>
                <a:ext cx="70350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2" name="流程圖: 文件 11"/>
              <p:cNvSpPr/>
              <p:nvPr/>
            </p:nvSpPr>
            <p:spPr bwMode="auto">
              <a:xfrm>
                <a:off x="5856442" y="276292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 verify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 bwMode="auto">
              <a:xfrm>
                <a:off x="1182936" y="2584258"/>
                <a:ext cx="1584176" cy="108012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PM</a:t>
                </a:r>
                <a:endParaRPr kumimoji="0" lang="en-US" altLang="zh-TW" sz="1200" i="0" u="none" strike="noStrike" cap="none" normalizeH="0" baseline="0" dirty="0" smtClean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MKT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Boss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 engineer</a:t>
                </a:r>
                <a:endParaRPr kumimoji="0" lang="zh-TW" altLang="en-US" sz="120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4" name="直線單箭頭接點 13"/>
              <p:cNvCxnSpPr>
                <a:stCxn id="13" idx="2"/>
                <a:endCxn id="6" idx="1"/>
              </p:cNvCxnSpPr>
              <p:nvPr/>
            </p:nvCxnSpPr>
            <p:spPr bwMode="auto">
              <a:xfrm>
                <a:off x="1975024" y="3664378"/>
                <a:ext cx="0" cy="407392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流程圖: 磁碟 14"/>
              <p:cNvSpPr/>
              <p:nvPr/>
            </p:nvSpPr>
            <p:spPr bwMode="auto">
              <a:xfrm>
                <a:off x="3837856" y="2585002"/>
                <a:ext cx="109418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6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6" name="直線單箭頭接點 15"/>
              <p:cNvCxnSpPr>
                <a:stCxn id="13" idx="3"/>
                <a:endCxn id="15" idx="2"/>
              </p:cNvCxnSpPr>
              <p:nvPr/>
            </p:nvCxnSpPr>
            <p:spPr bwMode="auto">
              <a:xfrm>
                <a:off x="2767112" y="3124318"/>
                <a:ext cx="1070744" cy="74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剪去單一角落矩形 16"/>
              <p:cNvSpPr/>
              <p:nvPr/>
            </p:nvSpPr>
            <p:spPr bwMode="auto">
              <a:xfrm>
                <a:off x="5897860" y="4282016"/>
                <a:ext cx="1296144" cy="816744"/>
              </a:xfrm>
              <a:prstGeom prst="snip1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</a:t>
                </a:r>
                <a:endParaRPr kumimoji="0" lang="zh-TW" altLang="en-US" sz="20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 bwMode="auto">
              <a:xfrm>
                <a:off x="2195736" y="1443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19" name="直線單箭頭接點 18"/>
              <p:cNvCxnSpPr>
                <a:stCxn id="18" idx="2"/>
                <a:endCxn id="15" idx="1"/>
              </p:cNvCxnSpPr>
              <p:nvPr/>
            </p:nvCxnSpPr>
            <p:spPr bwMode="auto">
              <a:xfrm>
                <a:off x="2987824" y="1983538"/>
                <a:ext cx="1397124" cy="60146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圓角矩形 19"/>
              <p:cNvSpPr/>
              <p:nvPr/>
            </p:nvSpPr>
            <p:spPr bwMode="auto">
              <a:xfrm>
                <a:off x="3995936" y="1407474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21" name="直線單箭頭接點 20"/>
              <p:cNvCxnSpPr>
                <a:stCxn id="20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40307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流程圖: 多重文件 21"/>
              <p:cNvSpPr/>
              <p:nvPr/>
            </p:nvSpPr>
            <p:spPr bwMode="auto">
              <a:xfrm>
                <a:off x="179512" y="1340768"/>
                <a:ext cx="1800200" cy="1146826"/>
              </a:xfrm>
              <a:prstGeom prst="flowChartMultidocumen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Confluence</a:t>
                </a:r>
                <a:endParaRPr kumimoji="0" lang="zh-TW" altLang="en-US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3" name="向下箭號 22"/>
              <p:cNvSpPr/>
              <p:nvPr/>
            </p:nvSpPr>
            <p:spPr bwMode="auto">
              <a:xfrm flipV="1">
                <a:off x="4190994" y="3664378"/>
                <a:ext cx="432048" cy="617638"/>
              </a:xfrm>
              <a:prstGeom prst="down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5" name="直線單箭頭接點 24"/>
              <p:cNvCxnSpPr>
                <a:stCxn id="27" idx="2"/>
                <a:endCxn id="15" idx="1"/>
              </p:cNvCxnSpPr>
              <p:nvPr/>
            </p:nvCxnSpPr>
            <p:spPr bwMode="auto">
              <a:xfrm flipH="1">
                <a:off x="4384948" y="1952836"/>
                <a:ext cx="2195774" cy="63216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向右箭號 25"/>
              <p:cNvSpPr/>
              <p:nvPr/>
            </p:nvSpPr>
            <p:spPr bwMode="auto">
              <a:xfrm flipH="1">
                <a:off x="4952994" y="2924944"/>
                <a:ext cx="84267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7" name="圓角矩形 26"/>
              <p:cNvSpPr/>
              <p:nvPr/>
            </p:nvSpPr>
            <p:spPr bwMode="auto">
              <a:xfrm>
                <a:off x="5788634" y="14127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28" name="流程圖: 磁碟 27"/>
              <p:cNvSpPr/>
              <p:nvPr/>
            </p:nvSpPr>
            <p:spPr bwMode="auto">
              <a:xfrm>
                <a:off x="7668344" y="1407474"/>
                <a:ext cx="864096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UX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9" name="直線單箭頭接點 28"/>
              <p:cNvCxnSpPr>
                <a:stCxn id="28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328339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5211996" y="3546236"/>
              <a:ext cx="924402" cy="763006"/>
            </a:xfrm>
            <a:prstGeom prst="straightConnector1">
              <a:avLst/>
            </a:prstGeom>
            <a:ln w="76200"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向下箭號 60"/>
            <p:cNvSpPr/>
            <p:nvPr/>
          </p:nvSpPr>
          <p:spPr bwMode="auto">
            <a:xfrm flipV="1">
              <a:off x="6591136" y="3623980"/>
              <a:ext cx="432048" cy="617638"/>
            </a:xfrm>
            <a:prstGeom prst="downArrow">
              <a:avLst/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2999" y="1416698"/>
            <a:ext cx="8399397" cy="3047640"/>
            <a:chOff x="403134" y="1351582"/>
            <a:chExt cx="8399397" cy="3047640"/>
          </a:xfrm>
        </p:grpSpPr>
        <p:grpSp>
          <p:nvGrpSpPr>
            <p:cNvPr id="31" name="群組 30"/>
            <p:cNvGrpSpPr/>
            <p:nvPr/>
          </p:nvGrpSpPr>
          <p:grpSpPr>
            <a:xfrm>
              <a:off x="403134" y="1351582"/>
              <a:ext cx="8399397" cy="3047640"/>
              <a:chOff x="323528" y="1916832"/>
              <a:chExt cx="8399397" cy="3047640"/>
            </a:xfrm>
          </p:grpSpPr>
          <p:sp>
            <p:nvSpPr>
              <p:cNvPr id="32" name="圓角矩形 31"/>
              <p:cNvSpPr/>
              <p:nvPr/>
            </p:nvSpPr>
            <p:spPr bwMode="auto">
              <a:xfrm>
                <a:off x="2411760" y="2336180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3" name="圓角矩形 32"/>
              <p:cNvSpPr/>
              <p:nvPr/>
            </p:nvSpPr>
            <p:spPr bwMode="auto">
              <a:xfrm>
                <a:off x="4211960" y="23001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4" name="圓角矩形 33"/>
              <p:cNvSpPr/>
              <p:nvPr/>
            </p:nvSpPr>
            <p:spPr bwMode="auto">
              <a:xfrm>
                <a:off x="6004658" y="2305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23528" y="1916832"/>
                <a:ext cx="8399397" cy="304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285750" marR="0" indent="-2857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Follow ENG – 100 on new project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Top level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Detail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Factory prototype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Pilot run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 validation review</a:t>
                </a: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6" name="群組 35"/>
              <p:cNvGrpSpPr/>
              <p:nvPr/>
            </p:nvGrpSpPr>
            <p:grpSpPr>
              <a:xfrm>
                <a:off x="442005" y="2173951"/>
                <a:ext cx="8280920" cy="1149361"/>
                <a:chOff x="467544" y="2514827"/>
                <a:chExt cx="8280920" cy="1149361"/>
              </a:xfrm>
            </p:grpSpPr>
            <p:cxnSp>
              <p:nvCxnSpPr>
                <p:cNvPr id="45" name="直線單箭頭接點 44"/>
                <p:cNvCxnSpPr/>
                <p:nvPr/>
              </p:nvCxnSpPr>
              <p:spPr bwMode="auto">
                <a:xfrm>
                  <a:off x="467544" y="2996952"/>
                  <a:ext cx="82809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46" name="矩形 45"/>
                <p:cNvSpPr/>
                <p:nvPr/>
              </p:nvSpPr>
              <p:spPr bwMode="auto">
                <a:xfrm>
                  <a:off x="827584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74988" y="2514827"/>
                  <a:ext cx="7696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Kick off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1540220" y="2862809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1047920" y="3140968"/>
                  <a:ext cx="10599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Repository</a:t>
                  </a:r>
                </a:p>
                <a:p>
                  <a:r>
                    <a:rPr lang="en-US" altLang="zh-TW" sz="1400" dirty="0" err="1" smtClean="0">
                      <a:latin typeface="+mj-lt"/>
                    </a:rPr>
                    <a:t>Jira</a:t>
                  </a:r>
                  <a:r>
                    <a:rPr lang="en-US" altLang="zh-TW" sz="1400" dirty="0" smtClean="0">
                      <a:latin typeface="+mj-lt"/>
                    </a:rPr>
                    <a:t> project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4572470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1" name="文字方塊 50"/>
                <p:cNvSpPr txBox="1"/>
                <p:nvPr/>
              </p:nvSpPr>
              <p:spPr>
                <a:xfrm>
                  <a:off x="3262137" y="3115271"/>
                  <a:ext cx="13676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Function ready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2699792" y="2872100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2107826" y="2545159"/>
                  <a:ext cx="12586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Prototype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3923928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4186081" y="2559595"/>
                  <a:ext cx="841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Pilot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6923962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363498" y="3131095"/>
                  <a:ext cx="12089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Final release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 bwMode="auto">
                <a:xfrm>
                  <a:off x="7721712" y="2875943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9" name="文字方塊 58"/>
                <p:cNvSpPr txBox="1"/>
                <p:nvPr/>
              </p:nvSpPr>
              <p:spPr>
                <a:xfrm>
                  <a:off x="7530731" y="2591326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MP</a:t>
                  </a:r>
                  <a:endParaRPr lang="zh-TW" altLang="en-US" sz="1400" dirty="0">
                    <a:latin typeface="+mj-lt"/>
                  </a:endParaRPr>
                </a:p>
              </p:txBody>
            </p:sp>
          </p:grpSp>
          <p:sp>
            <p:nvSpPr>
              <p:cNvPr id="37" name="橢圓 36"/>
              <p:cNvSpPr/>
              <p:nvPr/>
            </p:nvSpPr>
            <p:spPr bwMode="auto">
              <a:xfrm>
                <a:off x="2660291" y="2590031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 bwMode="auto">
              <a:xfrm>
                <a:off x="3881296" y="2596015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4537319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0" name="橢圓 39"/>
              <p:cNvSpPr/>
              <p:nvPr/>
            </p:nvSpPr>
            <p:spPr bwMode="auto">
              <a:xfrm>
                <a:off x="4977318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 bwMode="auto">
              <a:xfrm>
                <a:off x="5481374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 bwMode="auto">
              <a:xfrm>
                <a:off x="6201454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 bwMode="auto">
              <a:xfrm>
                <a:off x="6835348" y="2565865"/>
                <a:ext cx="199881" cy="17042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304046" y="1649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2060"/>
                  </a:solidFill>
                  <a:latin typeface="+mj-lt"/>
                </a:rPr>
                <a:t>TD016 to QA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6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1" name="橢圓 60"/>
          <p:cNvSpPr/>
          <p:nvPr/>
        </p:nvSpPr>
        <p:spPr bwMode="auto">
          <a:xfrm>
            <a:off x="1850015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EE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4478547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1850015" y="4879888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ME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5" name="上-下雙向箭號 64"/>
          <p:cNvSpPr/>
          <p:nvPr/>
        </p:nvSpPr>
        <p:spPr bwMode="auto">
          <a:xfrm>
            <a:off x="2534091" y="2770156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6" name="上-下雙向箭號 65"/>
          <p:cNvSpPr/>
          <p:nvPr/>
        </p:nvSpPr>
        <p:spPr bwMode="auto">
          <a:xfrm>
            <a:off x="5234391" y="2797404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8" name="上-下雙向箭號 67"/>
          <p:cNvSpPr/>
          <p:nvPr/>
        </p:nvSpPr>
        <p:spPr bwMode="auto">
          <a:xfrm>
            <a:off x="2498087" y="4453588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4298527" y="1645276"/>
            <a:ext cx="2088232" cy="1157876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JIRA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Confluence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PM system</a:t>
            </a:r>
            <a:endParaRPr kumimoji="0" lang="zh-TW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562428" y="1690427"/>
            <a:ext cx="761747" cy="533787"/>
            <a:chOff x="3764133" y="1313911"/>
            <a:chExt cx="761747" cy="533787"/>
          </a:xfrm>
        </p:grpSpPr>
        <p:cxnSp>
          <p:nvCxnSpPr>
            <p:cNvPr id="73" name="直線單箭頭接點 72"/>
            <p:cNvCxnSpPr>
              <a:stCxn id="61" idx="6"/>
              <a:endCxn id="69" idx="2"/>
            </p:cNvCxnSpPr>
            <p:nvPr/>
          </p:nvCxnSpPr>
          <p:spPr bwMode="auto">
            <a:xfrm>
              <a:off x="3766465" y="1847698"/>
              <a:ext cx="720320" cy="0"/>
            </a:xfrm>
            <a:prstGeom prst="straightConnector1">
              <a:avLst/>
            </a:prstGeom>
            <a:solidFill>
              <a:srgbClr val="6C7472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3764133" y="1313911"/>
              <a:ext cx="76174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+mj-lt"/>
                </a:rPr>
                <a:t>E</a:t>
              </a:r>
              <a:r>
                <a:rPr lang="en-US" altLang="zh-TW" dirty="0" smtClean="0">
                  <a:solidFill>
                    <a:srgbClr val="FF0000"/>
                  </a:solidFill>
                  <a:latin typeface="+mj-lt"/>
                </a:rPr>
                <a:t>mail</a:t>
              </a:r>
              <a:endParaRPr lang="zh-TW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988278" y="1378694"/>
            <a:ext cx="2994721" cy="3048812"/>
            <a:chOff x="5988278" y="1378694"/>
            <a:chExt cx="2994721" cy="3048812"/>
          </a:xfrm>
        </p:grpSpPr>
        <p:grpSp>
          <p:nvGrpSpPr>
            <p:cNvPr id="6" name="群組 5"/>
            <p:cNvGrpSpPr/>
            <p:nvPr/>
          </p:nvGrpSpPr>
          <p:grpSpPr>
            <a:xfrm>
              <a:off x="6389318" y="1378694"/>
              <a:ext cx="2517481" cy="1391462"/>
              <a:chOff x="6389318" y="1378694"/>
              <a:chExt cx="2517481" cy="1391462"/>
            </a:xfrm>
          </p:grpSpPr>
          <p:sp>
            <p:nvSpPr>
              <p:cNvPr id="31" name="橢圓 30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6389318" y="1378694"/>
                <a:ext cx="761747" cy="817197"/>
                <a:chOff x="6389318" y="1378694"/>
                <a:chExt cx="761747" cy="817197"/>
              </a:xfrm>
            </p:grpSpPr>
            <p:cxnSp>
              <p:nvCxnSpPr>
                <p:cNvPr id="35" name="直線單箭頭接點 34"/>
                <p:cNvCxnSpPr/>
                <p:nvPr/>
              </p:nvCxnSpPr>
              <p:spPr bwMode="auto">
                <a:xfrm>
                  <a:off x="6429629" y="2195891"/>
                  <a:ext cx="7203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36" name="文字方塊 35"/>
                <p:cNvSpPr txBox="1"/>
                <p:nvPr/>
              </p:nvSpPr>
              <p:spPr>
                <a:xfrm>
                  <a:off x="6389318" y="1378694"/>
                  <a:ext cx="761747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Email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5988278" y="2633585"/>
              <a:ext cx="2994721" cy="1793921"/>
              <a:chOff x="5912078" y="976235"/>
              <a:chExt cx="2994721" cy="1793921"/>
            </a:xfrm>
          </p:grpSpPr>
          <p:sp>
            <p:nvSpPr>
              <p:cNvPr id="38" name="橢圓 37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5912078" y="976235"/>
                <a:ext cx="1237871" cy="1567104"/>
                <a:chOff x="5912078" y="976235"/>
                <a:chExt cx="1237871" cy="1567104"/>
              </a:xfrm>
            </p:grpSpPr>
            <p:cxnSp>
              <p:nvCxnSpPr>
                <p:cNvPr id="40" name="直線單箭頭接點 39"/>
                <p:cNvCxnSpPr>
                  <a:stCxn id="69" idx="5"/>
                </p:cNvCxnSpPr>
                <p:nvPr/>
              </p:nvCxnSpPr>
              <p:spPr bwMode="auto">
                <a:xfrm>
                  <a:off x="6004745" y="976235"/>
                  <a:ext cx="1145204" cy="1219656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41" name="文字方塊 40"/>
                <p:cNvSpPr txBox="1"/>
                <p:nvPr/>
              </p:nvSpPr>
              <p:spPr>
                <a:xfrm>
                  <a:off x="5912078" y="1897008"/>
                  <a:ext cx="877163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TD016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</p:grpSp>
      <p:grpSp>
        <p:nvGrpSpPr>
          <p:cNvPr id="7" name="群組 6"/>
          <p:cNvGrpSpPr/>
          <p:nvPr/>
        </p:nvGrpSpPr>
        <p:grpSpPr>
          <a:xfrm>
            <a:off x="193558" y="1058322"/>
            <a:ext cx="8865641" cy="4014304"/>
            <a:chOff x="-1943101" y="914400"/>
            <a:chExt cx="9217960" cy="39904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3101" y="959659"/>
              <a:ext cx="1703051" cy="308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338" y="914400"/>
              <a:ext cx="7308197" cy="399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-1943101" y="3022184"/>
              <a:ext cx="1703051" cy="279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7625" y="1058322"/>
            <a:ext cx="9039225" cy="5038725"/>
            <a:chOff x="1574424" y="5069470"/>
            <a:chExt cx="9039225" cy="5038725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424" y="5069470"/>
              <a:ext cx="9039225" cy="50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群組 45"/>
            <p:cNvGrpSpPr/>
            <p:nvPr/>
          </p:nvGrpSpPr>
          <p:grpSpPr>
            <a:xfrm>
              <a:off x="1799723" y="5718689"/>
              <a:ext cx="5782235" cy="292571"/>
              <a:chOff x="2884925" y="3883010"/>
              <a:chExt cx="5782235" cy="29257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884925" y="3909904"/>
                <a:ext cx="995082" cy="2298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96422" y="3883010"/>
                <a:ext cx="497541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170038" y="3900940"/>
                <a:ext cx="1497122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71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847</Words>
  <Application>Microsoft Office PowerPoint</Application>
  <PresentationFormat>如螢幕大小 (4:3)</PresentationFormat>
  <Paragraphs>285</Paragraphs>
  <Slides>28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Gill Sans Light</vt:lpstr>
      <vt:lpstr>Heiti TC Light</vt:lpstr>
      <vt:lpstr>微軟正黑體</vt:lpstr>
      <vt:lpstr>Arial</vt:lpstr>
      <vt:lpstr>Calibri</vt:lpstr>
      <vt:lpstr>Wingdings</vt:lpstr>
      <vt:lpstr>CorpTemplate</vt:lpstr>
      <vt:lpstr>方程式</vt:lpstr>
      <vt:lpstr>PowerPoint 簡報</vt:lpstr>
      <vt:lpstr>Agenda</vt:lpstr>
      <vt:lpstr>Development evolution</vt:lpstr>
      <vt:lpstr>Development evolution</vt:lpstr>
      <vt:lpstr>Software Configuration Management</vt:lpstr>
      <vt:lpstr>Software Configuration Management</vt:lpstr>
      <vt:lpstr>Software Configuration Management</vt:lpstr>
      <vt:lpstr>Current process</vt:lpstr>
      <vt:lpstr>Current process</vt:lpstr>
      <vt:lpstr>V model</vt:lpstr>
      <vt:lpstr>ENG100 - Consumer Product Development and Release</vt:lpstr>
      <vt:lpstr>ENG100 - Consumer Product Development and Release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ENG-116 Consumer Engineering Design Review Procedure</vt:lpstr>
      <vt:lpstr>Weight of data</vt:lpstr>
      <vt:lpstr>Weak classifier learner</vt:lpstr>
      <vt:lpstr>Binary classifier</vt:lpstr>
      <vt:lpstr>Weak classifier example</vt:lpstr>
      <vt:lpstr>Weak classifier</vt:lpstr>
      <vt:lpstr>The importance of diversity</vt:lpstr>
      <vt:lpstr>PowerPoint 簡報</vt:lpstr>
      <vt:lpstr>PowerPoint 簡報</vt:lpstr>
      <vt:lpstr>How to teach machine to see a car?</vt:lpstr>
      <vt:lpstr>PowerPoint 簡報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297</cp:revision>
  <cp:lastPrinted>2013-06-05T19:38:58Z</cp:lastPrinted>
  <dcterms:created xsi:type="dcterms:W3CDTF">2013-04-23T13:39:24Z</dcterms:created>
  <dcterms:modified xsi:type="dcterms:W3CDTF">2015-06-14T15:49:12Z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