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6"/>
  </p:notesMasterIdLst>
  <p:handoutMasterIdLst>
    <p:handoutMasterId r:id="rId37"/>
  </p:handoutMasterIdLst>
  <p:sldIdLst>
    <p:sldId id="288" r:id="rId5"/>
    <p:sldId id="319" r:id="rId6"/>
    <p:sldId id="352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45" r:id="rId15"/>
    <p:sldId id="320" r:id="rId16"/>
    <p:sldId id="336" r:id="rId17"/>
    <p:sldId id="322" r:id="rId18"/>
    <p:sldId id="312" r:id="rId19"/>
    <p:sldId id="355" r:id="rId20"/>
    <p:sldId id="321" r:id="rId21"/>
    <p:sldId id="330" r:id="rId22"/>
    <p:sldId id="356" r:id="rId23"/>
    <p:sldId id="324" r:id="rId24"/>
    <p:sldId id="323" r:id="rId25"/>
    <p:sldId id="331" r:id="rId26"/>
    <p:sldId id="354" r:id="rId27"/>
    <p:sldId id="341" r:id="rId28"/>
    <p:sldId id="332" r:id="rId29"/>
    <p:sldId id="337" r:id="rId30"/>
    <p:sldId id="334" r:id="rId31"/>
    <p:sldId id="316" r:id="rId32"/>
    <p:sldId id="343" r:id="rId33"/>
    <p:sldId id="344" r:id="rId34"/>
    <p:sldId id="34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F48CC"/>
    <a:srgbClr val="1C5D9C"/>
    <a:srgbClr val="FF5050"/>
    <a:srgbClr val="2705F5"/>
    <a:srgbClr val="F37278"/>
    <a:srgbClr val="2173DC"/>
    <a:srgbClr val="0C5ADC"/>
    <a:srgbClr val="297DD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60714" autoAdjust="0"/>
  </p:normalViewPr>
  <p:slideViewPr>
    <p:cSldViewPr snapToGrid="0" snapToObjects="1" showGuides="1">
      <p:cViewPr varScale="1">
        <p:scale>
          <a:sx n="70" d="100"/>
          <a:sy n="70" d="100"/>
        </p:scale>
        <p:origin x="2784" y="72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7/21/2015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7/21/2015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嗨 大家好</a:t>
            </a:r>
            <a:endParaRPr lang="en-US" altLang="zh-TW" dirty="0" smtClean="0"/>
          </a:p>
          <a:p>
            <a:r>
              <a:rPr lang="zh-TW" altLang="en-US" dirty="0" smtClean="0"/>
              <a:t>我今天要介紹一個在機器學習領域裡很有名的演算法，叫做</a:t>
            </a:r>
            <a:r>
              <a:rPr lang="en-US" altLang="zh-TW" dirty="0" smtClean="0"/>
              <a:t>Adaptive boosting</a:t>
            </a:r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，那今天為什麼要介紹這個題目呢，</a:t>
            </a:r>
            <a:r>
              <a:rPr lang="zh-TW" altLang="en-US" dirty="0" smtClean="0"/>
              <a:t>因為，我們</a:t>
            </a:r>
            <a:r>
              <a:rPr lang="zh-TW" altLang="en-US" dirty="0" smtClean="0"/>
              <a:t>的行車紀錄</a:t>
            </a:r>
            <a:r>
              <a:rPr lang="zh-TW" altLang="en-US" dirty="0" smtClean="0"/>
              <a:t>器像是</a:t>
            </a:r>
            <a:r>
              <a:rPr lang="en-US" altLang="zh-TW" dirty="0" smtClean="0"/>
              <a:t>IDVR,</a:t>
            </a:r>
            <a:r>
              <a:rPr lang="en-US" altLang="zh-TW" baseline="0" dirty="0" smtClean="0"/>
              <a:t> GDR4X</a:t>
            </a:r>
            <a:r>
              <a:rPr lang="zh-TW" altLang="en-US" baseline="0" dirty="0" smtClean="0"/>
              <a:t>的前車碰撞系統</a:t>
            </a:r>
            <a:endParaRPr lang="en-US" altLang="zh-TW" dirty="0" smtClean="0"/>
          </a:p>
          <a:p>
            <a:r>
              <a:rPr lang="zh-TW" altLang="en-US" dirty="0" smtClean="0"/>
              <a:t>上面</a:t>
            </a:r>
            <a:r>
              <a:rPr lang="zh-TW" altLang="en-US" dirty="0" smtClean="0"/>
              <a:t>的車輛偵測技術就是使用這個演算法來完成</a:t>
            </a:r>
            <a:endParaRPr lang="en-US" altLang="zh-TW" dirty="0" smtClean="0"/>
          </a:p>
          <a:p>
            <a:r>
              <a:rPr lang="zh-TW" altLang="en-US" dirty="0" smtClean="0"/>
              <a:t>的，那我最後也會介紹一下車輛偵測的方法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接下來會介紹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能幫我們做什麼</a:t>
            </a:r>
            <a:endParaRPr lang="en-US" altLang="zh-TW" dirty="0" smtClean="0"/>
          </a:p>
          <a:p>
            <a:r>
              <a:rPr lang="zh-TW" altLang="en-US" dirty="0" smtClean="0"/>
              <a:t>以及一些細節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3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有一種在機器學習中很基本的問題，叫做二元分類問題</a:t>
            </a:r>
            <a:endParaRPr lang="en-US" altLang="zh-TW" dirty="0" smtClean="0"/>
          </a:p>
          <a:p>
            <a:r>
              <a:rPr lang="zh-TW" altLang="en-US" dirty="0" smtClean="0"/>
              <a:t>簡單的說，就是想要讓機器回答一些是非題，像是這是不是一根香蕉，答案只有是和不是</a:t>
            </a:r>
            <a:endParaRPr lang="en-US" altLang="zh-TW" dirty="0" smtClean="0"/>
          </a:p>
          <a:p>
            <a:r>
              <a:rPr lang="zh-TW" altLang="en-US" dirty="0" smtClean="0"/>
              <a:t>還有其他像是 股票會不會長，答案只有兩種 就是漲和跌</a:t>
            </a:r>
            <a:endParaRPr lang="en-US" altLang="zh-TW" dirty="0" smtClean="0"/>
          </a:p>
          <a:p>
            <a:r>
              <a:rPr lang="zh-TW" altLang="en-US" dirty="0" smtClean="0"/>
              <a:t>這是不是一封垃圾郵件，還有今天睡眠品質好</a:t>
            </a:r>
            <a:r>
              <a:rPr lang="zh-TW" altLang="en-US" dirty="0" smtClean="0"/>
              <a:t>不好，這些都屬於二元分類的問題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下面這些</a:t>
            </a:r>
            <a:r>
              <a:rPr lang="en-US" altLang="zh-TW" dirty="0" smtClean="0"/>
              <a:t>2D</a:t>
            </a:r>
            <a:r>
              <a:rPr lang="zh-TW" altLang="en-US" dirty="0" smtClean="0"/>
              <a:t>的資料中，這種把資料分類成兩種類別的，就是一個二元分類器</a:t>
            </a:r>
            <a:endParaRPr lang="en-US" altLang="zh-TW" dirty="0" smtClean="0"/>
          </a:p>
          <a:p>
            <a:r>
              <a:rPr lang="zh-TW" altLang="en-US" dirty="0" smtClean="0"/>
              <a:t>一個二元分類器可能像是一條斜線，他把資料分類成兩種，也就是藍色和</a:t>
            </a:r>
            <a:r>
              <a:rPr lang="zh-TW" altLang="en-US" dirty="0" smtClean="0"/>
              <a:t>紅色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演算法就是能找到一條很好的分割線，能將資料正確的分開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剛才香蕉範例的那個小孩，他看著那些圖片就能夠找到一些簡單的分類規則，在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裡稱為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他是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裡面一個做為基底的演算法，因為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是在基底上面再建</a:t>
            </a:r>
            <a:r>
              <a:rPr lang="zh-TW" altLang="en-US" dirty="0" smtClean="0"/>
              <a:t>構的</a:t>
            </a:r>
            <a:r>
              <a:rPr lang="zh-TW" altLang="en-US" dirty="0" smtClean="0"/>
              <a:t>演算法，又稱為是一個</a:t>
            </a:r>
            <a:r>
              <a:rPr lang="en-US" altLang="zh-TW" dirty="0" smtClean="0"/>
              <a:t>base algorithm</a:t>
            </a:r>
          </a:p>
          <a:p>
            <a:r>
              <a:rPr lang="zh-TW" altLang="en-US" dirty="0" smtClean="0"/>
              <a:t>通常</a:t>
            </a:r>
            <a:r>
              <a:rPr lang="zh-TW" altLang="en-US" dirty="0" smtClean="0"/>
              <a:t>會使用別的機器學習演算法來實作</a:t>
            </a:r>
            <a:endParaRPr lang="en-US" altLang="zh-TW" dirty="0" smtClean="0"/>
          </a:p>
          <a:p>
            <a:r>
              <a:rPr lang="zh-TW" altLang="en-US" dirty="0" smtClean="0"/>
              <a:t>那甚麼樣子的演算法能來當作</a:t>
            </a:r>
            <a:r>
              <a:rPr lang="en-US" altLang="zh-TW" dirty="0" smtClean="0"/>
              <a:t>base</a:t>
            </a:r>
            <a:r>
              <a:rPr lang="en-US" altLang="zh-TW" baseline="0" dirty="0" smtClean="0"/>
              <a:t> algorithm</a:t>
            </a:r>
            <a:r>
              <a:rPr lang="zh-TW" altLang="en-US" baseline="0" dirty="0" smtClean="0"/>
              <a:t>，</a:t>
            </a:r>
            <a:r>
              <a:rPr lang="zh-TW" altLang="en-US" dirty="0" smtClean="0"/>
              <a:t>條件</a:t>
            </a:r>
            <a:r>
              <a:rPr lang="zh-TW" altLang="en-US" dirty="0" smtClean="0"/>
              <a:t>只要學習時</a:t>
            </a:r>
            <a:r>
              <a:rPr lang="zh-TW" altLang="en-US" dirty="0" smtClean="0"/>
              <a:t>能夠知道資料是有不同重要性的，</a:t>
            </a:r>
            <a:r>
              <a:rPr lang="zh-TW" altLang="en-US" dirty="0" smtClean="0"/>
              <a:t>就像是那個小孩能特別的去注意比較大張的圖片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這邊介紹一個很簡單的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，叫做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，他的概念是 一次只看某一個資料的特徵去做分類</a:t>
            </a:r>
            <a:endParaRPr lang="en-US" altLang="zh-TW" dirty="0" smtClean="0"/>
          </a:p>
          <a:p>
            <a:r>
              <a:rPr lang="zh-TW" altLang="en-US" dirty="0" smtClean="0"/>
              <a:t>，通常一筆資料會有很多的特徵，也就是有很多的維度，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會選擇某一個特徵，然後找到一個門檻值</a:t>
            </a:r>
            <a:endParaRPr lang="en-US" altLang="zh-TW" dirty="0" smtClean="0"/>
          </a:p>
          <a:p>
            <a:r>
              <a:rPr lang="zh-TW" altLang="en-US" dirty="0" smtClean="0"/>
              <a:t>和分類方向就能將資料分為兩類，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數學表示如下 決定了三個參數就能決定一個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，分別是 </a:t>
            </a:r>
            <a:r>
              <a:rPr lang="en-US" altLang="zh-TW" dirty="0" smtClean="0"/>
              <a:t>xi</a:t>
            </a:r>
            <a:r>
              <a:rPr lang="zh-TW" altLang="en-US" dirty="0" smtClean="0"/>
              <a:t>代表是第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個特徵，門檻值和哪個方向為正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維的資料上面，一個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的分類器其實就是一個 垂直或是水平的分隔線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這邊是一個</a:t>
            </a:r>
            <a:r>
              <a:rPr lang="en-US" altLang="zh-TW" dirty="0" smtClean="0"/>
              <a:t>decision</a:t>
            </a:r>
            <a:r>
              <a:rPr lang="en-US" altLang="zh-TW" baseline="0" dirty="0" smtClean="0"/>
              <a:t> stump</a:t>
            </a:r>
            <a:r>
              <a:rPr lang="zh-TW" altLang="en-US" baseline="0" dirty="0" smtClean="0"/>
              <a:t>實際上的範例</a:t>
            </a:r>
            <a:endParaRPr lang="en-US" altLang="zh-TW" baseline="0" dirty="0" smtClean="0"/>
          </a:p>
          <a:p>
            <a:r>
              <a:rPr lang="zh-TW" altLang="en-US" baseline="0" dirty="0" smtClean="0"/>
              <a:t>如果有一個能預測我們睡眠品質好壞的系統，那他的輸入資料能 可能包含兩個欄位</a:t>
            </a:r>
            <a:endParaRPr lang="en-US" altLang="zh-TW" baseline="0" dirty="0" smtClean="0"/>
          </a:p>
          <a:p>
            <a:r>
              <a:rPr lang="zh-TW" altLang="en-US" baseline="0" dirty="0" smtClean="0"/>
              <a:t>分別是 睡眠的時數，以及翻身的次數</a:t>
            </a:r>
            <a:endParaRPr lang="en-US" altLang="zh-TW" baseline="0" dirty="0" smtClean="0"/>
          </a:p>
          <a:p>
            <a:r>
              <a:rPr lang="zh-TW" altLang="en-US" baseline="0" dirty="0" smtClean="0"/>
              <a:t>輸出結果就是 好和不好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dirty="0" smtClean="0"/>
              <a:t>第一個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 規則如下</a:t>
            </a:r>
            <a:endParaRPr lang="en-US" altLang="zh-TW" dirty="0" smtClean="0"/>
          </a:p>
          <a:p>
            <a:r>
              <a:rPr lang="zh-TW" altLang="en-US" dirty="0" smtClean="0"/>
              <a:t>只要睡眠時數大於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個小時，就把他分類成好，小於七個小時就把他分類成不好</a:t>
            </a:r>
            <a:endParaRPr lang="en-US" altLang="zh-TW" dirty="0" smtClean="0"/>
          </a:p>
          <a:p>
            <a:r>
              <a:rPr lang="zh-TW" altLang="en-US" dirty="0" smtClean="0"/>
              <a:t>可以看到就是一條垂直的分割線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另外一個是 只要翻身次數大於</a:t>
            </a:r>
            <a:r>
              <a:rPr lang="en-US" altLang="zh-TW" dirty="0" smtClean="0"/>
              <a:t>20</a:t>
            </a:r>
            <a:r>
              <a:rPr lang="zh-TW" altLang="en-US" dirty="0" smtClean="0"/>
              <a:t>次 就把他分類成不好，小於的話就把他分類成好</a:t>
            </a:r>
            <a:endParaRPr lang="en-US" altLang="zh-TW" dirty="0" smtClean="0"/>
          </a:p>
          <a:p>
            <a:r>
              <a:rPr lang="en-US" altLang="zh-TW" dirty="0" smtClean="0"/>
              <a:t>decision stump</a:t>
            </a:r>
            <a:r>
              <a:rPr lang="zh-TW" altLang="en-US" dirty="0" smtClean="0"/>
              <a:t>演算法 就是根據現有的</a:t>
            </a:r>
            <a:r>
              <a:rPr lang="zh-TW" altLang="en-US" dirty="0" smtClean="0"/>
              <a:t>資料，使用垂直或水平的線， </a:t>
            </a:r>
            <a:r>
              <a:rPr lang="zh-TW" altLang="en-US" dirty="0" smtClean="0"/>
              <a:t>找到是個最好</a:t>
            </a:r>
            <a:r>
              <a:rPr lang="zh-TW" altLang="en-US" dirty="0" smtClean="0"/>
              <a:t>的分割位置，</a:t>
            </a:r>
            <a:r>
              <a:rPr lang="zh-TW" altLang="en-US" dirty="0" smtClean="0"/>
              <a:t>能將資料</a:t>
            </a:r>
            <a:r>
              <a:rPr lang="zh-TW" altLang="en-US" dirty="0" smtClean="0"/>
              <a:t>一分為二</a:t>
            </a:r>
            <a:endParaRPr lang="en-US" altLang="zh-TW" dirty="0" smtClean="0"/>
          </a:p>
          <a:p>
            <a:r>
              <a:rPr lang="zh-TW" altLang="en-US" dirty="0" smtClean="0"/>
              <a:t>但是大概能夠看的出來，如果只能用垂直或是水平的分隔線來分成兩類的話，永遠</a:t>
            </a:r>
            <a:r>
              <a:rPr lang="zh-TW" altLang="en-US" dirty="0" smtClean="0"/>
              <a:t>沒辦法將圓形和三角形完美的分開</a:t>
            </a:r>
            <a:endParaRPr lang="en-US" altLang="zh-TW" dirty="0" smtClean="0"/>
          </a:p>
          <a:p>
            <a:r>
              <a:rPr lang="zh-TW" altLang="en-US" dirty="0" smtClean="0"/>
              <a:t>總是會有一些</a:t>
            </a:r>
            <a:r>
              <a:rPr lang="zh-TW" altLang="en-US" dirty="0" smtClean="0"/>
              <a:t>錯誤，所以找到的通常是一些弱的分類方法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為什麼我們要用那些很弱的分類方法呢，他有幾個好處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第一個就是 他分類的方法很簡單，越是簡單的方法，對資料的敏感程度也越低，發生過度適應資料的可能性也會降低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第二是他會非常快速，可能在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的時候很快速，例如剛剛說的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 stump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的方法做得好的話，能夠在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O(d*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Nlog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(N))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的時候計算也非常快速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但是他的缺點很明顯，就是不夠準確，一般來說一個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 classifier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的正確性只比丟亂猜的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還好一點點而已，下面這條犯錯機率的線段，弱分類器的範圍大約在這邊，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那強分類器的範圍在這邊，犯錯率很低，但我們還是一個弱分類器當然是沒辦法拿來實務上用，我們還是必須要想法辦得到比較精準的分類結果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演算的作用 就是在說如何將一群弱的分類器，結合起來成為一個強的分類器的過程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Boosting </a:t>
            </a:r>
            <a:r>
              <a:rPr lang="zh-TW" altLang="en-US" dirty="0" smtClean="0"/>
              <a:t>演算法中最重要的想法就是他相信眾人的智慧會超越個人的智慧，如果只用 香蕉是黃色的規則是不夠的，但是只要找到很多這樣的規則就能形成一個更</a:t>
            </a:r>
            <a:endParaRPr lang="en-US" altLang="zh-TW" dirty="0" smtClean="0"/>
          </a:p>
          <a:p>
            <a:r>
              <a:rPr lang="zh-TW" altLang="en-US" dirty="0" smtClean="0"/>
              <a:t>好的分類能力，所以一些中文的翻譯將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翻譯成皮匠法，是取其三個臭皮匠 勝過一個諸葛亮的意思，下面的例子能夠說明為什麼三個臭皮匠能勝過一個諸葛亮，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假如有一個二元分類器的問題，左邊是使用一個強的分類器大</a:t>
            </a:r>
            <a:r>
              <a:rPr lang="en-US" altLang="zh-TW" dirty="0" smtClean="0"/>
              <a:t>G</a:t>
            </a:r>
            <a:r>
              <a:rPr lang="zh-TW" altLang="en-US" dirty="0" smtClean="0"/>
              <a:t>去回答，右邊是用三個弱的分類器，並且讓他們各自回答答案，之後再將它們的答案結果全部加起來，</a:t>
            </a:r>
            <a:endParaRPr lang="en-US" altLang="zh-TW" dirty="0" smtClean="0"/>
          </a:p>
          <a:p>
            <a:r>
              <a:rPr lang="zh-TW" altLang="en-US" dirty="0" smtClean="0"/>
              <a:t>也就是類似讓他們投票，看最後是投</a:t>
            </a:r>
            <a:r>
              <a:rPr lang="en-US" altLang="zh-TW" dirty="0" smtClean="0"/>
              <a:t>yes</a:t>
            </a:r>
            <a:r>
              <a:rPr lang="zh-TW" altLang="en-US" dirty="0" smtClean="0"/>
              <a:t>的人多 還是</a:t>
            </a:r>
            <a:r>
              <a:rPr lang="en-US" altLang="zh-TW" dirty="0" smtClean="0"/>
              <a:t>no</a:t>
            </a:r>
            <a:r>
              <a:rPr lang="zh-TW" altLang="en-US" dirty="0" smtClean="0"/>
              <a:t>的人多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下面這個大的框框代表這個二元分類問題的所有可能的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，中間的紅點是大</a:t>
            </a:r>
            <a:r>
              <a:rPr lang="en-US" altLang="zh-TW" dirty="0" smtClean="0"/>
              <a:t>G</a:t>
            </a:r>
            <a:r>
              <a:rPr lang="zh-TW" altLang="en-US" dirty="0" smtClean="0"/>
              <a:t>會犯錯誤的地方，相對的 右邊這三個區域是 三個弱的分類器會犯錯的地方，雖然每個弱分類器會犯錯誤的</a:t>
            </a:r>
            <a:endParaRPr lang="en-US" altLang="zh-TW" dirty="0" smtClean="0"/>
          </a:p>
          <a:p>
            <a:r>
              <a:rPr lang="zh-TW" altLang="en-US" dirty="0" smtClean="0"/>
              <a:t>區域都比右邊得來的大，但是當三個人用投票方式合起來的時候，他們的表現會變成永遠都不會犯錯，原因是當其中一個人犯了錯 另外兩個人會把他更正回來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所以總和來說 右邊的表現 將會比左邊的還要好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可是實際上也不是隨便找三個弱的分類器就可以贏過強分類器，如果我們找到的三個人 他們的同質性太高，也就是他們可能犯了同樣的錯誤，那這樣子</a:t>
            </a:r>
            <a:endParaRPr lang="en-US" altLang="zh-TW" dirty="0" smtClean="0"/>
          </a:p>
          <a:p>
            <a:r>
              <a:rPr lang="zh-TW" altLang="en-US" dirty="0" smtClean="0"/>
              <a:t>三個總和的結果，就會比左邊只有一個強分類器還來的差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所以這告訴我們一件事情，就是雖然眾人的智慧會超越個人的智慧，但是選出來的這些人，必須要有一些差異性才行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是如何能夠挑選到那些有點不一樣的弱分類器呢，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首先我們將原本的資料，再多加上一個他們的權重，代表這筆資料的重要性</a:t>
            </a:r>
            <a:r>
              <a:rPr lang="zh-TW" altLang="en-US" dirty="0" smtClean="0"/>
              <a:t>，第一輪我們將</a:t>
            </a:r>
            <a:r>
              <a:rPr lang="zh-TW" altLang="en-US" dirty="0" smtClean="0"/>
              <a:t>這些資料餵給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，請他去學會第一個分類器小</a:t>
            </a:r>
            <a:r>
              <a:rPr lang="en-US" altLang="zh-TW" dirty="0" smtClean="0"/>
              <a:t>g1</a:t>
            </a:r>
          </a:p>
          <a:p>
            <a:r>
              <a:rPr lang="zh-TW" altLang="en-US" dirty="0" smtClean="0"/>
              <a:t>然後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演算法，就會根據</a:t>
            </a:r>
            <a:r>
              <a:rPr lang="en-US" altLang="zh-TW" dirty="0" smtClean="0"/>
              <a:t>g1</a:t>
            </a:r>
            <a:r>
              <a:rPr lang="zh-TW" altLang="en-US" dirty="0" smtClean="0"/>
              <a:t>他的表現去調整資料的權重，目的是為了要得到有一點不一樣的分類器，所以調整權重的方法是將那些</a:t>
            </a:r>
            <a:r>
              <a:rPr lang="en-US" altLang="zh-TW" dirty="0" smtClean="0"/>
              <a:t>g1</a:t>
            </a:r>
            <a:r>
              <a:rPr lang="zh-TW" altLang="en-US" dirty="0" smtClean="0"/>
              <a:t>做對的資料的權重</a:t>
            </a:r>
            <a:endParaRPr lang="en-US" altLang="zh-TW" dirty="0" smtClean="0"/>
          </a:p>
          <a:p>
            <a:r>
              <a:rPr lang="zh-TW" altLang="en-US" dirty="0" smtClean="0"/>
              <a:t>調小，然後將</a:t>
            </a:r>
            <a:r>
              <a:rPr lang="en-US" altLang="zh-TW" dirty="0" smtClean="0"/>
              <a:t>g1</a:t>
            </a:r>
            <a:r>
              <a:rPr lang="zh-TW" altLang="en-US" dirty="0" smtClean="0"/>
              <a:t>做錯的那些資料權重調大，這樣一來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就不可能再選到</a:t>
            </a:r>
            <a:r>
              <a:rPr lang="en-US" altLang="zh-TW" dirty="0" smtClean="0"/>
              <a:t>g1</a:t>
            </a:r>
            <a:r>
              <a:rPr lang="zh-TW" altLang="en-US" dirty="0" smtClean="0"/>
              <a:t>，第二輪的時候，將新</a:t>
            </a:r>
            <a:r>
              <a:rPr lang="zh-TW" altLang="en-US" dirty="0" smtClean="0"/>
              <a:t>調整過權重的資料再餵給演算法，就會得到</a:t>
            </a:r>
            <a:r>
              <a:rPr lang="en-US" altLang="zh-TW" dirty="0" smtClean="0"/>
              <a:t>g2</a:t>
            </a:r>
            <a:r>
              <a:rPr lang="zh-TW" altLang="en-US" dirty="0" smtClean="0"/>
              <a:t>，</a:t>
            </a:r>
            <a:r>
              <a:rPr lang="en-US" altLang="zh-TW" dirty="0" smtClean="0"/>
              <a:t>g2</a:t>
            </a:r>
            <a:r>
              <a:rPr lang="zh-TW" altLang="en-US" dirty="0" smtClean="0"/>
              <a:t>將會更加注重在那些</a:t>
            </a:r>
            <a:endParaRPr lang="en-US" altLang="zh-TW" dirty="0" smtClean="0"/>
          </a:p>
          <a:p>
            <a:r>
              <a:rPr lang="en-US" altLang="zh-TW" dirty="0" smtClean="0"/>
              <a:t>g1</a:t>
            </a:r>
            <a:r>
              <a:rPr lang="zh-TW" altLang="en-US" dirty="0" smtClean="0"/>
              <a:t>犯錯的資料上面</a:t>
            </a:r>
            <a:r>
              <a:rPr lang="zh-TW" altLang="en-US" dirty="0" smtClean="0"/>
              <a:t>，第三輪也是一樣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再根據</a:t>
            </a:r>
            <a:r>
              <a:rPr lang="en-US" altLang="zh-TW" dirty="0" smtClean="0"/>
              <a:t>g2</a:t>
            </a:r>
            <a:r>
              <a:rPr lang="zh-TW" altLang="en-US" dirty="0" smtClean="0"/>
              <a:t>的表現去調整權重，會學出</a:t>
            </a:r>
            <a:r>
              <a:rPr lang="en-US" altLang="zh-TW" dirty="0" smtClean="0"/>
              <a:t>g3</a:t>
            </a:r>
            <a:r>
              <a:rPr lang="zh-TW" altLang="en-US" dirty="0" smtClean="0"/>
              <a:t>，在一直做下去，那就會找到很多個有點差異的弱分類器了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7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 演算法一開始的時候，會設定每個資料的權重都一樣，是</a:t>
            </a:r>
            <a:r>
              <a:rPr lang="en-US" altLang="zh-TW" dirty="0" smtClean="0"/>
              <a:t>1/N</a:t>
            </a:r>
            <a:r>
              <a:rPr lang="zh-TW" altLang="en-US" dirty="0" smtClean="0"/>
              <a:t>，然後呢當</a:t>
            </a:r>
            <a:r>
              <a:rPr lang="en-US" altLang="zh-TW" dirty="0" smtClean="0"/>
              <a:t>classifier</a:t>
            </a:r>
            <a:r>
              <a:rPr lang="en-US" altLang="zh-TW" baseline="0" dirty="0" smtClean="0"/>
              <a:t> learner</a:t>
            </a:r>
            <a:r>
              <a:rPr lang="zh-TW" altLang="en-US" baseline="0" dirty="0" smtClean="0"/>
              <a:t>學會一個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的時候，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我們會</a:t>
            </a:r>
            <a:r>
              <a:rPr lang="zh-TW" altLang="en-US" baseline="0" dirty="0" smtClean="0"/>
              <a:t>根據他的表現去調整每個資料的權重，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的作者定義了一個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 ，這個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和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error</a:t>
            </a:r>
            <a:r>
              <a:rPr lang="zh-TW" altLang="en-US" baseline="0" dirty="0" smtClean="0"/>
              <a:t>有關，</a:t>
            </a:r>
            <a:endParaRPr lang="en-US" altLang="zh-TW" baseline="0" dirty="0" smtClean="0"/>
          </a:p>
          <a:p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會將那些做錯的</a:t>
            </a:r>
            <a:r>
              <a:rPr lang="en-US" altLang="zh-TW" baseline="0" dirty="0" smtClean="0"/>
              <a:t>data</a:t>
            </a:r>
            <a:r>
              <a:rPr lang="zh-TW" altLang="en-US" baseline="0" dirty="0" smtClean="0"/>
              <a:t>的權重，都乘上這個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，那些做對的</a:t>
            </a:r>
            <a:r>
              <a:rPr lang="en-US" altLang="zh-TW" baseline="0" dirty="0" smtClean="0"/>
              <a:t>data</a:t>
            </a:r>
            <a:r>
              <a:rPr lang="zh-TW" altLang="en-US" baseline="0" dirty="0" smtClean="0"/>
              <a:t> 通通都除上這個</a:t>
            </a:r>
            <a:r>
              <a:rPr lang="en-US" altLang="zh-TW" baseline="0" dirty="0" smtClean="0"/>
              <a:t>factor</a:t>
            </a:r>
            <a:r>
              <a:rPr lang="zh-TW" altLang="en-US" baseline="0" dirty="0" smtClean="0"/>
              <a:t>，如果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error</a:t>
            </a:r>
            <a:r>
              <a:rPr lang="zh-TW" altLang="en-US" baseline="0" dirty="0" smtClean="0"/>
              <a:t>比</a:t>
            </a:r>
            <a:r>
              <a:rPr lang="en-US" altLang="zh-TW" baseline="0" dirty="0" smtClean="0"/>
              <a:t>1/2</a:t>
            </a:r>
          </a:p>
          <a:p>
            <a:r>
              <a:rPr lang="zh-TW" altLang="en-US" baseline="0" dirty="0" smtClean="0"/>
              <a:t>還要小或是相等的話，那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就會大於等於</a:t>
            </a:r>
            <a:r>
              <a:rPr lang="en-US" altLang="zh-TW" baseline="0" dirty="0" smtClean="0"/>
              <a:t>1</a:t>
            </a:r>
            <a:r>
              <a:rPr lang="zh-TW" altLang="en-US" baseline="0" dirty="0" smtClean="0"/>
              <a:t>，所以那些錯誤</a:t>
            </a:r>
            <a:r>
              <a:rPr lang="zh-TW" altLang="en-US" baseline="0" dirty="0" smtClean="0"/>
              <a:t>的資料權重真的</a:t>
            </a:r>
            <a:r>
              <a:rPr lang="zh-TW" altLang="en-US" baseline="0" dirty="0" smtClean="0"/>
              <a:t>被放大了，那些正確地被縮小了</a:t>
            </a:r>
            <a:endParaRPr lang="en-US" altLang="zh-TW" baseline="0" dirty="0" smtClean="0"/>
          </a:p>
          <a:p>
            <a:r>
              <a:rPr lang="zh-TW" altLang="en-US" baseline="0" dirty="0" smtClean="0"/>
              <a:t>那就父母把圖片放大縮小一樣，讓小孩著注意力集中在那些錯誤的地方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0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那剛剛已經說明如何去找到一些有一點不一樣的弱分類器了，那要如何把他們結合再一起，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演算法是採用投票的方法，</a:t>
            </a:r>
            <a:endParaRPr lang="en-US" altLang="zh-TW" dirty="0" smtClean="0"/>
          </a:p>
          <a:p>
            <a:r>
              <a:rPr lang="zh-TW" altLang="en-US" dirty="0" smtClean="0"/>
              <a:t>但是每個人的票數不一樣的方法，將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的結果在乘上一個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的權重，最後再把他們全部加起來就是最後的結果，那這個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的權重可以看</a:t>
            </a:r>
            <a:endParaRPr lang="en-US" altLang="zh-TW" dirty="0" smtClean="0"/>
          </a:p>
          <a:p>
            <a:r>
              <a:rPr lang="zh-TW" altLang="en-US" dirty="0" smtClean="0"/>
              <a:t>成有多相信這個小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的判斷，如果小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的表現很好，就給他比較高的權重，也就是票數比較多，如果表現不好就給他比較低的權</a:t>
            </a:r>
            <a:r>
              <a:rPr lang="zh-TW" altLang="en-US" dirty="0" smtClean="0"/>
              <a:t>重，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所以和</a:t>
            </a:r>
            <a:r>
              <a:rPr lang="en-US" altLang="zh-TW" dirty="0" err="1" smtClean="0"/>
              <a:t>gt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有關，而且只要當</a:t>
            </a:r>
            <a:r>
              <a:rPr lang="en-US" altLang="zh-TW" dirty="0" err="1" smtClean="0"/>
              <a:t>gt</a:t>
            </a:r>
            <a:r>
              <a:rPr lang="zh-TW" altLang="en-US" dirty="0" smtClean="0"/>
              <a:t>決定的時候，我們就能夠順便決定了</a:t>
            </a:r>
            <a:r>
              <a:rPr lang="en-US" altLang="zh-TW" dirty="0" smtClean="0"/>
              <a:t>a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定義了</a:t>
            </a:r>
            <a:r>
              <a:rPr lang="en-US" altLang="zh-TW" dirty="0" smtClean="0"/>
              <a:t>a</a:t>
            </a:r>
            <a:r>
              <a:rPr lang="zh-TW" altLang="en-US" dirty="0" smtClean="0"/>
              <a:t>是長這樣</a:t>
            </a:r>
            <a:r>
              <a:rPr lang="zh-TW" altLang="en-US" dirty="0" smtClean="0"/>
              <a:t>，那</a:t>
            </a:r>
            <a:r>
              <a:rPr lang="zh-TW" altLang="en-US" dirty="0" smtClean="0"/>
              <a:t>它的物理意義是當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越高的時候，</a:t>
            </a:r>
            <a:r>
              <a:rPr lang="en-US" altLang="zh-TW" dirty="0" smtClean="0"/>
              <a:t>a</a:t>
            </a:r>
            <a:r>
              <a:rPr lang="zh-TW" altLang="en-US" dirty="0" smtClean="0"/>
              <a:t>就會變小，當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等於</a:t>
            </a:r>
            <a:r>
              <a:rPr lang="en-US" altLang="zh-TW" dirty="0" smtClean="0"/>
              <a:t>1/2</a:t>
            </a:r>
            <a:r>
              <a:rPr lang="zh-TW" altLang="en-US" dirty="0" smtClean="0"/>
              <a:t>，也就是和亂猜沒兩樣的時候</a:t>
            </a:r>
            <a:endParaRPr lang="en-US" altLang="zh-TW" dirty="0" smtClean="0"/>
          </a:p>
          <a:p>
            <a:r>
              <a:rPr lang="en-US" altLang="zh-TW" dirty="0" smtClean="0"/>
              <a:t>a</a:t>
            </a:r>
            <a:r>
              <a:rPr lang="zh-TW" altLang="en-US" dirty="0" smtClean="0"/>
              <a:t>會等於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也就是一票都不給他，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2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我今天會從一個很簡單的範例開始介紹，這整個範例的流程，會包含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演算法的重要</a:t>
            </a:r>
            <a:r>
              <a:rPr lang="zh-TW" altLang="en-US" dirty="0" smtClean="0"/>
              <a:t>的觀念在</a:t>
            </a:r>
            <a:r>
              <a:rPr lang="zh-TW" altLang="en-US" dirty="0" smtClean="0"/>
              <a:t>裡面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5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維的例子可看到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怎麼調整資料的權重，然後學到不同的</a:t>
            </a:r>
            <a:r>
              <a:rPr lang="en-US" altLang="zh-TW" dirty="0" smtClean="0"/>
              <a:t>weak classifier</a:t>
            </a:r>
          </a:p>
          <a:p>
            <a:r>
              <a:rPr lang="zh-TW" altLang="en-US" dirty="0" smtClean="0"/>
              <a:t>首先一開始的時候，每個資料權重都是一樣，然後用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學到第一個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，可以看到</a:t>
            </a:r>
            <a:r>
              <a:rPr lang="en-US" altLang="zh-TW" dirty="0" smtClean="0"/>
              <a:t>decision stump</a:t>
            </a:r>
          </a:p>
          <a:p>
            <a:r>
              <a:rPr lang="zh-TW" altLang="en-US" dirty="0" smtClean="0"/>
              <a:t>找到的都是垂直或是水平的分隔線，這條線左邊分成紅色，右邊是藍色，那些做對的點會縮小，做錯的點會放到，之後找到第二個</a:t>
            </a:r>
            <a:endParaRPr lang="en-US" altLang="zh-TW" dirty="0" smtClean="0"/>
          </a:p>
          <a:p>
            <a:r>
              <a:rPr lang="zh-TW" altLang="en-US" dirty="0" smtClean="0"/>
              <a:t>又會調整資料的權重，然後第三條線，最後第四條線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找到的分隔線都是垂直 水平的線，這樣圖可以看到 當一條一條的線加上去的時候，分類邊線的變化</a:t>
            </a:r>
            <a:endParaRPr lang="en-US" altLang="zh-TW" dirty="0" smtClean="0"/>
          </a:p>
          <a:p>
            <a:r>
              <a:rPr lang="zh-TW" altLang="en-US" dirty="0" smtClean="0"/>
              <a:t>第一條線的時候</a:t>
            </a:r>
            <a:endParaRPr lang="en-US" altLang="zh-TW" dirty="0" smtClean="0"/>
          </a:p>
          <a:p>
            <a:r>
              <a:rPr lang="zh-TW" altLang="en-US" dirty="0" smtClean="0"/>
              <a:t>第二條線的時候，雖然結果沒有變化，但已經更改資料的權重了</a:t>
            </a:r>
            <a:endParaRPr lang="en-US" altLang="zh-TW" dirty="0" smtClean="0"/>
          </a:p>
          <a:p>
            <a:r>
              <a:rPr lang="zh-TW" altLang="en-US" dirty="0" smtClean="0"/>
              <a:t>第三條線的時候，可以看到分隔線，已經不是直線了，但還是有一些錯誤</a:t>
            </a:r>
            <a:endParaRPr lang="en-US" altLang="zh-TW" dirty="0" smtClean="0"/>
          </a:p>
          <a:p>
            <a:r>
              <a:rPr lang="zh-TW" altLang="en-US" dirty="0" smtClean="0"/>
              <a:t>直到第四條線的時候，已經完美的將資料分開了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4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這是個比較複雜的例子，可以看到藍的資料大概是一個圓形，那能不能只用垂直 和水平的分隔線，分出這兩類呢</a:t>
            </a:r>
            <a:endParaRPr lang="en-US" altLang="zh-TW" dirty="0" smtClean="0"/>
          </a:p>
          <a:p>
            <a:r>
              <a:rPr lang="zh-TW" altLang="en-US" dirty="0" smtClean="0"/>
              <a:t>那實際去跑的結果，使用了</a:t>
            </a:r>
            <a:r>
              <a:rPr lang="en-US" altLang="zh-TW" dirty="0" smtClean="0"/>
              <a:t>76</a:t>
            </a:r>
            <a:r>
              <a:rPr lang="zh-TW" altLang="en-US" dirty="0" smtClean="0"/>
              <a:t>個分隔線，能夠將資料分開來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51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剛剛講完</a:t>
            </a:r>
            <a:r>
              <a:rPr lang="en-US" altLang="zh-TW" dirty="0" err="1" smtClean="0"/>
              <a:t>ababoost</a:t>
            </a:r>
            <a:r>
              <a:rPr lang="zh-TW" altLang="en-US" dirty="0" smtClean="0"/>
              <a:t>的內容，現在來講如何使用它來做車輛偵測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22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看這個車子的圖片，其實可以想出很多能判斷是不是一輛車子的特徵，像是一輛車子可能有個矩形的外框</a:t>
            </a:r>
            <a:endParaRPr lang="en-US" altLang="zh-TW" dirty="0" smtClean="0"/>
          </a:p>
          <a:p>
            <a:r>
              <a:rPr lang="zh-TW" altLang="en-US" dirty="0" smtClean="0"/>
              <a:t>他可能有很好的對稱性，還有車體裡面的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可能比較高，因為有滿多線條，還可以用車體和背景的一些</a:t>
            </a:r>
            <a:endParaRPr lang="en-US" altLang="zh-TW" dirty="0" smtClean="0"/>
          </a:p>
          <a:p>
            <a:r>
              <a:rPr lang="zh-TW" altLang="en-US" dirty="0" smtClean="0"/>
              <a:t>亮度對比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那這些方法都有個特性，就是他們單獨的判斷效果都很容易犯錯，所以它們都算是一種弱的分類器，那就可以用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演算法把弱分類器</a:t>
            </a:r>
            <a:endParaRPr lang="en-US" altLang="zh-TW" dirty="0" smtClean="0"/>
          </a:p>
          <a:p>
            <a:r>
              <a:rPr lang="zh-TW" altLang="en-US" dirty="0" smtClean="0"/>
              <a:t>組合成強分類器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實際上，我們用的</a:t>
            </a:r>
            <a:r>
              <a:rPr lang="en-US" altLang="zh-TW" dirty="0" smtClean="0"/>
              <a:t>weak classifier</a:t>
            </a:r>
            <a:r>
              <a:rPr lang="zh-TW" altLang="en-US" dirty="0" smtClean="0"/>
              <a:t>是一個叫做</a:t>
            </a:r>
            <a:r>
              <a:rPr lang="en-US" altLang="zh-TW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的特徵，他是由相鄰的矩形區塊的</a:t>
            </a:r>
            <a:r>
              <a:rPr lang="en-US" altLang="zh-TW" baseline="0" dirty="0" smtClean="0"/>
              <a:t>pixel value</a:t>
            </a:r>
            <a:r>
              <a:rPr lang="zh-TW" altLang="en-US" baseline="0" dirty="0" smtClean="0"/>
              <a:t>總和，然後再相減，</a:t>
            </a:r>
            <a:endParaRPr lang="en-US" altLang="zh-TW" baseline="0" dirty="0" smtClean="0"/>
          </a:p>
          <a:p>
            <a:r>
              <a:rPr lang="zh-TW" altLang="en-US" dirty="0" smtClean="0"/>
              <a:t>其實就是兩個相鄰區域的亮度的對比差異，</a:t>
            </a:r>
            <a:r>
              <a:rPr lang="en-US" altLang="zh-TW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可以有不同的種類，他也可以出現在</a:t>
            </a:r>
            <a:r>
              <a:rPr lang="en-US" altLang="zh-TW" baseline="0" dirty="0" smtClean="0"/>
              <a:t>image patch</a:t>
            </a:r>
            <a:r>
              <a:rPr lang="zh-TW" altLang="en-US" baseline="0" dirty="0" smtClean="0"/>
              <a:t>上面不同的位置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x,y</a:t>
            </a:r>
            <a:r>
              <a:rPr lang="en-US" altLang="zh-TW" baseline="0" dirty="0" smtClean="0"/>
              <a:t>)</a:t>
            </a:r>
          </a:p>
          <a:p>
            <a:r>
              <a:rPr lang="zh-TW" altLang="en-US" baseline="0" dirty="0" smtClean="0"/>
              <a:t>然後也能縮放不同的大小</a:t>
            </a:r>
            <a:r>
              <a:rPr lang="en-US" altLang="zh-TW" baseline="0" dirty="0" smtClean="0"/>
              <a:t>(W,H)</a:t>
            </a:r>
            <a:r>
              <a:rPr lang="zh-TW" altLang="en-US" baseline="0" dirty="0" smtClean="0"/>
              <a:t>，那每一種組合就相當於是一個獨立的分類器，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就一個</a:t>
            </a:r>
            <a:r>
              <a:rPr lang="en-US" altLang="zh-TW" baseline="0" dirty="0" smtClean="0"/>
              <a:t>24x24</a:t>
            </a:r>
            <a:r>
              <a:rPr lang="zh-TW" altLang="en-US" baseline="0" dirty="0" smtClean="0"/>
              <a:t>大小的</a:t>
            </a:r>
            <a:r>
              <a:rPr lang="en-US" altLang="zh-TW" baseline="0" dirty="0" smtClean="0"/>
              <a:t>patch</a:t>
            </a:r>
            <a:r>
              <a:rPr lang="zh-TW" altLang="en-US" baseline="0" dirty="0" smtClean="0"/>
              <a:t> 這樣的組合總共有約</a:t>
            </a:r>
            <a:r>
              <a:rPr lang="en-US" altLang="zh-TW" baseline="0" dirty="0" smtClean="0"/>
              <a:t>16</a:t>
            </a:r>
            <a:r>
              <a:rPr lang="zh-TW" altLang="en-US" baseline="0" dirty="0" smtClean="0"/>
              <a:t>萬個</a:t>
            </a:r>
            <a:r>
              <a:rPr lang="en-US" altLang="zh-TW" baseline="0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，那可以從左邊的圖看出 有些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可能有用，有些可能沒用，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有些只對部分的資料表現比較好，所以能就可以用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 選擇出那些能幫助我們分類的分類器，然後把他們用投票方式組合成一個</a:t>
            </a:r>
            <a:endParaRPr lang="en-US" altLang="zh-TW" baseline="0" dirty="0" smtClean="0"/>
          </a:p>
          <a:p>
            <a:r>
              <a:rPr lang="zh-TW" altLang="en-US" baseline="0" dirty="0" smtClean="0"/>
              <a:t>強的分類器，最後我們是找到約一百多個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組合成我們的</a:t>
            </a:r>
            <a:r>
              <a:rPr lang="en-US" altLang="zh-TW" baseline="0" dirty="0" smtClean="0"/>
              <a:t>vehicle detector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5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原本版本的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有個缺點，就是每次做決定的時候，都要詢問過每個</a:t>
            </a:r>
            <a:r>
              <a:rPr lang="en-US" altLang="zh-TW" dirty="0" smtClean="0"/>
              <a:t>weak classifier</a:t>
            </a:r>
            <a:r>
              <a:rPr lang="zh-TW" altLang="en-US" dirty="0" smtClean="0"/>
              <a:t>的意見，所以在偵測上可能會變得很慢</a:t>
            </a:r>
            <a:endParaRPr lang="en-US" altLang="zh-TW" dirty="0" smtClean="0"/>
          </a:p>
          <a:p>
            <a:r>
              <a:rPr lang="zh-TW" altLang="en-US" dirty="0" smtClean="0"/>
              <a:t>像是我們的</a:t>
            </a:r>
            <a:r>
              <a:rPr lang="en-US" altLang="zh-TW" dirty="0" smtClean="0"/>
              <a:t>vehicle classifier</a:t>
            </a:r>
            <a:r>
              <a:rPr lang="zh-TW" altLang="en-US" dirty="0" smtClean="0"/>
              <a:t>就要問過一百多個人才能做決定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viola jones</a:t>
            </a:r>
            <a:r>
              <a:rPr lang="zh-TW" altLang="en-US" dirty="0" smtClean="0"/>
              <a:t>這兩個人就觀察到一張影像，我們真正想要偵測的目標可能就只佔了一小部分，如果能先找到幾個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他們能</a:t>
            </a:r>
            <a:endParaRPr lang="en-US" altLang="zh-TW" dirty="0" smtClean="0"/>
          </a:p>
          <a:p>
            <a:r>
              <a:rPr lang="zh-TW" altLang="en-US" dirty="0" smtClean="0"/>
              <a:t>很快的將那些</a:t>
            </a:r>
            <a:r>
              <a:rPr lang="en-US" altLang="zh-TW" dirty="0" smtClean="0"/>
              <a:t>false</a:t>
            </a:r>
            <a:r>
              <a:rPr lang="en-US" altLang="zh-TW" baseline="0" dirty="0" smtClean="0"/>
              <a:t> case</a:t>
            </a:r>
            <a:r>
              <a:rPr lang="zh-TW" altLang="en-US" dirty="0" smtClean="0"/>
              <a:t>很快濾掉</a:t>
            </a:r>
            <a:endParaRPr lang="en-US" altLang="zh-TW" dirty="0" smtClean="0"/>
          </a:p>
          <a:p>
            <a:r>
              <a:rPr lang="zh-TW" altLang="en-US" dirty="0" smtClean="0"/>
              <a:t>所以他們就提出了一種</a:t>
            </a:r>
            <a:r>
              <a:rPr lang="en-US" altLang="zh-TW" dirty="0" smtClean="0"/>
              <a:t>cascade classifier</a:t>
            </a:r>
            <a:r>
              <a:rPr lang="zh-TW" altLang="en-US" dirty="0" smtClean="0"/>
              <a:t>的概念，就是將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再分一層一層的，每一層都是一個獨立的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，但是越前面的</a:t>
            </a:r>
            <a:endParaRPr lang="en-US" altLang="zh-TW" dirty="0" smtClean="0"/>
          </a:p>
          <a:p>
            <a:r>
              <a:rPr lang="en-US" altLang="zh-TW" dirty="0" smtClean="0"/>
              <a:t>Classifier</a:t>
            </a:r>
            <a:r>
              <a:rPr lang="zh-TW" altLang="en-US" dirty="0" smtClean="0"/>
              <a:t>他們複雜度就越低，越後面的複雜度越高，計算也會花比較多時間，只能通過每一層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sample</a:t>
            </a:r>
            <a:r>
              <a:rPr lang="zh-TW" altLang="en-US" dirty="0" smtClean="0"/>
              <a:t>才是我們想要的目標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那我們有把訓練好的</a:t>
            </a:r>
            <a:r>
              <a:rPr lang="en-US" altLang="zh-TW" dirty="0" smtClean="0"/>
              <a:t>cascade</a:t>
            </a:r>
            <a:r>
              <a:rPr lang="en-US" altLang="zh-TW" baseline="0" dirty="0" smtClean="0"/>
              <a:t> classifier</a:t>
            </a:r>
            <a:r>
              <a:rPr lang="zh-TW" altLang="en-US" baseline="0" dirty="0" smtClean="0"/>
              <a:t>的第一層 拿出來看，那發現選擇到的這些</a:t>
            </a:r>
            <a:r>
              <a:rPr lang="en-US" altLang="zh-TW" baseline="0" dirty="0" smtClean="0"/>
              <a:t>sample</a:t>
            </a:r>
            <a:r>
              <a:rPr lang="zh-TW" altLang="en-US" baseline="0" dirty="0" smtClean="0"/>
              <a:t>都是滿符合我們的判斷的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6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今天介紹的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演算法，他是將選到很多的</a:t>
            </a:r>
            <a:r>
              <a:rPr lang="en-US" altLang="zh-TW" dirty="0" smtClean="0"/>
              <a:t>weak</a:t>
            </a:r>
            <a:r>
              <a:rPr lang="en-US" altLang="zh-TW" baseline="0" dirty="0" smtClean="0"/>
              <a:t> classifier</a:t>
            </a:r>
            <a:r>
              <a:rPr lang="zh-TW" altLang="en-US" baseline="0" dirty="0" smtClean="0"/>
              <a:t>將他們組合再一起形成一個</a:t>
            </a:r>
            <a:r>
              <a:rPr lang="en-US" altLang="zh-TW" baseline="0" dirty="0" smtClean="0"/>
              <a:t>strong classifier</a:t>
            </a:r>
            <a:r>
              <a:rPr lang="zh-TW" altLang="en-US" baseline="0" dirty="0" smtClean="0"/>
              <a:t>的演算法，他是相信眾人的智慧會大於個人的智慧的方法，而且他透過重新調整資料的權重，來達成選到很不一樣的分類器的效果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如果你想要判斷一個二元分類的問題，手上剛好有一些不是這麼好的規則，然後又有很多資料可以用的話，不仿試試看</a:t>
            </a:r>
            <a:r>
              <a:rPr lang="en-US" altLang="zh-TW" baseline="0" dirty="0" err="1" smtClean="0"/>
              <a:t>adaboost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演算法</a:t>
            </a:r>
            <a:endParaRPr lang="en-US" altLang="zh-TW" baseline="0" dirty="0" smtClean="0"/>
          </a:p>
          <a:p>
            <a:r>
              <a:rPr lang="zh-TW" altLang="en-US" baseline="0" dirty="0" smtClean="0"/>
              <a:t>謝謝大家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8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 use machine learning</a:t>
            </a:r>
          </a:p>
          <a:p>
            <a:r>
              <a:rPr lang="en-US" altLang="zh-TW" dirty="0" smtClean="0"/>
              <a:t>Computer vision is difficult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8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8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這個例子是這樣子的，想像今天是一對父母想要讓他們的小孩子去認識香蕉長什麼樣子</a:t>
            </a:r>
            <a:endParaRPr lang="en-US" altLang="zh-TW" dirty="0" smtClean="0"/>
          </a:p>
          <a:p>
            <a:r>
              <a:rPr lang="zh-TW" altLang="en-US" dirty="0" smtClean="0"/>
              <a:t>於是就從網路上找了很多水果的圖片，再告訴小孩說上面這排的是香蕉， 下面的這排不是香蕉</a:t>
            </a:r>
            <a:endParaRPr lang="en-US" altLang="zh-TW" dirty="0" smtClean="0"/>
          </a:p>
          <a:p>
            <a:r>
              <a:rPr lang="zh-TW" altLang="en-US" dirty="0" smtClean="0"/>
              <a:t>讓小朋友找出香蕉是長什麼樣子呢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3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Computer vision is difficult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5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於是，小孩就看了看圖片，發現說 大部分的香蕉是黃色</a:t>
            </a:r>
            <a:r>
              <a:rPr lang="zh-TW" altLang="en-US" dirty="0" smtClean="0"/>
              <a:t>的，那不是香蕉的圖片大部分也都不是黃色的，</a:t>
            </a:r>
            <a:r>
              <a:rPr lang="zh-TW" altLang="en-US" dirty="0" smtClean="0"/>
              <a:t>黃色</a:t>
            </a:r>
            <a:r>
              <a:rPr lang="zh-TW" altLang="en-US" dirty="0" smtClean="0"/>
              <a:t>的這個方法，</a:t>
            </a:r>
            <a:r>
              <a:rPr lang="zh-TW" altLang="en-US" dirty="0" smtClean="0"/>
              <a:t>因該能幫助我們分辨出是不是香蕉，那</a:t>
            </a:r>
            <a:r>
              <a:rPr lang="zh-TW" altLang="en-US" dirty="0" smtClean="0"/>
              <a:t>我們我們可以看到這個方法，在一些圖片上面是對的像是</a:t>
            </a:r>
            <a:endParaRPr lang="en-US" altLang="zh-TW" dirty="0" smtClean="0"/>
          </a:p>
          <a:p>
            <a:r>
              <a:rPr lang="zh-TW" altLang="en-US" dirty="0" smtClean="0"/>
              <a:t>這邊</a:t>
            </a:r>
            <a:r>
              <a:rPr lang="zh-TW" altLang="en-US" dirty="0" smtClean="0"/>
              <a:t>的香蕉是黃色的所以是，然後下面蘋果 茄子 檸檬 都不是黃色，所以這些圖片都是</a:t>
            </a:r>
            <a:r>
              <a:rPr lang="zh-TW" altLang="en-US" dirty="0" smtClean="0"/>
              <a:t>這個方法會</a:t>
            </a:r>
            <a:r>
              <a:rPr lang="zh-TW" altLang="en-US" dirty="0" smtClean="0"/>
              <a:t>做對的， </a:t>
            </a:r>
            <a:r>
              <a:rPr lang="en-US" altLang="zh-TW" dirty="0" smtClean="0"/>
              <a:t>(</a:t>
            </a:r>
            <a:r>
              <a:rPr lang="zh-TW" altLang="en-US" dirty="0" smtClean="0"/>
              <a:t>停頓</a:t>
            </a:r>
            <a:r>
              <a:rPr lang="en-US" altLang="zh-TW" dirty="0" smtClean="0"/>
              <a:t>) </a:t>
            </a:r>
            <a:r>
              <a:rPr lang="zh-TW" altLang="en-US" dirty="0" smtClean="0"/>
              <a:t> 但對於這條綠色的香蕉，和下面黃色的梨子 黃色的楊桃 </a:t>
            </a:r>
            <a:r>
              <a:rPr lang="zh-TW" altLang="en-US" dirty="0" smtClean="0"/>
              <a:t>這個方法就會失效</a:t>
            </a:r>
            <a:endParaRPr lang="en-US" altLang="zh-TW" dirty="0" smtClean="0"/>
          </a:p>
          <a:p>
            <a:r>
              <a:rPr lang="zh-TW" altLang="en-US" dirty="0" smtClean="0"/>
              <a:t>那怎麼辦</a:t>
            </a:r>
            <a:r>
              <a:rPr lang="zh-TW" altLang="en-US" dirty="0" smtClean="0"/>
              <a:t>呢</a:t>
            </a:r>
            <a:r>
              <a:rPr lang="en-US" altLang="zh-TW" dirty="0" smtClean="0"/>
              <a:t>?</a:t>
            </a:r>
            <a:r>
              <a:rPr lang="zh-TW" altLang="en-US" dirty="0" smtClean="0"/>
              <a:t> 沒有關係</a:t>
            </a:r>
            <a:r>
              <a:rPr lang="zh-TW" altLang="en-US" dirty="0" smtClean="0"/>
              <a:t>，她們就把那些做錯的圖片標示出來，然後做了一個動作，就是把那些做對的圖片</a:t>
            </a:r>
            <a:endParaRPr lang="en-US" altLang="zh-TW" dirty="0" smtClean="0"/>
          </a:p>
          <a:p>
            <a:r>
              <a:rPr lang="zh-TW" altLang="en-US" dirty="0" smtClean="0"/>
              <a:t>稍微拿遠一點，把做錯的圖片拿近一點，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那看起來就會像這個樣子，這些做錯的就會被放大，做對的就會被縮小，有了這個動作，就能讓小孩就能更集中注意力在那些比較大的圖片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於是父母就說，的確香蕉是黃色的但只靠這樣是不夠的，你還能不能找到其他規則呢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於是小孩就看了看圖片，發現這邊有根大大的綠色香蕉，於是他就說香蕉也可能是綠色的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哪我們再把</a:t>
            </a:r>
            <a:r>
              <a:rPr lang="zh-TW" altLang="en-US" dirty="0" smtClean="0"/>
              <a:t>綠色的這條規則，會做錯的圖片標記出來，可以看到他在上面這些黃色的香蕉會做錯，下面綠的檸檬會做</a:t>
            </a:r>
            <a:r>
              <a:rPr lang="zh-TW" altLang="en-US" dirty="0" smtClean="0"/>
              <a:t>錯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所以父母的功能就是會來提醒小孩哪裡還做得不好，然後透過縮放圖片的動作，來讓小孩找到更多不同的方法來描述一根香蕉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6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於是再一次經過縮放圖片的動作，小孩又在發現出大部分的香蕉都是長條</a:t>
            </a:r>
            <a:endParaRPr lang="en-US" altLang="zh-TW" dirty="0" smtClean="0"/>
          </a:p>
          <a:p>
            <a:r>
              <a:rPr lang="zh-TW" altLang="en-US" dirty="0" smtClean="0"/>
              <a:t>長條狀的規則會在這邊彎彎的香蕉，和下面長條狀的茄子會犯錯</a:t>
            </a:r>
            <a:endParaRPr lang="en-US" altLang="zh-TW" dirty="0" smtClean="0"/>
          </a:p>
          <a:p>
            <a:r>
              <a:rPr lang="zh-TW" altLang="en-US" dirty="0" smtClean="0"/>
              <a:t>然後父母就再繼續做一樣的動作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6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小孩又再找到一條新的規則，就是 香蕉可能會有一些斑點</a:t>
            </a:r>
            <a:endParaRPr lang="en-US" altLang="zh-TW" dirty="0" smtClean="0"/>
          </a:p>
          <a:p>
            <a:r>
              <a:rPr lang="zh-TW" altLang="en-US" dirty="0" smtClean="0"/>
              <a:t>於是學到這邊時，小孩對於香蕉就有了一個完整</a:t>
            </a:r>
            <a:r>
              <a:rPr lang="zh-TW" altLang="en-US" dirty="0" smtClean="0"/>
              <a:t>的認識，</a:t>
            </a:r>
            <a:r>
              <a:rPr lang="zh-TW" altLang="en-US" dirty="0" smtClean="0"/>
              <a:t>就是香蕉是黃色的，也有可能是綠色的，是長條狀的，而且會可能有斑點</a:t>
            </a:r>
            <a:endParaRPr lang="en-US" altLang="zh-TW" dirty="0" smtClean="0"/>
          </a:p>
          <a:p>
            <a:r>
              <a:rPr lang="zh-TW" altLang="en-US" dirty="0" smtClean="0"/>
              <a:t>那這樣的的概念，雖然不敢說百分之百正確，但是至少比一開始只有單一條規則來的完整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於是之後 父母拿任何水果的圖片給小孩看，小孩都能使用他已經學會了的香蕉的完整概念，來分辨出這張圖片是不是一根香蕉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1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這個例子的流程，和今天要介紹的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有很多對應的關係</a:t>
            </a:r>
            <a:endParaRPr lang="en-US" altLang="zh-TW" dirty="0" smtClean="0"/>
          </a:p>
          <a:p>
            <a:r>
              <a:rPr lang="zh-TW" altLang="en-US" dirty="0" smtClean="0"/>
              <a:t>那些能幫助分辨香蕉的規則，在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裡面叫做 弱的分類器，這些規則單獨使用的時候都會犯一些錯誤，他們都並不夠正確</a:t>
            </a:r>
            <a:endParaRPr lang="en-US" altLang="zh-TW" dirty="0" smtClean="0"/>
          </a:p>
          <a:p>
            <a:r>
              <a:rPr lang="zh-TW" altLang="en-US" dirty="0" smtClean="0"/>
              <a:t>那個看著圖片就能夠找到不同規則的小孩，在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 裡面 是一個 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，只要給他看一些圖片就能夠學會一些簡單的規則</a:t>
            </a:r>
            <a:endParaRPr lang="en-US" altLang="zh-TW" baseline="0" dirty="0" smtClean="0"/>
          </a:p>
          <a:p>
            <a:r>
              <a:rPr lang="zh-TW" altLang="en-US" baseline="0" dirty="0" smtClean="0"/>
              <a:t>父母不斷縮放圖片這樣的動作，在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裡面叫做</a:t>
            </a:r>
            <a:r>
              <a:rPr lang="en-US" altLang="zh-TW" baseline="0" dirty="0" smtClean="0"/>
              <a:t>re-weight data</a:t>
            </a:r>
            <a:r>
              <a:rPr lang="zh-TW" altLang="en-US" baseline="0" dirty="0" smtClean="0"/>
              <a:t>，透過改變圖片的大小，來讓小孩專注在那些做錯的圖片上面，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最後小孩學會的香蕉分類概念，就稱為是一個強的分類器，將很多不完美的規則融合在一起，就會得到</a:t>
            </a:r>
            <a:r>
              <a:rPr lang="zh-TW" altLang="en-US" baseline="0" dirty="0" smtClean="0"/>
              <a:t>比較完整且</a:t>
            </a:r>
            <a:r>
              <a:rPr lang="zh-TW" altLang="en-US" baseline="0" dirty="0" smtClean="0"/>
              <a:t>複雜的概念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7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 and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07-28-2015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/>
              <a:t>Adaboost</a:t>
            </a:r>
            <a:endParaRPr lang="en-US" altLang="zh-TW" sz="2400" dirty="0"/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Binary classification </a:t>
            </a:r>
            <a:r>
              <a:rPr lang="en-US" altLang="zh-TW" sz="2400" dirty="0" smtClean="0"/>
              <a:t>problems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Weak classifier </a:t>
            </a:r>
            <a:r>
              <a:rPr lang="en-US" altLang="zh-TW" sz="2400" dirty="0" smtClean="0"/>
              <a:t>learner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Weak </a:t>
            </a:r>
            <a:r>
              <a:rPr lang="en-US" altLang="zh-TW" sz="2400" dirty="0"/>
              <a:t>classifiers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Re-weight </a:t>
            </a:r>
            <a:r>
              <a:rPr lang="en-US" altLang="zh-TW" sz="2400" dirty="0"/>
              <a:t>data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Strong </a:t>
            </a:r>
            <a:r>
              <a:rPr lang="en-US" altLang="zh-TW" sz="2400" dirty="0" smtClean="0"/>
              <a:t>classifier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9891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classification problems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169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A banana?       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3F48CC"/>
                </a:solidFill>
              </a:rPr>
              <a:t>yes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F37278"/>
                </a:solidFill>
              </a:rPr>
              <a:t>no</a:t>
            </a:r>
            <a:r>
              <a:rPr lang="zh-TW" altLang="en-US" sz="2400" dirty="0" smtClean="0">
                <a:solidFill>
                  <a:srgbClr val="F37278"/>
                </a:solidFill>
              </a:rPr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tock market 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48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727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Email?              { </a:t>
            </a:r>
            <a:r>
              <a:rPr lang="en-US" altLang="zh-TW" sz="2400" dirty="0" smtClean="0">
                <a:solidFill>
                  <a:srgbClr val="3F48CC"/>
                </a:solidFill>
              </a:rPr>
              <a:t>spam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non-spam</a:t>
            </a:r>
            <a:r>
              <a:rPr lang="en-US" altLang="zh-TW" sz="2400" dirty="0" smtClean="0"/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Sleep quality?  { </a:t>
            </a:r>
            <a:r>
              <a:rPr lang="en-US" altLang="zh-TW" sz="2400" dirty="0" smtClean="0">
                <a:solidFill>
                  <a:srgbClr val="3F48CC"/>
                </a:solidFill>
              </a:rPr>
              <a:t>good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bad</a:t>
            </a:r>
            <a:r>
              <a:rPr lang="en-US" altLang="zh-TW" sz="2400" dirty="0" smtClean="0"/>
              <a:t> 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86" name="Picture 38" descr="D:\ComputerVision\Github\AdaBoostExample\Presentation\Data_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478" y="3497404"/>
            <a:ext cx="2770639" cy="2532895"/>
          </a:xfrm>
          <a:prstGeom prst="rect">
            <a:avLst/>
          </a:prstGeom>
          <a:noFill/>
        </p:spPr>
      </p:pic>
      <p:cxnSp>
        <p:nvCxnSpPr>
          <p:cNvPr id="18" name="直線接點 17"/>
          <p:cNvCxnSpPr/>
          <p:nvPr/>
        </p:nvCxnSpPr>
        <p:spPr>
          <a:xfrm flipH="1">
            <a:off x="1246207" y="3679623"/>
            <a:ext cx="828000" cy="2232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484717" y="551625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296299" y="53797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204581" y="412592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433195" y="465715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687" name="Picture 39" descr="D:\ComputerVision\Github\AdaBoostExample\Presentation\Data_1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9911" y="3683130"/>
            <a:ext cx="2686050" cy="2371725"/>
          </a:xfrm>
          <a:prstGeom prst="rect">
            <a:avLst/>
          </a:prstGeom>
          <a:noFill/>
        </p:spPr>
      </p:pic>
      <p:sp>
        <p:nvSpPr>
          <p:cNvPr id="41" name="橢圓 40"/>
          <p:cNvSpPr/>
          <p:nvPr/>
        </p:nvSpPr>
        <p:spPr>
          <a:xfrm>
            <a:off x="4089007" y="392127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106646" y="437282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342614" y="49954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547814" y="379418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214802" y="550180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>
            <a:off x="3291164" y="3694371"/>
            <a:ext cx="2592000" cy="2268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88" name="Picture 40" descr="D:\ComputerVision\Github\AdaBoostExample\Presentation\Data_1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756" y="3703288"/>
            <a:ext cx="2647950" cy="2295525"/>
          </a:xfrm>
          <a:prstGeom prst="rect">
            <a:avLst/>
          </a:prstGeom>
          <a:noFill/>
        </p:spPr>
      </p:pic>
      <p:sp>
        <p:nvSpPr>
          <p:cNvPr id="55" name="橢圓 54"/>
          <p:cNvSpPr/>
          <p:nvPr/>
        </p:nvSpPr>
        <p:spPr>
          <a:xfrm>
            <a:off x="6927115" y="44462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380154" y="43198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482754" y="51139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698712" y="469918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277554" y="474872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6811778" y="4148834"/>
            <a:ext cx="1388877" cy="1362022"/>
          </a:xfrm>
          <a:prstGeom prst="ellipse">
            <a:avLst/>
          </a:prstGeom>
          <a:noFill/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17117" y="3063586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Binary classifier in 2D</a:t>
            </a:r>
            <a:endParaRPr lang="zh-TW" altLang="en-US" sz="2400" dirty="0"/>
          </a:p>
        </p:txBody>
      </p:sp>
      <p:sp>
        <p:nvSpPr>
          <p:cNvPr id="50" name="等腰三角形 49"/>
          <p:cNvSpPr/>
          <p:nvPr/>
        </p:nvSpPr>
        <p:spPr>
          <a:xfrm>
            <a:off x="822330" y="403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等腰三角形 51"/>
          <p:cNvSpPr/>
          <p:nvPr/>
        </p:nvSpPr>
        <p:spPr>
          <a:xfrm>
            <a:off x="822330" y="520010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等腰三角形 52"/>
          <p:cNvSpPr/>
          <p:nvPr/>
        </p:nvSpPr>
        <p:spPr>
          <a:xfrm>
            <a:off x="1408517" y="4259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等腰三角形 53"/>
          <p:cNvSpPr/>
          <p:nvPr/>
        </p:nvSpPr>
        <p:spPr>
          <a:xfrm>
            <a:off x="3528020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等腰三角形 68"/>
          <p:cNvSpPr/>
          <p:nvPr/>
        </p:nvSpPr>
        <p:spPr>
          <a:xfrm>
            <a:off x="3708020" y="548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/>
          <p:cNvSpPr/>
          <p:nvPr/>
        </p:nvSpPr>
        <p:spPr>
          <a:xfrm>
            <a:off x="4204207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/>
          <p:cNvSpPr/>
          <p:nvPr/>
        </p:nvSpPr>
        <p:spPr>
          <a:xfrm>
            <a:off x="6493865" y="530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/>
          <p:cNvSpPr/>
          <p:nvPr/>
        </p:nvSpPr>
        <p:spPr>
          <a:xfrm>
            <a:off x="7405354" y="5584375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等腰三角形 72"/>
          <p:cNvSpPr/>
          <p:nvPr/>
        </p:nvSpPr>
        <p:spPr>
          <a:xfrm>
            <a:off x="6868566" y="557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等腰三角形 73"/>
          <p:cNvSpPr/>
          <p:nvPr/>
        </p:nvSpPr>
        <p:spPr>
          <a:xfrm>
            <a:off x="8110655" y="5540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等腰三角形 74"/>
          <p:cNvSpPr/>
          <p:nvPr/>
        </p:nvSpPr>
        <p:spPr>
          <a:xfrm>
            <a:off x="8359918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等腰三角形 75"/>
          <p:cNvSpPr/>
          <p:nvPr/>
        </p:nvSpPr>
        <p:spPr>
          <a:xfrm>
            <a:off x="8449918" y="42828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等腰三角形 76"/>
          <p:cNvSpPr/>
          <p:nvPr/>
        </p:nvSpPr>
        <p:spPr>
          <a:xfrm>
            <a:off x="8020655" y="3945929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等腰三角形 77"/>
          <p:cNvSpPr/>
          <p:nvPr/>
        </p:nvSpPr>
        <p:spPr>
          <a:xfrm>
            <a:off x="7132315" y="385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等腰三角形 78"/>
          <p:cNvSpPr/>
          <p:nvPr/>
        </p:nvSpPr>
        <p:spPr>
          <a:xfrm>
            <a:off x="6583865" y="392935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等腰三角形 79"/>
          <p:cNvSpPr/>
          <p:nvPr/>
        </p:nvSpPr>
        <p:spPr>
          <a:xfrm>
            <a:off x="6313865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等腰三角形 80"/>
          <p:cNvSpPr/>
          <p:nvPr/>
        </p:nvSpPr>
        <p:spPr>
          <a:xfrm>
            <a:off x="8629918" y="46152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等腰三角形 81"/>
          <p:cNvSpPr/>
          <p:nvPr/>
        </p:nvSpPr>
        <p:spPr>
          <a:xfrm>
            <a:off x="4525350" y="4356251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8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>
          <a:xfrm>
            <a:off x="2710248" y="5164104"/>
            <a:ext cx="288000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lvl="1" indent="-342900" algn="l" defTabSz="457200" rtl="0">
              <a:spcBef>
                <a:spcPct val="0"/>
              </a:spcBef>
              <a:defRPr/>
            </a:pPr>
            <a:r>
              <a:rPr lang="en-US" altLang="zh-TW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Weak classifier learner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</p:spPr>
            <p:txBody>
              <a:bodyPr/>
              <a:lstStyle/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 base algorithm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Able to learn from weighted data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Decision stump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Classify by one feature of data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Data X = { x</a:t>
                </a:r>
                <a:r>
                  <a:rPr lang="en-US" altLang="zh-TW" sz="1600" dirty="0"/>
                  <a:t>1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2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3</a:t>
                </a:r>
                <a:r>
                  <a:rPr lang="en-US" altLang="zh-TW" sz="2400" dirty="0"/>
                  <a:t>, … , </a:t>
                </a:r>
                <a:r>
                  <a:rPr lang="en-US" altLang="zh-TW" sz="2400" dirty="0" err="1"/>
                  <a:t>x</a:t>
                </a:r>
                <a:r>
                  <a:rPr lang="en-US" altLang="zh-TW" sz="1600" dirty="0" err="1"/>
                  <a:t>d</a:t>
                </a:r>
                <a:r>
                  <a:rPr lang="en-US" altLang="zh-TW" sz="2400" dirty="0"/>
                  <a:t> }</a:t>
                </a:r>
              </a:p>
              <a:p>
                <a:pPr lvl="1">
                  <a:defRPr/>
                </a:pPr>
                <a:endParaRPr lang="en-US" altLang="zh-TW" sz="2400" dirty="0" smtClean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  <a:blipFill rotWithShape="0">
                <a:blip r:embed="rId3"/>
                <a:stretch>
                  <a:fillRect t="-2646"/>
                </a:stretch>
              </a:blipFill>
            </p:spPr>
            <p:txBody>
              <a:bodyPr/>
              <a:lstStyle/>
              <a:p>
                <a:r>
                  <a:rPr lang="zh-TW" altLang="en-US" dirty="0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2923949" y="4508205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913315" y="6347638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150248" y="4444407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4401062" y="5909088"/>
            <a:ext cx="345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feature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51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threshold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direction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980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415705" y="616307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538907" y="416154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2" grpId="0" animBg="1"/>
      <p:bldP spid="23" grpId="0" animBg="1"/>
      <p:bldP spid="24" grpId="0" animBg="1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316280" y="5042837"/>
            <a:ext cx="2488010" cy="997052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318386" y="4193403"/>
            <a:ext cx="2489450" cy="837869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125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>
                <a:latin typeface="Arial"/>
              </a:rPr>
              <a:t>Sleep </a:t>
            </a:r>
            <a:r>
              <a:rPr lang="en-US" altLang="zh-TW" sz="2400" dirty="0" smtClean="0">
                <a:latin typeface="Arial"/>
              </a:rPr>
              <a:t>quality classifier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05F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sleep hours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turning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bed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Output Y( good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, bad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)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6183" y="2613065"/>
            <a:ext cx="314723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2705F5"/>
                </a:solidFill>
              </a:rPr>
              <a:t>sleep hours </a:t>
            </a:r>
            <a:r>
              <a:rPr lang="en-US" altLang="zh-TW" dirty="0" smtClean="0"/>
              <a:t>&gt;= </a:t>
            </a:r>
            <a:r>
              <a:rPr lang="en-US" altLang="zh-TW" dirty="0"/>
              <a:t>7 </a:t>
            </a:r>
            <a:r>
              <a:rPr lang="en-US" altLang="zh-TW" dirty="0" smtClean="0"/>
              <a:t>hours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 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	return bad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997308" y="2613065"/>
            <a:ext cx="335988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turning in bed </a:t>
            </a:r>
            <a:r>
              <a:rPr lang="en-US" altLang="zh-TW" dirty="0" smtClean="0"/>
              <a:t>&gt;= </a:t>
            </a:r>
            <a:r>
              <a:rPr lang="en-US" altLang="zh-TW" dirty="0"/>
              <a:t>20 </a:t>
            </a:r>
            <a:endParaRPr lang="en-US" altLang="zh-TW" dirty="0" smtClean="0"/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bad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/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</a:t>
            </a:r>
            <a:endParaRPr lang="en-US" altLang="zh-TW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063251" y="4199860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2617" y="6049926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70551" y="62450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31603" y="4199860"/>
            <a:ext cx="1230297" cy="1839433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084092" y="4199861"/>
            <a:ext cx="1224000" cy="1839434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2310815" y="4099899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2748456" y="504224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915276" y="5476588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405083" y="574826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584433" y="567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5309186" y="4195979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298552" y="6046045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6994391" y="503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61211" y="547270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651018" y="5744384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830368" y="567447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/>
          <p:nvPr/>
        </p:nvCxnSpPr>
        <p:spPr>
          <a:xfrm>
            <a:off x="5111894" y="5031272"/>
            <a:ext cx="2880000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614770" y="489024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45" name="等腰三角形 44"/>
          <p:cNvSpPr/>
          <p:nvPr/>
        </p:nvSpPr>
        <p:spPr>
          <a:xfrm>
            <a:off x="1404433" y="494127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789633" y="456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等腰三角形 46"/>
          <p:cNvSpPr/>
          <p:nvPr/>
        </p:nvSpPr>
        <p:spPr>
          <a:xfrm>
            <a:off x="3120476" y="447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等腰三角形 47"/>
          <p:cNvSpPr/>
          <p:nvPr/>
        </p:nvSpPr>
        <p:spPr>
          <a:xfrm>
            <a:off x="3210476" y="570301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等腰三角形 57"/>
          <p:cNvSpPr/>
          <p:nvPr/>
        </p:nvSpPr>
        <p:spPr>
          <a:xfrm>
            <a:off x="5650368" y="47766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/>
          <p:cNvSpPr/>
          <p:nvPr/>
        </p:nvSpPr>
        <p:spPr>
          <a:xfrm>
            <a:off x="6035568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等腰三角形 62"/>
          <p:cNvSpPr/>
          <p:nvPr/>
        </p:nvSpPr>
        <p:spPr>
          <a:xfrm>
            <a:off x="7285936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等腰三角形 63"/>
          <p:cNvSpPr/>
          <p:nvPr/>
        </p:nvSpPr>
        <p:spPr>
          <a:xfrm>
            <a:off x="7465936" y="5744384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3095276" y="197436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>
            <a:off x="4008372" y="198908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028521"/>
          </a:xfrm>
        </p:spPr>
        <p:txBody>
          <a:bodyPr/>
          <a:lstStyle/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Pros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Simple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Fast</a:t>
            </a:r>
          </a:p>
          <a:p>
            <a:pPr marL="685800" lvl="2" indent="0">
              <a:buClr>
                <a:schemeClr val="accent1"/>
              </a:buClr>
              <a:buNone/>
            </a:pPr>
            <a:endParaRPr lang="en-US" altLang="zh-TW" sz="2000" dirty="0" smtClean="0"/>
          </a:p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Cons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Not </a:t>
            </a:r>
            <a:r>
              <a:rPr lang="en-US" altLang="zh-TW" sz="2000" dirty="0" smtClean="0"/>
              <a:t>accuracy ( slight better than 50% )</a:t>
            </a: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134227" y="4802789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125845" y="4573309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052428" y="4531850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021360" y="4523383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952136" y="5342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65142" y="53424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80237" y="5342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50%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3393" y="4523382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325567" y="3760967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3910640" y="3629111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297623" y="3860350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768483" y="3637572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15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912124" y="3372078"/>
            <a:ext cx="940153" cy="962820"/>
          </a:xfrm>
          <a:prstGeom prst="ellipse">
            <a:avLst/>
          </a:prstGeom>
          <a:solidFill>
            <a:srgbClr val="FFC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g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6565953" y="4316426"/>
            <a:ext cx="836681" cy="7794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k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331097" y="4233302"/>
            <a:ext cx="816516" cy="779404"/>
          </a:xfrm>
          <a:prstGeom prst="ellipse">
            <a:avLst/>
          </a:prstGeom>
          <a:solidFill>
            <a:srgbClr val="FF505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h</a:t>
            </a:r>
            <a:endParaRPr lang="zh-TW" altLang="en-US" sz="2400" dirty="0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" name="方程式" r:id="rId4" imgW="330057" imgH="203112" progId="Equation.3">
                  <p:embed/>
                </p:oleObj>
              </mc:Choice>
              <mc:Fallback>
                <p:oleObj name="方程式" r:id="rId4" imgW="330057" imgH="203112" progId="Equation.3">
                  <p:embed/>
                  <p:pic>
                    <p:nvPicPr>
                      <p:cNvPr id="0" name="Picture 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229" y="2530475"/>
                        <a:ext cx="8604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7" name="方程式" r:id="rId6" imgW="1079032" imgH="203112" progId="Equation.3">
                  <p:embed/>
                </p:oleObj>
              </mc:Choice>
              <mc:Fallback>
                <p:oleObj name="方程式" r:id="rId6" imgW="1079032" imgH="203112" progId="Equation.3">
                  <p:embed/>
                  <p:pic>
                    <p:nvPicPr>
                      <p:cNvPr id="0" name="Picture 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141" y="2513013"/>
                        <a:ext cx="289560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5542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Two heads are better than one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10" grpId="0" animBg="1"/>
      <p:bldP spid="11" grpId="0" animBg="1"/>
      <p:bldP spid="12" grpId="0" animBg="1"/>
      <p:bldP spid="13" grpId="0" animBg="1"/>
      <p:bldP spid="31" grpId="0"/>
      <p:bldP spid="36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16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8" name="方程式" r:id="rId4" imgW="330057" imgH="203112" progId="Equation.3">
                  <p:embed/>
                </p:oleObj>
              </mc:Choice>
              <mc:Fallback>
                <p:oleObj name="方程式" r:id="rId4" imgW="330057" imgH="203112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229" y="2530475"/>
                        <a:ext cx="8604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9" name="方程式" r:id="rId6" imgW="1079032" imgH="203112" progId="Equation.3">
                  <p:embed/>
                </p:oleObj>
              </mc:Choice>
              <mc:Fallback>
                <p:oleObj name="方程式" r:id="rId6" imgW="1079032" imgH="203112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141" y="2513013"/>
                        <a:ext cx="289560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9180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The importance of diversity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 rot="10800000"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78733" y="3442727"/>
            <a:ext cx="14668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6134136" y="3613666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g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134136" y="45101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5050"/>
                </a:solidFill>
              </a:rPr>
              <a:t>h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796330" y="4140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231336" y="1126073"/>
            <a:ext cx="2073533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3806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448805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7063360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9505"/>
              </p:ext>
            </p:extLst>
          </p:nvPr>
        </p:nvGraphicFramePr>
        <p:xfrm>
          <a:off x="7662512" y="1117600"/>
          <a:ext cx="8334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2" name="方程式" r:id="rId4" imgW="355292" imgH="215713" progId="Equation.3">
                  <p:embed/>
                </p:oleObj>
              </mc:Choice>
              <mc:Fallback>
                <p:oleObj name="方程式" r:id="rId4" imgW="355292" imgH="215713" progId="Equation.3">
                  <p:embed/>
                  <p:pic>
                    <p:nvPicPr>
                      <p:cNvPr id="0" name="Picture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2512" y="1117600"/>
                        <a:ext cx="8334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7063360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2271" y="1998134"/>
            <a:ext cx="2811600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734294" y="1563107"/>
            <a:ext cx="556901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31336" y="2895601"/>
            <a:ext cx="20735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92272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457271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7071826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793762"/>
              </p:ext>
            </p:extLst>
          </p:nvPr>
        </p:nvGraphicFramePr>
        <p:xfrm>
          <a:off x="7649812" y="2895600"/>
          <a:ext cx="8715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3" name="方程式" r:id="rId6" imgW="368140" imgH="215806" progId="Equation.3">
                  <p:embed/>
                </p:oleObj>
              </mc:Choice>
              <mc:Fallback>
                <p:oleObj name="方程式" r:id="rId6" imgW="368140" imgH="215806" progId="Equation.3">
                  <p:embed/>
                  <p:pic>
                    <p:nvPicPr>
                      <p:cNvPr id="0" name="Picture 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9812" y="2895600"/>
                        <a:ext cx="8715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7063360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67944" y="3750736"/>
            <a:ext cx="2811600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713571" y="3294986"/>
            <a:ext cx="598348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231336" y="4631797"/>
            <a:ext cx="2049205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67943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432942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7047497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878997"/>
              </p:ext>
            </p:extLst>
          </p:nvPr>
        </p:nvGraphicFramePr>
        <p:xfrm>
          <a:off x="7637112" y="4610100"/>
          <a:ext cx="8715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4" name="方程式" r:id="rId8" imgW="368300" imgH="228600" progId="Equation.3">
                  <p:embed/>
                </p:oleObj>
              </mc:Choice>
              <mc:Fallback>
                <p:oleObj name="方程式" r:id="rId8" imgW="368300" imgH="228600" progId="Equation.3">
                  <p:embed/>
                  <p:pic>
                    <p:nvPicPr>
                      <p:cNvPr id="0" name="Picture 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112" y="4610100"/>
                        <a:ext cx="8715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4994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29135" y="293526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8640" y="463076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63825" y="516233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63825" y="5455317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63825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33268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4779226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173954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506463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774212" y="5164140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774212" y="5430841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775303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293343"/>
              </p:ext>
            </p:extLst>
          </p:nvPr>
        </p:nvGraphicFramePr>
        <p:xfrm>
          <a:off x="7602187" y="5778500"/>
          <a:ext cx="930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5" name="方程式" r:id="rId10" imgW="393529" imgH="228501" progId="Equation.3">
                  <p:embed/>
                </p:oleObj>
              </mc:Choice>
              <mc:Fallback>
                <p:oleObj name="方程式" r:id="rId10" imgW="393529" imgH="228501" progId="Equation.3">
                  <p:embed/>
                  <p:pic>
                    <p:nvPicPr>
                      <p:cNvPr id="0" name="Picture 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187" y="5778500"/>
                        <a:ext cx="9302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圓角矩形 21"/>
          <p:cNvSpPr/>
          <p:nvPr/>
        </p:nvSpPr>
        <p:spPr>
          <a:xfrm>
            <a:off x="206022" y="2868307"/>
            <a:ext cx="8689622" cy="3148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206022" y="1116157"/>
            <a:ext cx="8689622" cy="15367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555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Re-weight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6022" y="1643410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Initially data weight =</a:t>
            </a:r>
            <a:r>
              <a:rPr lang="zh-TW" altLang="en-US" sz="2400" dirty="0" smtClean="0">
                <a:latin typeface="Arial"/>
              </a:rPr>
              <a:t>               </a:t>
            </a:r>
            <a:r>
              <a:rPr lang="en-US" altLang="zh-TW" sz="2400" dirty="0" smtClean="0">
                <a:latin typeface="Arial"/>
              </a:rPr>
              <a:t>N:</a:t>
            </a:r>
            <a:r>
              <a:rPr lang="zh-TW" altLang="en-US" sz="2400" dirty="0" smtClean="0">
                <a:latin typeface="Arial"/>
              </a:rPr>
              <a:t> </a:t>
            </a:r>
            <a:r>
              <a:rPr lang="en-US" altLang="zh-TW" sz="2400" dirty="0" smtClean="0">
                <a:latin typeface="Arial"/>
              </a:rPr>
              <a:t>number of data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311030"/>
              </p:ext>
            </p:extLst>
          </p:nvPr>
        </p:nvGraphicFramePr>
        <p:xfrm>
          <a:off x="3522310" y="1379607"/>
          <a:ext cx="449263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2" name="方程式" r:id="rId4" imgW="190440" imgH="393480" progId="Equation.3">
                  <p:embed/>
                </p:oleObj>
              </mc:Choice>
              <mc:Fallback>
                <p:oleObj name="方程式" r:id="rId4" imgW="190440" imgH="393480" progId="Equation.3">
                  <p:embed/>
                  <p:pic>
                    <p:nvPicPr>
                      <p:cNvPr id="0" name="Picture 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310" y="1379607"/>
                        <a:ext cx="449263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336135"/>
              </p:ext>
            </p:extLst>
          </p:nvPr>
        </p:nvGraphicFramePr>
        <p:xfrm>
          <a:off x="1411288" y="2868963"/>
          <a:ext cx="3873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3" name="方程式" r:id="rId6" imgW="164880" imgH="228600" progId="Equation.3">
                  <p:embed/>
                </p:oleObj>
              </mc:Choice>
              <mc:Fallback>
                <p:oleObj name="方程式" r:id="rId6" imgW="164880" imgH="228600" progId="Equation.3">
                  <p:embed/>
                  <p:pic>
                    <p:nvPicPr>
                      <p:cNvPr id="0" name="Picture 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2868963"/>
                        <a:ext cx="38735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ontent Placeholder 2"/>
          <p:cNvSpPr txBox="1">
            <a:spLocks/>
          </p:cNvSpPr>
          <p:nvPr/>
        </p:nvSpPr>
        <p:spPr>
          <a:xfrm>
            <a:off x="232929" y="2952723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get 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define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</a:t>
            </a:r>
            <a:r>
              <a:rPr lang="en-US" altLang="zh-TW" sz="2400" dirty="0" smtClean="0">
                <a:latin typeface="Arial"/>
              </a:rPr>
              <a:t>                                      : error of </a:t>
            </a:r>
          </a:p>
        </p:txBody>
      </p:sp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021019"/>
              </p:ext>
            </p:extLst>
          </p:nvPr>
        </p:nvGraphicFramePr>
        <p:xfrm>
          <a:off x="3087336" y="3216525"/>
          <a:ext cx="1552398" cy="943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4" name="方程式" r:id="rId8" imgW="698400" imgH="482400" progId="Equation.3">
                  <p:embed/>
                </p:oleObj>
              </mc:Choice>
              <mc:Fallback>
                <p:oleObj name="方程式" r:id="rId8" imgW="698400" imgH="482400" progId="Equation.3">
                  <p:embed/>
                  <p:pic>
                    <p:nvPicPr>
                      <p:cNvPr id="0" name="Picture 7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336" y="3216525"/>
                        <a:ext cx="1552398" cy="9438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1798638" y="430164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3599128" y="448631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320824" y="430787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</a:p>
        </p:txBody>
      </p:sp>
      <p:sp>
        <p:nvSpPr>
          <p:cNvPr id="7" name="流程圖: 接點 6"/>
          <p:cNvSpPr/>
          <p:nvPr/>
        </p:nvSpPr>
        <p:spPr>
          <a:xfrm>
            <a:off x="6003950" y="443231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72636" y="430787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821832" y="489996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 </a:t>
            </a: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3622322" y="508463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4344018" y="490619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 </a:t>
            </a:r>
          </a:p>
        </p:txBody>
      </p:sp>
      <p:sp>
        <p:nvSpPr>
          <p:cNvPr id="34" name="矩形 33"/>
          <p:cNvSpPr/>
          <p:nvPr/>
        </p:nvSpPr>
        <p:spPr>
          <a:xfrm>
            <a:off x="6295830" y="490619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5892126" y="4950926"/>
            <a:ext cx="175564" cy="278811"/>
          </a:xfrm>
          <a:prstGeom prst="line">
            <a:avLst/>
          </a:prstGeom>
          <a:ln w="349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844726" y="5499028"/>
            <a:ext cx="730585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If                   then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                               </a:t>
            </a:r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764055"/>
              </p:ext>
            </p:extLst>
          </p:nvPr>
        </p:nvGraphicFramePr>
        <p:xfrm>
          <a:off x="1374069" y="5295900"/>
          <a:ext cx="1459441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5" name="方程式" r:id="rId10" imgW="634680" imgH="393480" progId="Equation.3">
                  <p:embed/>
                </p:oleObj>
              </mc:Choice>
              <mc:Fallback>
                <p:oleObj name="方程式" r:id="rId10" imgW="634680" imgH="393480" progId="Equation.3">
                  <p:embed/>
                  <p:pic>
                    <p:nvPicPr>
                      <p:cNvPr id="0" name="Picture 7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069" y="5295900"/>
                        <a:ext cx="1459441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物件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683971"/>
              </p:ext>
            </p:extLst>
          </p:nvPr>
        </p:nvGraphicFramePr>
        <p:xfrm>
          <a:off x="5234019" y="5541060"/>
          <a:ext cx="49688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6" name="方程式" r:id="rId12" imgW="215640" imgH="164880" progId="Equation.3">
                  <p:embed/>
                </p:oleObj>
              </mc:Choice>
              <mc:Fallback>
                <p:oleObj name="方程式" r:id="rId12" imgW="215640" imgH="164880" progId="Equation.3">
                  <p:embed/>
                  <p:pic>
                    <p:nvPicPr>
                      <p:cNvPr id="0" name="Picture 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019" y="5541060"/>
                        <a:ext cx="496888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物件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590548"/>
              </p:ext>
            </p:extLst>
          </p:nvPr>
        </p:nvGraphicFramePr>
        <p:xfrm>
          <a:off x="5233225" y="3306160"/>
          <a:ext cx="995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7" name="方程式" r:id="rId14" imgW="368280" imgH="228600" progId="Equation.3">
                  <p:embed/>
                </p:oleObj>
              </mc:Choice>
              <mc:Fallback>
                <p:oleObj name="方程式" r:id="rId14" imgW="368280" imgH="228600" progId="Equation.3">
                  <p:embed/>
                  <p:pic>
                    <p:nvPicPr>
                      <p:cNvPr id="0" name="Picture 7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225" y="3306160"/>
                        <a:ext cx="9953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560787"/>
              </p:ext>
            </p:extLst>
          </p:nvPr>
        </p:nvGraphicFramePr>
        <p:xfrm>
          <a:off x="7494141" y="3293438"/>
          <a:ext cx="3873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8" name="方程式" r:id="rId16" imgW="164880" imgH="228600" progId="Equation.3">
                  <p:embed/>
                </p:oleObj>
              </mc:Choice>
              <mc:Fallback>
                <p:oleObj name="方程式" r:id="rId16" imgW="164880" imgH="228600" progId="Equation.3">
                  <p:embed/>
                  <p:pic>
                    <p:nvPicPr>
                      <p:cNvPr id="0" name="Picture 7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141" y="3293438"/>
                        <a:ext cx="38735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/>
      <p:bldP spid="27" grpId="0"/>
      <p:bldP spid="7" grpId="0" animBg="1"/>
      <p:bldP spid="8" grpId="0"/>
      <p:bldP spid="30" grpId="0"/>
      <p:bldP spid="32" grpId="0"/>
      <p:bldP spid="34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561975" y="1485900"/>
          <a:ext cx="80581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6" name="方程式" r:id="rId4" imgW="3530600" imgH="228600" progId="Equation.3">
                  <p:embed/>
                </p:oleObj>
              </mc:Choice>
              <mc:Fallback>
                <p:oleObj name="方程式" r:id="rId4" imgW="3530600" imgH="228600" progId="Equation.3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485900"/>
                        <a:ext cx="805815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Strong classifier: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03322"/>
              </p:ext>
            </p:extLst>
          </p:nvPr>
        </p:nvGraphicFramePr>
        <p:xfrm>
          <a:off x="627063" y="3041650"/>
          <a:ext cx="28717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7" name="方程式" r:id="rId6" imgW="1218960" imgH="431640" progId="Equation.3">
                  <p:embed/>
                </p:oleObj>
              </mc:Choice>
              <mc:Fallback>
                <p:oleObj name="方程式" r:id="rId6" imgW="1218960" imgH="431640" progId="Equation.3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3041650"/>
                        <a:ext cx="2871787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262457"/>
              </p:ext>
            </p:extLst>
          </p:nvPr>
        </p:nvGraphicFramePr>
        <p:xfrm>
          <a:off x="3738386" y="3249572"/>
          <a:ext cx="867481" cy="533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8" name="方程式" r:id="rId8" imgW="368280" imgH="228600" progId="Equation.3">
                  <p:embed/>
                </p:oleObj>
              </mc:Choice>
              <mc:Fallback>
                <p:oleObj name="方程式" r:id="rId8" imgW="368280" imgH="22860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386" y="3249572"/>
                        <a:ext cx="867481" cy="533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395811"/>
              </p:ext>
            </p:extLst>
          </p:nvPr>
        </p:nvGraphicFramePr>
        <p:xfrm>
          <a:off x="6554788" y="3225800"/>
          <a:ext cx="3635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9" name="方程式" r:id="rId10" imgW="164880" imgH="228600" progId="Equation.3">
                  <p:embed/>
                </p:oleObj>
              </mc:Choice>
              <mc:Fallback>
                <p:oleObj name="方程式" r:id="rId10" imgW="164880" imgH="228600" progId="Equation.3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3225800"/>
                        <a:ext cx="3635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86736"/>
              </p:ext>
            </p:extLst>
          </p:nvPr>
        </p:nvGraphicFramePr>
        <p:xfrm>
          <a:off x="3749675" y="4089400"/>
          <a:ext cx="13890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0" name="方程式" r:id="rId12" imgW="634680" imgH="393480" progId="Equation.3">
                  <p:embed/>
                </p:oleObj>
              </mc:Choice>
              <mc:Fallback>
                <p:oleObj name="方程式" r:id="rId12" imgW="634680" imgH="393480" progId="Equation.3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4089400"/>
                        <a:ext cx="13890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20219"/>
              </p:ext>
            </p:extLst>
          </p:nvPr>
        </p:nvGraphicFramePr>
        <p:xfrm>
          <a:off x="6554788" y="4367213"/>
          <a:ext cx="8842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1" name="方程式" r:id="rId14" imgW="406080" imgH="228600" progId="Equation.3">
                  <p:embed/>
                </p:oleObj>
              </mc:Choice>
              <mc:Fallback>
                <p:oleObj name="方程式" r:id="rId14" imgW="406080" imgH="228600" progId="Equation.3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4367213"/>
                        <a:ext cx="884237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val="19268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A toy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14" cy="4251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7" y="1951200"/>
            <a:ext cx="5683013" cy="425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Update the weight of data by previous classifier</a:t>
            </a:r>
          </a:p>
        </p:txBody>
      </p:sp>
      <p:sp>
        <p:nvSpPr>
          <p:cNvPr id="11" name="矩形 10"/>
          <p:cNvSpPr/>
          <p:nvPr/>
        </p:nvSpPr>
        <p:spPr>
          <a:xfrm>
            <a:off x="765199" y="195259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Initially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56" cy="424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4400" cy="4246545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6520873" y="3371295"/>
            <a:ext cx="17092" cy="267852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894933" y="3345184"/>
            <a:ext cx="1625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894933" y="3335948"/>
            <a:ext cx="0" cy="271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Build complex boundary by horizontal and vertical lines</a:t>
            </a: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1200" y="1951200"/>
            <a:ext cx="5582737" cy="4248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65199" y="1951200"/>
            <a:ext cx="905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76 </a:t>
            </a:r>
            <a:endParaRPr lang="zh-TW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A more complicated example</a:t>
            </a: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/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3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9841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Vehicle detection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chemeClr val="tx1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What features can we use to detect vehicle?</a:t>
            </a:r>
          </a:p>
        </p:txBody>
      </p: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28073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Haar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-like feature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23347" y="49825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865294" y="4982526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25961" y="4665134"/>
            <a:ext cx="12178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806450" y="4665134"/>
            <a:ext cx="10744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38049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286771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286771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8049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19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Difference of the sum of pixels of areas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Combination of different types, positions, and sizes</a:t>
            </a:r>
          </a:p>
        </p:txBody>
      </p:sp>
      <p:pic>
        <p:nvPicPr>
          <p:cNvPr id="4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180" y="2302088"/>
            <a:ext cx="1791017" cy="1544546"/>
          </a:xfrm>
          <a:prstGeom prst="rect">
            <a:avLst/>
          </a:prstGeom>
          <a:noFill/>
        </p:spPr>
      </p:pic>
      <p:sp>
        <p:nvSpPr>
          <p:cNvPr id="45" name="矩形 44"/>
          <p:cNvSpPr/>
          <p:nvPr/>
        </p:nvSpPr>
        <p:spPr>
          <a:xfrm rot="16200000">
            <a:off x="5747510" y="2454435"/>
            <a:ext cx="110789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5743998" y="2581434"/>
            <a:ext cx="130511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2302088"/>
            <a:ext cx="1791017" cy="1544546"/>
          </a:xfrm>
          <a:prstGeom prst="rect">
            <a:avLst/>
          </a:prstGeom>
          <a:noFill/>
        </p:spPr>
      </p:pic>
      <p:sp>
        <p:nvSpPr>
          <p:cNvPr id="47" name="矩形 46"/>
          <p:cNvSpPr/>
          <p:nvPr/>
        </p:nvSpPr>
        <p:spPr>
          <a:xfrm rot="16200000">
            <a:off x="1251262" y="2450044"/>
            <a:ext cx="111600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 rot="16200000">
            <a:off x="1251261" y="2566451"/>
            <a:ext cx="111600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8378382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504382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651870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777870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9952" y="3985200"/>
            <a:ext cx="1791017" cy="1544546"/>
          </a:xfrm>
          <a:prstGeom prst="rect">
            <a:avLst/>
          </a:prstGeom>
          <a:noFill/>
        </p:spPr>
      </p:pic>
      <p:sp>
        <p:nvSpPr>
          <p:cNvPr id="55" name="矩形 54"/>
          <p:cNvSpPr/>
          <p:nvPr/>
        </p:nvSpPr>
        <p:spPr>
          <a:xfrm>
            <a:off x="5132421" y="4641553"/>
            <a:ext cx="11267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003800" y="4641553"/>
            <a:ext cx="11655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3984463"/>
            <a:ext cx="1791017" cy="1544546"/>
          </a:xfrm>
          <a:prstGeom prst="rect">
            <a:avLst/>
          </a:prstGeom>
          <a:noFill/>
        </p:spPr>
      </p:pic>
      <p:sp>
        <p:nvSpPr>
          <p:cNvPr id="58" name="矩形 57"/>
          <p:cNvSpPr/>
          <p:nvPr/>
        </p:nvSpPr>
        <p:spPr>
          <a:xfrm>
            <a:off x="2723347" y="5134927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2875747" y="51349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150418" y="4982400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300768" y="498258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7150418" y="512023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7302818" y="5119653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接點 63"/>
          <p:cNvSpPr/>
          <p:nvPr/>
        </p:nvSpPr>
        <p:spPr>
          <a:xfrm>
            <a:off x="925961" y="2699249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913892" y="2422250"/>
            <a:ext cx="937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(</a:t>
            </a:r>
            <a:r>
              <a:rPr lang="en-US" altLang="zh-TW" sz="1200" dirty="0" smtClean="0">
                <a:solidFill>
                  <a:srgbClr val="2705F5"/>
                </a:solidFill>
              </a:rPr>
              <a:t>x, y</a:t>
            </a:r>
            <a:r>
              <a:rPr lang="en-US" altLang="zh-TW" sz="1200" dirty="0" smtClean="0"/>
              <a:t>, </a:t>
            </a:r>
            <a:r>
              <a:rPr lang="en-US" altLang="zh-TW" sz="1200" dirty="0" smtClean="0">
                <a:solidFill>
                  <a:srgbClr val="FF5050"/>
                </a:solidFill>
              </a:rPr>
              <a:t>W, H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1870378" y="1894099"/>
            <a:ext cx="80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1C5D9C"/>
                </a:solidFill>
              </a:rPr>
              <a:t>Types</a:t>
            </a:r>
            <a:endParaRPr lang="zh-TW" altLang="en-US" dirty="0">
              <a:solidFill>
                <a:srgbClr val="1C5D9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8049" y="6060059"/>
            <a:ext cx="6288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Robust Real-Time Face </a:t>
            </a:r>
            <a:r>
              <a:rPr lang="en-US" altLang="zh-TW" dirty="0" smtClean="0"/>
              <a:t>Detection, 2001, Viola and Jones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1~2% target patches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Remove false cases fast</a:t>
            </a:r>
          </a:p>
        </p:txBody>
      </p:sp>
      <p:sp>
        <p:nvSpPr>
          <p:cNvPr id="35" name="圓角矩形 34"/>
          <p:cNvSpPr/>
          <p:nvPr/>
        </p:nvSpPr>
        <p:spPr bwMode="auto">
          <a:xfrm>
            <a:off x="1414608" y="4425950"/>
            <a:ext cx="6216448" cy="1879600"/>
          </a:xfrm>
          <a:prstGeom prst="roundRect">
            <a:avLst/>
          </a:prstGeom>
          <a:solidFill>
            <a:srgbClr val="6C7472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20130" y="442595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Stage 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414608" y="2981325"/>
            <a:ext cx="6152" cy="16922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335160" y="2981325"/>
            <a:ext cx="5107040" cy="14636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3264" y="4910339"/>
            <a:ext cx="1120895" cy="966643"/>
          </a:xfrm>
          <a:prstGeom prst="rect">
            <a:avLst/>
          </a:prstGeom>
          <a:noFill/>
        </p:spPr>
      </p:pic>
      <p:sp>
        <p:nvSpPr>
          <p:cNvPr id="59" name="矩形 58"/>
          <p:cNvSpPr/>
          <p:nvPr/>
        </p:nvSpPr>
        <p:spPr>
          <a:xfrm rot="16200000">
            <a:off x="2256084" y="53840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 rot="16200000">
            <a:off x="2256084" y="5457149"/>
            <a:ext cx="72000" cy="55606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2987" y="4909250"/>
            <a:ext cx="1120895" cy="966643"/>
          </a:xfrm>
          <a:prstGeom prst="rect">
            <a:avLst/>
          </a:prstGeom>
          <a:noFill/>
        </p:spPr>
      </p:pic>
      <p:pic>
        <p:nvPicPr>
          <p:cNvPr id="6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619" y="4909250"/>
            <a:ext cx="1120895" cy="966643"/>
          </a:xfrm>
          <a:prstGeom prst="rect">
            <a:avLst/>
          </a:prstGeom>
          <a:noFill/>
        </p:spPr>
      </p:pic>
      <p:pic>
        <p:nvPicPr>
          <p:cNvPr id="63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9610" y="4909250"/>
            <a:ext cx="1120895" cy="966643"/>
          </a:xfrm>
          <a:prstGeom prst="rect">
            <a:avLst/>
          </a:prstGeom>
          <a:noFill/>
        </p:spPr>
      </p:pic>
      <p:sp>
        <p:nvSpPr>
          <p:cNvPr id="64" name="矩形 63"/>
          <p:cNvSpPr/>
          <p:nvPr/>
        </p:nvSpPr>
        <p:spPr>
          <a:xfrm rot="16200000">
            <a:off x="2258053" y="55364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153296" y="5381625"/>
            <a:ext cx="72000" cy="164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236985" y="5381625"/>
            <a:ext cx="72000" cy="16404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 rot="16200000">
            <a:off x="5196492" y="5157217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 rot="16200000">
            <a:off x="5192286" y="5269421"/>
            <a:ext cx="116408" cy="10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189610" y="5461007"/>
            <a:ext cx="121789" cy="84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6311399" y="5461007"/>
            <a:ext cx="107442" cy="846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9" grpId="0" animBg="1"/>
      <p:bldP spid="60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Re-weight data for the </a:t>
            </a:r>
            <a:r>
              <a:rPr lang="en-US" altLang="zh-TW" sz="2400" dirty="0" smtClean="0"/>
              <a:t>diversity of classifier</a:t>
            </a:r>
            <a:endParaRPr kumimoji="0" lang="en-US" altLang="zh-TW" sz="24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28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48305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Human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623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731623" y="13970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 is this?</a:t>
            </a:r>
            <a:endParaRPr lang="zh-TW" altLang="en-US" dirty="0"/>
          </a:p>
        </p:txBody>
      </p:sp>
      <p:pic>
        <p:nvPicPr>
          <p:cNvPr id="51202" name="Picture 2" descr="https://encrypted-tbn2.gstatic.com/images?q=tbn:ANd9GcT7s2G9mEsm95u-IZODLMdIiCIv_QWDC5FdhKkl5SOHCfcYMuldB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56526" y="2278249"/>
            <a:ext cx="2974045" cy="2753302"/>
          </a:xfrm>
          <a:prstGeom prst="rect">
            <a:avLst/>
          </a:prstGeom>
          <a:noFill/>
        </p:spPr>
      </p:pic>
      <p:sp>
        <p:nvSpPr>
          <p:cNvPr id="24" name="直線圖說文字 1 (無框線) 23"/>
          <p:cNvSpPr/>
          <p:nvPr/>
        </p:nvSpPr>
        <p:spPr>
          <a:xfrm>
            <a:off x="6925728" y="1622393"/>
            <a:ext cx="2091272" cy="468868"/>
          </a:xfrm>
          <a:prstGeom prst="callout1">
            <a:avLst>
              <a:gd name="adj1" fmla="val 94592"/>
              <a:gd name="adj2" fmla="val 42679"/>
              <a:gd name="adj3" fmla="val 217235"/>
              <a:gd name="adj4" fmla="val -10783"/>
            </a:avLst>
          </a:prstGeom>
          <a:noFill/>
          <a:ln w="222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Classification skill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6479" y="5436954"/>
            <a:ext cx="7443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Hard to program the human classification skill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848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Is </a:t>
            </a:r>
            <a:r>
              <a:rPr lang="en-US" altLang="zh-TW" sz="2400" dirty="0" smtClean="0"/>
              <a:t>this a picture of a banana?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Want to find some rules to describe a banana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60747" cy="492443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Computer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sees…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77199" y="1904605"/>
          <a:ext cx="3907371" cy="3270885"/>
        </p:xfrm>
        <a:graphic>
          <a:graphicData uri="http://schemas.openxmlformats.org/drawingml/2006/table">
            <a:tbl>
              <a:tblPr/>
              <a:tblGrid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</a:tblGrid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23880" y="1397000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How does an object look like to computers?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1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1: Bananas are </a:t>
            </a:r>
            <a:r>
              <a:rPr lang="en-US" altLang="zh-TW" sz="2400" dirty="0" smtClean="0"/>
              <a:t>yellow</a:t>
            </a:r>
            <a:endParaRPr lang="en-US" altLang="zh-TW" sz="2400" dirty="0"/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6532" y="456364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856532" y="2570935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561253" y="4560198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2905004"/>
            <a:ext cx="393700" cy="24574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2905004"/>
            <a:ext cx="600527" cy="2457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47" y="2862542"/>
            <a:ext cx="620431" cy="3306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18" y="2684542"/>
            <a:ext cx="1271271" cy="6539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752633"/>
            <a:ext cx="810897" cy="60817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50" y="4668458"/>
            <a:ext cx="1171750" cy="96776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4334689"/>
            <a:ext cx="880711" cy="132377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32" y="4838775"/>
            <a:ext cx="556259" cy="47368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3290">
            <a:off x="7897221" y="2850263"/>
            <a:ext cx="456249" cy="3128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4852431"/>
            <a:ext cx="482281" cy="48228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2: Bananas can be green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4092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914067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708969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508150" y="253432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708968" y="4497627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8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813501"/>
            <a:ext cx="920387" cy="4346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19" y="2813501"/>
            <a:ext cx="968605" cy="39636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2770789"/>
            <a:ext cx="1004522" cy="53537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2964125"/>
            <a:ext cx="594085" cy="3055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4852431"/>
            <a:ext cx="594541" cy="44590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829252"/>
            <a:ext cx="736600" cy="60836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4635500"/>
            <a:ext cx="533652" cy="8021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4700103"/>
            <a:ext cx="933410" cy="7948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742549" y="2744987"/>
            <a:ext cx="696874" cy="4886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4" y="4891225"/>
            <a:ext cx="407112" cy="40711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3: Bananas are elongated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9204" y="257811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58798" y="452549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7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4" y="2964125"/>
            <a:ext cx="622300" cy="2939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24" y="2967245"/>
            <a:ext cx="686556" cy="2809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56" y="2967245"/>
            <a:ext cx="471964" cy="2515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2967245"/>
            <a:ext cx="495181" cy="2547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27" y="4709515"/>
            <a:ext cx="1205350" cy="7322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56" y="4901618"/>
            <a:ext cx="480343" cy="39672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15" y="4793123"/>
            <a:ext cx="355543" cy="53440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14" y="4955527"/>
            <a:ext cx="495793" cy="42219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619430" y="2637501"/>
            <a:ext cx="1039767" cy="7290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8" y="4980371"/>
            <a:ext cx="317966" cy="31796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4: Bananas have brown spots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888482" y="1977924"/>
            <a:ext cx="3204672" cy="3409772"/>
          </a:xfrm>
          <a:prstGeom prst="round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404709" y="2253991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1: Yellow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404709" y="3033863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2: Green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404708" y="3866889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3</a:t>
            </a:r>
            <a:r>
              <a:rPr lang="en-US" altLang="zh-TW" smtClean="0">
                <a:solidFill>
                  <a:schemeClr val="tx1"/>
                </a:solidFill>
              </a:rPr>
              <a:t>: Elongated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404707" y="4640107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4: Spots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404708" y="1782638"/>
            <a:ext cx="2172215" cy="164967"/>
          </a:xfrm>
          <a:prstGeom prst="roundRect">
            <a:avLst/>
          </a:prstGeom>
          <a:solidFill>
            <a:srgbClr val="FFC0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 Classifier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964" y="3009121"/>
            <a:ext cx="1298961" cy="1237650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11361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72804" y="33302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32" name="向右箭號 31"/>
          <p:cNvSpPr/>
          <p:nvPr/>
        </p:nvSpPr>
        <p:spPr>
          <a:xfrm>
            <a:off x="6253108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52" y="3337516"/>
            <a:ext cx="920387" cy="43469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049564" y="2949057"/>
            <a:ext cx="1298961" cy="123765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44" y="41115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541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Summary of the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42824" y="220609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/>
              <a:t>T</a:t>
            </a:r>
            <a:r>
              <a:rPr lang="en-US" altLang="zh-TW" sz="2400" noProof="0" dirty="0" smtClean="0"/>
              <a:t>he simple rules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05664" y="220680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37234" y="3099842"/>
            <a:ext cx="37809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Kid </a:t>
            </a:r>
            <a:r>
              <a:rPr lang="en-US" altLang="zh-TW" sz="2400" dirty="0" smtClean="0"/>
              <a:t>l</a:t>
            </a:r>
            <a:r>
              <a:rPr lang="en-US" altLang="zh-TW" sz="2400" noProof="0" dirty="0" smtClean="0"/>
              <a:t>earned from pictures 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0922" y="30996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 learner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37235" y="4060470"/>
            <a:ext cx="40370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Change the size of pictures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0922" y="40608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Re-weight data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37235" y="5022774"/>
            <a:ext cx="35684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dirty="0" smtClean="0"/>
              <a:t>Final </a:t>
            </a:r>
            <a:r>
              <a:rPr lang="en-US" altLang="zh-TW" sz="2400" noProof="0" dirty="0" smtClean="0"/>
              <a:t>Banana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090922" y="50220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Strong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0126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752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6" grpId="0"/>
      <p:bldP spid="30" grpId="0"/>
      <p:bldP spid="31" grpId="0"/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3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9055</TotalTime>
  <Words>4275</Words>
  <Application>Microsoft Office PowerPoint</Application>
  <PresentationFormat>如螢幕大小 (4:3)</PresentationFormat>
  <Paragraphs>632</Paragraphs>
  <Slides>31</Slides>
  <Notes>30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1" baseType="lpstr">
      <vt:lpstr>Gill Sans Light</vt:lpstr>
      <vt:lpstr>Heiti TC Light</vt:lpstr>
      <vt:lpstr>微軟正黑體</vt:lpstr>
      <vt:lpstr>新細明體</vt:lpstr>
      <vt:lpstr>Arial</vt:lpstr>
      <vt:lpstr>Calibri</vt:lpstr>
      <vt:lpstr>Cambria Math</vt:lpstr>
      <vt:lpstr>Wingdings</vt:lpstr>
      <vt:lpstr>CorpTemplate</vt:lpstr>
      <vt:lpstr>方程式</vt:lpstr>
      <vt:lpstr>PowerPoint 簡報</vt:lpstr>
      <vt:lpstr>Agenda</vt:lpstr>
      <vt:lpstr>A Banana Classifier</vt:lpstr>
      <vt:lpstr>A Banana Classifier</vt:lpstr>
      <vt:lpstr>A Banana Classifier</vt:lpstr>
      <vt:lpstr>A Banana Classifier</vt:lpstr>
      <vt:lpstr>A Banana Classifier</vt:lpstr>
      <vt:lpstr>A Banana Classifier</vt:lpstr>
      <vt:lpstr>Summary of the example</vt:lpstr>
      <vt:lpstr>Agenda</vt:lpstr>
      <vt:lpstr>Binary classification problems</vt:lpstr>
      <vt:lpstr>Weak classifier learner</vt:lpstr>
      <vt:lpstr>Decision stump example</vt:lpstr>
      <vt:lpstr>Weak classifier</vt:lpstr>
      <vt:lpstr>Two heads are better than one</vt:lpstr>
      <vt:lpstr>The importance of diversity</vt:lpstr>
      <vt:lpstr>How to pick the diverse classifiers</vt:lpstr>
      <vt:lpstr>Re-weight data</vt:lpstr>
      <vt:lpstr>Combine weak classifiers into strong classifier</vt:lpstr>
      <vt:lpstr>Diversity by re-weighting</vt:lpstr>
      <vt:lpstr>Strong classifier</vt:lpstr>
      <vt:lpstr>Adaboost in action</vt:lpstr>
      <vt:lpstr>Agenda</vt:lpstr>
      <vt:lpstr>Vehicle detection</vt:lpstr>
      <vt:lpstr>Haar-like feature</vt:lpstr>
      <vt:lpstr>Cascade classifier</vt:lpstr>
      <vt:lpstr>Conclusion</vt:lpstr>
      <vt:lpstr>PowerPoint 簡報</vt:lpstr>
      <vt:lpstr>Human vision</vt:lpstr>
      <vt:lpstr>Learn from label data(supervised)</vt:lpstr>
      <vt:lpstr>Computer vision</vt:lpstr>
    </vt:vector>
  </TitlesOfParts>
  <Company>Garmin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leftword Liang</cp:lastModifiedBy>
  <cp:revision>629</cp:revision>
  <cp:lastPrinted>2013-06-05T19:38:58Z</cp:lastPrinted>
  <dcterms:created xsi:type="dcterms:W3CDTF">2013-04-23T13:39:24Z</dcterms:created>
  <dcterms:modified xsi:type="dcterms:W3CDTF">2015-07-21T16:32:27Z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