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3"/>
  </p:notesMasterIdLst>
  <p:handoutMasterIdLst>
    <p:handoutMasterId r:id="rId34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41" r:id="rId28"/>
    <p:sldId id="332" r:id="rId29"/>
    <p:sldId id="337" r:id="rId30"/>
    <p:sldId id="334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7423" autoAdjust="0"/>
  </p:normalViewPr>
  <p:slideViewPr>
    <p:cSldViewPr snapToGrid="0" snapToObjects="1" showGuides="1">
      <p:cViewPr varScale="1">
        <p:scale>
          <a:sx n="75" d="100"/>
          <a:sy n="75" d="100"/>
        </p:scale>
        <p:origin x="-666" y="-90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38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55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74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5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476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59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1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30400" y="986400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A base algorithm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Able to learn from weighted data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Decision stump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Classify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by one feature of data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baseline="0" dirty="0" smtClean="0">
                <a:latin typeface="Arial"/>
              </a:rPr>
              <a:t>Data X = { x</a:t>
            </a:r>
            <a:r>
              <a:rPr lang="en-US" altLang="zh-TW" baseline="0" dirty="0" smtClean="0">
                <a:latin typeface="Arial"/>
              </a:rPr>
              <a:t>1</a:t>
            </a:r>
            <a:r>
              <a:rPr lang="en-US" altLang="zh-TW" sz="2400" baseline="0" dirty="0" smtClean="0">
                <a:latin typeface="Arial"/>
              </a:rPr>
              <a:t>, x</a:t>
            </a:r>
            <a:r>
              <a:rPr lang="en-US" altLang="zh-TW" baseline="0" dirty="0" smtClean="0">
                <a:latin typeface="Arial"/>
              </a:rPr>
              <a:t>2</a:t>
            </a:r>
            <a:r>
              <a:rPr lang="en-US" altLang="zh-TW" sz="2400" baseline="0" dirty="0" smtClean="0">
                <a:latin typeface="Arial"/>
              </a:rPr>
              <a:t>, x</a:t>
            </a:r>
            <a:r>
              <a:rPr lang="en-US" altLang="zh-TW" baseline="0" dirty="0" smtClean="0">
                <a:latin typeface="Arial"/>
              </a:rPr>
              <a:t>3</a:t>
            </a:r>
            <a:r>
              <a:rPr lang="en-US" altLang="zh-TW" sz="2400" baseline="0" dirty="0" smtClean="0">
                <a:latin typeface="Arial"/>
              </a:rPr>
              <a:t>, …, </a:t>
            </a:r>
            <a:r>
              <a:rPr lang="en-US" altLang="zh-TW" sz="2400" baseline="0" dirty="0" err="1" smtClean="0">
                <a:latin typeface="Arial"/>
              </a:rPr>
              <a:t>x</a:t>
            </a:r>
            <a:r>
              <a:rPr lang="en-US" altLang="zh-TW" baseline="0" dirty="0" err="1" smtClean="0">
                <a:latin typeface="Arial"/>
              </a:rPr>
              <a:t>d</a:t>
            </a:r>
            <a:r>
              <a:rPr lang="en-US" altLang="zh-TW" sz="2400" baseline="0" dirty="0" smtClean="0">
                <a:latin typeface="Arial"/>
              </a:rPr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86574" y="3429000"/>
            <a:ext cx="3228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7241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2506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2507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56388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56389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p:oleObj spid="_x0000_s26038" name="方程式" r:id="rId4" imgW="355292" imgH="215713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p:oleObj spid="_x0000_s26039" name="方程式" r:id="rId5" imgW="368140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p:oleObj spid="_x0000_s26040" name="方程式" r:id="rId6" imgW="3683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p:oleObj spid="_x0000_s26041" name="方程式" r:id="rId7" imgW="393529" imgH="2285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=</a:t>
            </a:r>
            <a:r>
              <a:rPr lang="zh-TW" altLang="en-US" sz="2400" dirty="0" smtClean="0">
                <a:latin typeface="Arial"/>
              </a:rPr>
              <a:t>               </a:t>
            </a:r>
            <a:r>
              <a:rPr lang="en-US" altLang="zh-TW" sz="2400" dirty="0" smtClean="0">
                <a:latin typeface="Arial"/>
              </a:rPr>
              <a:t>N:</a:t>
            </a:r>
            <a:r>
              <a:rPr lang="zh-TW" altLang="en-US" sz="2400" dirty="0" smtClean="0">
                <a:latin typeface="Arial"/>
              </a:rPr>
              <a:t> </a:t>
            </a:r>
            <a:r>
              <a:rPr lang="en-US" altLang="zh-TW" sz="2400" dirty="0" smtClean="0">
                <a:latin typeface="Arial"/>
              </a:rPr>
              <a:t>number of data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p:oleObj spid="_x0000_s27307" name="方程式" r:id="rId4" imgW="190440" imgH="393480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p:oleObj spid="_x0000_s27308" name="方程式" r:id="rId5" imgW="164880" imgH="228600" progId="Equation.3">
              <p:embed/>
            </p:oleObj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p:oleObj spid="_x0000_s27309" name="方程式" r:id="rId6" imgW="698400" imgH="482400" progId="Equation.3">
              <p:embed/>
            </p:oleObj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 </a:t>
            </a: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p:oleObj spid="_x0000_s27310" name="方程式" r:id="rId7" imgW="634680" imgH="393480" progId="Equation.3">
              <p:embed/>
            </p:oleObj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p:oleObj spid="_x0000_s27311" name="方程式" r:id="rId8" imgW="215640" imgH="164880" progId="Equation.3">
              <p:embed/>
            </p:oleObj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p:oleObj spid="_x0000_s27312" name="方程式" r:id="rId9" imgW="368280" imgH="228600" progId="Equation.3">
              <p:embed/>
            </p:oleObj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p:oleObj spid="_x0000_s27313" name="方程式" r:id="rId10" imgW="16488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p:oleObj spid="_x0000_s57496" name="方程式" r:id="rId4" imgW="353060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p:oleObj spid="_x0000_s57497" name="方程式" r:id="rId5" imgW="1218960" imgH="43164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9262457"/>
              </p:ext>
            </p:extLst>
          </p:nvPr>
        </p:nvGraphicFramePr>
        <p:xfrm>
          <a:off x="3738386" y="3249572"/>
          <a:ext cx="867481" cy="533834"/>
        </p:xfrm>
        <a:graphic>
          <a:graphicData uri="http://schemas.openxmlformats.org/presentationml/2006/ole">
            <p:oleObj spid="_x0000_s57498" name="方程式" r:id="rId6" imgW="368280" imgH="2286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p:oleObj spid="_x0000_s57499" name="方程式" r:id="rId7" imgW="164880" imgH="228600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p:oleObj spid="_x0000_s57500" name="方程式" r:id="rId8" imgW="634680" imgH="393480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p:oleObj spid="_x0000_s57501" name="方程式" r:id="rId9" imgW="406080" imgH="228600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xmlns="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67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65294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049" y="6060059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Robust Real-Time Face </a:t>
            </a:r>
            <a:r>
              <a:rPr lang="en-US" altLang="zh-TW" dirty="0" smtClean="0"/>
              <a:t>Detection, 2001, Viola and Jones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</a:t>
            </a:r>
            <a:r>
              <a:rPr lang="en-US" altLang="zh-TW" sz="2400" smtClean="0"/>
              <a:t>are elongated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</a:t>
            </a:r>
            <a:r>
              <a:rPr lang="en-US" altLang="zh-TW" dirty="0" smtClean="0">
                <a:solidFill>
                  <a:schemeClr val="tx1"/>
                </a:solidFill>
              </a:rPr>
              <a:t>Yellow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</a:t>
            </a:r>
            <a:r>
              <a:rPr lang="en-US" altLang="zh-TW" dirty="0" smtClean="0">
                <a:solidFill>
                  <a:schemeClr val="tx1"/>
                </a:solidFill>
              </a:rPr>
              <a:t>Green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</a:t>
            </a:r>
            <a:r>
              <a:rPr lang="en-US" altLang="zh-TW" dirty="0" smtClean="0">
                <a:solidFill>
                  <a:schemeClr val="tx1"/>
                </a:solidFill>
              </a:rPr>
              <a:t>Elongated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</a:t>
            </a:r>
            <a:r>
              <a:rPr lang="en-US" altLang="zh-TW" dirty="0" smtClean="0">
                <a:solidFill>
                  <a:schemeClr val="tx1"/>
                </a:solidFill>
              </a:rPr>
              <a:t>Spots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2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8869</TotalTime>
  <Words>621</Words>
  <Application>Microsoft Office PowerPoint</Application>
  <PresentationFormat>如螢幕大小 (4:3)</PresentationFormat>
  <Paragraphs>248</Paragraphs>
  <Slides>28</Slides>
  <Notes>27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CorpTemplate</vt:lpstr>
      <vt:lpstr>方程式</vt:lpstr>
      <vt:lpstr>投影片 1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Vehicle detection</vt:lpstr>
      <vt:lpstr>Haar-like feature</vt:lpstr>
      <vt:lpstr>Cascade classifier</vt:lpstr>
      <vt:lpstr>Conclusion</vt:lpstr>
      <vt:lpstr>投影片 28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605</cp:revision>
  <cp:lastPrinted>2013-06-05T19:38:58Z</cp:lastPrinted>
  <dcterms:created xsi:type="dcterms:W3CDTF">2013-04-23T13:39:24Z</dcterms:created>
  <dcterms:modified xsi:type="dcterms:W3CDTF">2015-07-21T03:28:12Z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