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36"/>
  </p:notesMasterIdLst>
  <p:handoutMasterIdLst>
    <p:handoutMasterId r:id="rId37"/>
  </p:handoutMasterIdLst>
  <p:sldIdLst>
    <p:sldId id="288" r:id="rId5"/>
    <p:sldId id="319" r:id="rId6"/>
    <p:sldId id="352" r:id="rId7"/>
    <p:sldId id="346" r:id="rId8"/>
    <p:sldId id="347" r:id="rId9"/>
    <p:sldId id="348" r:id="rId10"/>
    <p:sldId id="349" r:id="rId11"/>
    <p:sldId id="350" r:id="rId12"/>
    <p:sldId id="351" r:id="rId13"/>
    <p:sldId id="353" r:id="rId14"/>
    <p:sldId id="345" r:id="rId15"/>
    <p:sldId id="320" r:id="rId16"/>
    <p:sldId id="336" r:id="rId17"/>
    <p:sldId id="322" r:id="rId18"/>
    <p:sldId id="312" r:id="rId19"/>
    <p:sldId id="355" r:id="rId20"/>
    <p:sldId id="321" r:id="rId21"/>
    <p:sldId id="330" r:id="rId22"/>
    <p:sldId id="356" r:id="rId23"/>
    <p:sldId id="324" r:id="rId24"/>
    <p:sldId id="323" r:id="rId25"/>
    <p:sldId id="331" r:id="rId26"/>
    <p:sldId id="354" r:id="rId27"/>
    <p:sldId id="341" r:id="rId28"/>
    <p:sldId id="332" r:id="rId29"/>
    <p:sldId id="337" r:id="rId30"/>
    <p:sldId id="334" r:id="rId31"/>
    <p:sldId id="316" r:id="rId32"/>
    <p:sldId id="343" r:id="rId33"/>
    <p:sldId id="344" r:id="rId34"/>
    <p:sldId id="34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68">
          <p15:clr>
            <a:srgbClr val="A4A3A4"/>
          </p15:clr>
        </p15:guide>
        <p15:guide id="2" orient="horz" pos="1010">
          <p15:clr>
            <a:srgbClr val="A4A3A4"/>
          </p15:clr>
        </p15:guide>
        <p15:guide id="3" orient="horz" pos="1892">
          <p15:clr>
            <a:srgbClr val="A4A3A4"/>
          </p15:clr>
        </p15:guide>
        <p15:guide id="4" orient="horz" pos="120">
          <p15:clr>
            <a:srgbClr val="A4A3A4"/>
          </p15:clr>
        </p15:guide>
        <p15:guide id="5" orient="horz" pos="1840">
          <p15:clr>
            <a:srgbClr val="A4A3A4"/>
          </p15:clr>
        </p15:guide>
        <p15:guide id="6" orient="horz" pos="4247">
          <p15:clr>
            <a:srgbClr val="A4A3A4"/>
          </p15:clr>
        </p15:guide>
        <p15:guide id="7" orient="horz" pos="2173">
          <p15:clr>
            <a:srgbClr val="A4A3A4"/>
          </p15:clr>
        </p15:guide>
        <p15:guide id="8" orient="horz" pos="3735">
          <p15:clr>
            <a:srgbClr val="A4A3A4"/>
          </p15:clr>
        </p15:guide>
        <p15:guide id="9" orient="horz" pos="93">
          <p15:clr>
            <a:srgbClr val="A4A3A4"/>
          </p15:clr>
        </p15:guide>
        <p15:guide id="10" orient="horz" pos="3094">
          <p15:clr>
            <a:srgbClr val="A4A3A4"/>
          </p15:clr>
        </p15:guide>
        <p15:guide id="11"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F48CC"/>
    <a:srgbClr val="1C5D9C"/>
    <a:srgbClr val="FF5050"/>
    <a:srgbClr val="2705F5"/>
    <a:srgbClr val="F37278"/>
    <a:srgbClr val="2173DC"/>
    <a:srgbClr val="0C5ADC"/>
    <a:srgbClr val="297DD3"/>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73041" autoAdjust="0"/>
  </p:normalViewPr>
  <p:slideViewPr>
    <p:cSldViewPr snapToGrid="0" snapToObjects="1" showGuides="1">
      <p:cViewPr varScale="1">
        <p:scale>
          <a:sx n="62" d="100"/>
          <a:sy n="62" d="100"/>
        </p:scale>
        <p:origin x="-1026" y="-78"/>
      </p:cViewPr>
      <p:guideLst>
        <p:guide orient="horz" pos="3868"/>
        <p:guide orient="horz" pos="1010"/>
        <p:guide orient="horz" pos="1892"/>
        <p:guide orient="horz" pos="120"/>
        <p:guide orient="horz" pos="1840"/>
        <p:guide orient="horz" pos="4247"/>
        <p:guide orient="horz" pos="2173"/>
        <p:guide orient="horz" pos="3735"/>
        <p:guide orient="horz" pos="93"/>
        <p:guide orient="horz" pos="3094"/>
        <p:guide pos="5759"/>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187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252C7F-5FEC-2E4D-80AA-BF666F276660}" type="datetime1">
              <a:rPr lang="en-US" smtClean="0"/>
              <a:pPr/>
              <a:t>7/21/2015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2FC9DB-9ECF-B642-8708-6B2248F1BAB4}" type="slidenum">
              <a:rPr lang="en-US" smtClean="0"/>
              <a:pPr/>
              <a:t>‹#›</a:t>
            </a:fld>
            <a:endParaRPr lang="en-US"/>
          </a:p>
        </p:txBody>
      </p:sp>
    </p:spTree>
    <p:extLst>
      <p:ext uri="{BB962C8B-B14F-4D97-AF65-F5344CB8AC3E}">
        <p14:creationId xmlns:p14="http://schemas.microsoft.com/office/powerpoint/2010/main" xmlns="" val="14110923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9DE02-E791-1340-B4FF-3939EE33ADCD}" type="datetime1">
              <a:rPr lang="en-US" smtClean="0"/>
              <a:pPr/>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B2ECF-EB76-B54F-9C26-F0E74F1A8F70}" type="slidenum">
              <a:rPr lang="en-US" smtClean="0"/>
              <a:pPr/>
              <a:t>‹#›</a:t>
            </a:fld>
            <a:endParaRPr lang="en-US"/>
          </a:p>
        </p:txBody>
      </p:sp>
    </p:spTree>
    <p:extLst>
      <p:ext uri="{BB962C8B-B14F-4D97-AF65-F5344CB8AC3E}">
        <p14:creationId xmlns:p14="http://schemas.microsoft.com/office/powerpoint/2010/main" xmlns="" val="1602408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嗨 大家好</a:t>
            </a:r>
            <a:endParaRPr lang="en-US" altLang="zh-TW" dirty="0" smtClean="0"/>
          </a:p>
          <a:p>
            <a:r>
              <a:rPr lang="zh-TW" altLang="en-US" dirty="0" smtClean="0"/>
              <a:t>我今天要介紹一個在機器學習領域裡很有名的演算法，叫做</a:t>
            </a:r>
            <a:r>
              <a:rPr lang="en-US" altLang="zh-TW" dirty="0" smtClean="0"/>
              <a:t>Adaptive boosting</a:t>
            </a:r>
          </a:p>
          <a:p>
            <a:r>
              <a:rPr lang="en-US" altLang="zh-TW" dirty="0" err="1" smtClean="0"/>
              <a:t>Adaboost</a:t>
            </a:r>
            <a:r>
              <a:rPr lang="zh-TW" altLang="en-US" dirty="0" smtClean="0"/>
              <a:t>，那今天為什麼要介紹這個題目呢，因為在我們的行車紀錄器上面的車輛偵測技術就是使用這個演算法來完成</a:t>
            </a:r>
            <a:endParaRPr lang="en-US" altLang="zh-TW" dirty="0" smtClean="0"/>
          </a:p>
          <a:p>
            <a:r>
              <a:rPr lang="zh-TW" altLang="en-US" dirty="0" smtClean="0"/>
              <a:t>的，那我最後也會介紹一下車輛偵測的方法</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a:t>
            </a:fld>
            <a:endParaRPr lang="en-US"/>
          </a:p>
        </p:txBody>
      </p:sp>
    </p:spTree>
    <p:extLst>
      <p:ext uri="{BB962C8B-B14F-4D97-AF65-F5344CB8AC3E}">
        <p14:creationId xmlns:p14="http://schemas.microsoft.com/office/powerpoint/2010/main" xmlns="" val="377396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接下來會介紹</a:t>
            </a:r>
            <a:r>
              <a:rPr lang="en-US" altLang="zh-TW" dirty="0" err="1" smtClean="0"/>
              <a:t>adaboost</a:t>
            </a:r>
            <a:r>
              <a:rPr lang="zh-TW" altLang="en-US" dirty="0" smtClean="0"/>
              <a:t>演算法的一些細節</a:t>
            </a:r>
            <a:endParaRPr lang="en-US" altLang="zh-TW" dirty="0" smtClean="0"/>
          </a:p>
          <a:p>
            <a:r>
              <a:rPr lang="zh-TW" altLang="en-US" dirty="0" smtClean="0"/>
              <a:t>像是 </a:t>
            </a:r>
            <a:endParaRPr lang="en-US" altLang="zh-TW" dirty="0" smtClean="0"/>
          </a:p>
          <a:p>
            <a:r>
              <a:rPr lang="en-US" altLang="zh-TW" dirty="0" err="1" smtClean="0"/>
              <a:t>adaboost</a:t>
            </a:r>
            <a:r>
              <a:rPr lang="zh-TW" altLang="en-US" dirty="0" smtClean="0"/>
              <a:t>能幫我們做什麼</a:t>
            </a:r>
            <a:endParaRPr lang="en-US" altLang="zh-TW" dirty="0" smtClean="0"/>
          </a:p>
          <a:p>
            <a:r>
              <a:rPr lang="zh-TW" altLang="en-US" dirty="0" smtClean="0"/>
              <a:t>我們什麼時候能用他</a:t>
            </a:r>
            <a:endParaRPr lang="en-US" altLang="zh-TW" dirty="0" smtClean="0"/>
          </a:p>
          <a:p>
            <a:r>
              <a:rPr lang="zh-TW" altLang="en-US" dirty="0" smtClean="0"/>
              <a:t>以及他是如何做到的</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10</a:t>
            </a:fld>
            <a:endParaRPr lang="en-US" dirty="0"/>
          </a:p>
        </p:txBody>
      </p:sp>
    </p:spTree>
    <p:extLst>
      <p:ext uri="{BB962C8B-B14F-4D97-AF65-F5344CB8AC3E}">
        <p14:creationId xmlns:p14="http://schemas.microsoft.com/office/powerpoint/2010/main" xmlns="" val="219893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有一種在機器學習中很基本的問題，叫做二元分類問題</a:t>
            </a:r>
            <a:endParaRPr lang="en-US" altLang="zh-TW" dirty="0" smtClean="0"/>
          </a:p>
          <a:p>
            <a:r>
              <a:rPr lang="zh-TW" altLang="en-US" dirty="0" smtClean="0"/>
              <a:t>簡單的說，就是想要讓機器回答一些是非題，像是這是不是一根香蕉，答案只有是和不是</a:t>
            </a:r>
            <a:endParaRPr lang="en-US" altLang="zh-TW" dirty="0" smtClean="0"/>
          </a:p>
          <a:p>
            <a:r>
              <a:rPr lang="zh-TW" altLang="en-US" dirty="0" smtClean="0"/>
              <a:t>還有其他像是 股票會不會長，答案只有兩種 就是漲和跌</a:t>
            </a:r>
            <a:endParaRPr lang="en-US" altLang="zh-TW" dirty="0" smtClean="0"/>
          </a:p>
          <a:p>
            <a:r>
              <a:rPr lang="zh-TW" altLang="en-US" dirty="0" smtClean="0"/>
              <a:t>這是不是一封垃圾郵件，還有今天睡眠品質好不好</a:t>
            </a:r>
            <a:endParaRPr lang="en-US" altLang="zh-TW" dirty="0" smtClean="0"/>
          </a:p>
          <a:p>
            <a:endParaRPr lang="en-US" altLang="zh-TW" dirty="0" smtClean="0"/>
          </a:p>
          <a:p>
            <a:r>
              <a:rPr lang="zh-TW" altLang="en-US" dirty="0" smtClean="0"/>
              <a:t>下面這些</a:t>
            </a:r>
            <a:r>
              <a:rPr lang="en-US" altLang="zh-TW" dirty="0" smtClean="0"/>
              <a:t>2D</a:t>
            </a:r>
            <a:r>
              <a:rPr lang="zh-TW" altLang="en-US" dirty="0" smtClean="0"/>
              <a:t>的資料中，這種把資料分類成兩種類別的，就是一個二元分類器</a:t>
            </a:r>
            <a:endParaRPr lang="en-US" altLang="zh-TW" dirty="0" smtClean="0"/>
          </a:p>
          <a:p>
            <a:r>
              <a:rPr lang="zh-TW" altLang="en-US" dirty="0" smtClean="0"/>
              <a:t>一個二元分類器可能像是一條斜線，他把資料分類成兩種，也就是藍色和紅色</a:t>
            </a:r>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11</a:t>
            </a:fld>
            <a:endParaRPr lang="en-US"/>
          </a:p>
        </p:txBody>
      </p:sp>
    </p:spTree>
    <p:extLst>
      <p:ext uri="{BB962C8B-B14F-4D97-AF65-F5344CB8AC3E}">
        <p14:creationId xmlns:p14="http://schemas.microsoft.com/office/powerpoint/2010/main" xmlns="" val="242159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剛才香蕉範例的那個小孩，他看著那些圖片就能夠找到一些簡單的分類規則，在</a:t>
            </a:r>
            <a:endParaRPr lang="en-US" altLang="zh-TW" dirty="0" smtClean="0"/>
          </a:p>
          <a:p>
            <a:r>
              <a:rPr lang="en-US" altLang="zh-TW" dirty="0" err="1" smtClean="0"/>
              <a:t>Adaboost</a:t>
            </a:r>
            <a:r>
              <a:rPr lang="zh-TW" altLang="en-US" dirty="0" smtClean="0"/>
              <a:t>裡稱為</a:t>
            </a:r>
            <a:r>
              <a:rPr lang="en-US" altLang="zh-TW" dirty="0" smtClean="0"/>
              <a:t>weak classifier learner</a:t>
            </a:r>
            <a:r>
              <a:rPr lang="zh-TW" altLang="en-US" dirty="0" smtClean="0"/>
              <a:t>，又稱為是一個</a:t>
            </a:r>
            <a:r>
              <a:rPr lang="en-US" altLang="zh-TW" dirty="0" smtClean="0"/>
              <a:t>base algorithm</a:t>
            </a:r>
          </a:p>
          <a:p>
            <a:r>
              <a:rPr lang="zh-TW" altLang="en-US" dirty="0" smtClean="0"/>
              <a:t>他是</a:t>
            </a:r>
            <a:r>
              <a:rPr lang="en-US" altLang="zh-TW" dirty="0" err="1" smtClean="0"/>
              <a:t>adaboost</a:t>
            </a:r>
            <a:r>
              <a:rPr lang="zh-TW" altLang="en-US" dirty="0" smtClean="0"/>
              <a:t>裡面一個做為基底的演算法，因為</a:t>
            </a:r>
            <a:r>
              <a:rPr lang="en-US" altLang="zh-TW" dirty="0" err="1" smtClean="0"/>
              <a:t>adaboost</a:t>
            </a:r>
            <a:r>
              <a:rPr lang="zh-TW" altLang="en-US" dirty="0" smtClean="0"/>
              <a:t>基於</a:t>
            </a:r>
            <a:r>
              <a:rPr lang="en-US" altLang="zh-TW" dirty="0" smtClean="0"/>
              <a:t>base</a:t>
            </a:r>
            <a:r>
              <a:rPr lang="zh-TW" altLang="en-US" dirty="0" smtClean="0"/>
              <a:t>之上在建構的演算法，通常會使用別的機器學習演算法來實作</a:t>
            </a:r>
            <a:endParaRPr lang="en-US" altLang="zh-TW" dirty="0" smtClean="0"/>
          </a:p>
          <a:p>
            <a:r>
              <a:rPr lang="zh-TW" altLang="en-US" dirty="0" smtClean="0"/>
              <a:t>條件只要學習時能夠加上不同權重的資料，就像是那個小孩能特別的去注意比較大張的圖片</a:t>
            </a:r>
            <a:endParaRPr lang="en-US" altLang="zh-TW" dirty="0" smtClean="0"/>
          </a:p>
          <a:p>
            <a:endParaRPr lang="en-US" altLang="zh-TW" dirty="0" smtClean="0"/>
          </a:p>
          <a:p>
            <a:r>
              <a:rPr lang="zh-TW" altLang="en-US" dirty="0" smtClean="0"/>
              <a:t>這邊介紹一個很簡單的</a:t>
            </a:r>
            <a:r>
              <a:rPr lang="en-US" altLang="zh-TW" dirty="0" smtClean="0"/>
              <a:t>classifier learner</a:t>
            </a:r>
            <a:r>
              <a:rPr lang="zh-TW" altLang="en-US" dirty="0" smtClean="0"/>
              <a:t>，叫做</a:t>
            </a:r>
            <a:r>
              <a:rPr lang="en-US" altLang="zh-TW" dirty="0" smtClean="0"/>
              <a:t>decision stump</a:t>
            </a:r>
            <a:r>
              <a:rPr lang="zh-TW" altLang="en-US" dirty="0" smtClean="0"/>
              <a:t>，他的概念是 一次只看某一個資料的特徵去做分類</a:t>
            </a:r>
            <a:endParaRPr lang="en-US" altLang="zh-TW" dirty="0" smtClean="0"/>
          </a:p>
          <a:p>
            <a:r>
              <a:rPr lang="zh-TW" altLang="en-US" dirty="0" smtClean="0"/>
              <a:t>，通常一筆資料會有很多的特徵，也就是有很多的維度，</a:t>
            </a:r>
            <a:r>
              <a:rPr lang="en-US" altLang="zh-TW" dirty="0" smtClean="0"/>
              <a:t>decision stump</a:t>
            </a:r>
            <a:r>
              <a:rPr lang="zh-TW" altLang="en-US" dirty="0" smtClean="0"/>
              <a:t>會選擇某一個特徵，然後找到一個門檻值</a:t>
            </a:r>
            <a:endParaRPr lang="en-US" altLang="zh-TW" dirty="0" smtClean="0"/>
          </a:p>
          <a:p>
            <a:r>
              <a:rPr lang="zh-TW" altLang="en-US" dirty="0" smtClean="0"/>
              <a:t>和分類方向就能將資料分為兩類，</a:t>
            </a:r>
            <a:endParaRPr lang="en-US" altLang="zh-TW" dirty="0" smtClean="0"/>
          </a:p>
          <a:p>
            <a:endParaRPr lang="en-US" altLang="zh-TW" dirty="0" smtClean="0"/>
          </a:p>
          <a:p>
            <a:r>
              <a:rPr lang="zh-TW" altLang="en-US" dirty="0" smtClean="0"/>
              <a:t>數學表示如下 決定了三個參數就能決定一個</a:t>
            </a:r>
            <a:r>
              <a:rPr lang="en-US" altLang="zh-TW" dirty="0" smtClean="0"/>
              <a:t>decision stump</a:t>
            </a:r>
            <a:r>
              <a:rPr lang="zh-TW" altLang="en-US" dirty="0" smtClean="0"/>
              <a:t>，分別是 </a:t>
            </a:r>
            <a:r>
              <a:rPr lang="en-US" altLang="zh-TW" dirty="0" smtClean="0"/>
              <a:t>xi</a:t>
            </a:r>
            <a:r>
              <a:rPr lang="zh-TW" altLang="en-US" dirty="0" smtClean="0"/>
              <a:t>代表是第</a:t>
            </a:r>
            <a:r>
              <a:rPr lang="en-US" altLang="zh-TW" dirty="0" err="1" smtClean="0"/>
              <a:t>i</a:t>
            </a:r>
            <a:r>
              <a:rPr lang="zh-TW" altLang="en-US" dirty="0" smtClean="0"/>
              <a:t>個特徵，門檻值和哪個方向為正</a:t>
            </a:r>
            <a:endParaRPr lang="en-US" altLang="zh-TW" dirty="0" smtClean="0"/>
          </a:p>
          <a:p>
            <a:r>
              <a:rPr lang="zh-TW" altLang="en-US" dirty="0" smtClean="0"/>
              <a:t>在</a:t>
            </a:r>
            <a:r>
              <a:rPr lang="en-US" altLang="zh-TW" dirty="0" smtClean="0"/>
              <a:t>2</a:t>
            </a:r>
            <a:r>
              <a:rPr lang="zh-TW" altLang="en-US" dirty="0" smtClean="0"/>
              <a:t>維的資料上面，一個</a:t>
            </a:r>
            <a:r>
              <a:rPr lang="en-US" altLang="zh-TW" dirty="0" smtClean="0"/>
              <a:t>decision stump</a:t>
            </a:r>
            <a:r>
              <a:rPr lang="zh-TW" altLang="en-US" dirty="0" smtClean="0"/>
              <a:t>的分類器其實就是一個 垂直或是水平的分隔線</a:t>
            </a:r>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12</a:t>
            </a:fld>
            <a:endParaRPr lang="en-US"/>
          </a:p>
        </p:txBody>
      </p:sp>
    </p:spTree>
    <p:extLst>
      <p:ext uri="{BB962C8B-B14F-4D97-AF65-F5344CB8AC3E}">
        <p14:creationId xmlns:p14="http://schemas.microsoft.com/office/powerpoint/2010/main" xmlns="" val="901386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這邊是一個</a:t>
            </a:r>
            <a:r>
              <a:rPr lang="en-US" altLang="zh-TW" dirty="0" smtClean="0"/>
              <a:t>decision</a:t>
            </a:r>
            <a:r>
              <a:rPr lang="en-US" altLang="zh-TW" baseline="0" dirty="0" smtClean="0"/>
              <a:t> stump</a:t>
            </a:r>
            <a:r>
              <a:rPr lang="zh-TW" altLang="en-US" baseline="0" dirty="0" smtClean="0"/>
              <a:t>實際上的範例</a:t>
            </a:r>
            <a:endParaRPr lang="en-US" altLang="zh-TW" baseline="0" dirty="0" smtClean="0"/>
          </a:p>
          <a:p>
            <a:r>
              <a:rPr lang="zh-TW" altLang="en-US" baseline="0" dirty="0" smtClean="0"/>
              <a:t>如果有一個能預測我們睡眠品質好壞的系統，那他的輸入資料能 可能包含兩個欄位</a:t>
            </a:r>
            <a:endParaRPr lang="en-US" altLang="zh-TW" baseline="0" dirty="0" smtClean="0"/>
          </a:p>
          <a:p>
            <a:r>
              <a:rPr lang="zh-TW" altLang="en-US" baseline="0" dirty="0" smtClean="0"/>
              <a:t>分別是 睡眠的時數，以及翻身的次數</a:t>
            </a:r>
            <a:endParaRPr lang="en-US" altLang="zh-TW" baseline="0" dirty="0" smtClean="0"/>
          </a:p>
          <a:p>
            <a:r>
              <a:rPr lang="zh-TW" altLang="en-US" baseline="0" dirty="0" smtClean="0"/>
              <a:t>輸出結果就是 好和不好</a:t>
            </a:r>
            <a:endParaRPr lang="en-US" altLang="zh-TW" baseline="0" dirty="0" smtClean="0"/>
          </a:p>
          <a:p>
            <a:endParaRPr lang="en-US" altLang="zh-TW" baseline="0" dirty="0" smtClean="0"/>
          </a:p>
          <a:p>
            <a:r>
              <a:rPr lang="zh-TW" altLang="en-US" dirty="0" smtClean="0"/>
              <a:t>第一個</a:t>
            </a:r>
            <a:r>
              <a:rPr lang="en-US" altLang="zh-TW" dirty="0" smtClean="0"/>
              <a:t>decision stump</a:t>
            </a:r>
            <a:r>
              <a:rPr lang="zh-TW" altLang="en-US" dirty="0" smtClean="0"/>
              <a:t> 規則如下</a:t>
            </a:r>
            <a:endParaRPr lang="en-US" altLang="zh-TW" dirty="0" smtClean="0"/>
          </a:p>
          <a:p>
            <a:r>
              <a:rPr lang="zh-TW" altLang="en-US" dirty="0" smtClean="0"/>
              <a:t>只要睡眠時數大於</a:t>
            </a:r>
            <a:r>
              <a:rPr lang="en-US" altLang="zh-TW" dirty="0" smtClean="0"/>
              <a:t>7</a:t>
            </a:r>
            <a:r>
              <a:rPr lang="zh-TW" altLang="en-US" dirty="0" smtClean="0"/>
              <a:t>個小時，就把他分類成好，小於七個小時就把他分類成不好</a:t>
            </a:r>
            <a:endParaRPr lang="en-US" altLang="zh-TW" dirty="0" smtClean="0"/>
          </a:p>
          <a:p>
            <a:r>
              <a:rPr lang="zh-TW" altLang="en-US" dirty="0" smtClean="0"/>
              <a:t>可以看到就是一條垂直的分割線</a:t>
            </a:r>
            <a:endParaRPr lang="en-US" altLang="zh-TW" dirty="0" smtClean="0"/>
          </a:p>
          <a:p>
            <a:endParaRPr lang="en-US" altLang="zh-TW" dirty="0" smtClean="0"/>
          </a:p>
          <a:p>
            <a:r>
              <a:rPr lang="zh-TW" altLang="en-US" dirty="0" smtClean="0"/>
              <a:t>另外一個是 只要翻身次數大於</a:t>
            </a:r>
            <a:r>
              <a:rPr lang="en-US" altLang="zh-TW" dirty="0" smtClean="0"/>
              <a:t>20</a:t>
            </a:r>
            <a:r>
              <a:rPr lang="zh-TW" altLang="en-US" dirty="0" smtClean="0"/>
              <a:t>次 就把他分類成不好，小於的話就把他分類成好</a:t>
            </a:r>
            <a:endParaRPr lang="en-US" altLang="zh-TW" dirty="0" smtClean="0"/>
          </a:p>
          <a:p>
            <a:r>
              <a:rPr lang="en-US" altLang="zh-TW" dirty="0" smtClean="0"/>
              <a:t>decision stump</a:t>
            </a:r>
            <a:r>
              <a:rPr lang="zh-TW" altLang="en-US" dirty="0" smtClean="0"/>
              <a:t>演算法 就是根據現有的資料呢 找到是個最好的分類器，能將資料一分為二</a:t>
            </a:r>
            <a:endParaRPr lang="en-US" altLang="zh-TW" dirty="0" smtClean="0"/>
          </a:p>
          <a:p>
            <a:r>
              <a:rPr lang="zh-TW" altLang="en-US" dirty="0" smtClean="0"/>
              <a:t>但是大概能夠看的出來，如果只能用垂直或是水平的分隔線來分成兩類的話，永遠沒辦法分得很好</a:t>
            </a:r>
            <a:endParaRPr lang="en-US" altLang="zh-TW" dirty="0" smtClean="0"/>
          </a:p>
          <a:p>
            <a:r>
              <a:rPr lang="zh-TW" altLang="en-US" dirty="0" smtClean="0"/>
              <a:t>總是會有一些錯誤</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13</a:t>
            </a:fld>
            <a:endParaRPr lang="en-US"/>
          </a:p>
        </p:txBody>
      </p:sp>
    </p:spTree>
    <p:extLst>
      <p:ext uri="{BB962C8B-B14F-4D97-AF65-F5344CB8AC3E}">
        <p14:creationId xmlns:p14="http://schemas.microsoft.com/office/powerpoint/2010/main" xmlns="" val="901386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latin typeface="+mn-lt"/>
                <a:ea typeface="+mn-ea"/>
                <a:cs typeface="+mn-cs"/>
              </a:rPr>
              <a:t>為什麼我們要用那些很弱的分類方法呢，他有幾個好處</a:t>
            </a:r>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第一個就是 他分類的方法很簡單，越是簡單的方法，對資料的敏感程度也越低，發生過度適應資料的可能性也會降低</a:t>
            </a:r>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第二是他會非常快速，可能在</a:t>
            </a:r>
            <a:r>
              <a:rPr lang="en-US" altLang="zh-TW" sz="1200" kern="1200" dirty="0" smtClean="0">
                <a:solidFill>
                  <a:schemeClr val="tx1"/>
                </a:solidFill>
                <a:latin typeface="+mn-lt"/>
                <a:ea typeface="+mn-ea"/>
                <a:cs typeface="+mn-cs"/>
              </a:rPr>
              <a:t>training</a:t>
            </a:r>
            <a:r>
              <a:rPr lang="zh-TW" altLang="en-US" sz="1200" kern="1200" dirty="0" smtClean="0">
                <a:solidFill>
                  <a:schemeClr val="tx1"/>
                </a:solidFill>
                <a:latin typeface="+mn-lt"/>
                <a:ea typeface="+mn-ea"/>
                <a:cs typeface="+mn-cs"/>
              </a:rPr>
              <a:t>的時候很快速，例如剛剛說的</a:t>
            </a:r>
            <a:r>
              <a:rPr lang="en-US" altLang="zh-TW" sz="1200" kern="1200" dirty="0" smtClean="0">
                <a:solidFill>
                  <a:schemeClr val="tx1"/>
                </a:solidFill>
                <a:latin typeface="+mn-lt"/>
                <a:ea typeface="+mn-ea"/>
                <a:cs typeface="+mn-cs"/>
              </a:rPr>
              <a:t>decision stump</a:t>
            </a:r>
            <a:r>
              <a:rPr lang="zh-TW" altLang="en-US" sz="1200" kern="1200" dirty="0" smtClean="0">
                <a:solidFill>
                  <a:schemeClr val="tx1"/>
                </a:solidFill>
                <a:latin typeface="+mn-lt"/>
                <a:ea typeface="+mn-ea"/>
                <a:cs typeface="+mn-cs"/>
              </a:rPr>
              <a:t>的方法做得好的話，能夠在</a:t>
            </a:r>
            <a:r>
              <a:rPr lang="en-US" altLang="zh-TW" sz="1200" kern="1200" dirty="0" smtClean="0">
                <a:solidFill>
                  <a:schemeClr val="tx1"/>
                </a:solidFill>
                <a:latin typeface="+mn-lt"/>
                <a:ea typeface="+mn-ea"/>
                <a:cs typeface="+mn-cs"/>
              </a:rPr>
              <a:t>O(d*</a:t>
            </a:r>
            <a:r>
              <a:rPr lang="en-US" altLang="zh-TW" sz="1200" kern="1200" dirty="0" err="1" smtClean="0">
                <a:solidFill>
                  <a:schemeClr val="tx1"/>
                </a:solidFill>
                <a:latin typeface="+mn-lt"/>
                <a:ea typeface="+mn-ea"/>
                <a:cs typeface="+mn-cs"/>
              </a:rPr>
              <a:t>Nlog</a:t>
            </a:r>
            <a:r>
              <a:rPr lang="en-US" altLang="zh-TW" sz="1200" kern="1200" dirty="0" smtClean="0">
                <a:solidFill>
                  <a:schemeClr val="tx1"/>
                </a:solidFill>
                <a:latin typeface="+mn-lt"/>
                <a:ea typeface="+mn-ea"/>
                <a:cs typeface="+mn-cs"/>
              </a:rPr>
              <a:t>(N))</a:t>
            </a:r>
            <a:r>
              <a:rPr lang="zh-TW" altLang="en-US" sz="1200" kern="1200" dirty="0" smtClean="0">
                <a:solidFill>
                  <a:schemeClr val="tx1"/>
                </a:solidFill>
                <a:latin typeface="+mn-lt"/>
                <a:ea typeface="+mn-ea"/>
                <a:cs typeface="+mn-cs"/>
              </a:rPr>
              <a:t>，在</a:t>
            </a:r>
            <a:r>
              <a:rPr lang="en-US" altLang="zh-TW" sz="1200" kern="1200" dirty="0" smtClean="0">
                <a:solidFill>
                  <a:schemeClr val="tx1"/>
                </a:solidFill>
                <a:latin typeface="+mn-lt"/>
                <a:ea typeface="+mn-ea"/>
                <a:cs typeface="+mn-cs"/>
              </a:rPr>
              <a:t>detection</a:t>
            </a:r>
            <a:r>
              <a:rPr lang="zh-TW" altLang="en-US" sz="1200" kern="1200" dirty="0" smtClean="0">
                <a:solidFill>
                  <a:schemeClr val="tx1"/>
                </a:solidFill>
                <a:latin typeface="+mn-lt"/>
                <a:ea typeface="+mn-ea"/>
                <a:cs typeface="+mn-cs"/>
              </a:rPr>
              <a:t>的時候計算也非常快速</a:t>
            </a:r>
            <a:endParaRPr lang="en-US" altLang="zh-TW" sz="1200" kern="1200" dirty="0" smtClean="0">
              <a:solidFill>
                <a:schemeClr val="tx1"/>
              </a:solidFill>
              <a:latin typeface="+mn-lt"/>
              <a:ea typeface="+mn-ea"/>
              <a:cs typeface="+mn-cs"/>
            </a:endParaRPr>
          </a:p>
          <a:p>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但是他的缺點很明顯，就是不夠準確，一般來說一個</a:t>
            </a:r>
            <a:r>
              <a:rPr lang="en-US" altLang="zh-TW" sz="1200" kern="1200" dirty="0" smtClean="0">
                <a:solidFill>
                  <a:schemeClr val="tx1"/>
                </a:solidFill>
                <a:latin typeface="+mn-lt"/>
                <a:ea typeface="+mn-ea"/>
                <a:cs typeface="+mn-cs"/>
              </a:rPr>
              <a:t>weak classifier</a:t>
            </a:r>
            <a:r>
              <a:rPr lang="zh-TW" altLang="en-US" sz="1200" kern="1200" dirty="0" smtClean="0">
                <a:solidFill>
                  <a:schemeClr val="tx1"/>
                </a:solidFill>
                <a:latin typeface="+mn-lt"/>
                <a:ea typeface="+mn-ea"/>
                <a:cs typeface="+mn-cs"/>
              </a:rPr>
              <a:t>的正確性只比丟亂猜的</a:t>
            </a:r>
            <a:r>
              <a:rPr lang="en-US" altLang="zh-TW" sz="1200" kern="1200" dirty="0" smtClean="0">
                <a:solidFill>
                  <a:schemeClr val="tx1"/>
                </a:solidFill>
                <a:latin typeface="+mn-lt"/>
                <a:ea typeface="+mn-ea"/>
                <a:cs typeface="+mn-cs"/>
              </a:rPr>
              <a:t>50%</a:t>
            </a:r>
            <a:r>
              <a:rPr lang="zh-TW" altLang="en-US" sz="1200" kern="1200" dirty="0" smtClean="0">
                <a:solidFill>
                  <a:schemeClr val="tx1"/>
                </a:solidFill>
                <a:latin typeface="+mn-lt"/>
                <a:ea typeface="+mn-ea"/>
                <a:cs typeface="+mn-cs"/>
              </a:rPr>
              <a:t>還好一點點而已，下面這條犯錯機率的線段，弱分類器的範圍大約在這邊，</a:t>
            </a:r>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那強分類器的範圍在這邊，犯錯率很低，但我們還是一個弱分類器當然是沒辦法拿來實務上用，我們還是必須要想法辦得到比較精準的分類結果</a:t>
            </a:r>
            <a:endParaRPr lang="en-US" altLang="zh-TW" sz="1200" kern="1200" dirty="0" smtClean="0">
              <a:solidFill>
                <a:schemeClr val="tx1"/>
              </a:solidFill>
              <a:latin typeface="+mn-lt"/>
              <a:ea typeface="+mn-ea"/>
              <a:cs typeface="+mn-cs"/>
            </a:endParaRPr>
          </a:p>
          <a:p>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那</a:t>
            </a:r>
            <a:r>
              <a:rPr lang="en-US" altLang="zh-TW" sz="1200" kern="1200" dirty="0" err="1" smtClean="0">
                <a:solidFill>
                  <a:schemeClr val="tx1"/>
                </a:solidFill>
                <a:latin typeface="+mn-lt"/>
                <a:ea typeface="+mn-ea"/>
                <a:cs typeface="+mn-cs"/>
              </a:rPr>
              <a:t>Adaboost</a:t>
            </a:r>
            <a:r>
              <a:rPr lang="zh-TW" altLang="en-US" sz="1200" kern="1200" dirty="0" smtClean="0">
                <a:solidFill>
                  <a:schemeClr val="tx1"/>
                </a:solidFill>
                <a:latin typeface="+mn-lt"/>
                <a:ea typeface="+mn-ea"/>
                <a:cs typeface="+mn-cs"/>
              </a:rPr>
              <a:t>演算的作用 就是在說如何將一群弱的分類器，結合起來成為一個強的分類器的過程</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14</a:t>
            </a:fld>
            <a:endParaRPr lang="en-US"/>
          </a:p>
        </p:txBody>
      </p:sp>
    </p:spTree>
    <p:extLst>
      <p:ext uri="{BB962C8B-B14F-4D97-AF65-F5344CB8AC3E}">
        <p14:creationId xmlns:p14="http://schemas.microsoft.com/office/powerpoint/2010/main" xmlns="" val="216879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Boosting </a:t>
            </a:r>
            <a:r>
              <a:rPr lang="zh-TW" altLang="en-US" dirty="0" smtClean="0"/>
              <a:t>演算法中最重要的想法就是他相信眾人的智慧會超越個人的智慧，如果只用 香蕉是黃色的規則是不夠的，但是只要找到很多這樣的規則就能形成一個更</a:t>
            </a:r>
            <a:endParaRPr lang="en-US" altLang="zh-TW" dirty="0" smtClean="0"/>
          </a:p>
          <a:p>
            <a:r>
              <a:rPr lang="zh-TW" altLang="en-US" dirty="0" smtClean="0"/>
              <a:t>好的分類能力，所以一些中文的翻譯將</a:t>
            </a:r>
            <a:r>
              <a:rPr lang="en-US" altLang="zh-TW" dirty="0" err="1" smtClean="0"/>
              <a:t>Adaboost</a:t>
            </a:r>
            <a:r>
              <a:rPr lang="zh-TW" altLang="en-US" dirty="0" smtClean="0"/>
              <a:t>翻譯成皮匠法，是取其三個臭皮匠 勝過一個諸葛亮的意思，下面的例子能夠說明為什麼三個臭皮匠能勝過一個諸葛亮，</a:t>
            </a:r>
            <a:endParaRPr lang="en-US" altLang="zh-TW" dirty="0" smtClean="0"/>
          </a:p>
          <a:p>
            <a:endParaRPr lang="en-US" altLang="zh-TW" dirty="0" smtClean="0"/>
          </a:p>
          <a:p>
            <a:r>
              <a:rPr lang="zh-TW" altLang="en-US" dirty="0" smtClean="0"/>
              <a:t>假如有一個二元分類器的問題，左邊是使用一個強的分類器大</a:t>
            </a:r>
            <a:r>
              <a:rPr lang="en-US" altLang="zh-TW" dirty="0" smtClean="0"/>
              <a:t>G</a:t>
            </a:r>
            <a:r>
              <a:rPr lang="zh-TW" altLang="en-US" dirty="0" smtClean="0"/>
              <a:t>去回答，右邊是用三個弱的分類器，並且讓他們各自回答答案，之後再將它們的答案結果全部加起來，</a:t>
            </a:r>
            <a:endParaRPr lang="en-US" altLang="zh-TW" dirty="0" smtClean="0"/>
          </a:p>
          <a:p>
            <a:r>
              <a:rPr lang="zh-TW" altLang="en-US" dirty="0" smtClean="0"/>
              <a:t>也就是類似讓他們投票，看最後是投</a:t>
            </a:r>
            <a:r>
              <a:rPr lang="en-US" altLang="zh-TW" dirty="0" smtClean="0"/>
              <a:t>yes</a:t>
            </a:r>
            <a:r>
              <a:rPr lang="zh-TW" altLang="en-US" dirty="0" smtClean="0"/>
              <a:t>的人多 還是</a:t>
            </a:r>
            <a:r>
              <a:rPr lang="en-US" altLang="zh-TW" dirty="0" smtClean="0"/>
              <a:t>no</a:t>
            </a:r>
            <a:r>
              <a:rPr lang="zh-TW" altLang="en-US" dirty="0" smtClean="0"/>
              <a:t>的人多</a:t>
            </a:r>
            <a:endParaRPr lang="en-US" altLang="zh-TW" dirty="0" smtClean="0"/>
          </a:p>
          <a:p>
            <a:endParaRPr lang="en-US" altLang="zh-TW" dirty="0" smtClean="0"/>
          </a:p>
          <a:p>
            <a:r>
              <a:rPr lang="zh-TW" altLang="en-US" dirty="0" smtClean="0"/>
              <a:t>下面這個大的框框代表這個二元分類問題的所有可能的</a:t>
            </a:r>
            <a:r>
              <a:rPr lang="en-US" altLang="zh-TW" dirty="0" smtClean="0"/>
              <a:t>data</a:t>
            </a:r>
            <a:r>
              <a:rPr lang="zh-TW" altLang="en-US" dirty="0" smtClean="0"/>
              <a:t>，中間的紅點是大</a:t>
            </a:r>
            <a:r>
              <a:rPr lang="en-US" altLang="zh-TW" dirty="0" smtClean="0"/>
              <a:t>G</a:t>
            </a:r>
            <a:r>
              <a:rPr lang="zh-TW" altLang="en-US" dirty="0" smtClean="0"/>
              <a:t>會犯錯誤的地方，相對的 右邊這三個區域是 三個弱的分類器會犯錯的地方，雖然每個弱分類器會犯錯誤的</a:t>
            </a:r>
            <a:endParaRPr lang="en-US" altLang="zh-TW" dirty="0" smtClean="0"/>
          </a:p>
          <a:p>
            <a:r>
              <a:rPr lang="zh-TW" altLang="en-US" dirty="0" smtClean="0"/>
              <a:t>區域都比右邊得來的大，但是當三個人用投票方式合起來的時候，他們的表現會變成永遠都不會犯錯，原因是當其中一個人犯了錯 另外兩個人會把他更正回來</a:t>
            </a:r>
            <a:endParaRPr lang="en-US" altLang="zh-TW" dirty="0" smtClean="0"/>
          </a:p>
          <a:p>
            <a:endParaRPr lang="en-US" altLang="zh-TW" dirty="0" smtClean="0"/>
          </a:p>
          <a:p>
            <a:r>
              <a:rPr lang="zh-TW" altLang="en-US" dirty="0" smtClean="0"/>
              <a:t>所以總和來說 右邊的表現 將會比左邊的還要好</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15</a:t>
            </a:fld>
            <a:endParaRPr lang="en-US"/>
          </a:p>
        </p:txBody>
      </p:sp>
    </p:spTree>
    <p:extLst>
      <p:ext uri="{BB962C8B-B14F-4D97-AF65-F5344CB8AC3E}">
        <p14:creationId xmlns:p14="http://schemas.microsoft.com/office/powerpoint/2010/main" xmlns="" val="115171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可是實際上也不是隨便找三個弱的分類器就可以贏過強分類器，如果我們找到的三個人 他們的同質性太高，也就是他們可能犯了同樣的錯誤，那這樣子</a:t>
            </a:r>
            <a:endParaRPr lang="en-US" altLang="zh-TW" dirty="0" smtClean="0"/>
          </a:p>
          <a:p>
            <a:r>
              <a:rPr lang="zh-TW" altLang="en-US" dirty="0" smtClean="0"/>
              <a:t>三個總和的結果，就會比左邊只有一個強分類器還來的差</a:t>
            </a:r>
            <a:endParaRPr lang="en-US" altLang="zh-TW" dirty="0" smtClean="0"/>
          </a:p>
          <a:p>
            <a:endParaRPr lang="en-US" altLang="zh-TW" dirty="0" smtClean="0"/>
          </a:p>
          <a:p>
            <a:r>
              <a:rPr lang="zh-TW" altLang="en-US" dirty="0" smtClean="0"/>
              <a:t>所以這告訴我們一件事情，就是雖然眾人的智慧會超越個人的智慧，但是選出來的這些人，必須要有一些差異性才行</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16</a:t>
            </a:fld>
            <a:endParaRPr lang="en-US"/>
          </a:p>
        </p:txBody>
      </p:sp>
    </p:spTree>
    <p:extLst>
      <p:ext uri="{BB962C8B-B14F-4D97-AF65-F5344CB8AC3E}">
        <p14:creationId xmlns:p14="http://schemas.microsoft.com/office/powerpoint/2010/main" xmlns="" val="1151715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所以</a:t>
            </a:r>
            <a:r>
              <a:rPr lang="en-US" altLang="zh-TW" dirty="0" err="1" smtClean="0"/>
              <a:t>Adaboost</a:t>
            </a:r>
            <a:r>
              <a:rPr lang="zh-TW" altLang="en-US" dirty="0" smtClean="0"/>
              <a:t>是如何能夠挑選到那些有點不一樣的弱分類器呢，</a:t>
            </a:r>
            <a:endParaRPr lang="en-US" altLang="zh-TW" dirty="0" smtClean="0"/>
          </a:p>
          <a:p>
            <a:endParaRPr lang="en-US" altLang="zh-TW" dirty="0" smtClean="0"/>
          </a:p>
          <a:p>
            <a:r>
              <a:rPr lang="zh-TW" altLang="en-US" dirty="0" smtClean="0"/>
              <a:t>首先我們將原本的資料，再多加上一個他們的權重，代表這筆資料的重要性，然後再將這些資料餵給</a:t>
            </a:r>
            <a:r>
              <a:rPr lang="en-US" altLang="zh-TW" dirty="0" smtClean="0"/>
              <a:t>classifier learner</a:t>
            </a:r>
            <a:r>
              <a:rPr lang="zh-TW" altLang="en-US" dirty="0" smtClean="0"/>
              <a:t>，請他去學會第一個分類器小</a:t>
            </a:r>
            <a:r>
              <a:rPr lang="en-US" altLang="zh-TW" dirty="0" smtClean="0"/>
              <a:t>g1</a:t>
            </a:r>
          </a:p>
          <a:p>
            <a:r>
              <a:rPr lang="zh-TW" altLang="en-US" dirty="0" smtClean="0"/>
              <a:t>然後</a:t>
            </a:r>
            <a:r>
              <a:rPr lang="en-US" altLang="zh-TW" dirty="0" err="1" smtClean="0"/>
              <a:t>adaboost</a:t>
            </a:r>
            <a:r>
              <a:rPr lang="zh-TW" altLang="en-US" dirty="0" smtClean="0"/>
              <a:t>演算法，就會根據</a:t>
            </a:r>
            <a:r>
              <a:rPr lang="en-US" altLang="zh-TW" dirty="0" smtClean="0"/>
              <a:t>g1</a:t>
            </a:r>
            <a:r>
              <a:rPr lang="zh-TW" altLang="en-US" dirty="0" smtClean="0"/>
              <a:t>他的表現去調整資料的權重，目的是為了要得到有一點不一樣的分類器，所以調整權重的方法是將那些</a:t>
            </a:r>
            <a:r>
              <a:rPr lang="en-US" altLang="zh-TW" dirty="0" smtClean="0"/>
              <a:t>g1</a:t>
            </a:r>
            <a:r>
              <a:rPr lang="zh-TW" altLang="en-US" dirty="0" smtClean="0"/>
              <a:t>做對的資料的權重</a:t>
            </a:r>
            <a:endParaRPr lang="en-US" altLang="zh-TW" dirty="0" smtClean="0"/>
          </a:p>
          <a:p>
            <a:r>
              <a:rPr lang="zh-TW" altLang="en-US" dirty="0" smtClean="0"/>
              <a:t>調小，然後將</a:t>
            </a:r>
            <a:r>
              <a:rPr lang="en-US" altLang="zh-TW" dirty="0" smtClean="0"/>
              <a:t>g1</a:t>
            </a:r>
            <a:r>
              <a:rPr lang="zh-TW" altLang="en-US" dirty="0" smtClean="0"/>
              <a:t>做錯的那些資料權重調大，這樣一來</a:t>
            </a:r>
            <a:r>
              <a:rPr lang="en-US" altLang="zh-TW" dirty="0" smtClean="0"/>
              <a:t>classifier learner</a:t>
            </a:r>
            <a:r>
              <a:rPr lang="zh-TW" altLang="en-US" dirty="0" smtClean="0"/>
              <a:t>就不可能再選到</a:t>
            </a:r>
            <a:r>
              <a:rPr lang="en-US" altLang="zh-TW" dirty="0" smtClean="0"/>
              <a:t>g1</a:t>
            </a:r>
            <a:r>
              <a:rPr lang="zh-TW" altLang="en-US" dirty="0" smtClean="0"/>
              <a:t>，新調整過權重的資料再餵給演算法，就會得到</a:t>
            </a:r>
            <a:r>
              <a:rPr lang="en-US" altLang="zh-TW" dirty="0" smtClean="0"/>
              <a:t>g2</a:t>
            </a:r>
            <a:r>
              <a:rPr lang="zh-TW" altLang="en-US" dirty="0" smtClean="0"/>
              <a:t>，</a:t>
            </a:r>
            <a:r>
              <a:rPr lang="en-US" altLang="zh-TW" dirty="0" smtClean="0"/>
              <a:t>g2</a:t>
            </a:r>
            <a:r>
              <a:rPr lang="zh-TW" altLang="en-US" dirty="0" smtClean="0"/>
              <a:t>將會更加注重在那些</a:t>
            </a:r>
            <a:endParaRPr lang="en-US" altLang="zh-TW" dirty="0" smtClean="0"/>
          </a:p>
          <a:p>
            <a:r>
              <a:rPr lang="en-US" altLang="zh-TW" dirty="0" smtClean="0"/>
              <a:t>g1</a:t>
            </a:r>
            <a:r>
              <a:rPr lang="zh-TW" altLang="en-US" dirty="0" smtClean="0"/>
              <a:t>犯錯的資料上面，一樣</a:t>
            </a:r>
            <a:r>
              <a:rPr lang="en-US" altLang="zh-TW" dirty="0" err="1" smtClean="0"/>
              <a:t>adaboost</a:t>
            </a:r>
            <a:r>
              <a:rPr lang="zh-TW" altLang="en-US" dirty="0" smtClean="0"/>
              <a:t>再根據</a:t>
            </a:r>
            <a:r>
              <a:rPr lang="en-US" altLang="zh-TW" dirty="0" smtClean="0"/>
              <a:t>g2</a:t>
            </a:r>
            <a:r>
              <a:rPr lang="zh-TW" altLang="en-US" dirty="0" smtClean="0"/>
              <a:t>的表現去調整權重，會學出</a:t>
            </a:r>
            <a:r>
              <a:rPr lang="en-US" altLang="zh-TW" dirty="0" smtClean="0"/>
              <a:t>g3</a:t>
            </a:r>
            <a:r>
              <a:rPr lang="zh-TW" altLang="en-US" dirty="0" smtClean="0"/>
              <a:t>，在一直做下去，那就會找到很多個有點差異的弱分類器了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17</a:t>
            </a:fld>
            <a:endParaRPr lang="en-US"/>
          </a:p>
        </p:txBody>
      </p:sp>
    </p:spTree>
    <p:extLst>
      <p:ext uri="{BB962C8B-B14F-4D97-AF65-F5344CB8AC3E}">
        <p14:creationId xmlns:p14="http://schemas.microsoft.com/office/powerpoint/2010/main" xmlns="" val="815287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Adaboost</a:t>
            </a:r>
            <a:r>
              <a:rPr lang="zh-TW" altLang="en-US" dirty="0" smtClean="0"/>
              <a:t> 演算法一開始的時候，會設定每個資料的權重都一樣，是</a:t>
            </a:r>
            <a:r>
              <a:rPr lang="en-US" altLang="zh-TW" dirty="0" smtClean="0"/>
              <a:t>1/N</a:t>
            </a:r>
            <a:r>
              <a:rPr lang="zh-TW" altLang="en-US" dirty="0" smtClean="0"/>
              <a:t>，然後呢當</a:t>
            </a:r>
            <a:r>
              <a:rPr lang="en-US" altLang="zh-TW" dirty="0" smtClean="0"/>
              <a:t>classifier</a:t>
            </a:r>
            <a:r>
              <a:rPr lang="en-US" altLang="zh-TW" baseline="0" dirty="0" smtClean="0"/>
              <a:t> learner</a:t>
            </a:r>
            <a:r>
              <a:rPr lang="zh-TW" altLang="en-US" baseline="0" dirty="0" smtClean="0"/>
              <a:t>學會一個</a:t>
            </a:r>
            <a:r>
              <a:rPr lang="en-US" altLang="zh-TW" baseline="0" dirty="0" err="1" smtClean="0"/>
              <a:t>gt</a:t>
            </a:r>
            <a:r>
              <a:rPr lang="zh-TW" altLang="en-US" baseline="0" dirty="0" smtClean="0"/>
              <a:t>的時候，</a:t>
            </a:r>
            <a:endParaRPr lang="en-US" altLang="zh-TW" baseline="0" dirty="0" smtClean="0"/>
          </a:p>
          <a:p>
            <a:r>
              <a:rPr lang="zh-TW" altLang="en-US" baseline="0" dirty="0" smtClean="0"/>
              <a:t>會根據他的表現去調整每個資料的權重，</a:t>
            </a:r>
            <a:r>
              <a:rPr lang="en-US" altLang="zh-TW" baseline="0" dirty="0" err="1" smtClean="0"/>
              <a:t>adaboost</a:t>
            </a:r>
            <a:r>
              <a:rPr lang="zh-TW" altLang="en-US" baseline="0" dirty="0" smtClean="0"/>
              <a:t>的作者定義了一個</a:t>
            </a:r>
            <a:r>
              <a:rPr lang="en-US" altLang="zh-TW" baseline="0" dirty="0" smtClean="0"/>
              <a:t>scale factor</a:t>
            </a:r>
            <a:r>
              <a:rPr lang="zh-TW" altLang="en-US" baseline="0" dirty="0" smtClean="0"/>
              <a:t> ，這個</a:t>
            </a:r>
            <a:r>
              <a:rPr lang="en-US" altLang="zh-TW" baseline="0" dirty="0" smtClean="0"/>
              <a:t>scale factor</a:t>
            </a:r>
            <a:r>
              <a:rPr lang="zh-TW" altLang="en-US" baseline="0" dirty="0" smtClean="0"/>
              <a:t>和</a:t>
            </a:r>
            <a:r>
              <a:rPr lang="en-US" altLang="zh-TW" baseline="0" dirty="0" err="1" smtClean="0"/>
              <a:t>gt</a:t>
            </a:r>
            <a:r>
              <a:rPr lang="zh-TW" altLang="en-US" baseline="0" dirty="0" smtClean="0"/>
              <a:t>的</a:t>
            </a:r>
            <a:r>
              <a:rPr lang="en-US" altLang="zh-TW" baseline="0" dirty="0" smtClean="0"/>
              <a:t>error</a:t>
            </a:r>
            <a:r>
              <a:rPr lang="zh-TW" altLang="en-US" baseline="0" dirty="0" smtClean="0"/>
              <a:t>有關，</a:t>
            </a:r>
            <a:endParaRPr lang="en-US" altLang="zh-TW" baseline="0" dirty="0" smtClean="0"/>
          </a:p>
          <a:p>
            <a:r>
              <a:rPr lang="en-US" altLang="zh-TW" baseline="0" dirty="0" err="1" smtClean="0"/>
              <a:t>Adaboost</a:t>
            </a:r>
            <a:r>
              <a:rPr lang="zh-TW" altLang="en-US" baseline="0" dirty="0" smtClean="0"/>
              <a:t>會將那些做錯的</a:t>
            </a:r>
            <a:r>
              <a:rPr lang="en-US" altLang="zh-TW" baseline="0" dirty="0" smtClean="0"/>
              <a:t>data</a:t>
            </a:r>
            <a:r>
              <a:rPr lang="zh-TW" altLang="en-US" baseline="0" dirty="0" smtClean="0"/>
              <a:t>的權重，都乘上這個</a:t>
            </a:r>
            <a:r>
              <a:rPr lang="en-US" altLang="zh-TW" baseline="0" dirty="0" smtClean="0"/>
              <a:t>scale factor</a:t>
            </a:r>
            <a:r>
              <a:rPr lang="zh-TW" altLang="en-US" baseline="0" dirty="0" smtClean="0"/>
              <a:t>，那些做對的</a:t>
            </a:r>
            <a:r>
              <a:rPr lang="en-US" altLang="zh-TW" baseline="0" dirty="0" smtClean="0"/>
              <a:t>data</a:t>
            </a:r>
            <a:r>
              <a:rPr lang="zh-TW" altLang="en-US" baseline="0" dirty="0" smtClean="0"/>
              <a:t> 通通都除上這個</a:t>
            </a:r>
            <a:r>
              <a:rPr lang="en-US" altLang="zh-TW" baseline="0" dirty="0" smtClean="0"/>
              <a:t>factor</a:t>
            </a:r>
            <a:r>
              <a:rPr lang="zh-TW" altLang="en-US" baseline="0" dirty="0" smtClean="0"/>
              <a:t>，如果</a:t>
            </a:r>
            <a:r>
              <a:rPr lang="en-US" altLang="zh-TW" baseline="0" dirty="0" err="1" smtClean="0"/>
              <a:t>gt</a:t>
            </a:r>
            <a:r>
              <a:rPr lang="zh-TW" altLang="en-US" baseline="0" dirty="0" smtClean="0"/>
              <a:t>的</a:t>
            </a:r>
            <a:r>
              <a:rPr lang="en-US" altLang="zh-TW" baseline="0" dirty="0" smtClean="0"/>
              <a:t>error</a:t>
            </a:r>
            <a:r>
              <a:rPr lang="zh-TW" altLang="en-US" baseline="0" dirty="0" smtClean="0"/>
              <a:t>比</a:t>
            </a:r>
            <a:r>
              <a:rPr lang="en-US" altLang="zh-TW" baseline="0" dirty="0" smtClean="0"/>
              <a:t>1/2</a:t>
            </a:r>
          </a:p>
          <a:p>
            <a:r>
              <a:rPr lang="zh-TW" altLang="en-US" baseline="0" dirty="0" smtClean="0"/>
              <a:t>還要小或是相等的話，那</a:t>
            </a:r>
            <a:r>
              <a:rPr lang="en-US" altLang="zh-TW" baseline="0" dirty="0" smtClean="0"/>
              <a:t>scale factor</a:t>
            </a:r>
            <a:r>
              <a:rPr lang="zh-TW" altLang="en-US" baseline="0" dirty="0" smtClean="0"/>
              <a:t>就會大於等於</a:t>
            </a:r>
            <a:r>
              <a:rPr lang="en-US" altLang="zh-TW" baseline="0" dirty="0" smtClean="0"/>
              <a:t>1</a:t>
            </a:r>
            <a:r>
              <a:rPr lang="zh-TW" altLang="en-US" baseline="0" dirty="0" smtClean="0"/>
              <a:t>，所以那些錯誤的真的被放大了，那些正確地被縮小了</a:t>
            </a:r>
            <a:endParaRPr lang="en-US" altLang="zh-TW" baseline="0" dirty="0" smtClean="0"/>
          </a:p>
          <a:p>
            <a:r>
              <a:rPr lang="zh-TW" altLang="en-US" baseline="0" dirty="0" smtClean="0"/>
              <a:t>那就父母把圖片放大縮小一樣，讓小孩著注意力集中在那些錯誤的地方</a:t>
            </a:r>
            <a:endParaRPr lang="en-US" altLang="zh-TW" baseline="0"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18</a:t>
            </a:fld>
            <a:endParaRPr lang="en-US"/>
          </a:p>
        </p:txBody>
      </p:sp>
    </p:spTree>
    <p:extLst>
      <p:ext uri="{BB962C8B-B14F-4D97-AF65-F5344CB8AC3E}">
        <p14:creationId xmlns:p14="http://schemas.microsoft.com/office/powerpoint/2010/main" xmlns="" val="241933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那剛剛已經說明如何去找到一些有一點不一樣的弱分類器了，那要如何把他們結合再一起，</a:t>
            </a:r>
            <a:r>
              <a:rPr lang="en-US" altLang="zh-TW" dirty="0" err="1" smtClean="0"/>
              <a:t>Adaboost</a:t>
            </a:r>
            <a:r>
              <a:rPr lang="zh-TW" altLang="en-US" dirty="0" smtClean="0"/>
              <a:t>演算法是採用投票的方法，</a:t>
            </a:r>
            <a:endParaRPr lang="en-US" altLang="zh-TW" dirty="0" smtClean="0"/>
          </a:p>
          <a:p>
            <a:r>
              <a:rPr lang="zh-TW" altLang="en-US" dirty="0" smtClean="0"/>
              <a:t>但是每個人的票數不一樣的方法，將</a:t>
            </a:r>
            <a:r>
              <a:rPr lang="en-US" altLang="zh-TW" dirty="0" smtClean="0"/>
              <a:t>g</a:t>
            </a:r>
            <a:r>
              <a:rPr lang="zh-TW" altLang="en-US" dirty="0" smtClean="0"/>
              <a:t>的結果在乘上一個</a:t>
            </a:r>
            <a:r>
              <a:rPr lang="en-US" altLang="zh-TW" dirty="0" smtClean="0"/>
              <a:t>a</a:t>
            </a:r>
            <a:r>
              <a:rPr lang="zh-TW" altLang="en-US" dirty="0" smtClean="0"/>
              <a:t>的權重，最後再把他們全部加起來就是最後的結果，那這個</a:t>
            </a:r>
            <a:r>
              <a:rPr lang="en-US" altLang="zh-TW" dirty="0" smtClean="0"/>
              <a:t>a</a:t>
            </a:r>
            <a:r>
              <a:rPr lang="zh-TW" altLang="en-US" dirty="0" smtClean="0"/>
              <a:t>的權重可以看</a:t>
            </a:r>
            <a:endParaRPr lang="en-US" altLang="zh-TW" dirty="0" smtClean="0"/>
          </a:p>
          <a:p>
            <a:r>
              <a:rPr lang="zh-TW" altLang="en-US" dirty="0" smtClean="0"/>
              <a:t>成有多相信這個小</a:t>
            </a:r>
            <a:r>
              <a:rPr lang="en-US" altLang="zh-TW" dirty="0" smtClean="0"/>
              <a:t>g</a:t>
            </a:r>
            <a:r>
              <a:rPr lang="zh-TW" altLang="en-US" dirty="0" smtClean="0"/>
              <a:t>的判斷，如果小</a:t>
            </a:r>
            <a:r>
              <a:rPr lang="en-US" altLang="zh-TW" dirty="0" smtClean="0"/>
              <a:t>g</a:t>
            </a:r>
            <a:r>
              <a:rPr lang="zh-TW" altLang="en-US" dirty="0" smtClean="0"/>
              <a:t>的表現很好，就給他比較高的權重，也就是票數比較多，如果表現不好就給他比較低的權重</a:t>
            </a:r>
            <a:endParaRPr lang="en-US" altLang="zh-TW" dirty="0" smtClean="0"/>
          </a:p>
          <a:p>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所以</a:t>
            </a:r>
            <a:r>
              <a:rPr lang="en-US" altLang="zh-TW" dirty="0" err="1" smtClean="0"/>
              <a:t>adaboost</a:t>
            </a:r>
            <a:r>
              <a:rPr lang="zh-TW" altLang="en-US" dirty="0" smtClean="0"/>
              <a:t>定義了</a:t>
            </a:r>
            <a:r>
              <a:rPr lang="en-US" altLang="zh-TW" dirty="0" smtClean="0"/>
              <a:t>a</a:t>
            </a:r>
            <a:r>
              <a:rPr lang="zh-TW" altLang="en-US" dirty="0" smtClean="0"/>
              <a:t>是長這樣，和</a:t>
            </a:r>
            <a:r>
              <a:rPr lang="en-US" altLang="zh-TW" dirty="0" smtClean="0"/>
              <a:t>g</a:t>
            </a:r>
            <a:r>
              <a:rPr lang="zh-TW" altLang="en-US" dirty="0" smtClean="0"/>
              <a:t>的</a:t>
            </a:r>
            <a:r>
              <a:rPr lang="en-US" altLang="zh-TW" dirty="0" smtClean="0"/>
              <a:t>error</a:t>
            </a:r>
            <a:r>
              <a:rPr lang="zh-TW" altLang="en-US" dirty="0" smtClean="0"/>
              <a:t>有關，所以說只要當</a:t>
            </a:r>
            <a:r>
              <a:rPr lang="en-US" altLang="zh-TW" dirty="0" smtClean="0"/>
              <a:t>g</a:t>
            </a:r>
            <a:r>
              <a:rPr lang="zh-TW" altLang="en-US" dirty="0" smtClean="0"/>
              <a:t>決定的時候，就會順便決定了</a:t>
            </a:r>
          </a:p>
          <a:p>
            <a:r>
              <a:rPr lang="zh-TW" altLang="en-US" dirty="0" smtClean="0"/>
              <a:t>那它的物理意義是當</a:t>
            </a:r>
            <a:r>
              <a:rPr lang="en-US" altLang="zh-TW" dirty="0" smtClean="0"/>
              <a:t>g</a:t>
            </a:r>
            <a:r>
              <a:rPr lang="zh-TW" altLang="en-US" dirty="0" smtClean="0"/>
              <a:t>的</a:t>
            </a:r>
            <a:r>
              <a:rPr lang="en-US" altLang="zh-TW" dirty="0" smtClean="0"/>
              <a:t>error</a:t>
            </a:r>
            <a:r>
              <a:rPr lang="zh-TW" altLang="en-US" dirty="0" smtClean="0"/>
              <a:t>越高的時候，</a:t>
            </a:r>
            <a:r>
              <a:rPr lang="en-US" altLang="zh-TW" dirty="0" smtClean="0"/>
              <a:t>a</a:t>
            </a:r>
            <a:r>
              <a:rPr lang="zh-TW" altLang="en-US" dirty="0" smtClean="0"/>
              <a:t>就會變小，當</a:t>
            </a:r>
            <a:r>
              <a:rPr lang="en-US" altLang="zh-TW" dirty="0" smtClean="0"/>
              <a:t>error</a:t>
            </a:r>
            <a:r>
              <a:rPr lang="zh-TW" altLang="en-US" dirty="0" smtClean="0"/>
              <a:t>等於</a:t>
            </a:r>
            <a:r>
              <a:rPr lang="en-US" altLang="zh-TW" dirty="0" smtClean="0"/>
              <a:t>1/2</a:t>
            </a:r>
            <a:r>
              <a:rPr lang="zh-TW" altLang="en-US" dirty="0" smtClean="0"/>
              <a:t>，也就是和亂猜沒兩樣的時候</a:t>
            </a:r>
            <a:endParaRPr lang="en-US" altLang="zh-TW" dirty="0" smtClean="0"/>
          </a:p>
          <a:p>
            <a:r>
              <a:rPr lang="en-US" altLang="zh-TW" dirty="0" smtClean="0"/>
              <a:t>a</a:t>
            </a:r>
            <a:r>
              <a:rPr lang="zh-TW" altLang="en-US" dirty="0" smtClean="0"/>
              <a:t>會等於</a:t>
            </a:r>
            <a:r>
              <a:rPr lang="en-US" altLang="zh-TW" dirty="0" smtClean="0"/>
              <a:t>0</a:t>
            </a:r>
            <a:r>
              <a:rPr lang="zh-TW" altLang="en-US" dirty="0" smtClean="0"/>
              <a:t>也就是一票都不給他，</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19</a:t>
            </a:fld>
            <a:endParaRPr lang="en-US"/>
          </a:p>
        </p:txBody>
      </p:sp>
    </p:spTree>
    <p:extLst>
      <p:ext uri="{BB962C8B-B14F-4D97-AF65-F5344CB8AC3E}">
        <p14:creationId xmlns:p14="http://schemas.microsoft.com/office/powerpoint/2010/main" xmlns="" val="72822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我今天會從一個很簡單的範例開始介紹，這整個範例的流程，會包含</a:t>
            </a:r>
            <a:r>
              <a:rPr lang="en-US" altLang="zh-TW" dirty="0" err="1" smtClean="0"/>
              <a:t>adaboost</a:t>
            </a:r>
            <a:r>
              <a:rPr lang="zh-TW" altLang="en-US" dirty="0" smtClean="0"/>
              <a:t>演算法的重要的元素在裡面</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a:t>
            </a:fld>
            <a:endParaRPr lang="en-US" dirty="0"/>
          </a:p>
        </p:txBody>
      </p:sp>
    </p:spTree>
    <p:extLst>
      <p:ext uri="{BB962C8B-B14F-4D97-AF65-F5344CB8AC3E}">
        <p14:creationId xmlns:p14="http://schemas.microsoft.com/office/powerpoint/2010/main" xmlns="" val="2400959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a:t>
            </a:r>
            <a:r>
              <a:rPr lang="en-US" altLang="zh-TW" dirty="0" smtClean="0"/>
              <a:t>2</a:t>
            </a:r>
            <a:r>
              <a:rPr lang="zh-TW" altLang="en-US" dirty="0" smtClean="0"/>
              <a:t>維的例子可看到</a:t>
            </a:r>
            <a:r>
              <a:rPr lang="en-US" altLang="zh-TW" dirty="0" err="1" smtClean="0"/>
              <a:t>adaboost</a:t>
            </a:r>
            <a:r>
              <a:rPr lang="zh-TW" altLang="en-US" dirty="0" smtClean="0"/>
              <a:t>怎麼調整資料的權重，然後學到不同的</a:t>
            </a:r>
            <a:r>
              <a:rPr lang="en-US" altLang="zh-TW" dirty="0" smtClean="0"/>
              <a:t>weak classifier</a:t>
            </a:r>
          </a:p>
          <a:p>
            <a:r>
              <a:rPr lang="zh-TW" altLang="en-US" dirty="0" smtClean="0"/>
              <a:t>首先一開始的時候，每個資料權重都是一樣，然後用</a:t>
            </a:r>
            <a:r>
              <a:rPr lang="en-US" altLang="zh-TW" dirty="0" smtClean="0"/>
              <a:t>decision stump</a:t>
            </a:r>
            <a:r>
              <a:rPr lang="zh-TW" altLang="en-US" dirty="0" smtClean="0"/>
              <a:t>學到第一個</a:t>
            </a:r>
            <a:r>
              <a:rPr lang="en-US" altLang="zh-TW" dirty="0" smtClean="0"/>
              <a:t>classifier</a:t>
            </a:r>
            <a:r>
              <a:rPr lang="zh-TW" altLang="en-US" dirty="0" smtClean="0"/>
              <a:t>，可以看到</a:t>
            </a:r>
            <a:r>
              <a:rPr lang="en-US" altLang="zh-TW" dirty="0" smtClean="0"/>
              <a:t>decision stump</a:t>
            </a:r>
          </a:p>
          <a:p>
            <a:r>
              <a:rPr lang="zh-TW" altLang="en-US" dirty="0" smtClean="0"/>
              <a:t>找到的都是垂直或是水平的分隔線，這條線左邊分成紅色，右邊是藍色，那些做對的點會縮小，做錯的點會放到，之後找到第二個</a:t>
            </a:r>
            <a:endParaRPr lang="en-US" altLang="zh-TW" dirty="0" smtClean="0"/>
          </a:p>
          <a:p>
            <a:r>
              <a:rPr lang="zh-TW" altLang="en-US" dirty="0" smtClean="0"/>
              <a:t>又會調整資料的權重，然後第三條線，最後第四條線</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20</a:t>
            </a:fld>
            <a:endParaRPr lang="en-US"/>
          </a:p>
        </p:txBody>
      </p:sp>
    </p:spTree>
    <p:extLst>
      <p:ext uri="{BB962C8B-B14F-4D97-AF65-F5344CB8AC3E}">
        <p14:creationId xmlns:p14="http://schemas.microsoft.com/office/powerpoint/2010/main" xmlns="" val="109162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找到的分隔線都是垂直 水平的線，這樣圖可以看到 當一條一條的線加上去的時候，分類邊線的變化</a:t>
            </a:r>
            <a:endParaRPr lang="en-US" altLang="zh-TW" dirty="0" smtClean="0"/>
          </a:p>
          <a:p>
            <a:r>
              <a:rPr lang="zh-TW" altLang="en-US" dirty="0" smtClean="0"/>
              <a:t>第一條線的時候</a:t>
            </a:r>
            <a:endParaRPr lang="en-US" altLang="zh-TW" dirty="0" smtClean="0"/>
          </a:p>
          <a:p>
            <a:r>
              <a:rPr lang="zh-TW" altLang="en-US" dirty="0" smtClean="0"/>
              <a:t>第二條線的時候，雖然結果沒有變化，但已經更改資料的權重了</a:t>
            </a:r>
            <a:endParaRPr lang="en-US" altLang="zh-TW" dirty="0" smtClean="0"/>
          </a:p>
          <a:p>
            <a:r>
              <a:rPr lang="zh-TW" altLang="en-US" dirty="0" smtClean="0"/>
              <a:t>第三條線的時候，可以看到分隔線，已經不是直線了，但還是有一些錯誤</a:t>
            </a:r>
            <a:endParaRPr lang="en-US" altLang="zh-TW" dirty="0" smtClean="0"/>
          </a:p>
          <a:p>
            <a:r>
              <a:rPr lang="zh-TW" altLang="en-US" dirty="0" smtClean="0"/>
              <a:t>直到第四條線的時候，已經完美的將資料分開了</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21</a:t>
            </a:fld>
            <a:endParaRPr lang="en-US"/>
          </a:p>
        </p:txBody>
      </p:sp>
    </p:spTree>
    <p:extLst>
      <p:ext uri="{BB962C8B-B14F-4D97-AF65-F5344CB8AC3E}">
        <p14:creationId xmlns:p14="http://schemas.microsoft.com/office/powerpoint/2010/main" xmlns="" val="1733804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這是個比較複雜的例子，可以看到藍的資料大概是一個圓形，那能不能只用垂直 和水平的分隔線，分出這兩類呢</a:t>
            </a:r>
            <a:endParaRPr lang="en-US" altLang="zh-TW" dirty="0" smtClean="0"/>
          </a:p>
          <a:p>
            <a:r>
              <a:rPr lang="zh-TW" altLang="en-US" dirty="0" smtClean="0"/>
              <a:t>那實際去跑的結果，使用了</a:t>
            </a:r>
            <a:r>
              <a:rPr lang="en-US" altLang="zh-TW" dirty="0" smtClean="0"/>
              <a:t>76</a:t>
            </a:r>
            <a:r>
              <a:rPr lang="zh-TW" altLang="en-US" dirty="0" smtClean="0"/>
              <a:t>個分隔線，能夠將資料分開來</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22</a:t>
            </a:fld>
            <a:endParaRPr lang="en-US"/>
          </a:p>
        </p:txBody>
      </p:sp>
    </p:spTree>
    <p:extLst>
      <p:ext uri="{BB962C8B-B14F-4D97-AF65-F5344CB8AC3E}">
        <p14:creationId xmlns:p14="http://schemas.microsoft.com/office/powerpoint/2010/main" xmlns="" val="2818551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剛剛講完</a:t>
            </a:r>
            <a:r>
              <a:rPr lang="en-US" altLang="zh-TW" dirty="0" err="1" smtClean="0"/>
              <a:t>ababoost</a:t>
            </a:r>
            <a:r>
              <a:rPr lang="zh-TW" altLang="en-US" dirty="0" smtClean="0"/>
              <a:t>的內容，現在來講如何使用它來做車輛偵測</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23</a:t>
            </a:fld>
            <a:endParaRPr lang="en-US" dirty="0"/>
          </a:p>
        </p:txBody>
      </p:sp>
    </p:spTree>
    <p:extLst>
      <p:ext uri="{BB962C8B-B14F-4D97-AF65-F5344CB8AC3E}">
        <p14:creationId xmlns:p14="http://schemas.microsoft.com/office/powerpoint/2010/main" xmlns="" val="2602522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看這個車子的圖片，其實可以想出很多能判斷是不是一輛車子的特徵，像是一輛車子可能有個矩形的外框</a:t>
            </a:r>
            <a:endParaRPr lang="en-US" altLang="zh-TW" dirty="0" smtClean="0"/>
          </a:p>
          <a:p>
            <a:r>
              <a:rPr lang="zh-TW" altLang="en-US" dirty="0" smtClean="0"/>
              <a:t>他可能有很好的對稱性，還有車體裡面的</a:t>
            </a:r>
            <a:r>
              <a:rPr lang="en-US" altLang="zh-TW" dirty="0" smtClean="0"/>
              <a:t>entropy</a:t>
            </a:r>
            <a:r>
              <a:rPr lang="zh-TW" altLang="en-US" dirty="0" smtClean="0"/>
              <a:t>可能比較高，因為有滿多線條，還可以用車體和背景的一些</a:t>
            </a:r>
            <a:endParaRPr lang="en-US" altLang="zh-TW" dirty="0" smtClean="0"/>
          </a:p>
          <a:p>
            <a:r>
              <a:rPr lang="zh-TW" altLang="en-US" dirty="0" smtClean="0"/>
              <a:t>亮度對比</a:t>
            </a:r>
            <a:endParaRPr lang="en-US" altLang="zh-TW" dirty="0" smtClean="0"/>
          </a:p>
          <a:p>
            <a:endParaRPr lang="en-US" altLang="zh-TW" dirty="0" smtClean="0"/>
          </a:p>
          <a:p>
            <a:r>
              <a:rPr lang="zh-TW" altLang="en-US" dirty="0" smtClean="0"/>
              <a:t>那這些方法都有個特性，就是他們單獨的判斷效果都很容易犯錯，所以它們都算是一種弱的分類器，那就可以用</a:t>
            </a:r>
            <a:r>
              <a:rPr lang="en-US" altLang="zh-TW" dirty="0" err="1" smtClean="0"/>
              <a:t>adaboost</a:t>
            </a:r>
            <a:r>
              <a:rPr lang="zh-TW" altLang="en-US" dirty="0" smtClean="0"/>
              <a:t>演算法把弱分類器</a:t>
            </a:r>
            <a:endParaRPr lang="en-US" altLang="zh-TW" dirty="0" smtClean="0"/>
          </a:p>
          <a:p>
            <a:r>
              <a:rPr lang="zh-TW" altLang="en-US" dirty="0" smtClean="0"/>
              <a:t>組合成強分類器</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24</a:t>
            </a:fld>
            <a:endParaRPr lang="en-US"/>
          </a:p>
        </p:txBody>
      </p:sp>
    </p:spTree>
    <p:extLst>
      <p:ext uri="{BB962C8B-B14F-4D97-AF65-F5344CB8AC3E}">
        <p14:creationId xmlns:p14="http://schemas.microsoft.com/office/powerpoint/2010/main" xmlns="" val="205797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實際上，我們用的</a:t>
            </a:r>
            <a:r>
              <a:rPr lang="en-US" altLang="zh-TW" dirty="0" smtClean="0"/>
              <a:t>weak classifier</a:t>
            </a:r>
            <a:r>
              <a:rPr lang="zh-TW" altLang="en-US" dirty="0" smtClean="0"/>
              <a:t>是一個叫做</a:t>
            </a:r>
            <a:r>
              <a:rPr lang="en-US" altLang="zh-TW" dirty="0" err="1" smtClean="0"/>
              <a:t>Haar</a:t>
            </a:r>
            <a:r>
              <a:rPr lang="en-US" altLang="zh-TW" baseline="0" dirty="0" smtClean="0"/>
              <a:t> feature</a:t>
            </a:r>
            <a:r>
              <a:rPr lang="zh-TW" altLang="en-US" baseline="0" dirty="0" smtClean="0"/>
              <a:t>的特徵，他是由相鄰的矩形區塊的</a:t>
            </a:r>
            <a:r>
              <a:rPr lang="en-US" altLang="zh-TW" baseline="0" dirty="0" smtClean="0"/>
              <a:t>pixel value</a:t>
            </a:r>
            <a:r>
              <a:rPr lang="zh-TW" altLang="en-US" baseline="0" dirty="0" smtClean="0"/>
              <a:t>總和，然後再相減，</a:t>
            </a:r>
            <a:endParaRPr lang="en-US" altLang="zh-TW" baseline="0" dirty="0" smtClean="0"/>
          </a:p>
          <a:p>
            <a:r>
              <a:rPr lang="zh-TW" altLang="en-US" dirty="0" smtClean="0"/>
              <a:t>其實就是兩個相鄰區域的亮度的對比差異，</a:t>
            </a:r>
            <a:r>
              <a:rPr lang="en-US" altLang="zh-TW" dirty="0" err="1" smtClean="0"/>
              <a:t>Haar</a:t>
            </a:r>
            <a:r>
              <a:rPr lang="en-US" altLang="zh-TW" baseline="0" dirty="0" smtClean="0"/>
              <a:t> feature</a:t>
            </a:r>
            <a:r>
              <a:rPr lang="zh-TW" altLang="en-US" baseline="0" dirty="0" smtClean="0"/>
              <a:t>可以有不同的種類，他也可以出現在</a:t>
            </a:r>
            <a:r>
              <a:rPr lang="en-US" altLang="zh-TW" baseline="0" dirty="0" smtClean="0"/>
              <a:t>image patch</a:t>
            </a:r>
            <a:r>
              <a:rPr lang="zh-TW" altLang="en-US" baseline="0" dirty="0" smtClean="0"/>
              <a:t>上面不同的位置</a:t>
            </a:r>
            <a:r>
              <a:rPr lang="en-US" altLang="zh-TW" baseline="0" dirty="0" smtClean="0"/>
              <a:t>(</a:t>
            </a:r>
            <a:r>
              <a:rPr lang="en-US" altLang="zh-TW" baseline="0" dirty="0" err="1" smtClean="0"/>
              <a:t>x,y</a:t>
            </a:r>
            <a:r>
              <a:rPr lang="en-US" altLang="zh-TW" baseline="0" dirty="0" smtClean="0"/>
              <a:t>)</a:t>
            </a:r>
          </a:p>
          <a:p>
            <a:r>
              <a:rPr lang="zh-TW" altLang="en-US" baseline="0" dirty="0" smtClean="0"/>
              <a:t>然後也能縮放不同的大小</a:t>
            </a:r>
            <a:r>
              <a:rPr lang="en-US" altLang="zh-TW" baseline="0" dirty="0" smtClean="0"/>
              <a:t>(W,H)</a:t>
            </a:r>
            <a:r>
              <a:rPr lang="zh-TW" altLang="en-US" baseline="0" dirty="0" smtClean="0"/>
              <a:t>，那每一種組合就相當於是一個獨立的分類器，</a:t>
            </a:r>
            <a:endParaRPr lang="en-US" altLang="zh-TW" baseline="0" dirty="0" smtClean="0"/>
          </a:p>
          <a:p>
            <a:endParaRPr lang="en-US" altLang="zh-TW" baseline="0" dirty="0" smtClean="0"/>
          </a:p>
          <a:p>
            <a:r>
              <a:rPr lang="zh-TW" altLang="en-US" baseline="0" dirty="0" smtClean="0"/>
              <a:t>就一個</a:t>
            </a:r>
            <a:r>
              <a:rPr lang="en-US" altLang="zh-TW" baseline="0" dirty="0" smtClean="0"/>
              <a:t>24x24</a:t>
            </a:r>
            <a:r>
              <a:rPr lang="zh-TW" altLang="en-US" baseline="0" dirty="0" smtClean="0"/>
              <a:t>大小的</a:t>
            </a:r>
            <a:r>
              <a:rPr lang="en-US" altLang="zh-TW" baseline="0" dirty="0" smtClean="0"/>
              <a:t>patch</a:t>
            </a:r>
            <a:r>
              <a:rPr lang="zh-TW" altLang="en-US" baseline="0" dirty="0" smtClean="0"/>
              <a:t> 這樣的組合總共有約</a:t>
            </a:r>
            <a:r>
              <a:rPr lang="en-US" altLang="zh-TW" baseline="0" dirty="0" smtClean="0"/>
              <a:t>16</a:t>
            </a:r>
            <a:r>
              <a:rPr lang="zh-TW" altLang="en-US" baseline="0" dirty="0" smtClean="0"/>
              <a:t>萬個</a:t>
            </a:r>
            <a:r>
              <a:rPr lang="en-US" altLang="zh-TW" baseline="0" dirty="0" err="1" smtClean="0"/>
              <a:t>haar</a:t>
            </a:r>
            <a:r>
              <a:rPr lang="en-US" altLang="zh-TW" baseline="0" dirty="0" smtClean="0"/>
              <a:t> feature</a:t>
            </a:r>
            <a:r>
              <a:rPr lang="zh-TW" altLang="en-US" baseline="0" dirty="0" smtClean="0"/>
              <a:t>，那可以從左邊的圖看出 有些</a:t>
            </a:r>
            <a:r>
              <a:rPr lang="en-US" altLang="zh-TW" baseline="0" dirty="0" smtClean="0"/>
              <a:t>feature</a:t>
            </a:r>
            <a:r>
              <a:rPr lang="zh-TW" altLang="en-US" baseline="0" dirty="0" smtClean="0"/>
              <a:t>可能有用，有些可能沒用，</a:t>
            </a:r>
            <a:endParaRPr lang="en-US" altLang="zh-TW" baseline="0" dirty="0" smtClean="0"/>
          </a:p>
          <a:p>
            <a:r>
              <a:rPr lang="zh-TW" altLang="en-US" baseline="0" dirty="0" smtClean="0"/>
              <a:t>有些只對部分的資料表現比較好，所以能就可以用</a:t>
            </a:r>
            <a:r>
              <a:rPr lang="en-US" altLang="zh-TW" baseline="0" dirty="0" err="1" smtClean="0"/>
              <a:t>adaboost</a:t>
            </a:r>
            <a:r>
              <a:rPr lang="zh-TW" altLang="en-US" baseline="0" dirty="0" smtClean="0"/>
              <a:t> 選擇出那些能幫助我們分類的分類器，然後把他們用投票方式組合成一個</a:t>
            </a:r>
            <a:endParaRPr lang="en-US" altLang="zh-TW" baseline="0" dirty="0" smtClean="0"/>
          </a:p>
          <a:p>
            <a:r>
              <a:rPr lang="zh-TW" altLang="en-US" baseline="0" dirty="0" smtClean="0"/>
              <a:t>強的分類器，最後我們是找到約一百多個</a:t>
            </a:r>
            <a:r>
              <a:rPr lang="en-US" altLang="zh-TW" baseline="0" dirty="0" smtClean="0"/>
              <a:t>feature</a:t>
            </a:r>
            <a:r>
              <a:rPr lang="zh-TW" altLang="en-US" baseline="0" dirty="0" smtClean="0"/>
              <a:t>組合成我們的</a:t>
            </a:r>
            <a:r>
              <a:rPr lang="en-US" altLang="zh-TW" baseline="0" dirty="0" smtClean="0"/>
              <a:t>vehicle detector</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25</a:t>
            </a:fld>
            <a:endParaRPr lang="en-US"/>
          </a:p>
        </p:txBody>
      </p:sp>
    </p:spTree>
    <p:extLst>
      <p:ext uri="{BB962C8B-B14F-4D97-AF65-F5344CB8AC3E}">
        <p14:creationId xmlns:p14="http://schemas.microsoft.com/office/powerpoint/2010/main" xmlns="" val="428055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原本版本的</a:t>
            </a:r>
            <a:r>
              <a:rPr lang="en-US" altLang="zh-TW" dirty="0" smtClean="0"/>
              <a:t>classifier</a:t>
            </a:r>
            <a:r>
              <a:rPr lang="zh-TW" altLang="en-US" dirty="0" smtClean="0"/>
              <a:t>有個缺點，就是每次做決定的時候，都要詢問過每個</a:t>
            </a:r>
            <a:r>
              <a:rPr lang="en-US" altLang="zh-TW" dirty="0" smtClean="0"/>
              <a:t>weak classifier</a:t>
            </a:r>
            <a:r>
              <a:rPr lang="zh-TW" altLang="en-US" dirty="0" smtClean="0"/>
              <a:t>的意見，所以在偵測上可能會變得很慢</a:t>
            </a:r>
            <a:endParaRPr lang="en-US" altLang="zh-TW" dirty="0" smtClean="0"/>
          </a:p>
          <a:p>
            <a:r>
              <a:rPr lang="zh-TW" altLang="en-US" dirty="0" smtClean="0"/>
              <a:t>像是我們的</a:t>
            </a:r>
            <a:r>
              <a:rPr lang="en-US" altLang="zh-TW" dirty="0" smtClean="0"/>
              <a:t>vehicle classifier</a:t>
            </a:r>
            <a:r>
              <a:rPr lang="zh-TW" altLang="en-US" dirty="0" smtClean="0"/>
              <a:t>就要問過一百多個人才能做決定</a:t>
            </a:r>
            <a:endParaRPr lang="en-US" altLang="zh-TW" dirty="0" smtClean="0"/>
          </a:p>
          <a:p>
            <a:endParaRPr lang="en-US" altLang="zh-TW" dirty="0" smtClean="0"/>
          </a:p>
          <a:p>
            <a:r>
              <a:rPr lang="zh-TW" altLang="en-US" dirty="0" smtClean="0"/>
              <a:t>所以</a:t>
            </a:r>
            <a:r>
              <a:rPr lang="en-US" altLang="zh-TW" dirty="0" smtClean="0"/>
              <a:t>viola jones</a:t>
            </a:r>
            <a:r>
              <a:rPr lang="zh-TW" altLang="en-US" dirty="0" smtClean="0"/>
              <a:t>這兩個人就觀察到一張影像，我們真正想要偵測的目標可能就只佔了一小部分，如果能先找到幾個</a:t>
            </a:r>
            <a:r>
              <a:rPr lang="en-US" altLang="zh-TW" dirty="0" smtClean="0"/>
              <a:t>classifier</a:t>
            </a:r>
            <a:r>
              <a:rPr lang="zh-TW" altLang="en-US" dirty="0" smtClean="0"/>
              <a:t>他們能</a:t>
            </a:r>
            <a:endParaRPr lang="en-US" altLang="zh-TW" dirty="0" smtClean="0"/>
          </a:p>
          <a:p>
            <a:r>
              <a:rPr lang="zh-TW" altLang="en-US" dirty="0" smtClean="0"/>
              <a:t>很快的將那些</a:t>
            </a:r>
            <a:r>
              <a:rPr lang="en-US" altLang="zh-TW" dirty="0" smtClean="0"/>
              <a:t>false</a:t>
            </a:r>
            <a:r>
              <a:rPr lang="en-US" altLang="zh-TW" baseline="0" dirty="0" smtClean="0"/>
              <a:t> case</a:t>
            </a:r>
            <a:r>
              <a:rPr lang="zh-TW" altLang="en-US" dirty="0" smtClean="0"/>
              <a:t>很快濾掉</a:t>
            </a:r>
            <a:endParaRPr lang="en-US" altLang="zh-TW" dirty="0" smtClean="0"/>
          </a:p>
          <a:p>
            <a:r>
              <a:rPr lang="zh-TW" altLang="en-US" dirty="0" smtClean="0"/>
              <a:t>所以他們就提出了一種</a:t>
            </a:r>
            <a:r>
              <a:rPr lang="en-US" altLang="zh-TW" dirty="0" smtClean="0"/>
              <a:t>cascade classifier</a:t>
            </a:r>
            <a:r>
              <a:rPr lang="zh-TW" altLang="en-US" dirty="0" smtClean="0"/>
              <a:t>的概念，就是將</a:t>
            </a:r>
            <a:r>
              <a:rPr lang="en-US" altLang="zh-TW" dirty="0" smtClean="0"/>
              <a:t>classifier</a:t>
            </a:r>
            <a:r>
              <a:rPr lang="zh-TW" altLang="en-US" dirty="0" smtClean="0"/>
              <a:t>再分一層一層的，每一層都是一個獨立的</a:t>
            </a:r>
            <a:r>
              <a:rPr lang="en-US" altLang="zh-TW" dirty="0" smtClean="0"/>
              <a:t>classifier</a:t>
            </a:r>
            <a:r>
              <a:rPr lang="zh-TW" altLang="en-US" dirty="0" smtClean="0"/>
              <a:t>，但是越前面的</a:t>
            </a:r>
            <a:endParaRPr lang="en-US" altLang="zh-TW" dirty="0" smtClean="0"/>
          </a:p>
          <a:p>
            <a:r>
              <a:rPr lang="en-US" altLang="zh-TW" dirty="0" smtClean="0"/>
              <a:t>Classifier</a:t>
            </a:r>
            <a:r>
              <a:rPr lang="zh-TW" altLang="en-US" dirty="0" smtClean="0"/>
              <a:t>他們複雜度就越低，越後面的複雜度越高，計算也會花比較多時間，只能通過每一層</a:t>
            </a:r>
            <a:r>
              <a:rPr lang="en-US" altLang="zh-TW" dirty="0" smtClean="0"/>
              <a:t>classifier</a:t>
            </a:r>
            <a:r>
              <a:rPr lang="zh-TW" altLang="en-US" dirty="0" smtClean="0"/>
              <a:t>的</a:t>
            </a:r>
            <a:r>
              <a:rPr lang="en-US" altLang="zh-TW" dirty="0" smtClean="0"/>
              <a:t>sample</a:t>
            </a:r>
            <a:r>
              <a:rPr lang="zh-TW" altLang="en-US" dirty="0" smtClean="0"/>
              <a:t>才是我們想要的目標</a:t>
            </a:r>
            <a:endParaRPr lang="en-US" altLang="zh-TW" dirty="0" smtClean="0"/>
          </a:p>
          <a:p>
            <a:endParaRPr lang="en-US" altLang="zh-TW" dirty="0" smtClean="0"/>
          </a:p>
          <a:p>
            <a:r>
              <a:rPr lang="zh-TW" altLang="en-US" dirty="0" smtClean="0"/>
              <a:t>那我們有把訓練好的</a:t>
            </a:r>
            <a:r>
              <a:rPr lang="en-US" altLang="zh-TW" dirty="0" smtClean="0"/>
              <a:t>cascade</a:t>
            </a:r>
            <a:r>
              <a:rPr lang="en-US" altLang="zh-TW" baseline="0" dirty="0" smtClean="0"/>
              <a:t> classifier</a:t>
            </a:r>
            <a:r>
              <a:rPr lang="zh-TW" altLang="en-US" baseline="0" dirty="0" smtClean="0"/>
              <a:t>的第一層 拿出來看，那發現選擇到的這些</a:t>
            </a:r>
            <a:r>
              <a:rPr lang="en-US" altLang="zh-TW" baseline="0" dirty="0" smtClean="0"/>
              <a:t>sample</a:t>
            </a:r>
            <a:r>
              <a:rPr lang="zh-TW" altLang="en-US" baseline="0" dirty="0" smtClean="0"/>
              <a:t>都是滿符合我們的判斷的</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26</a:t>
            </a:fld>
            <a:endParaRPr lang="en-US"/>
          </a:p>
        </p:txBody>
      </p:sp>
    </p:spTree>
    <p:extLst>
      <p:ext uri="{BB962C8B-B14F-4D97-AF65-F5344CB8AC3E}">
        <p14:creationId xmlns:p14="http://schemas.microsoft.com/office/powerpoint/2010/main" xmlns="" val="2837476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今天介紹的</a:t>
            </a:r>
            <a:r>
              <a:rPr lang="en-US" altLang="zh-TW" dirty="0" err="1" smtClean="0"/>
              <a:t>adaboost</a:t>
            </a:r>
            <a:r>
              <a:rPr lang="zh-TW" altLang="en-US" dirty="0" smtClean="0"/>
              <a:t>演算法，他是將選到很多的</a:t>
            </a:r>
            <a:r>
              <a:rPr lang="en-US" altLang="zh-TW" dirty="0" smtClean="0"/>
              <a:t>weak</a:t>
            </a:r>
            <a:r>
              <a:rPr lang="en-US" altLang="zh-TW" baseline="0" dirty="0" smtClean="0"/>
              <a:t> classifier</a:t>
            </a:r>
            <a:r>
              <a:rPr lang="zh-TW" altLang="en-US" baseline="0" dirty="0" smtClean="0"/>
              <a:t>將他們組合再一起形成一個</a:t>
            </a:r>
            <a:r>
              <a:rPr lang="en-US" altLang="zh-TW" baseline="0" dirty="0" smtClean="0"/>
              <a:t>strong classifier</a:t>
            </a:r>
            <a:r>
              <a:rPr lang="zh-TW" altLang="en-US" baseline="0" dirty="0" smtClean="0"/>
              <a:t>的演算法，他是相信眾人的智慧會大於個人的智慧的方法，而且他透過重新調整資料的權重，來達成選到很不一樣的分類器的效果</a:t>
            </a:r>
            <a:endParaRPr lang="en-US" altLang="zh-TW" baseline="0" dirty="0" smtClean="0"/>
          </a:p>
          <a:p>
            <a:endParaRPr lang="en-US" altLang="zh-TW" baseline="0" dirty="0" smtClean="0"/>
          </a:p>
          <a:p>
            <a:r>
              <a:rPr lang="zh-TW" altLang="en-US" baseline="0" dirty="0" smtClean="0"/>
              <a:t>如果你想要判斷一個二元分類的問題，手上剛好有一些不是這麼好的規則，然後又有很多資料可以用的話，不仿試試看</a:t>
            </a:r>
            <a:r>
              <a:rPr lang="en-US" altLang="zh-TW" baseline="0" dirty="0" err="1" smtClean="0"/>
              <a:t>adaboost</a:t>
            </a:r>
            <a:r>
              <a:rPr lang="en-US" altLang="zh-TW" baseline="0" dirty="0" smtClean="0"/>
              <a:t> </a:t>
            </a:r>
            <a:r>
              <a:rPr lang="zh-TW" altLang="en-US" baseline="0" dirty="0" smtClean="0"/>
              <a:t>演算法</a:t>
            </a:r>
            <a:endParaRPr lang="en-US" altLang="zh-TW" baseline="0" dirty="0" smtClean="0"/>
          </a:p>
          <a:p>
            <a:r>
              <a:rPr lang="zh-TW" altLang="en-US" baseline="0" dirty="0" smtClean="0"/>
              <a:t>謝謝大家</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27</a:t>
            </a:fld>
            <a:endParaRPr lang="en-US"/>
          </a:p>
        </p:txBody>
      </p:sp>
    </p:spTree>
    <p:extLst>
      <p:ext uri="{BB962C8B-B14F-4D97-AF65-F5344CB8AC3E}">
        <p14:creationId xmlns:p14="http://schemas.microsoft.com/office/powerpoint/2010/main" xmlns="" val="287159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Why use machine learning</a:t>
            </a:r>
          </a:p>
          <a:p>
            <a:r>
              <a:rPr lang="en-US" altLang="zh-TW" dirty="0" smtClean="0"/>
              <a:t>Computer vision is difficult</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29</a:t>
            </a:fld>
            <a:endParaRPr lang="en-US"/>
          </a:p>
        </p:txBody>
      </p:sp>
    </p:spTree>
    <p:extLst>
      <p:ext uri="{BB962C8B-B14F-4D97-AF65-F5344CB8AC3E}">
        <p14:creationId xmlns:p14="http://schemas.microsoft.com/office/powerpoint/2010/main" xmlns="" val="3157268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30</a:t>
            </a:fld>
            <a:endParaRPr lang="en-US"/>
          </a:p>
        </p:txBody>
      </p:sp>
    </p:spTree>
    <p:extLst>
      <p:ext uri="{BB962C8B-B14F-4D97-AF65-F5344CB8AC3E}">
        <p14:creationId xmlns:p14="http://schemas.microsoft.com/office/powerpoint/2010/main" xmlns="" val="197628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這個例子是這樣子的，想像今天是一對父母想要讓他們的小孩子去認識香蕉長什麼樣子</a:t>
            </a:r>
            <a:endParaRPr lang="en-US" altLang="zh-TW" dirty="0" smtClean="0"/>
          </a:p>
          <a:p>
            <a:r>
              <a:rPr lang="zh-TW" altLang="en-US" dirty="0" smtClean="0"/>
              <a:t>於是就從網路上找了很多水果的圖片，再告訴小孩說上面這排的是香蕉， 下面的這排不是香蕉</a:t>
            </a:r>
            <a:endParaRPr lang="en-US" altLang="zh-TW" dirty="0" smtClean="0"/>
          </a:p>
          <a:p>
            <a:r>
              <a:rPr lang="zh-TW" altLang="en-US" dirty="0" smtClean="0"/>
              <a:t>讓小朋友找出香蕉是長什麼樣子呢</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3</a:t>
            </a:fld>
            <a:endParaRPr lang="en-US" dirty="0"/>
          </a:p>
        </p:txBody>
      </p:sp>
    </p:spTree>
    <p:extLst>
      <p:ext uri="{BB962C8B-B14F-4D97-AF65-F5344CB8AC3E}">
        <p14:creationId xmlns:p14="http://schemas.microsoft.com/office/powerpoint/2010/main" xmlns="" val="3614163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t>Computer vision is difficult</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31</a:t>
            </a:fld>
            <a:endParaRPr lang="en-US"/>
          </a:p>
        </p:txBody>
      </p:sp>
    </p:spTree>
    <p:extLst>
      <p:ext uri="{BB962C8B-B14F-4D97-AF65-F5344CB8AC3E}">
        <p14:creationId xmlns:p14="http://schemas.microsoft.com/office/powerpoint/2010/main" xmlns="" val="2704365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於是，小孩就看了看圖片，發現說 大部分的香蕉是黃色的，黃色的這條規則，因該能幫助我們分辨出是不是香蕉，那我們就來看一下這些圖片是不是都符合黃色的規則</a:t>
            </a:r>
            <a:endParaRPr lang="en-US" altLang="zh-TW" dirty="0" smtClean="0"/>
          </a:p>
          <a:p>
            <a:r>
              <a:rPr lang="zh-TW" altLang="en-US" dirty="0" smtClean="0"/>
              <a:t>這邊的香蕉是黃色的所以是，然後下面蘋果 茄子 檸檬 都不是黃色，所以這些圖片都是這條條規則會做對的， </a:t>
            </a:r>
            <a:r>
              <a:rPr lang="en-US" altLang="zh-TW" dirty="0" smtClean="0"/>
              <a:t>(</a:t>
            </a:r>
            <a:r>
              <a:rPr lang="zh-TW" altLang="en-US" dirty="0" smtClean="0"/>
              <a:t>停頓</a:t>
            </a:r>
            <a:r>
              <a:rPr lang="en-US" altLang="zh-TW" dirty="0" smtClean="0"/>
              <a:t>) </a:t>
            </a:r>
            <a:r>
              <a:rPr lang="zh-TW" altLang="en-US" dirty="0" smtClean="0"/>
              <a:t> 但對於這條綠色的香蕉，和下面黃色的梨子 黃色的楊桃 這條規則表現不好，會犯錯的地方</a:t>
            </a:r>
            <a:endParaRPr lang="en-US" altLang="zh-TW" dirty="0" smtClean="0"/>
          </a:p>
          <a:p>
            <a:r>
              <a:rPr lang="zh-TW" altLang="en-US" dirty="0" smtClean="0"/>
              <a:t>那犯錯怎麼辦呢</a:t>
            </a:r>
            <a:r>
              <a:rPr lang="en-US" altLang="zh-TW" dirty="0" smtClean="0"/>
              <a:t>?</a:t>
            </a:r>
            <a:r>
              <a:rPr lang="zh-TW" altLang="en-US" dirty="0" smtClean="0"/>
              <a:t> 沒有關係，這時候父母就做了一個動作，他們把那些作對的圖片拿遠一些，把做錯的圖片 拿近一些</a:t>
            </a:r>
            <a:r>
              <a:rPr lang="zh-TW" altLang="en-US" baseline="0" dirty="0" smtClean="0"/>
              <a:t> 下一頁</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4</a:t>
            </a:fld>
            <a:endParaRPr lang="en-US" dirty="0"/>
          </a:p>
        </p:txBody>
      </p:sp>
    </p:spTree>
    <p:extLst>
      <p:ext uri="{BB962C8B-B14F-4D97-AF65-F5344CB8AC3E}">
        <p14:creationId xmlns:p14="http://schemas.microsoft.com/office/powerpoint/2010/main" xmlns="" val="124867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那看起來就會像這個樣子，這些做錯的就會被放大，做對的就會被縮小，有了這個動作，就能讓小孩就能更集中注意力在那些比較大的圖片</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於是父母就說，的確香蕉是黃色的但只靠這樣是不夠的，你還能不能找到其他規則呢</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於是小孩就看了看圖片，發現這邊有根大大的綠色香蕉，於是他就說香蕉也可能是綠色的</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父母就再把綠色的這條規則，會做錯的圖片標記出來，可以看到他在上面這些黃色的香蕉會做錯，下面綠的檸檬會做錯</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5</a:t>
            </a:fld>
            <a:endParaRPr lang="en-US" dirty="0"/>
          </a:p>
        </p:txBody>
      </p:sp>
    </p:spTree>
    <p:extLst>
      <p:ext uri="{BB962C8B-B14F-4D97-AF65-F5344CB8AC3E}">
        <p14:creationId xmlns:p14="http://schemas.microsoft.com/office/powerpoint/2010/main" xmlns="" val="42231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於是再一次經過縮放圖片的動作，小孩又在發現出大部分的香蕉都是長條</a:t>
            </a:r>
            <a:endParaRPr lang="en-US" altLang="zh-TW" dirty="0" smtClean="0"/>
          </a:p>
          <a:p>
            <a:r>
              <a:rPr lang="zh-TW" altLang="en-US" dirty="0" smtClean="0"/>
              <a:t>長條狀的規則會在這邊彎彎的香蕉，和下面長條狀的茄子會犯錯</a:t>
            </a:r>
            <a:endParaRPr lang="en-US" altLang="zh-TW" dirty="0" smtClean="0"/>
          </a:p>
          <a:p>
            <a:r>
              <a:rPr lang="zh-TW" altLang="en-US" dirty="0" smtClean="0"/>
              <a:t>然後父母就再繼續做一樣的動作</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6</a:t>
            </a:fld>
            <a:endParaRPr lang="en-US" dirty="0"/>
          </a:p>
        </p:txBody>
      </p:sp>
    </p:spTree>
    <p:extLst>
      <p:ext uri="{BB962C8B-B14F-4D97-AF65-F5344CB8AC3E}">
        <p14:creationId xmlns:p14="http://schemas.microsoft.com/office/powerpoint/2010/main" xmlns="" val="106356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小孩又再找到一條新的規則，就是 香蕉可能會有一些斑點</a:t>
            </a:r>
            <a:endParaRPr lang="en-US" altLang="zh-TW" dirty="0" smtClean="0"/>
          </a:p>
          <a:p>
            <a:r>
              <a:rPr lang="zh-TW" altLang="en-US" dirty="0" smtClean="0"/>
              <a:t>於是學到這邊時，小孩對於香蕉就有了一個完整的概念，就是香蕉是黃色的，也有可能是綠色的，是長條狀的，而且會可能有斑點</a:t>
            </a:r>
            <a:endParaRPr lang="en-US" altLang="zh-TW" dirty="0" smtClean="0"/>
          </a:p>
          <a:p>
            <a:r>
              <a:rPr lang="zh-TW" altLang="en-US" dirty="0" smtClean="0"/>
              <a:t>那這樣的的概念，雖然不敢說百分之百正確，但是至少比一開始只有單一條規則來的完整</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7</a:t>
            </a:fld>
            <a:endParaRPr lang="en-US" dirty="0"/>
          </a:p>
        </p:txBody>
      </p:sp>
    </p:spTree>
    <p:extLst>
      <p:ext uri="{BB962C8B-B14F-4D97-AF65-F5344CB8AC3E}">
        <p14:creationId xmlns:p14="http://schemas.microsoft.com/office/powerpoint/2010/main" xmlns="" val="1310236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於是之後 父母拿任何水果的圖片給小孩看，小孩都能使用他已經學會了的香蕉的完整概念，來分辨出這張圖片是不是一根香蕉</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8</a:t>
            </a:fld>
            <a:endParaRPr lang="en-US" dirty="0"/>
          </a:p>
        </p:txBody>
      </p:sp>
    </p:spTree>
    <p:extLst>
      <p:ext uri="{BB962C8B-B14F-4D97-AF65-F5344CB8AC3E}">
        <p14:creationId xmlns:p14="http://schemas.microsoft.com/office/powerpoint/2010/main" xmlns="" val="142361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這個例子的流程，和今天要介紹的</a:t>
            </a:r>
            <a:r>
              <a:rPr lang="en-US" altLang="zh-TW" dirty="0" err="1" smtClean="0"/>
              <a:t>adaboost</a:t>
            </a:r>
            <a:r>
              <a:rPr lang="zh-TW" altLang="en-US" dirty="0" smtClean="0"/>
              <a:t>有很多對應的關係</a:t>
            </a:r>
            <a:endParaRPr lang="en-US" altLang="zh-TW" dirty="0" smtClean="0"/>
          </a:p>
          <a:p>
            <a:r>
              <a:rPr lang="zh-TW" altLang="en-US" dirty="0" smtClean="0"/>
              <a:t>那些能幫助分辨香蕉的規則，在</a:t>
            </a:r>
            <a:r>
              <a:rPr lang="en-US" altLang="zh-TW" dirty="0" err="1" smtClean="0"/>
              <a:t>Adaboost</a:t>
            </a:r>
            <a:r>
              <a:rPr lang="zh-TW" altLang="en-US" dirty="0" smtClean="0"/>
              <a:t>裡面叫做 弱的分類器，這些規則單獨使用的時候都會犯一些錯誤，他們都並不夠正確</a:t>
            </a:r>
            <a:endParaRPr lang="en-US" altLang="zh-TW" dirty="0" smtClean="0"/>
          </a:p>
          <a:p>
            <a:r>
              <a:rPr lang="zh-TW" altLang="en-US" dirty="0" smtClean="0"/>
              <a:t>那個看著圖片就能夠找到不同規則的小孩，在</a:t>
            </a:r>
            <a:r>
              <a:rPr lang="en-US" altLang="zh-TW" dirty="0" err="1" smtClean="0"/>
              <a:t>Adaboost</a:t>
            </a:r>
            <a:r>
              <a:rPr lang="zh-TW" altLang="en-US" dirty="0" smtClean="0"/>
              <a:t> 裡面 是一個 </a:t>
            </a:r>
            <a:r>
              <a:rPr lang="en-US" altLang="zh-TW" dirty="0" smtClean="0"/>
              <a:t>weak classifier learner</a:t>
            </a:r>
            <a:r>
              <a:rPr lang="zh-TW" altLang="en-US" dirty="0" smtClean="0"/>
              <a:t>，只要給他看一些圖片就能夠學會一些簡單的規則</a:t>
            </a:r>
            <a:endParaRPr lang="en-US" altLang="zh-TW" baseline="0" dirty="0" smtClean="0"/>
          </a:p>
          <a:p>
            <a:r>
              <a:rPr lang="zh-TW" altLang="en-US" baseline="0" dirty="0" smtClean="0"/>
              <a:t>父母不斷縮放圖片這樣的動作，在</a:t>
            </a:r>
            <a:r>
              <a:rPr lang="en-US" altLang="zh-TW" baseline="0" dirty="0" err="1" smtClean="0"/>
              <a:t>Adaboost</a:t>
            </a:r>
            <a:r>
              <a:rPr lang="zh-TW" altLang="en-US" baseline="0" dirty="0" smtClean="0"/>
              <a:t>裡面叫做</a:t>
            </a:r>
            <a:r>
              <a:rPr lang="en-US" altLang="zh-TW" baseline="0" dirty="0" smtClean="0"/>
              <a:t>re-weight data</a:t>
            </a:r>
            <a:r>
              <a:rPr lang="zh-TW" altLang="en-US" baseline="0" dirty="0" smtClean="0"/>
              <a:t>，透過改變圖片的大小，來讓小孩專注在那些做錯的圖片上面，</a:t>
            </a:r>
            <a:endParaRPr lang="en-US" altLang="zh-TW" baseline="0" dirty="0" smtClean="0"/>
          </a:p>
          <a:p>
            <a:r>
              <a:rPr lang="zh-TW" altLang="en-US" baseline="0" dirty="0" smtClean="0"/>
              <a:t>最後小孩學會的香蕉分類概念，就稱為是一個強的分類器，將很多不完美的規則融合在一起，就會得到比較且複雜的概念</a:t>
            </a:r>
            <a:endParaRPr lang="en-US" altLang="zh-TW" baseline="0"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9</a:t>
            </a:fld>
            <a:endParaRPr lang="en-US"/>
          </a:p>
        </p:txBody>
      </p:sp>
    </p:spTree>
    <p:extLst>
      <p:ext uri="{BB962C8B-B14F-4D97-AF65-F5344CB8AC3E}">
        <p14:creationId xmlns:p14="http://schemas.microsoft.com/office/powerpoint/2010/main" xmlns="" val="1240674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descr="Garmin_LGO_007.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164603" y="2746298"/>
            <a:ext cx="2728984" cy="745986"/>
          </a:xfrm>
          <a:prstGeom prst="rect">
            <a:avLst/>
          </a:prstGeom>
        </p:spPr>
      </p:pic>
    </p:spTree>
    <p:extLst>
      <p:ext uri="{BB962C8B-B14F-4D97-AF65-F5344CB8AC3E}">
        <p14:creationId xmlns:p14="http://schemas.microsoft.com/office/powerpoint/2010/main" xmlns="" val="92168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olid Blac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142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line + Copy">
    <p:spTree>
      <p:nvGrpSpPr>
        <p:cNvPr id="1" name=""/>
        <p:cNvGrpSpPr/>
        <p:nvPr/>
      </p:nvGrpSpPr>
      <p:grpSpPr>
        <a:xfrm>
          <a:off x="0" y="0"/>
          <a:ext cx="0" cy="0"/>
          <a:chOff x="0" y="0"/>
          <a:chExt cx="0" cy="0"/>
        </a:xfrm>
      </p:grpSpPr>
      <p:sp>
        <p:nvSpPr>
          <p:cNvPr id="9" name="Text Placeholder 2"/>
          <p:cNvSpPr>
            <a:spLocks noGrp="1"/>
          </p:cNvSpPr>
          <p:nvPr>
            <p:ph idx="1"/>
          </p:nvPr>
        </p:nvSpPr>
        <p:spPr>
          <a:xfrm>
            <a:off x="228600" y="1143000"/>
            <a:ext cx="8689622" cy="338554"/>
          </a:xfrm>
          <a:prstGeom prst="rect">
            <a:avLst/>
          </a:prstGeom>
        </p:spPr>
        <p:txBody>
          <a:bodyPr vert="horz" wrap="square" lIns="0" tIns="0" rIns="0" bIns="0" rtlCol="0">
            <a:spAutoFit/>
          </a:bodyPr>
          <a:lstStyle>
            <a:lvl1pPr>
              <a:defRPr sz="2200" b="0" i="0">
                <a:solidFill>
                  <a:schemeClr val="tx1"/>
                </a:solidFill>
              </a:defRPr>
            </a:lvl1pPr>
          </a:lstStyle>
          <a:p>
            <a:pPr lvl="0"/>
            <a:r>
              <a:rPr lang="en-US" smtClean="0"/>
              <a:t>Click to edit Master text styles</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272559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9" name="Text Placeholder 2"/>
          <p:cNvSpPr>
            <a:spLocks noGrp="1"/>
          </p:cNvSpPr>
          <p:nvPr>
            <p:ph idx="1"/>
          </p:nvPr>
        </p:nvSpPr>
        <p:spPr>
          <a:xfrm>
            <a:off x="228600" y="1143000"/>
            <a:ext cx="4343400" cy="338554"/>
          </a:xfrm>
          <a:prstGeom prst="rect">
            <a:avLst/>
          </a:prstGeom>
        </p:spPr>
        <p:txBody>
          <a:bodyPr vert="horz" wrap="square" lIns="0" tIns="0" rIns="0" bIns="0" rtlCol="0">
            <a:spAutoFit/>
          </a:bodyPr>
          <a:lstStyle/>
          <a:p>
            <a:pPr lvl="0"/>
            <a:r>
              <a:rPr lang="en-US" dirty="0" smtClean="0"/>
              <a:t>Click to edit Master text styles</a:t>
            </a:r>
          </a:p>
        </p:txBody>
      </p:sp>
      <p:sp>
        <p:nvSpPr>
          <p:cNvPr id="3" name="Picture Placeholder 2"/>
          <p:cNvSpPr>
            <a:spLocks noGrp="1"/>
          </p:cNvSpPr>
          <p:nvPr>
            <p:ph type="pic" sz="quarter" idx="11"/>
          </p:nvPr>
        </p:nvSpPr>
        <p:spPr>
          <a:xfrm>
            <a:off x="4797425" y="1143000"/>
            <a:ext cx="4106863" cy="4799013"/>
          </a:xfrm>
        </p:spPr>
        <p:txBody>
          <a:bodyPr/>
          <a:lstStyle/>
          <a:p>
            <a:r>
              <a:rPr lang="en-US" dirty="0" smtClean="0"/>
              <a:t>Drag picture to placeholder or click icon to add</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8"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347951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age Lef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dirty="0"/>
          </a:p>
        </p:txBody>
      </p:sp>
      <p:sp>
        <p:nvSpPr>
          <p:cNvPr id="9" name="Text Placeholder 2"/>
          <p:cNvSpPr>
            <a:spLocks noGrp="1"/>
          </p:cNvSpPr>
          <p:nvPr>
            <p:ph idx="1"/>
          </p:nvPr>
        </p:nvSpPr>
        <p:spPr>
          <a:xfrm>
            <a:off x="4572000" y="1143000"/>
            <a:ext cx="4343400" cy="338554"/>
          </a:xfrm>
          <a:prstGeom prst="rect">
            <a:avLst/>
          </a:prstGeom>
        </p:spPr>
        <p:txBody>
          <a:bodyPr vert="horz" wrap="square" lIns="0" tIns="0" rIns="0" bIns="0" rtlCol="0">
            <a:spAutoFit/>
          </a:bodyPr>
          <a:lstStyle/>
          <a:p>
            <a:pPr lvl="0"/>
            <a:r>
              <a:rPr lang="en-US" smtClean="0"/>
              <a:t>Click to edit Master text styles</a:t>
            </a:r>
          </a:p>
        </p:txBody>
      </p:sp>
      <p:sp>
        <p:nvSpPr>
          <p:cNvPr id="3" name="Picture Placeholder 2"/>
          <p:cNvSpPr>
            <a:spLocks noGrp="1"/>
          </p:cNvSpPr>
          <p:nvPr>
            <p:ph type="pic" sz="quarter" idx="11"/>
          </p:nvPr>
        </p:nvSpPr>
        <p:spPr>
          <a:xfrm>
            <a:off x="228600" y="1143000"/>
            <a:ext cx="4106863" cy="4799013"/>
          </a:xfrm>
        </p:spPr>
        <p:txBody>
          <a:bodyPr/>
          <a:lstStyle/>
          <a:p>
            <a:r>
              <a:rPr lang="en-US" smtClean="0"/>
              <a:t>Drag picture to placeholder or click icon to add</a:t>
            </a:r>
            <a:endParaRPr lang="en-US"/>
          </a:p>
        </p:txBody>
      </p:sp>
      <p:sp>
        <p:nvSpPr>
          <p:cNvPr id="7"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324692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Custom Long Image">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idx="1"/>
          </p:nvPr>
        </p:nvSpPr>
        <p:spPr>
          <a:xfrm>
            <a:off x="228600" y="1143000"/>
            <a:ext cx="8689622" cy="338554"/>
          </a:xfrm>
          <a:prstGeom prst="rect">
            <a:avLst/>
          </a:prstGeom>
        </p:spPr>
        <p:txBody>
          <a:bodyPr vert="horz" wrap="square" lIns="0" tIns="0" rIns="0" bIns="0" rtlCol="0">
            <a:spAutoFit/>
          </a:bodyPr>
          <a:lstStyle>
            <a:lvl1pPr>
              <a:defRPr sz="2200" b="0" i="0">
                <a:solidFill>
                  <a:schemeClr val="tx1"/>
                </a:solidFill>
              </a:defRPr>
            </a:lvl1pPr>
          </a:lstStyle>
          <a:p>
            <a:pPr lvl="0"/>
            <a:r>
              <a:rPr lang="en-US" smtClean="0"/>
              <a:t>Click to edit Master text styles</a:t>
            </a:r>
          </a:p>
        </p:txBody>
      </p:sp>
      <p:sp>
        <p:nvSpPr>
          <p:cNvPr id="3" name="Picture Placeholder 2"/>
          <p:cNvSpPr>
            <a:spLocks noGrp="1"/>
          </p:cNvSpPr>
          <p:nvPr>
            <p:ph type="pic" sz="quarter" idx="11"/>
          </p:nvPr>
        </p:nvSpPr>
        <p:spPr>
          <a:xfrm>
            <a:off x="228601" y="2954865"/>
            <a:ext cx="8689622" cy="3005138"/>
          </a:xfrm>
        </p:spPr>
        <p:txBody>
          <a:bodyPr/>
          <a:lstStyle/>
          <a:p>
            <a:r>
              <a:rPr lang="en-US" smtClean="0"/>
              <a:t>Drag picture to placeholder or click icon to add</a:t>
            </a:r>
            <a:endParaRPr lang="en-US" dirty="0"/>
          </a:p>
        </p:txBody>
      </p:sp>
      <p:sp>
        <p:nvSpPr>
          <p:cNvPr id="8"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301508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hart Placeholder 4"/>
          <p:cNvSpPr>
            <a:spLocks noGrp="1"/>
          </p:cNvSpPr>
          <p:nvPr>
            <p:ph type="chart" sz="quarter" idx="11"/>
          </p:nvPr>
        </p:nvSpPr>
        <p:spPr>
          <a:xfrm>
            <a:off x="228600" y="1143000"/>
            <a:ext cx="8689622" cy="4813300"/>
          </a:xfrm>
        </p:spPr>
        <p:txBody>
          <a:bodyPr/>
          <a:lstStyle/>
          <a:p>
            <a:r>
              <a:rPr lang="en-US" smtClean="0"/>
              <a:t>Click icon to add chart</a:t>
            </a:r>
            <a:endParaRPr lang="en-US" dirty="0"/>
          </a:p>
        </p:txBody>
      </p:sp>
      <p:sp>
        <p:nvSpPr>
          <p:cNvPr id="7"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209824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420036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lid White">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93043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olid White">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72677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168"/>
            <a:ext cx="9144222" cy="6858167"/>
            <a:chOff x="12330" y="-168"/>
            <a:chExt cx="9144222" cy="6858167"/>
          </a:xfrm>
        </p:grpSpPr>
        <p:pic>
          <p:nvPicPr>
            <p:cNvPr id="6" name="Picture 5" descr="Inverse_bar_hires2.jpg"/>
            <p:cNvPicPr>
              <a:picLocks noChangeAspect="1"/>
            </p:cNvPicPr>
            <p:nvPr userDrawn="1"/>
          </p:nvPicPr>
          <p:blipFill>
            <a:blip r:embed="rId12">
              <a:extLst>
                <a:ext uri="{28A0092B-C50C-407E-A947-70E740481C1C}">
                  <a14:useLocalDpi xmlns:a14="http://schemas.microsoft.com/office/drawing/2010/main" xmlns="" val="0"/>
                </a:ext>
              </a:extLst>
            </a:blip>
            <a:stretch>
              <a:fillRect/>
            </a:stretch>
          </p:blipFill>
          <p:spPr>
            <a:xfrm>
              <a:off x="12330" y="-168"/>
              <a:ext cx="9144222" cy="6858167"/>
            </a:xfrm>
            <a:prstGeom prst="rect">
              <a:avLst/>
            </a:prstGeom>
          </p:spPr>
        </p:pic>
        <p:pic>
          <p:nvPicPr>
            <p:cNvPr id="7" name="Picture 6" descr="Garmin_Logo_Rgsd_CMYK black.jpg"/>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7870855" y="6290685"/>
              <a:ext cx="961204" cy="259525"/>
            </a:xfrm>
            <a:prstGeom prst="rect">
              <a:avLst/>
            </a:prstGeom>
          </p:spPr>
        </p:pic>
      </p:grpSp>
      <p:sp>
        <p:nvSpPr>
          <p:cNvPr id="2" name="Title Placeholder 1"/>
          <p:cNvSpPr>
            <a:spLocks noGrp="1"/>
          </p:cNvSpPr>
          <p:nvPr>
            <p:ph type="title"/>
          </p:nvPr>
        </p:nvSpPr>
        <p:spPr>
          <a:xfrm>
            <a:off x="228600" y="228600"/>
            <a:ext cx="5849483" cy="553998"/>
          </a:xfrm>
          <a:prstGeom prst="rect">
            <a:avLst/>
          </a:prstGeom>
        </p:spPr>
        <p:txBody>
          <a:bodyPr vert="horz" wrap="non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143000"/>
            <a:ext cx="8229600" cy="369332"/>
          </a:xfrm>
          <a:prstGeom prst="rect">
            <a:avLst/>
          </a:prstGeom>
        </p:spPr>
        <p:txBody>
          <a:bodyPr vert="horz" lIns="0" tIns="0" rIns="0" bIns="0" rtlCol="0">
            <a:spAutoFit/>
          </a:bodyPr>
          <a:lstStyle/>
          <a:p>
            <a:pPr lvl="0"/>
            <a:r>
              <a:rPr lang="en-US" dirty="0" smtClean="0"/>
              <a:t>Click to edit Master text styles</a:t>
            </a:r>
          </a:p>
        </p:txBody>
      </p:sp>
      <p:sp>
        <p:nvSpPr>
          <p:cNvPr id="8" name="Slide Number Placeholder 2"/>
          <p:cNvSpPr>
            <a:spLocks noGrp="1"/>
          </p:cNvSpPr>
          <p:nvPr>
            <p:ph type="sldNum" sz="quarter" idx="4"/>
          </p:nvPr>
        </p:nvSpPr>
        <p:spPr>
          <a:xfrm>
            <a:off x="979" y="6404172"/>
            <a:ext cx="513926" cy="284230"/>
          </a:xfrm>
          <a:prstGeom prst="rect">
            <a:avLst/>
          </a:prstGeom>
        </p:spPr>
        <p:txBody>
          <a:bodyPr/>
          <a:lstStyle>
            <a:lvl1pPr algn="l">
              <a:defRPr sz="1050" b="0"/>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xmlns="" val="9500831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1" r:id="rId9"/>
    <p:sldLayoutId id="2147483680" r:id="rId10"/>
  </p:sldLayoutIdLst>
  <p:hf hdr="0" ftr="0" dt="0"/>
  <p:txStyles>
    <p:titleStyle>
      <a:lvl1pPr algn="l" defTabSz="457200" rtl="0" eaLnBrk="1" latinLnBrk="0" hangingPunct="1">
        <a:spcBef>
          <a:spcPct val="0"/>
        </a:spcBef>
        <a:buNone/>
        <a:defRPr sz="3600" b="0" i="0" kern="1200">
          <a:solidFill>
            <a:srgbClr val="297DD3"/>
          </a:solidFill>
          <a:latin typeface="Arial"/>
          <a:ea typeface="+mj-ea"/>
          <a:cs typeface="+mj-cs"/>
        </a:defRPr>
      </a:lvl1pPr>
    </p:titleStyle>
    <p:bodyStyle>
      <a:lvl1pPr marL="0" indent="0" algn="l" defTabSz="457200" rtl="0" eaLnBrk="1" latinLnBrk="0" hangingPunct="1">
        <a:spcBef>
          <a:spcPct val="20000"/>
        </a:spcBef>
        <a:buFont typeface="Arial"/>
        <a:buNone/>
        <a:defRPr sz="2400" b="0" i="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png"/><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8.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9.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 Id="rId9"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3.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685800" y="3727121"/>
            <a:ext cx="7772400" cy="1469707"/>
          </a:xfrm>
          <a:prstGeom prst="rect">
            <a:avLst/>
          </a:prstGeom>
        </p:spPr>
        <p:txBody>
          <a:bodyPr/>
          <a:lstStyle>
            <a:lvl1pPr algn="l" defTabSz="457200" rtl="0" eaLnBrk="1" latinLnBrk="0" hangingPunct="1">
              <a:spcBef>
                <a:spcPct val="0"/>
              </a:spcBef>
              <a:buNone/>
              <a:defRPr sz="3600" b="0" i="0" kern="1200">
                <a:solidFill>
                  <a:srgbClr val="297DD3"/>
                </a:solidFill>
                <a:latin typeface="Arial"/>
                <a:ea typeface="+mj-ea"/>
                <a:cs typeface="+mj-cs"/>
              </a:defRPr>
            </a:lvl1pPr>
          </a:lstStyle>
          <a:p>
            <a:pPr algn="ctr"/>
            <a:r>
              <a:rPr lang="en-US" altLang="zh-TW" dirty="0" smtClean="0">
                <a:solidFill>
                  <a:schemeClr val="tx1"/>
                </a:solidFill>
                <a:latin typeface="+mj-lt"/>
              </a:rPr>
              <a:t>Introduce to </a:t>
            </a:r>
            <a:r>
              <a:rPr lang="en-US" altLang="zh-TW" dirty="0" err="1" smtClean="0">
                <a:solidFill>
                  <a:schemeClr val="tx1"/>
                </a:solidFill>
                <a:latin typeface="+mj-lt"/>
              </a:rPr>
              <a:t>Adaboost</a:t>
            </a:r>
            <a:r>
              <a:rPr lang="en-US" altLang="zh-TW" dirty="0" smtClean="0">
                <a:solidFill>
                  <a:schemeClr val="tx1"/>
                </a:solidFill>
                <a:latin typeface="+mj-lt"/>
              </a:rPr>
              <a:t> Algorithm and</a:t>
            </a:r>
            <a:br>
              <a:rPr lang="en-US" altLang="zh-TW" dirty="0" smtClean="0">
                <a:solidFill>
                  <a:schemeClr val="tx1"/>
                </a:solidFill>
                <a:latin typeface="+mj-lt"/>
              </a:rPr>
            </a:br>
            <a:r>
              <a:rPr lang="en-US" altLang="zh-TW" dirty="0" smtClean="0">
                <a:solidFill>
                  <a:schemeClr val="tx1"/>
                </a:solidFill>
                <a:latin typeface="+mj-lt"/>
              </a:rPr>
              <a:t>Vehicle Detection</a:t>
            </a:r>
          </a:p>
          <a:p>
            <a:pPr algn="ctr"/>
            <a:r>
              <a:rPr lang="en-US" altLang="zh-TW" sz="2000" dirty="0" smtClean="0">
                <a:solidFill>
                  <a:schemeClr val="tx1"/>
                </a:solidFill>
                <a:latin typeface="+mj-lt"/>
              </a:rPr>
              <a:t>Leon  07-28-2015</a:t>
            </a:r>
            <a:r>
              <a:rPr lang="zh-TW" altLang="en-US" sz="2000" dirty="0" smtClean="0">
                <a:solidFill>
                  <a:schemeClr val="tx1"/>
                </a:solidFill>
                <a:latin typeface="+mj-lt"/>
              </a:rPr>
              <a:t/>
            </a:r>
            <a:br>
              <a:rPr lang="zh-TW" altLang="en-US" sz="2000" dirty="0" smtClean="0">
                <a:solidFill>
                  <a:schemeClr val="tx1"/>
                </a:solidFill>
                <a:latin typeface="+mj-lt"/>
              </a:rPr>
            </a:br>
            <a:endParaRPr lang="zh-TW" altLang="en-US" sz="2000" dirty="0">
              <a:solidFill>
                <a:schemeClr val="tx1"/>
              </a:solidFill>
              <a:latin typeface="+mj-lt"/>
            </a:endParaRPr>
          </a:p>
        </p:txBody>
      </p:sp>
    </p:spTree>
    <p:extLst>
      <p:ext uri="{BB962C8B-B14F-4D97-AF65-F5344CB8AC3E}">
        <p14:creationId xmlns:p14="http://schemas.microsoft.com/office/powerpoint/2010/main" xmlns="" val="3730043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1412246" cy="492443"/>
          </a:xfrm>
        </p:spPr>
        <p:txBody>
          <a:bodyPr/>
          <a:lstStyle/>
          <a:p>
            <a:pPr marL="342900" indent="-342900"/>
            <a:r>
              <a:rPr lang="en-US" altLang="zh-TW" sz="3200" dirty="0" smtClean="0">
                <a:solidFill>
                  <a:schemeClr val="tx1"/>
                </a:solidFill>
                <a:latin typeface="+mj-lt"/>
              </a:rPr>
              <a:t>Agenda</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471720"/>
          </a:xfrm>
          <a:prstGeom prst="rect">
            <a:avLst/>
          </a:prstGeom>
        </p:spPr>
        <p:txBody>
          <a:bodyPr vert="horz" wrap="square" lIns="0" tIns="0" rIns="0" bIns="0" rtlCol="0">
            <a:spAutoFit/>
          </a:bodyPr>
          <a:lstStyle/>
          <a:p>
            <a:pPr marL="742950" indent="-457200">
              <a:spcBef>
                <a:spcPct val="20000"/>
              </a:spcBef>
              <a:buFont typeface="+mj-lt"/>
              <a:buAutoNum type="arabicPeriod"/>
              <a:defRPr/>
            </a:pPr>
            <a:r>
              <a:rPr lang="en-US" altLang="zh-TW" sz="2400" dirty="0" smtClean="0">
                <a:solidFill>
                  <a:schemeClr val="bg1">
                    <a:lumMod val="75000"/>
                  </a:schemeClr>
                </a:solidFill>
              </a:rPr>
              <a:t>A simple example</a:t>
            </a:r>
            <a:endParaRPr lang="en-US" altLang="zh-TW" sz="2400" dirty="0" smtClean="0"/>
          </a:p>
          <a:p>
            <a:pPr marL="742950" indent="-457200">
              <a:spcBef>
                <a:spcPct val="20000"/>
              </a:spcBef>
              <a:buFont typeface="+mj-lt"/>
              <a:buAutoNum type="arabicPeriod"/>
              <a:defRPr/>
            </a:pPr>
            <a:r>
              <a:rPr lang="en-US" altLang="zh-TW" sz="2400" dirty="0" err="1" smtClean="0"/>
              <a:t>Adaboost</a:t>
            </a:r>
            <a:endParaRPr lang="en-US" altLang="zh-TW" sz="2400" dirty="0"/>
          </a:p>
          <a:p>
            <a:pPr marL="1200150" lvl="1" indent="-457200">
              <a:spcBef>
                <a:spcPct val="20000"/>
              </a:spcBef>
              <a:buFont typeface="Arial" panose="020B0604020202020204" pitchFamily="34" charset="0"/>
              <a:buChar char="•"/>
              <a:defRPr/>
            </a:pPr>
            <a:r>
              <a:rPr lang="en-US" altLang="zh-TW" sz="2400" dirty="0"/>
              <a:t>Binary classification </a:t>
            </a:r>
            <a:r>
              <a:rPr lang="en-US" altLang="zh-TW" sz="2400" dirty="0" smtClean="0"/>
              <a:t>problems</a:t>
            </a:r>
          </a:p>
          <a:p>
            <a:pPr marL="1200150" lvl="1" indent="-457200">
              <a:spcBef>
                <a:spcPct val="20000"/>
              </a:spcBef>
              <a:buFont typeface="Arial" panose="020B0604020202020204" pitchFamily="34" charset="0"/>
              <a:buChar char="•"/>
              <a:defRPr/>
            </a:pPr>
            <a:r>
              <a:rPr lang="en-US" altLang="zh-TW" sz="2400" dirty="0"/>
              <a:t>Weak classifier </a:t>
            </a:r>
            <a:r>
              <a:rPr lang="en-US" altLang="zh-TW" sz="2400" dirty="0" smtClean="0"/>
              <a:t>learner</a:t>
            </a:r>
          </a:p>
          <a:p>
            <a:pPr marL="1200150" lvl="1" indent="-457200">
              <a:spcBef>
                <a:spcPct val="20000"/>
              </a:spcBef>
              <a:buFont typeface="Arial" panose="020B0604020202020204" pitchFamily="34" charset="0"/>
              <a:buChar char="•"/>
              <a:defRPr/>
            </a:pPr>
            <a:r>
              <a:rPr lang="en-US" altLang="zh-TW" sz="2400" dirty="0" smtClean="0"/>
              <a:t>Weak </a:t>
            </a:r>
            <a:r>
              <a:rPr lang="en-US" altLang="zh-TW" sz="2400" dirty="0"/>
              <a:t>classifiers</a:t>
            </a:r>
          </a:p>
          <a:p>
            <a:pPr marL="1200150" lvl="1" indent="-457200">
              <a:spcBef>
                <a:spcPct val="20000"/>
              </a:spcBef>
              <a:buFont typeface="Arial" panose="020B0604020202020204" pitchFamily="34" charset="0"/>
              <a:buChar char="•"/>
              <a:defRPr/>
            </a:pPr>
            <a:r>
              <a:rPr lang="en-US" altLang="zh-TW" sz="2400" dirty="0" smtClean="0"/>
              <a:t>Re-weight </a:t>
            </a:r>
            <a:r>
              <a:rPr lang="en-US" altLang="zh-TW" sz="2400" dirty="0"/>
              <a:t>data</a:t>
            </a:r>
          </a:p>
          <a:p>
            <a:pPr marL="1200150" lvl="1" indent="-457200">
              <a:spcBef>
                <a:spcPct val="20000"/>
              </a:spcBef>
              <a:buFont typeface="Arial" panose="020B0604020202020204" pitchFamily="34" charset="0"/>
              <a:buChar char="•"/>
              <a:defRPr/>
            </a:pPr>
            <a:r>
              <a:rPr lang="en-US" altLang="zh-TW" sz="2400" dirty="0"/>
              <a:t>Strong </a:t>
            </a:r>
            <a:r>
              <a:rPr lang="en-US" altLang="zh-TW" sz="2400" dirty="0" smtClean="0"/>
              <a:t>classifier</a:t>
            </a:r>
            <a:endParaRPr lang="en-US" altLang="zh-TW" sz="2400" dirty="0" smtClean="0">
              <a:solidFill>
                <a:schemeClr val="bg1">
                  <a:lumMod val="75000"/>
                </a:schemeClr>
              </a:solidFill>
            </a:endParaRPr>
          </a:p>
          <a:p>
            <a:pPr marL="742950" indent="-457200">
              <a:spcBef>
                <a:spcPct val="20000"/>
              </a:spcBef>
              <a:buFont typeface="+mj-lt"/>
              <a:buAutoNum type="arabicPeriod"/>
              <a:defRPr/>
            </a:pPr>
            <a:r>
              <a:rPr lang="en-US" altLang="zh-TW" sz="2400" dirty="0" smtClean="0">
                <a:solidFill>
                  <a:schemeClr val="bg1">
                    <a:lumMod val="75000"/>
                  </a:schemeClr>
                </a:solidFill>
              </a:rPr>
              <a:t>Vehicle detection</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61939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5398914" cy="492443"/>
          </a:xfrm>
        </p:spPr>
        <p:txBody>
          <a:bodyPr/>
          <a:lstStyle/>
          <a:p>
            <a:pPr marL="342900" indent="-342900"/>
            <a:r>
              <a:rPr lang="en-US" altLang="zh-TW" sz="3200" dirty="0" smtClean="0">
                <a:solidFill>
                  <a:schemeClr val="tx1"/>
                </a:solidFill>
                <a:latin typeface="+mj-lt"/>
              </a:rPr>
              <a:t>Binary classification problems</a:t>
            </a:r>
            <a:endParaRPr lang="en-US" altLang="zh-TW" sz="3200" dirty="0">
              <a:solidFill>
                <a:schemeClr val="tx1"/>
              </a:solidFill>
              <a:latin typeface="+mj-lt"/>
            </a:endParaRPr>
          </a:p>
        </p:txBody>
      </p:sp>
      <p:sp>
        <p:nvSpPr>
          <p:cNvPr id="5" name="Content Placeholder 2"/>
          <p:cNvSpPr txBox="1">
            <a:spLocks/>
          </p:cNvSpPr>
          <p:nvPr/>
        </p:nvSpPr>
        <p:spPr>
          <a:xfrm>
            <a:off x="228600" y="986319"/>
            <a:ext cx="8689622" cy="1698927"/>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A banana?        </a:t>
            </a:r>
            <a:r>
              <a:rPr lang="en-US" altLang="zh-TW" sz="2400" dirty="0" smtClean="0"/>
              <a:t>{</a:t>
            </a:r>
            <a:r>
              <a:rPr lang="zh-TW" altLang="en-US" sz="2400" dirty="0" smtClean="0"/>
              <a:t> </a:t>
            </a:r>
            <a:r>
              <a:rPr lang="en-US" altLang="zh-TW" sz="2400" dirty="0" smtClean="0">
                <a:solidFill>
                  <a:srgbClr val="3F48CC"/>
                </a:solidFill>
              </a:rPr>
              <a:t>yes</a:t>
            </a:r>
            <a:r>
              <a:rPr lang="en-US" altLang="zh-TW" sz="2400" dirty="0" smtClean="0"/>
              <a:t>,</a:t>
            </a:r>
            <a:r>
              <a:rPr lang="zh-TW" altLang="en-US" sz="2400" dirty="0" smtClean="0"/>
              <a:t>   </a:t>
            </a:r>
            <a:r>
              <a:rPr lang="en-US" altLang="zh-TW" sz="2400" dirty="0" smtClean="0">
                <a:solidFill>
                  <a:srgbClr val="F37278"/>
                </a:solidFill>
              </a:rPr>
              <a:t>no</a:t>
            </a:r>
            <a:r>
              <a:rPr lang="zh-TW" altLang="en-US" sz="2400" dirty="0" smtClean="0">
                <a:solidFill>
                  <a:srgbClr val="F37278"/>
                </a:solidFill>
              </a:rPr>
              <a:t> </a:t>
            </a:r>
            <a:r>
              <a:rPr lang="en-US" altLang="zh-TW" sz="2400" dirty="0" smtClean="0"/>
              <a:t>}</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742950" indent="-457200">
              <a:spcBef>
                <a:spcPct val="20000"/>
              </a:spcBef>
              <a:buSzPct val="70000"/>
              <a:buFont typeface="Wingdings" pitchFamily="2" charset="2"/>
              <a:buChar char="l"/>
              <a:defRPr/>
            </a:pPr>
            <a:r>
              <a:rPr lang="en-US" altLang="zh-TW" sz="2400" dirty="0" smtClean="0"/>
              <a:t>S</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tock market ? {</a:t>
            </a: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400" b="0" i="0" u="none" strike="noStrike" kern="1200" cap="none" spc="0" normalizeH="0" baseline="0" noProof="0" dirty="0" smtClean="0">
                <a:ln>
                  <a:noFill/>
                </a:ln>
                <a:solidFill>
                  <a:srgbClr val="3F48CC"/>
                </a:solidFill>
                <a:effectLst/>
                <a:uLnTx/>
                <a:uFillTx/>
                <a:latin typeface="+mn-lt"/>
                <a:ea typeface="+mn-ea"/>
                <a:cs typeface="+mn-cs"/>
              </a:rPr>
              <a:t>up</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a:t>
            </a: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400" b="0" i="0" u="none" strike="noStrike" kern="1200" cap="none" spc="0" normalizeH="0" baseline="0" noProof="0" dirty="0" smtClean="0">
                <a:ln>
                  <a:noFill/>
                </a:ln>
                <a:solidFill>
                  <a:srgbClr val="F37278"/>
                </a:solidFill>
                <a:effectLst/>
                <a:uLnTx/>
                <a:uFillTx/>
                <a:latin typeface="+mn-lt"/>
                <a:ea typeface="+mn-ea"/>
                <a:cs typeface="+mn-cs"/>
              </a:rPr>
              <a:t>down</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a:t>
            </a:r>
          </a:p>
          <a:p>
            <a:pPr marL="742950" indent="-457200">
              <a:spcBef>
                <a:spcPct val="20000"/>
              </a:spcBef>
              <a:buSzPct val="70000"/>
              <a:buFont typeface="Wingdings" pitchFamily="2" charset="2"/>
              <a:buChar char="l"/>
            </a:pPr>
            <a:r>
              <a:rPr lang="en-US" altLang="zh-TW" sz="2400" dirty="0" smtClean="0"/>
              <a:t>Email?              { </a:t>
            </a:r>
            <a:r>
              <a:rPr lang="en-US" altLang="zh-TW" sz="2400" dirty="0" smtClean="0">
                <a:solidFill>
                  <a:srgbClr val="3F48CC"/>
                </a:solidFill>
              </a:rPr>
              <a:t>spam</a:t>
            </a:r>
            <a:r>
              <a:rPr lang="en-US" altLang="zh-TW" sz="2400" dirty="0" smtClean="0"/>
              <a:t>, </a:t>
            </a:r>
            <a:r>
              <a:rPr lang="en-US" altLang="zh-TW" sz="2400" dirty="0" smtClean="0">
                <a:solidFill>
                  <a:srgbClr val="F37278"/>
                </a:solidFill>
              </a:rPr>
              <a:t>non-spam</a:t>
            </a:r>
            <a:r>
              <a:rPr lang="en-US" altLang="zh-TW" sz="2400" dirty="0" smtClean="0"/>
              <a:t> }</a:t>
            </a:r>
          </a:p>
          <a:p>
            <a:pPr marL="742950" indent="-457200">
              <a:spcBef>
                <a:spcPct val="20000"/>
              </a:spcBef>
              <a:buSzPct val="70000"/>
              <a:buFont typeface="Wingdings" pitchFamily="2" charset="2"/>
              <a:buChar char="l"/>
            </a:pPr>
            <a:r>
              <a:rPr lang="en-US" altLang="zh-TW" sz="2400" dirty="0" smtClean="0"/>
              <a:t>Sleep quality?  { </a:t>
            </a:r>
            <a:r>
              <a:rPr lang="en-US" altLang="zh-TW" sz="2400" dirty="0" smtClean="0">
                <a:solidFill>
                  <a:srgbClr val="3F48CC"/>
                </a:solidFill>
              </a:rPr>
              <a:t>good</a:t>
            </a:r>
            <a:r>
              <a:rPr lang="en-US" altLang="zh-TW" sz="2400" dirty="0" smtClean="0"/>
              <a:t>, </a:t>
            </a:r>
            <a:r>
              <a:rPr lang="en-US" altLang="zh-TW" sz="2400" dirty="0" smtClean="0">
                <a:solidFill>
                  <a:srgbClr val="F37278"/>
                </a:solidFill>
              </a:rPr>
              <a:t>bad</a:t>
            </a:r>
            <a:r>
              <a:rPr lang="en-US" altLang="zh-TW" sz="2400" dirty="0" smtClean="0"/>
              <a:t> }</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7686" name="Picture 38" descr="D:\ComputerVision\Github\AdaBoostExample\Presentation\Data_16.png"/>
          <p:cNvPicPr>
            <a:picLocks noChangeAspect="1" noChangeArrowheads="1"/>
          </p:cNvPicPr>
          <p:nvPr/>
        </p:nvPicPr>
        <p:blipFill>
          <a:blip r:embed="rId3"/>
          <a:srcRect/>
          <a:stretch>
            <a:fillRect/>
          </a:stretch>
        </p:blipFill>
        <p:spPr bwMode="auto">
          <a:xfrm>
            <a:off x="246478" y="3497404"/>
            <a:ext cx="2770639" cy="2532895"/>
          </a:xfrm>
          <a:prstGeom prst="rect">
            <a:avLst/>
          </a:prstGeom>
          <a:noFill/>
        </p:spPr>
      </p:pic>
      <p:cxnSp>
        <p:nvCxnSpPr>
          <p:cNvPr id="18" name="直線接點 17"/>
          <p:cNvCxnSpPr/>
          <p:nvPr/>
        </p:nvCxnSpPr>
        <p:spPr>
          <a:xfrm flipH="1">
            <a:off x="1246207" y="3679623"/>
            <a:ext cx="828000" cy="223200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橢圓 26"/>
          <p:cNvSpPr/>
          <p:nvPr/>
        </p:nvSpPr>
        <p:spPr>
          <a:xfrm>
            <a:off x="1484717" y="5516250"/>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0" name="橢圓 29"/>
          <p:cNvSpPr/>
          <p:nvPr/>
        </p:nvSpPr>
        <p:spPr>
          <a:xfrm>
            <a:off x="2296299" y="537972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1" name="橢圓 30"/>
          <p:cNvSpPr/>
          <p:nvPr/>
        </p:nvSpPr>
        <p:spPr>
          <a:xfrm>
            <a:off x="2204581" y="412592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2" name="橢圓 31"/>
          <p:cNvSpPr/>
          <p:nvPr/>
        </p:nvSpPr>
        <p:spPr>
          <a:xfrm>
            <a:off x="2433195" y="465715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27687" name="Picture 39" descr="D:\ComputerVision\Github\AdaBoostExample\Presentation\Data_17.png"/>
          <p:cNvPicPr>
            <a:picLocks noChangeAspect="1" noChangeArrowheads="1"/>
          </p:cNvPicPr>
          <p:nvPr/>
        </p:nvPicPr>
        <p:blipFill>
          <a:blip r:embed="rId4"/>
          <a:srcRect/>
          <a:stretch>
            <a:fillRect/>
          </a:stretch>
        </p:blipFill>
        <p:spPr bwMode="auto">
          <a:xfrm>
            <a:off x="3279911" y="3683130"/>
            <a:ext cx="2686050" cy="2371725"/>
          </a:xfrm>
          <a:prstGeom prst="rect">
            <a:avLst/>
          </a:prstGeom>
          <a:noFill/>
        </p:spPr>
      </p:pic>
      <p:sp>
        <p:nvSpPr>
          <p:cNvPr id="41" name="橢圓 40"/>
          <p:cNvSpPr/>
          <p:nvPr/>
        </p:nvSpPr>
        <p:spPr>
          <a:xfrm>
            <a:off x="4089007" y="392127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2" name="橢圓 41"/>
          <p:cNvSpPr/>
          <p:nvPr/>
        </p:nvSpPr>
        <p:spPr>
          <a:xfrm>
            <a:off x="5106646" y="437282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3" name="橢圓 42"/>
          <p:cNvSpPr/>
          <p:nvPr/>
        </p:nvSpPr>
        <p:spPr>
          <a:xfrm>
            <a:off x="5342614" y="499545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5" name="橢圓 44"/>
          <p:cNvSpPr/>
          <p:nvPr/>
        </p:nvSpPr>
        <p:spPr>
          <a:xfrm>
            <a:off x="5547814" y="379418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9" name="橢圓 48"/>
          <p:cNvSpPr/>
          <p:nvPr/>
        </p:nvSpPr>
        <p:spPr>
          <a:xfrm>
            <a:off x="5214802" y="550180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51" name="直線接點 50"/>
          <p:cNvCxnSpPr/>
          <p:nvPr/>
        </p:nvCxnSpPr>
        <p:spPr>
          <a:xfrm>
            <a:off x="3291164" y="3694371"/>
            <a:ext cx="2592000" cy="226800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27688" name="Picture 40" descr="D:\ComputerVision\Github\AdaBoostExample\Presentation\Data_18.png"/>
          <p:cNvPicPr>
            <a:picLocks noChangeAspect="1" noChangeArrowheads="1"/>
          </p:cNvPicPr>
          <p:nvPr/>
        </p:nvPicPr>
        <p:blipFill>
          <a:blip r:embed="rId5"/>
          <a:srcRect/>
          <a:stretch>
            <a:fillRect/>
          </a:stretch>
        </p:blipFill>
        <p:spPr bwMode="auto">
          <a:xfrm>
            <a:off x="6248756" y="3703288"/>
            <a:ext cx="2647950" cy="2295525"/>
          </a:xfrm>
          <a:prstGeom prst="rect">
            <a:avLst/>
          </a:prstGeom>
          <a:noFill/>
        </p:spPr>
      </p:pic>
      <p:sp>
        <p:nvSpPr>
          <p:cNvPr id="55" name="橢圓 54"/>
          <p:cNvSpPr/>
          <p:nvPr/>
        </p:nvSpPr>
        <p:spPr>
          <a:xfrm>
            <a:off x="6927115" y="444625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6" name="橢圓 55"/>
          <p:cNvSpPr/>
          <p:nvPr/>
        </p:nvSpPr>
        <p:spPr>
          <a:xfrm>
            <a:off x="7380154" y="431982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7" name="橢圓 56"/>
          <p:cNvSpPr/>
          <p:nvPr/>
        </p:nvSpPr>
        <p:spPr>
          <a:xfrm>
            <a:off x="7482754" y="511395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8" name="橢圓 57"/>
          <p:cNvSpPr/>
          <p:nvPr/>
        </p:nvSpPr>
        <p:spPr>
          <a:xfrm>
            <a:off x="7698712" y="469918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9" name="橢圓 58"/>
          <p:cNvSpPr/>
          <p:nvPr/>
        </p:nvSpPr>
        <p:spPr>
          <a:xfrm>
            <a:off x="7277554" y="4748725"/>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 name="橢圓 2"/>
          <p:cNvSpPr/>
          <p:nvPr/>
        </p:nvSpPr>
        <p:spPr>
          <a:xfrm>
            <a:off x="6811778" y="4148834"/>
            <a:ext cx="1388877" cy="1362022"/>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3017117" y="3063586"/>
            <a:ext cx="3147015" cy="461665"/>
          </a:xfrm>
          <a:prstGeom prst="rect">
            <a:avLst/>
          </a:prstGeom>
          <a:noFill/>
        </p:spPr>
        <p:txBody>
          <a:bodyPr wrap="none" rtlCol="0">
            <a:spAutoFit/>
          </a:bodyPr>
          <a:lstStyle/>
          <a:p>
            <a:r>
              <a:rPr lang="en-US" altLang="zh-TW" sz="2400" dirty="0" smtClean="0"/>
              <a:t>Binary classifier in 2D</a:t>
            </a:r>
            <a:endParaRPr lang="zh-TW" altLang="en-US" sz="2400" dirty="0"/>
          </a:p>
        </p:txBody>
      </p:sp>
      <p:sp>
        <p:nvSpPr>
          <p:cNvPr id="50" name="等腰三角形 49"/>
          <p:cNvSpPr/>
          <p:nvPr/>
        </p:nvSpPr>
        <p:spPr>
          <a:xfrm>
            <a:off x="822330" y="403557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2" name="等腰三角形 51"/>
          <p:cNvSpPr/>
          <p:nvPr/>
        </p:nvSpPr>
        <p:spPr>
          <a:xfrm>
            <a:off x="822330" y="520010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3" name="等腰三角形 52"/>
          <p:cNvSpPr/>
          <p:nvPr/>
        </p:nvSpPr>
        <p:spPr>
          <a:xfrm>
            <a:off x="1408517" y="425990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4" name="等腰三角形 53"/>
          <p:cNvSpPr/>
          <p:nvPr/>
        </p:nvSpPr>
        <p:spPr>
          <a:xfrm>
            <a:off x="3528020" y="4499516"/>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9" name="等腰三角形 68"/>
          <p:cNvSpPr/>
          <p:nvPr/>
        </p:nvSpPr>
        <p:spPr>
          <a:xfrm>
            <a:off x="3708020" y="548404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0" name="等腰三角形 69"/>
          <p:cNvSpPr/>
          <p:nvPr/>
        </p:nvSpPr>
        <p:spPr>
          <a:xfrm>
            <a:off x="4204207" y="516654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1" name="等腰三角形 70"/>
          <p:cNvSpPr/>
          <p:nvPr/>
        </p:nvSpPr>
        <p:spPr>
          <a:xfrm>
            <a:off x="6493865" y="530404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2" name="等腰三角形 71"/>
          <p:cNvSpPr/>
          <p:nvPr/>
        </p:nvSpPr>
        <p:spPr>
          <a:xfrm>
            <a:off x="7405354" y="5584375"/>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3" name="等腰三角形 72"/>
          <p:cNvSpPr/>
          <p:nvPr/>
        </p:nvSpPr>
        <p:spPr>
          <a:xfrm>
            <a:off x="6868566" y="557404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4" name="等腰三角形 73"/>
          <p:cNvSpPr/>
          <p:nvPr/>
        </p:nvSpPr>
        <p:spPr>
          <a:xfrm>
            <a:off x="8110655" y="554090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5" name="等腰三角形 74"/>
          <p:cNvSpPr/>
          <p:nvPr/>
        </p:nvSpPr>
        <p:spPr>
          <a:xfrm>
            <a:off x="8359918" y="516654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6" name="等腰三角形 75"/>
          <p:cNvSpPr/>
          <p:nvPr/>
        </p:nvSpPr>
        <p:spPr>
          <a:xfrm>
            <a:off x="8449918" y="428282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7" name="等腰三角形 76"/>
          <p:cNvSpPr/>
          <p:nvPr/>
        </p:nvSpPr>
        <p:spPr>
          <a:xfrm>
            <a:off x="8020655" y="3945929"/>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8" name="等腰三角形 77"/>
          <p:cNvSpPr/>
          <p:nvPr/>
        </p:nvSpPr>
        <p:spPr>
          <a:xfrm>
            <a:off x="7132315" y="385557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9" name="等腰三角形 78"/>
          <p:cNvSpPr/>
          <p:nvPr/>
        </p:nvSpPr>
        <p:spPr>
          <a:xfrm>
            <a:off x="6583865" y="392935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0" name="等腰三角形 79"/>
          <p:cNvSpPr/>
          <p:nvPr/>
        </p:nvSpPr>
        <p:spPr>
          <a:xfrm>
            <a:off x="6313865" y="4499516"/>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1" name="等腰三角形 80"/>
          <p:cNvSpPr/>
          <p:nvPr/>
        </p:nvSpPr>
        <p:spPr>
          <a:xfrm>
            <a:off x="8629918" y="461522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2" name="等腰三角形 81"/>
          <p:cNvSpPr/>
          <p:nvPr/>
        </p:nvSpPr>
        <p:spPr>
          <a:xfrm>
            <a:off x="4525350" y="4356251"/>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1761812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接點 9"/>
          <p:cNvCxnSpPr/>
          <p:nvPr/>
        </p:nvCxnSpPr>
        <p:spPr>
          <a:xfrm>
            <a:off x="2710248" y="5164104"/>
            <a:ext cx="2880000" cy="0"/>
          </a:xfrm>
          <a:prstGeom prst="line">
            <a:avLst/>
          </a:prstGeom>
          <a:ln w="3175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228600" y="228600"/>
            <a:ext cx="4137928" cy="492443"/>
          </a:xfrm>
        </p:spPr>
        <p:txBody>
          <a:bodyPr/>
          <a:lstStyle/>
          <a:p>
            <a:pPr marL="342900" lvl="1" indent="-342900" algn="l" defTabSz="457200" rtl="0">
              <a:spcBef>
                <a:spcPct val="0"/>
              </a:spcBef>
              <a:defRPr/>
            </a:pPr>
            <a:r>
              <a:rPr lang="en-US" altLang="zh-TW" sz="3200" kern="1200" dirty="0">
                <a:solidFill>
                  <a:schemeClr val="tx1"/>
                </a:solidFill>
                <a:latin typeface="+mj-lt"/>
                <a:ea typeface="+mj-ea"/>
                <a:cs typeface="+mj-cs"/>
              </a:rPr>
              <a:t>Weak classifier learner</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28600" y="986319"/>
                <a:ext cx="8689622" cy="3458088"/>
              </a:xfrm>
            </p:spPr>
            <p:txBody>
              <a:bodyPr/>
              <a:lstStyle/>
              <a:p>
                <a:pPr lvl="1" indent="-457200">
                  <a:buFont typeface="Wingdings" pitchFamily="2" charset="2"/>
                  <a:buChar char="l"/>
                </a:pPr>
                <a:r>
                  <a:rPr lang="en-US" altLang="zh-TW" sz="2400" dirty="0" smtClean="0"/>
                  <a:t>A base algorithm</a:t>
                </a:r>
              </a:p>
              <a:p>
                <a:pPr lvl="1" indent="-457200">
                  <a:buFont typeface="Wingdings" pitchFamily="2" charset="2"/>
                  <a:buChar char="l"/>
                </a:pPr>
                <a:r>
                  <a:rPr lang="en-US" altLang="zh-TW" sz="2400" dirty="0" smtClean="0"/>
                  <a:t>Able to learn from weighted data</a:t>
                </a:r>
              </a:p>
              <a:p>
                <a:pPr lvl="1" indent="-457200">
                  <a:buFont typeface="Wingdings" pitchFamily="2" charset="2"/>
                  <a:buChar char="l"/>
                </a:pPr>
                <a:r>
                  <a:rPr lang="en-US" altLang="zh-TW" sz="2400" dirty="0" smtClean="0"/>
                  <a:t>Decision stump</a:t>
                </a:r>
              </a:p>
              <a:p>
                <a:pPr marL="1200150" lvl="1" indent="-457200">
                  <a:buFont typeface="Wingdings" pitchFamily="2" charset="2"/>
                  <a:buChar char="l"/>
                  <a:defRPr/>
                </a:pPr>
                <a:r>
                  <a:rPr lang="en-US" altLang="zh-TW" sz="2400" dirty="0"/>
                  <a:t>Classify by one feature of data</a:t>
                </a:r>
              </a:p>
              <a:p>
                <a:pPr marL="1200150" lvl="1" indent="-457200">
                  <a:buFont typeface="Wingdings" pitchFamily="2" charset="2"/>
                  <a:buChar char="l"/>
                  <a:defRPr/>
                </a:pPr>
                <a:r>
                  <a:rPr lang="en-US" altLang="zh-TW" sz="2400" dirty="0"/>
                  <a:t>Data X = { x</a:t>
                </a:r>
                <a:r>
                  <a:rPr lang="en-US" altLang="zh-TW" sz="1600" dirty="0"/>
                  <a:t>1</a:t>
                </a:r>
                <a:r>
                  <a:rPr lang="en-US" altLang="zh-TW" sz="2400" dirty="0"/>
                  <a:t>, x</a:t>
                </a:r>
                <a:r>
                  <a:rPr lang="en-US" altLang="zh-TW" sz="1600" dirty="0"/>
                  <a:t>2</a:t>
                </a:r>
                <a:r>
                  <a:rPr lang="en-US" altLang="zh-TW" sz="2400" dirty="0"/>
                  <a:t>, x</a:t>
                </a:r>
                <a:r>
                  <a:rPr lang="en-US" altLang="zh-TW" sz="1600" dirty="0"/>
                  <a:t>3</a:t>
                </a:r>
                <a:r>
                  <a:rPr lang="en-US" altLang="zh-TW" sz="2400" dirty="0"/>
                  <a:t>, … , </a:t>
                </a:r>
                <a:r>
                  <a:rPr lang="en-US" altLang="zh-TW" sz="2400" dirty="0" err="1"/>
                  <a:t>x</a:t>
                </a:r>
                <a:r>
                  <a:rPr lang="en-US" altLang="zh-TW" sz="1600" dirty="0" err="1"/>
                  <a:t>d</a:t>
                </a:r>
                <a:r>
                  <a:rPr lang="en-US" altLang="zh-TW" sz="2400" dirty="0"/>
                  <a:t> }</a:t>
                </a:r>
              </a:p>
              <a:p>
                <a:pPr lvl="1">
                  <a:defRPr/>
                </a:pPr>
                <a:endParaRPr lang="en-US" altLang="zh-TW" sz="2400" dirty="0" smtClean="0"/>
              </a:p>
              <a:p>
                <a:pPr marL="457200" lvl="1" indent="0">
                  <a:buNone/>
                  <a:defRPr/>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h</m:t>
                          </m:r>
                        </m:e>
                        <m:sub>
                          <m:r>
                            <a:rPr lang="en-US" altLang="zh-TW" sz="2400" i="1">
                              <a:solidFill>
                                <a:srgbClr val="FF0000"/>
                              </a:solidFill>
                              <a:latin typeface="Cambria Math" panose="02040503050406030204" pitchFamily="18" charset="0"/>
                            </a:rPr>
                            <m:t>𝑠</m:t>
                          </m:r>
                          <m:r>
                            <a:rPr lang="en-US" altLang="zh-TW" sz="2400" i="1">
                              <a:latin typeface="Cambria Math" panose="02040503050406030204" pitchFamily="18" charset="0"/>
                            </a:rPr>
                            <m:t>,</m:t>
                          </m:r>
                          <m:r>
                            <a:rPr lang="en-US" altLang="zh-TW" sz="2400" i="1">
                              <a:solidFill>
                                <a:srgbClr val="00B050"/>
                              </a:solidFill>
                              <a:latin typeface="Cambria Math" panose="02040503050406030204" pitchFamily="18" charset="0"/>
                            </a:rPr>
                            <m:t>𝑖</m:t>
                          </m:r>
                          <m:r>
                            <a:rPr lang="en-US" altLang="zh-TW" sz="2400" i="1">
                              <a:latin typeface="Cambria Math" panose="02040503050406030204" pitchFamily="18" charset="0"/>
                            </a:rPr>
                            <m:t>,</m:t>
                          </m:r>
                          <m:r>
                            <a:rPr lang="zh-TW" altLang="en-US" sz="2400" i="1">
                              <a:solidFill>
                                <a:srgbClr val="7030A0"/>
                              </a:solidFill>
                              <a:latin typeface="Cambria Math" panose="02040503050406030204" pitchFamily="18" charset="0"/>
                            </a:rPr>
                            <m:t>𝜃</m:t>
                          </m:r>
                        </m:sub>
                      </m:sSub>
                      <m:r>
                        <a:rPr lang="en-US" altLang="zh-TW" sz="2400" i="1">
                          <a:latin typeface="Cambria Math" panose="02040503050406030204" pitchFamily="18" charset="0"/>
                        </a:rPr>
                        <m:t> </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m:rPr>
                          <m:sty m:val="p"/>
                        </m:rPr>
                        <a:rPr lang="en-US" altLang="zh-TW" sz="2400">
                          <a:solidFill>
                            <a:srgbClr val="FF0000"/>
                          </a:solidFill>
                          <a:latin typeface="Cambria Math" panose="02040503050406030204" pitchFamily="18" charset="0"/>
                        </a:rPr>
                        <m:t>s</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𝑠𝑖𝑔𝑛</m:t>
                      </m:r>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𝑥</m:t>
                          </m:r>
                        </m:e>
                        <m:sub>
                          <m:r>
                            <a:rPr lang="en-US" altLang="zh-TW" sz="2400" i="1">
                              <a:solidFill>
                                <a:srgbClr val="00B050"/>
                              </a:solidFill>
                              <a:latin typeface="Cambria Math" panose="02040503050406030204" pitchFamily="18" charset="0"/>
                              <a:ea typeface="Cambria Math" panose="02040503050406030204" pitchFamily="18" charset="0"/>
                            </a:rPr>
                            <m:t>𝑖</m:t>
                          </m:r>
                        </m:sub>
                      </m:sSub>
                      <m:r>
                        <a:rPr lang="en-US" altLang="zh-TW" sz="2400" i="1">
                          <a:latin typeface="Cambria Math" panose="02040503050406030204" pitchFamily="18" charset="0"/>
                          <a:ea typeface="Cambria Math" panose="02040503050406030204" pitchFamily="18" charset="0"/>
                        </a:rPr>
                        <m:t>−</m:t>
                      </m:r>
                      <m:r>
                        <a:rPr lang="zh-TW" altLang="en-US" sz="2400" i="1">
                          <a:solidFill>
                            <a:srgbClr val="7030A0"/>
                          </a:solidFill>
                          <a:latin typeface="Cambria Math" panose="02040503050406030204" pitchFamily="18" charset="0"/>
                          <a:ea typeface="Cambria Math" panose="02040503050406030204" pitchFamily="18" charset="0"/>
                        </a:rPr>
                        <m:t>𝜃</m:t>
                      </m:r>
                      <m:r>
                        <a:rPr lang="en-US" altLang="zh-TW" sz="2400" i="1">
                          <a:latin typeface="Cambria Math" panose="02040503050406030204" pitchFamily="18" charset="0"/>
                          <a:ea typeface="Cambria Math" panose="02040503050406030204" pitchFamily="18" charset="0"/>
                        </a:rPr>
                        <m:t>)</m:t>
                      </m:r>
                    </m:oMath>
                  </m:oMathPara>
                </a14:m>
                <a:endParaRPr lang="en-US" altLang="zh-TW" sz="2400" dirty="0"/>
              </a:p>
              <a:p>
                <a:pPr lvl="1" indent="-457200">
                  <a:buFont typeface="Wingdings" pitchFamily="2" charset="2"/>
                  <a:buChar char="l"/>
                </a:pPr>
                <a:endParaRPr lang="en-US" altLang="zh-TW" sz="2400" dirty="0"/>
              </a:p>
              <a:p>
                <a:pPr lvl="1" indent="-457200">
                  <a:buFont typeface="Wingdings" pitchFamily="2" charset="2"/>
                  <a:buChar char="l"/>
                </a:pPr>
                <a:endParaRPr lang="en-US" altLang="zh-TW"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986319"/>
                <a:ext cx="8689622" cy="3458088"/>
              </a:xfrm>
              <a:blipFill rotWithShape="0">
                <a:blip r:embed="rId3"/>
                <a:stretch>
                  <a:fillRect t="-2646"/>
                </a:stretch>
              </a:blipFill>
            </p:spPr>
            <p:txBody>
              <a:bodyPr/>
              <a:lstStyle/>
              <a:p>
                <a:r>
                  <a:rPr lang="zh-TW" altLang="en-US" dirty="0">
                    <a:noFill/>
                  </a:rPr>
                  <a:t> </a:t>
                </a:r>
              </a:p>
            </p:txBody>
          </p:sp>
        </mc:Fallback>
      </mc:AlternateContent>
      <p:cxnSp>
        <p:nvCxnSpPr>
          <p:cNvPr id="5" name="直線接點 4"/>
          <p:cNvCxnSpPr/>
          <p:nvPr/>
        </p:nvCxnSpPr>
        <p:spPr>
          <a:xfrm>
            <a:off x="2923949" y="4508205"/>
            <a:ext cx="0" cy="1860699"/>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接點 5"/>
          <p:cNvCxnSpPr/>
          <p:nvPr/>
        </p:nvCxnSpPr>
        <p:spPr>
          <a:xfrm>
            <a:off x="2913315" y="6347638"/>
            <a:ext cx="2509284"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接點 7"/>
          <p:cNvCxnSpPr/>
          <p:nvPr/>
        </p:nvCxnSpPr>
        <p:spPr>
          <a:xfrm>
            <a:off x="4150248" y="4444407"/>
            <a:ext cx="0" cy="208800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xmlns="" Requires="a14">
          <p:sp>
            <p:nvSpPr>
              <p:cNvPr id="9" name="矩形 8"/>
              <p:cNvSpPr/>
              <p:nvPr/>
            </p:nvSpPr>
            <p:spPr>
              <a:xfrm>
                <a:off x="4136140" y="6305209"/>
                <a:ext cx="385362"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zh-TW" altLang="en-US" i="1">
                          <a:solidFill>
                            <a:srgbClr val="7030A0"/>
                          </a:solidFill>
                          <a:latin typeface="Cambria Math" panose="02040503050406030204" pitchFamily="18" charset="0"/>
                          <a:ea typeface="Cambria Math" panose="02040503050406030204" pitchFamily="18" charset="0"/>
                        </a:rPr>
                        <m:t>𝜃</m:t>
                      </m:r>
                    </m:oMath>
                  </m:oMathPara>
                </a14:m>
                <a:endParaRPr lang="en-US" altLang="zh-TW" dirty="0"/>
              </a:p>
            </p:txBody>
          </p:sp>
        </mc:Choice>
        <mc:Fallback>
          <p:sp>
            <p:nvSpPr>
              <p:cNvPr id="9" name="矩形 8"/>
              <p:cNvSpPr>
                <a:spLocks noRot="1" noChangeAspect="1" noMove="1" noResize="1" noEditPoints="1" noAdjustHandles="1" noChangeArrowheads="1" noChangeShapeType="1" noTextEdit="1"/>
              </p:cNvSpPr>
              <p:nvPr/>
            </p:nvSpPr>
            <p:spPr>
              <a:xfrm>
                <a:off x="4136140" y="6305209"/>
                <a:ext cx="38536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11" name="矩形 10"/>
              <p:cNvSpPr/>
              <p:nvPr/>
            </p:nvSpPr>
            <p:spPr>
              <a:xfrm>
                <a:off x="4746086" y="5709033"/>
                <a:ext cx="453235"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TW" sz="2000">
                          <a:solidFill>
                            <a:srgbClr val="FF0000"/>
                          </a:solidFill>
                          <a:latin typeface="Cambria Math" panose="02040503050406030204" pitchFamily="18" charset="0"/>
                        </a:rPr>
                        <m:t>s</m:t>
                      </m:r>
                    </m:oMath>
                  </m:oMathPara>
                </a14:m>
                <a:endParaRPr lang="zh-TW" altLang="en-US" sz="2000" dirty="0"/>
              </a:p>
            </p:txBody>
          </p:sp>
        </mc:Choice>
        <mc:Fallback>
          <p:sp>
            <p:nvSpPr>
              <p:cNvPr id="11" name="矩形 10"/>
              <p:cNvSpPr>
                <a:spLocks noRot="1" noChangeAspect="1" noMove="1" noResize="1" noEditPoints="1" noAdjustHandles="1" noChangeArrowheads="1" noChangeShapeType="1" noTextEdit="1"/>
              </p:cNvSpPr>
              <p:nvPr/>
            </p:nvSpPr>
            <p:spPr>
              <a:xfrm>
                <a:off x="4746086" y="5709033"/>
                <a:ext cx="453235" cy="400110"/>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3" name="直線單箭頭接點 12"/>
          <p:cNvCxnSpPr>
            <a:endCxn id="11" idx="1"/>
          </p:cNvCxnSpPr>
          <p:nvPr/>
        </p:nvCxnSpPr>
        <p:spPr>
          <a:xfrm>
            <a:off x="4401062" y="5909088"/>
            <a:ext cx="345024"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xmlns="" Requires="a14">
          <p:sp>
            <p:nvSpPr>
              <p:cNvPr id="22" name="矩形 21"/>
              <p:cNvSpPr/>
              <p:nvPr/>
            </p:nvSpPr>
            <p:spPr>
              <a:xfrm>
                <a:off x="6208186" y="4605627"/>
                <a:ext cx="1047979" cy="369332"/>
              </a:xfrm>
              <a:prstGeom prst="rect">
                <a:avLst/>
              </a:prstGeom>
            </p:spPr>
            <p:txBody>
              <a:bodyPr wrap="none">
                <a:spAutoFit/>
              </a:bodyPr>
              <a:lstStyle/>
              <a:p>
                <a:pPr>
                  <a:defRPr/>
                </a:pPr>
                <a:r>
                  <a:rPr lang="en-US" altLang="zh-TW" dirty="0"/>
                  <a:t>feature </a:t>
                </a:r>
                <a14:m>
                  <m:oMath xmlns:m="http://schemas.openxmlformats.org/officeDocument/2006/math">
                    <m:r>
                      <a:rPr lang="en-US" altLang="zh-TW" i="1">
                        <a:solidFill>
                          <a:srgbClr val="00B050"/>
                        </a:solidFill>
                        <a:latin typeface="Cambria Math" panose="02040503050406030204" pitchFamily="18" charset="0"/>
                      </a:rPr>
                      <m:t>𝑖</m:t>
                    </m:r>
                  </m:oMath>
                </a14:m>
                <a:endParaRPr lang="en-US" altLang="zh-TW" dirty="0"/>
              </a:p>
            </p:txBody>
          </p:sp>
        </mc:Choice>
        <mc:Fallback>
          <p:sp>
            <p:nvSpPr>
              <p:cNvPr id="22" name="矩形 21"/>
              <p:cNvSpPr>
                <a:spLocks noRot="1" noChangeAspect="1" noMove="1" noResize="1" noEditPoints="1" noAdjustHandles="1" noChangeArrowheads="1" noChangeShapeType="1" noTextEdit="1"/>
              </p:cNvSpPr>
              <p:nvPr/>
            </p:nvSpPr>
            <p:spPr>
              <a:xfrm>
                <a:off x="6208186" y="4605627"/>
                <a:ext cx="1047979" cy="369332"/>
              </a:xfrm>
              <a:prstGeom prst="rect">
                <a:avLst/>
              </a:prstGeom>
              <a:blipFill rotWithShape="0">
                <a:blip r:embed="rId6"/>
                <a:stretch>
                  <a:fillRect l="-4651" t="-10000" b="-2666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23" name="矩形 22"/>
              <p:cNvSpPr/>
              <p:nvPr/>
            </p:nvSpPr>
            <p:spPr>
              <a:xfrm>
                <a:off x="6208186" y="5078776"/>
                <a:ext cx="1270220" cy="369332"/>
              </a:xfrm>
              <a:prstGeom prst="rect">
                <a:avLst/>
              </a:prstGeom>
            </p:spPr>
            <p:txBody>
              <a:bodyPr wrap="none">
                <a:spAutoFit/>
              </a:bodyPr>
              <a:lstStyle/>
              <a:p>
                <a:pPr>
                  <a:defRPr/>
                </a:pPr>
                <a:r>
                  <a:rPr lang="en-US" altLang="zh-TW" dirty="0"/>
                  <a:t>threshold</a:t>
                </a:r>
                <a14:m>
                  <m:oMath xmlns:m="http://schemas.openxmlformats.org/officeDocument/2006/math">
                    <m:r>
                      <a:rPr lang="zh-TW" altLang="en-US" i="1">
                        <a:solidFill>
                          <a:srgbClr val="7030A0"/>
                        </a:solidFill>
                        <a:latin typeface="Cambria Math" panose="02040503050406030204" pitchFamily="18" charset="0"/>
                        <a:ea typeface="Cambria Math" panose="02040503050406030204" pitchFamily="18" charset="0"/>
                      </a:rPr>
                      <m:t>𝜃</m:t>
                    </m:r>
                  </m:oMath>
                </a14:m>
                <a:endParaRPr lang="en-US" altLang="zh-TW" dirty="0"/>
              </a:p>
            </p:txBody>
          </p:sp>
        </mc:Choice>
        <mc:Fallback>
          <p:sp>
            <p:nvSpPr>
              <p:cNvPr id="23" name="矩形 22"/>
              <p:cNvSpPr>
                <a:spLocks noRot="1" noChangeAspect="1" noMove="1" noResize="1" noEditPoints="1" noAdjustHandles="1" noChangeArrowheads="1" noChangeShapeType="1" noTextEdit="1"/>
              </p:cNvSpPr>
              <p:nvPr/>
            </p:nvSpPr>
            <p:spPr>
              <a:xfrm>
                <a:off x="6208186" y="5078776"/>
                <a:ext cx="1270220" cy="369332"/>
              </a:xfrm>
              <a:prstGeom prst="rect">
                <a:avLst/>
              </a:prstGeom>
              <a:blipFill rotWithShape="0">
                <a:blip r:embed="rId7"/>
                <a:stretch>
                  <a:fillRect l="-3828" t="-8197" b="-2459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24" name="矩形 23"/>
              <p:cNvSpPr/>
              <p:nvPr/>
            </p:nvSpPr>
            <p:spPr>
              <a:xfrm>
                <a:off x="6208186" y="5547067"/>
                <a:ext cx="1220206" cy="369332"/>
              </a:xfrm>
              <a:prstGeom prst="rect">
                <a:avLst/>
              </a:prstGeom>
            </p:spPr>
            <p:txBody>
              <a:bodyPr wrap="none">
                <a:spAutoFit/>
              </a:bodyPr>
              <a:lstStyle/>
              <a:p>
                <a:pPr>
                  <a:defRPr/>
                </a:pPr>
                <a:r>
                  <a:rPr lang="en-US" altLang="zh-TW" dirty="0"/>
                  <a:t>direction </a:t>
                </a:r>
                <a14:m>
                  <m:oMath xmlns:m="http://schemas.openxmlformats.org/officeDocument/2006/math">
                    <m:r>
                      <m:rPr>
                        <m:sty m:val="p"/>
                      </m:rPr>
                      <a:rPr lang="en-US" altLang="zh-TW">
                        <a:solidFill>
                          <a:srgbClr val="FF0000"/>
                        </a:solidFill>
                        <a:latin typeface="Cambria Math" panose="02040503050406030204" pitchFamily="18" charset="0"/>
                      </a:rPr>
                      <m:t>s</m:t>
                    </m:r>
                  </m:oMath>
                </a14:m>
                <a:endParaRPr lang="en-US" altLang="zh-TW" dirty="0"/>
              </a:p>
            </p:txBody>
          </p:sp>
        </mc:Choice>
        <mc:Fallback>
          <p:sp>
            <p:nvSpPr>
              <p:cNvPr id="24" name="矩形 23"/>
              <p:cNvSpPr>
                <a:spLocks noRot="1" noChangeAspect="1" noMove="1" noResize="1" noEditPoints="1" noAdjustHandles="1" noChangeArrowheads="1" noChangeShapeType="1" noTextEdit="1"/>
              </p:cNvSpPr>
              <p:nvPr/>
            </p:nvSpPr>
            <p:spPr>
              <a:xfrm>
                <a:off x="6208186" y="5547067"/>
                <a:ext cx="1220206" cy="369332"/>
              </a:xfrm>
              <a:prstGeom prst="rect">
                <a:avLst/>
              </a:prstGeom>
              <a:blipFill rotWithShape="0">
                <a:blip r:embed="rId8"/>
                <a:stretch>
                  <a:fillRect l="-3980" t="-9836" b="-24590"/>
                </a:stretch>
              </a:blipFill>
            </p:spPr>
            <p:txBody>
              <a:bodyPr/>
              <a:lstStyle/>
              <a:p>
                <a:r>
                  <a:rPr lang="zh-TW" altLang="en-US">
                    <a:noFill/>
                  </a:rPr>
                  <a:t> </a:t>
                </a:r>
              </a:p>
            </p:txBody>
          </p:sp>
        </mc:Fallback>
      </mc:AlternateContent>
      <p:sp>
        <p:nvSpPr>
          <p:cNvPr id="27" name="矩形 26"/>
          <p:cNvSpPr/>
          <p:nvPr/>
        </p:nvSpPr>
        <p:spPr>
          <a:xfrm>
            <a:off x="5415705" y="6163075"/>
            <a:ext cx="385042" cy="369332"/>
          </a:xfrm>
          <a:prstGeom prst="rect">
            <a:avLst/>
          </a:prstGeom>
        </p:spPr>
        <p:txBody>
          <a:bodyPr wrap="none">
            <a:spAutoFit/>
          </a:bodyPr>
          <a:lstStyle/>
          <a:p>
            <a:r>
              <a:rPr lang="en-US" altLang="zh-TW" dirty="0"/>
              <a:t>x</a:t>
            </a:r>
            <a:r>
              <a:rPr lang="en-US" altLang="zh-TW" sz="1200" dirty="0"/>
              <a:t>1</a:t>
            </a:r>
            <a:endParaRPr lang="zh-TW" altLang="en-US" dirty="0"/>
          </a:p>
        </p:txBody>
      </p:sp>
      <p:sp>
        <p:nvSpPr>
          <p:cNvPr id="28" name="矩形 27"/>
          <p:cNvSpPr/>
          <p:nvPr/>
        </p:nvSpPr>
        <p:spPr>
          <a:xfrm>
            <a:off x="2538907" y="4161542"/>
            <a:ext cx="385042" cy="369332"/>
          </a:xfrm>
          <a:prstGeom prst="rect">
            <a:avLst/>
          </a:prstGeom>
        </p:spPr>
        <p:txBody>
          <a:bodyPr wrap="none">
            <a:spAutoFit/>
          </a:bodyPr>
          <a:lstStyle/>
          <a:p>
            <a:r>
              <a:rPr lang="en-US" altLang="zh-TW" dirty="0"/>
              <a:t>x</a:t>
            </a:r>
            <a:r>
              <a:rPr lang="en-US" altLang="zh-TW" sz="1200" dirty="0"/>
              <a:t>2</a:t>
            </a:r>
            <a:endParaRPr lang="zh-TW" altLang="en-US" dirty="0"/>
          </a:p>
        </p:txBody>
      </p:sp>
    </p:spTree>
    <p:extLst>
      <p:ext uri="{BB962C8B-B14F-4D97-AF65-F5344CB8AC3E}">
        <p14:creationId xmlns:p14="http://schemas.microsoft.com/office/powerpoint/2010/main" xmlns="" val="30400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2" grpId="0" animBg="1"/>
      <p:bldP spid="23" grpId="0" animBg="1"/>
      <p:bldP spid="24" grpId="0" animBg="1"/>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316280" y="5042837"/>
            <a:ext cx="2488010" cy="997052"/>
          </a:xfrm>
          <a:prstGeom prst="rect">
            <a:avLst/>
          </a:prstGeom>
          <a:solidFill>
            <a:srgbClr val="0C5ADC"/>
          </a:solidFill>
          <a:ln w="222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0" name="矩形 59"/>
          <p:cNvSpPr/>
          <p:nvPr/>
        </p:nvSpPr>
        <p:spPr>
          <a:xfrm>
            <a:off x="5318386" y="4193403"/>
            <a:ext cx="2489450" cy="837869"/>
          </a:xfrm>
          <a:prstGeom prst="rect">
            <a:avLst/>
          </a:prstGeom>
          <a:solidFill>
            <a:srgbClr val="FF5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 name="Title 3"/>
          <p:cNvSpPr>
            <a:spLocks noGrp="1"/>
          </p:cNvSpPr>
          <p:nvPr>
            <p:ph type="title"/>
          </p:nvPr>
        </p:nvSpPr>
        <p:spPr>
          <a:xfrm>
            <a:off x="228600" y="228600"/>
            <a:ext cx="4464364" cy="492443"/>
          </a:xfrm>
        </p:spPr>
        <p:txBody>
          <a:bodyPr/>
          <a:lstStyle/>
          <a:p>
            <a:pPr marL="342900" indent="-342900"/>
            <a:r>
              <a:rPr lang="en-US" altLang="zh-TW" sz="3200" dirty="0" smtClean="0">
                <a:solidFill>
                  <a:schemeClr val="tx1"/>
                </a:solidFill>
                <a:latin typeface="+mj-lt"/>
              </a:rPr>
              <a:t>Decision stump example</a:t>
            </a:r>
            <a:endParaRPr lang="en-US" altLang="zh-TW" sz="3200" dirty="0">
              <a:solidFill>
                <a:schemeClr val="tx1"/>
              </a:solidFill>
              <a:latin typeface="+mj-lt"/>
            </a:endParaRPr>
          </a:p>
        </p:txBody>
      </p:sp>
      <p:sp>
        <p:nvSpPr>
          <p:cNvPr id="10" name="Content Placeholder 2"/>
          <p:cNvSpPr txBox="1">
            <a:spLocks/>
          </p:cNvSpPr>
          <p:nvPr/>
        </p:nvSpPr>
        <p:spPr>
          <a:xfrm>
            <a:off x="228600" y="986320"/>
            <a:ext cx="8689622" cy="1255728"/>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dirty="0">
                <a:latin typeface="Arial"/>
              </a:rPr>
              <a:t>Sleep </a:t>
            </a:r>
            <a:r>
              <a:rPr lang="en-US" altLang="zh-TW" sz="2400" dirty="0" smtClean="0">
                <a:latin typeface="Arial"/>
              </a:rPr>
              <a:t>quality classifier</a:t>
            </a:r>
          </a:p>
          <a:p>
            <a:pPr marL="742950" indent="-457200">
              <a:spcBef>
                <a:spcPct val="20000"/>
              </a:spcBef>
              <a:buFont typeface="Wingdings" pitchFamily="2" charset="2"/>
              <a:buChar char="l"/>
              <a:defRPr/>
            </a:pP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Data </a:t>
            </a:r>
            <a:r>
              <a:rPr kumimoji="0" lang="zh-TW" altLang="en-US"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X</a:t>
            </a:r>
            <a:r>
              <a:rPr kumimoji="0" lang="zh-TW" altLang="en-US"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rgbClr val="2705F5"/>
                </a:solidFill>
                <a:effectLst/>
                <a:uLnTx/>
                <a:uFillTx/>
                <a:latin typeface="Arial"/>
                <a:ea typeface="+mn-ea"/>
                <a:cs typeface="+mn-cs"/>
              </a:rPr>
              <a:t>sleep hours</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rgbClr val="FF0000"/>
                </a:solidFill>
                <a:effectLst/>
                <a:uLnTx/>
                <a:uFillTx/>
                <a:latin typeface="Arial"/>
                <a:ea typeface="+mn-ea"/>
                <a:cs typeface="+mn-cs"/>
              </a:rPr>
              <a:t>turning</a:t>
            </a:r>
            <a:r>
              <a:rPr kumimoji="0" lang="en-US" altLang="zh-TW" sz="2400" b="0" i="0" u="none" strike="noStrike" kern="1200" cap="none" spc="0" normalizeH="0" noProof="0" dirty="0" smtClean="0">
                <a:ln>
                  <a:noFill/>
                </a:ln>
                <a:solidFill>
                  <a:srgbClr val="FF0000"/>
                </a:solidFill>
                <a:effectLst/>
                <a:uLnTx/>
                <a:uFillTx/>
                <a:latin typeface="Arial"/>
                <a:ea typeface="+mn-ea"/>
                <a:cs typeface="+mn-cs"/>
              </a:rPr>
              <a:t> in bed </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a:t>
            </a:r>
          </a:p>
          <a:p>
            <a:pPr marL="742950" indent="-457200">
              <a:spcBef>
                <a:spcPct val="20000"/>
              </a:spcBef>
              <a:buFont typeface="Wingdings" pitchFamily="2" charset="2"/>
              <a:buChar char="l"/>
              <a:defRPr/>
            </a:pPr>
            <a:r>
              <a:rPr lang="en-US" altLang="zh-TW" sz="2400" dirty="0" smtClean="0">
                <a:latin typeface="Arial"/>
              </a:rPr>
              <a:t>Output Y( good</a:t>
            </a:r>
            <a:r>
              <a:rPr lang="zh-TW" altLang="en-US" sz="2400" dirty="0" smtClean="0">
                <a:latin typeface="Arial"/>
              </a:rPr>
              <a:t>   </a:t>
            </a:r>
            <a:r>
              <a:rPr lang="en-US" altLang="zh-TW" sz="2400" dirty="0" smtClean="0">
                <a:latin typeface="Arial"/>
              </a:rPr>
              <a:t>, bad</a:t>
            </a:r>
            <a:r>
              <a:rPr lang="zh-TW" altLang="en-US" sz="2400" dirty="0" smtClean="0">
                <a:latin typeface="Arial"/>
              </a:rPr>
              <a:t>   </a:t>
            </a:r>
            <a:r>
              <a:rPr lang="en-US" altLang="zh-TW" sz="2400" dirty="0" smtClean="0">
                <a:latin typeface="Arial"/>
              </a:rPr>
              <a:t>)</a:t>
            </a:r>
            <a:endParaRPr kumimoji="0" lang="en-US" altLang="zh-TW" sz="2400" b="0" i="0" u="none" strike="noStrike" kern="1200" cap="none" spc="0" normalizeH="0" baseline="0" noProof="0" dirty="0" smtClean="0">
              <a:ln>
                <a:noFill/>
              </a:ln>
              <a:solidFill>
                <a:schemeClr val="tx1"/>
              </a:solidFill>
              <a:effectLst/>
              <a:uLnTx/>
              <a:uFillTx/>
              <a:latin typeface="Arial"/>
              <a:ea typeface="+mn-ea"/>
              <a:cs typeface="+mn-cs"/>
            </a:endParaRPr>
          </a:p>
        </p:txBody>
      </p:sp>
      <p:sp>
        <p:nvSpPr>
          <p:cNvPr id="5" name="矩形 4"/>
          <p:cNvSpPr/>
          <p:nvPr/>
        </p:nvSpPr>
        <p:spPr>
          <a:xfrm>
            <a:off x="776183" y="2613065"/>
            <a:ext cx="3147234" cy="1366528"/>
          </a:xfrm>
          <a:prstGeom prst="rect">
            <a:avLst/>
          </a:prstGeom>
        </p:spPr>
        <p:txBody>
          <a:bodyPr wrap="square">
            <a:spAutoFit/>
          </a:bodyPr>
          <a:lstStyle/>
          <a:p>
            <a:pPr marL="285750">
              <a:spcBef>
                <a:spcPct val="20000"/>
              </a:spcBef>
              <a:defRPr/>
            </a:pPr>
            <a:r>
              <a:rPr lang="en-US" altLang="zh-TW" dirty="0"/>
              <a:t>If </a:t>
            </a:r>
            <a:r>
              <a:rPr lang="en-US" altLang="zh-TW" dirty="0">
                <a:solidFill>
                  <a:srgbClr val="2705F5"/>
                </a:solidFill>
              </a:rPr>
              <a:t>sleep hours </a:t>
            </a:r>
            <a:r>
              <a:rPr lang="en-US" altLang="zh-TW" dirty="0" smtClean="0"/>
              <a:t>&gt;= </a:t>
            </a:r>
            <a:r>
              <a:rPr lang="en-US" altLang="zh-TW" dirty="0"/>
              <a:t>7 </a:t>
            </a:r>
            <a:r>
              <a:rPr lang="en-US" altLang="zh-TW" dirty="0" smtClean="0"/>
              <a:t>hours</a:t>
            </a:r>
          </a:p>
          <a:p>
            <a:pPr marL="285750">
              <a:spcBef>
                <a:spcPct val="20000"/>
              </a:spcBef>
              <a:defRPr/>
            </a:pPr>
            <a:r>
              <a:rPr lang="en-US" altLang="zh-TW" dirty="0"/>
              <a:t>	</a:t>
            </a:r>
            <a:r>
              <a:rPr lang="en-US" altLang="zh-TW" dirty="0" smtClean="0"/>
              <a:t>return good </a:t>
            </a:r>
          </a:p>
          <a:p>
            <a:pPr marL="285750">
              <a:spcBef>
                <a:spcPct val="20000"/>
              </a:spcBef>
              <a:defRPr/>
            </a:pPr>
            <a:r>
              <a:rPr lang="en-US" altLang="zh-TW" dirty="0" smtClean="0">
                <a:sym typeface="Wingdings" pitchFamily="2" charset="2"/>
              </a:rPr>
              <a:t>else</a:t>
            </a:r>
          </a:p>
          <a:p>
            <a:pPr marL="285750">
              <a:spcBef>
                <a:spcPct val="20000"/>
              </a:spcBef>
              <a:defRPr/>
            </a:pPr>
            <a:r>
              <a:rPr lang="en-US" altLang="zh-TW" dirty="0" smtClean="0">
                <a:sym typeface="Wingdings" pitchFamily="2" charset="2"/>
              </a:rPr>
              <a:t>	return bad</a:t>
            </a:r>
            <a:endParaRPr lang="en-US" altLang="zh-TW" dirty="0"/>
          </a:p>
        </p:txBody>
      </p:sp>
      <p:sp>
        <p:nvSpPr>
          <p:cNvPr id="6" name="矩形 5"/>
          <p:cNvSpPr/>
          <p:nvPr/>
        </p:nvSpPr>
        <p:spPr>
          <a:xfrm>
            <a:off x="4997308" y="2613065"/>
            <a:ext cx="3359886" cy="1366528"/>
          </a:xfrm>
          <a:prstGeom prst="rect">
            <a:avLst/>
          </a:prstGeom>
        </p:spPr>
        <p:txBody>
          <a:bodyPr wrap="square">
            <a:spAutoFit/>
          </a:bodyPr>
          <a:lstStyle/>
          <a:p>
            <a:pPr marL="285750">
              <a:spcBef>
                <a:spcPct val="20000"/>
              </a:spcBef>
              <a:defRPr/>
            </a:pPr>
            <a:r>
              <a:rPr lang="en-US" altLang="zh-TW" dirty="0"/>
              <a:t>If </a:t>
            </a:r>
            <a:r>
              <a:rPr lang="en-US" altLang="zh-TW" dirty="0">
                <a:solidFill>
                  <a:srgbClr val="FF0000"/>
                </a:solidFill>
              </a:rPr>
              <a:t>turning in bed </a:t>
            </a:r>
            <a:r>
              <a:rPr lang="en-US" altLang="zh-TW" dirty="0" smtClean="0"/>
              <a:t>&gt;= </a:t>
            </a:r>
            <a:r>
              <a:rPr lang="en-US" altLang="zh-TW" dirty="0"/>
              <a:t>20 </a:t>
            </a:r>
            <a:endParaRPr lang="en-US" altLang="zh-TW" dirty="0" smtClean="0"/>
          </a:p>
          <a:p>
            <a:pPr marL="285750">
              <a:spcBef>
                <a:spcPct val="20000"/>
              </a:spcBef>
              <a:defRPr/>
            </a:pPr>
            <a:r>
              <a:rPr lang="en-US" altLang="zh-TW" dirty="0"/>
              <a:t>	</a:t>
            </a:r>
            <a:r>
              <a:rPr lang="en-US" altLang="zh-TW" dirty="0" smtClean="0"/>
              <a:t>return bad</a:t>
            </a:r>
          </a:p>
          <a:p>
            <a:pPr marL="285750">
              <a:spcBef>
                <a:spcPct val="20000"/>
              </a:spcBef>
              <a:defRPr/>
            </a:pPr>
            <a:r>
              <a:rPr lang="en-US" altLang="zh-TW" dirty="0" smtClean="0"/>
              <a:t>else</a:t>
            </a:r>
          </a:p>
          <a:p>
            <a:pPr marL="285750">
              <a:spcBef>
                <a:spcPct val="20000"/>
              </a:spcBef>
              <a:defRPr/>
            </a:pPr>
            <a:r>
              <a:rPr lang="en-US" altLang="zh-TW" dirty="0"/>
              <a:t>	</a:t>
            </a:r>
            <a:r>
              <a:rPr lang="en-US" altLang="zh-TW" dirty="0" smtClean="0"/>
              <a:t>return good</a:t>
            </a:r>
            <a:endParaRPr lang="en-US" altLang="zh-TW" dirty="0"/>
          </a:p>
        </p:txBody>
      </p:sp>
      <p:cxnSp>
        <p:nvCxnSpPr>
          <p:cNvPr id="8" name="直線接點 7"/>
          <p:cNvCxnSpPr/>
          <p:nvPr/>
        </p:nvCxnSpPr>
        <p:spPr>
          <a:xfrm>
            <a:off x="1063251" y="4199860"/>
            <a:ext cx="0" cy="1860699"/>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直線接點 11"/>
          <p:cNvCxnSpPr/>
          <p:nvPr/>
        </p:nvCxnSpPr>
        <p:spPr>
          <a:xfrm>
            <a:off x="1052617" y="6049926"/>
            <a:ext cx="2509284"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矩形 19"/>
          <p:cNvSpPr/>
          <p:nvPr/>
        </p:nvSpPr>
        <p:spPr>
          <a:xfrm>
            <a:off x="2170551" y="6245014"/>
            <a:ext cx="312906" cy="369332"/>
          </a:xfrm>
          <a:prstGeom prst="rect">
            <a:avLst/>
          </a:prstGeom>
        </p:spPr>
        <p:txBody>
          <a:bodyPr wrap="none">
            <a:spAutoFit/>
          </a:bodyPr>
          <a:lstStyle/>
          <a:p>
            <a:r>
              <a:rPr lang="en-US" altLang="zh-TW" dirty="0"/>
              <a:t>7</a:t>
            </a:r>
            <a:endParaRPr lang="zh-TW" altLang="en-US" dirty="0"/>
          </a:p>
        </p:txBody>
      </p:sp>
      <p:sp>
        <p:nvSpPr>
          <p:cNvPr id="21" name="矩形 20"/>
          <p:cNvSpPr/>
          <p:nvPr/>
        </p:nvSpPr>
        <p:spPr>
          <a:xfrm>
            <a:off x="2331603" y="4199860"/>
            <a:ext cx="1230297" cy="1839433"/>
          </a:xfrm>
          <a:prstGeom prst="rect">
            <a:avLst/>
          </a:prstGeom>
          <a:solidFill>
            <a:srgbClr val="0C5ADC"/>
          </a:solidFill>
          <a:ln w="222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2" name="矩形 21"/>
          <p:cNvSpPr/>
          <p:nvPr/>
        </p:nvSpPr>
        <p:spPr>
          <a:xfrm>
            <a:off x="1084092" y="4199861"/>
            <a:ext cx="1224000" cy="1839434"/>
          </a:xfrm>
          <a:prstGeom prst="rect">
            <a:avLst/>
          </a:prstGeom>
          <a:solidFill>
            <a:srgbClr val="FF5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310815" y="4099899"/>
            <a:ext cx="0" cy="208800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橢圓 34"/>
          <p:cNvSpPr/>
          <p:nvPr/>
        </p:nvSpPr>
        <p:spPr>
          <a:xfrm>
            <a:off x="2748456" y="504224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6" name="橢圓 35"/>
          <p:cNvSpPr/>
          <p:nvPr/>
        </p:nvSpPr>
        <p:spPr>
          <a:xfrm>
            <a:off x="2915276" y="5476588"/>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7" name="橢圓 36"/>
          <p:cNvSpPr/>
          <p:nvPr/>
        </p:nvSpPr>
        <p:spPr>
          <a:xfrm>
            <a:off x="2405083" y="5748265"/>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8" name="橢圓 37"/>
          <p:cNvSpPr/>
          <p:nvPr/>
        </p:nvSpPr>
        <p:spPr>
          <a:xfrm>
            <a:off x="1584433" y="5678360"/>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43" name="直線接點 42"/>
          <p:cNvCxnSpPr/>
          <p:nvPr/>
        </p:nvCxnSpPr>
        <p:spPr>
          <a:xfrm>
            <a:off x="5309186" y="4195979"/>
            <a:ext cx="0" cy="1860699"/>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直線接點 43"/>
          <p:cNvCxnSpPr/>
          <p:nvPr/>
        </p:nvCxnSpPr>
        <p:spPr>
          <a:xfrm>
            <a:off x="5298552" y="6046045"/>
            <a:ext cx="2509284"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橢圓 48"/>
          <p:cNvSpPr/>
          <p:nvPr/>
        </p:nvSpPr>
        <p:spPr>
          <a:xfrm>
            <a:off x="6994391" y="5038360"/>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0" name="橢圓 49"/>
          <p:cNvSpPr/>
          <p:nvPr/>
        </p:nvSpPr>
        <p:spPr>
          <a:xfrm>
            <a:off x="7161211" y="547270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1" name="橢圓 50"/>
          <p:cNvSpPr/>
          <p:nvPr/>
        </p:nvSpPr>
        <p:spPr>
          <a:xfrm>
            <a:off x="6651018" y="5744384"/>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2" name="橢圓 51"/>
          <p:cNvSpPr/>
          <p:nvPr/>
        </p:nvSpPr>
        <p:spPr>
          <a:xfrm>
            <a:off x="5830368" y="567447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57" name="直線接點 56"/>
          <p:cNvCxnSpPr/>
          <p:nvPr/>
        </p:nvCxnSpPr>
        <p:spPr>
          <a:xfrm>
            <a:off x="5111894" y="5031272"/>
            <a:ext cx="288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4614770" y="4890247"/>
            <a:ext cx="441146" cy="369332"/>
          </a:xfrm>
          <a:prstGeom prst="rect">
            <a:avLst/>
          </a:prstGeom>
        </p:spPr>
        <p:txBody>
          <a:bodyPr wrap="none">
            <a:spAutoFit/>
          </a:bodyPr>
          <a:lstStyle/>
          <a:p>
            <a:r>
              <a:rPr lang="en-US" altLang="zh-TW" dirty="0"/>
              <a:t>20</a:t>
            </a:r>
            <a:endParaRPr lang="zh-TW" altLang="en-US" dirty="0"/>
          </a:p>
        </p:txBody>
      </p:sp>
      <p:sp>
        <p:nvSpPr>
          <p:cNvPr id="45" name="等腰三角形 44"/>
          <p:cNvSpPr/>
          <p:nvPr/>
        </p:nvSpPr>
        <p:spPr>
          <a:xfrm>
            <a:off x="1404433" y="494127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6" name="等腰三角形 45"/>
          <p:cNvSpPr/>
          <p:nvPr/>
        </p:nvSpPr>
        <p:spPr>
          <a:xfrm>
            <a:off x="1789633" y="456183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7" name="等腰三角形 46"/>
          <p:cNvSpPr/>
          <p:nvPr/>
        </p:nvSpPr>
        <p:spPr>
          <a:xfrm>
            <a:off x="3120476" y="447183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8" name="等腰三角形 47"/>
          <p:cNvSpPr/>
          <p:nvPr/>
        </p:nvSpPr>
        <p:spPr>
          <a:xfrm>
            <a:off x="3210476" y="570301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8" name="等腰三角形 57"/>
          <p:cNvSpPr/>
          <p:nvPr/>
        </p:nvSpPr>
        <p:spPr>
          <a:xfrm>
            <a:off x="5650368" y="477663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2" name="等腰三角形 61"/>
          <p:cNvSpPr/>
          <p:nvPr/>
        </p:nvSpPr>
        <p:spPr>
          <a:xfrm>
            <a:off x="6035568" y="443470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3" name="等腰三角形 62"/>
          <p:cNvSpPr/>
          <p:nvPr/>
        </p:nvSpPr>
        <p:spPr>
          <a:xfrm>
            <a:off x="7285936" y="443470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4" name="等腰三角形 63"/>
          <p:cNvSpPr/>
          <p:nvPr/>
        </p:nvSpPr>
        <p:spPr>
          <a:xfrm>
            <a:off x="7465936" y="5744384"/>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橢圓 38"/>
          <p:cNvSpPr/>
          <p:nvPr/>
        </p:nvSpPr>
        <p:spPr>
          <a:xfrm>
            <a:off x="3095276" y="197436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0" name="等腰三角形 39"/>
          <p:cNvSpPr/>
          <p:nvPr/>
        </p:nvSpPr>
        <p:spPr>
          <a:xfrm>
            <a:off x="4008372" y="198908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3040030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86319"/>
            <a:ext cx="8689622" cy="3028521"/>
          </a:xfrm>
        </p:spPr>
        <p:txBody>
          <a:bodyPr/>
          <a:lstStyle/>
          <a:p>
            <a:pPr lvl="1" indent="-457200">
              <a:buFont typeface="Wingdings" pitchFamily="2" charset="2"/>
              <a:buChar char="l"/>
            </a:pPr>
            <a:r>
              <a:rPr lang="en-US" altLang="zh-TW" sz="2400" dirty="0" smtClean="0"/>
              <a:t>Pros</a:t>
            </a:r>
          </a:p>
          <a:p>
            <a:pPr marL="1028700" lvl="2" indent="-342900">
              <a:buClr>
                <a:schemeClr val="accent1"/>
              </a:buClr>
              <a:buFont typeface="Wingdings" panose="05000000000000000000" pitchFamily="2" charset="2"/>
              <a:buChar char="l"/>
            </a:pPr>
            <a:r>
              <a:rPr lang="en-US" altLang="zh-TW" sz="2000" dirty="0" smtClean="0"/>
              <a:t>Simple</a:t>
            </a:r>
          </a:p>
          <a:p>
            <a:pPr marL="1028700" lvl="2" indent="-342900">
              <a:buClr>
                <a:schemeClr val="accent1"/>
              </a:buClr>
              <a:buFont typeface="Wingdings" panose="05000000000000000000" pitchFamily="2" charset="2"/>
              <a:buChar char="l"/>
            </a:pPr>
            <a:r>
              <a:rPr lang="en-US" altLang="zh-TW" sz="2000" dirty="0" smtClean="0"/>
              <a:t>Fast</a:t>
            </a:r>
          </a:p>
          <a:p>
            <a:pPr marL="685800" lvl="2" indent="0">
              <a:buClr>
                <a:schemeClr val="accent1"/>
              </a:buClr>
              <a:buNone/>
            </a:pPr>
            <a:endParaRPr lang="en-US" altLang="zh-TW" sz="2000" dirty="0" smtClean="0"/>
          </a:p>
          <a:p>
            <a:pPr lvl="1" indent="-457200">
              <a:buFont typeface="Wingdings" pitchFamily="2" charset="2"/>
              <a:buChar char="l"/>
            </a:pPr>
            <a:r>
              <a:rPr lang="en-US" altLang="zh-TW" sz="2400" dirty="0" smtClean="0"/>
              <a:t>Cons</a:t>
            </a:r>
          </a:p>
          <a:p>
            <a:pPr marL="1028700" lvl="2" indent="-342900">
              <a:buClr>
                <a:schemeClr val="accent1"/>
              </a:buClr>
              <a:buFont typeface="Wingdings" panose="05000000000000000000" pitchFamily="2" charset="2"/>
              <a:buChar char="l"/>
            </a:pPr>
            <a:r>
              <a:rPr lang="en-US" altLang="zh-TW" sz="2000" dirty="0"/>
              <a:t>Not </a:t>
            </a:r>
            <a:r>
              <a:rPr lang="en-US" altLang="zh-TW" sz="2000" dirty="0" smtClean="0"/>
              <a:t>accuracy ( slight better than 50% )</a:t>
            </a:r>
            <a:endParaRPr lang="en-US" altLang="zh-TW" sz="2000" dirty="0"/>
          </a:p>
          <a:p>
            <a:pPr lvl="2" indent="-457200">
              <a:buFont typeface="Wingdings" pitchFamily="2" charset="2"/>
              <a:buChar char="l"/>
            </a:pPr>
            <a:endParaRPr lang="en-US" altLang="zh-TW" sz="2000" dirty="0"/>
          </a:p>
          <a:p>
            <a:pPr lvl="2" indent="-457200">
              <a:buFont typeface="Wingdings" pitchFamily="2" charset="2"/>
              <a:buChar char="l"/>
            </a:pPr>
            <a:endParaRPr lang="en-US" altLang="zh-TW" sz="2000" dirty="0" smtClean="0"/>
          </a:p>
        </p:txBody>
      </p:sp>
      <p:sp>
        <p:nvSpPr>
          <p:cNvPr id="4" name="Title 3"/>
          <p:cNvSpPr>
            <a:spLocks noGrp="1"/>
          </p:cNvSpPr>
          <p:nvPr>
            <p:ph type="title"/>
          </p:nvPr>
        </p:nvSpPr>
        <p:spPr>
          <a:xfrm>
            <a:off x="228600" y="228600"/>
            <a:ext cx="2749727" cy="492443"/>
          </a:xfrm>
        </p:spPr>
        <p:txBody>
          <a:bodyPr/>
          <a:lstStyle/>
          <a:p>
            <a:pPr marL="342900" indent="-342900"/>
            <a:r>
              <a:rPr lang="en-US" altLang="zh-TW" sz="3200" dirty="0" smtClean="0">
                <a:solidFill>
                  <a:schemeClr val="tx1"/>
                </a:solidFill>
                <a:latin typeface="+mj-lt"/>
              </a:rPr>
              <a:t>Weak classifier</a:t>
            </a:r>
            <a:endParaRPr lang="en-US" altLang="zh-TW" sz="3200" dirty="0">
              <a:solidFill>
                <a:schemeClr val="tx1"/>
              </a:solidFill>
              <a:latin typeface="+mj-lt"/>
            </a:endParaRPr>
          </a:p>
        </p:txBody>
      </p:sp>
      <p:cxnSp>
        <p:nvCxnSpPr>
          <p:cNvPr id="6" name="直線接點 5"/>
          <p:cNvCxnSpPr/>
          <p:nvPr/>
        </p:nvCxnSpPr>
        <p:spPr>
          <a:xfrm>
            <a:off x="2134227" y="4802789"/>
            <a:ext cx="5892800"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8" name="直線接點 7"/>
          <p:cNvCxnSpPr/>
          <p:nvPr/>
        </p:nvCxnSpPr>
        <p:spPr>
          <a:xfrm flipV="1">
            <a:off x="2125845" y="4573309"/>
            <a:ext cx="0" cy="51267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1" name="直線接點 10"/>
          <p:cNvCxnSpPr/>
          <p:nvPr/>
        </p:nvCxnSpPr>
        <p:spPr>
          <a:xfrm flipV="1">
            <a:off x="8052428" y="4531850"/>
            <a:ext cx="0" cy="490114"/>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2" name="直線接點 11"/>
          <p:cNvCxnSpPr/>
          <p:nvPr/>
        </p:nvCxnSpPr>
        <p:spPr>
          <a:xfrm flipH="1" flipV="1">
            <a:off x="5021360" y="4523383"/>
            <a:ext cx="11510" cy="49858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13" name="文字方塊 12"/>
          <p:cNvSpPr txBox="1"/>
          <p:nvPr/>
        </p:nvSpPr>
        <p:spPr>
          <a:xfrm>
            <a:off x="1952136" y="5342459"/>
            <a:ext cx="312906" cy="369332"/>
          </a:xfrm>
          <a:prstGeom prst="rect">
            <a:avLst/>
          </a:prstGeom>
          <a:noFill/>
        </p:spPr>
        <p:txBody>
          <a:bodyPr wrap="none" rtlCol="0">
            <a:spAutoFit/>
          </a:bodyPr>
          <a:lstStyle/>
          <a:p>
            <a:r>
              <a:rPr lang="en-US" altLang="zh-TW" dirty="0" smtClean="0"/>
              <a:t>0</a:t>
            </a:r>
            <a:endParaRPr lang="zh-TW" altLang="en-US" dirty="0"/>
          </a:p>
        </p:txBody>
      </p:sp>
      <p:sp>
        <p:nvSpPr>
          <p:cNvPr id="14" name="文字方塊 13"/>
          <p:cNvSpPr txBox="1"/>
          <p:nvPr/>
        </p:nvSpPr>
        <p:spPr>
          <a:xfrm>
            <a:off x="7665142" y="5342459"/>
            <a:ext cx="774571" cy="369332"/>
          </a:xfrm>
          <a:prstGeom prst="rect">
            <a:avLst/>
          </a:prstGeom>
          <a:noFill/>
        </p:spPr>
        <p:txBody>
          <a:bodyPr wrap="none" rtlCol="0">
            <a:spAutoFit/>
          </a:bodyPr>
          <a:lstStyle/>
          <a:p>
            <a:r>
              <a:rPr lang="en-US" altLang="zh-TW" dirty="0" smtClean="0"/>
              <a:t>100%</a:t>
            </a:r>
            <a:endParaRPr lang="zh-TW" altLang="en-US" dirty="0"/>
          </a:p>
        </p:txBody>
      </p:sp>
      <p:sp>
        <p:nvSpPr>
          <p:cNvPr id="15" name="文字方塊 14"/>
          <p:cNvSpPr txBox="1"/>
          <p:nvPr/>
        </p:nvSpPr>
        <p:spPr>
          <a:xfrm>
            <a:off x="4780237" y="5342431"/>
            <a:ext cx="646331" cy="369332"/>
          </a:xfrm>
          <a:prstGeom prst="rect">
            <a:avLst/>
          </a:prstGeom>
          <a:noFill/>
        </p:spPr>
        <p:txBody>
          <a:bodyPr wrap="none" rtlCol="0">
            <a:spAutoFit/>
          </a:bodyPr>
          <a:lstStyle/>
          <a:p>
            <a:r>
              <a:rPr lang="en-US" altLang="zh-TW" dirty="0" smtClean="0"/>
              <a:t>50%</a:t>
            </a:r>
            <a:endParaRPr lang="zh-TW" altLang="en-US" dirty="0"/>
          </a:p>
        </p:txBody>
      </p:sp>
      <p:sp>
        <p:nvSpPr>
          <p:cNvPr id="16" name="文字方塊 15"/>
          <p:cNvSpPr txBox="1"/>
          <p:nvPr/>
        </p:nvSpPr>
        <p:spPr>
          <a:xfrm>
            <a:off x="503393" y="4523382"/>
            <a:ext cx="1265090" cy="400110"/>
          </a:xfrm>
          <a:prstGeom prst="rect">
            <a:avLst/>
          </a:prstGeom>
          <a:noFill/>
        </p:spPr>
        <p:txBody>
          <a:bodyPr wrap="none" rtlCol="0">
            <a:spAutoFit/>
          </a:bodyPr>
          <a:lstStyle/>
          <a:p>
            <a:r>
              <a:rPr lang="en-US" altLang="zh-TW" sz="2000" dirty="0" smtClean="0"/>
              <a:t>Error rate</a:t>
            </a:r>
            <a:endParaRPr lang="zh-TW" altLang="en-US" sz="2000" dirty="0"/>
          </a:p>
        </p:txBody>
      </p:sp>
      <p:sp>
        <p:nvSpPr>
          <p:cNvPr id="17" name="左大括弧 16"/>
          <p:cNvSpPr/>
          <p:nvPr/>
        </p:nvSpPr>
        <p:spPr>
          <a:xfrm rot="5400000">
            <a:off x="4325567" y="3760967"/>
            <a:ext cx="466737" cy="924847"/>
          </a:xfrm>
          <a:prstGeom prst="leftBrace">
            <a:avLst>
              <a:gd name="adj1" fmla="val 8333"/>
              <a:gd name="adj2" fmla="val 47118"/>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18" name="Title 3"/>
          <p:cNvSpPr txBox="1">
            <a:spLocks/>
          </p:cNvSpPr>
          <p:nvPr/>
        </p:nvSpPr>
        <p:spPr>
          <a:xfrm>
            <a:off x="3910640" y="3629111"/>
            <a:ext cx="1720215" cy="307777"/>
          </a:xfrm>
          <a:prstGeom prst="rect">
            <a:avLst/>
          </a:prstGeom>
        </p:spPr>
        <p:txBody>
          <a:bodyPr vert="horz" wrap="none" lIns="0" tIns="0" rIns="0" bIns="0" rtlCol="0" anchor="t" anchorCtr="0">
            <a:spAutoFit/>
          </a:bodyPr>
          <a:lstStyle/>
          <a:p>
            <a:pPr marL="342900" marR="0" lvl="0" indent="-342900" algn="l" defTabSz="457200" rtl="0" eaLnBrk="1" fontAlgn="auto" latinLnBrk="0" hangingPunct="1">
              <a:lnSpc>
                <a:spcPct val="100000"/>
              </a:lnSpc>
              <a:spcBef>
                <a:spcPct val="0"/>
              </a:spcBef>
              <a:spcAft>
                <a:spcPts val="0"/>
              </a:spcAft>
              <a:buClrTx/>
              <a:buSzTx/>
              <a:buFontTx/>
              <a:buNone/>
              <a:tabLst/>
              <a:defRPr/>
            </a:pPr>
            <a:r>
              <a:rPr kumimoji="0" lang="en-US" altLang="zh-TW" sz="2000" b="0" i="0" u="none" strike="noStrike" kern="1200" cap="none" spc="0" normalizeH="0" baseline="0" noProof="0" dirty="0" smtClean="0">
                <a:ln>
                  <a:noFill/>
                </a:ln>
                <a:solidFill>
                  <a:schemeClr val="tx1"/>
                </a:solidFill>
                <a:effectLst/>
                <a:uLnTx/>
                <a:uFillTx/>
                <a:latin typeface="+mj-lt"/>
                <a:ea typeface="+mj-ea"/>
                <a:cs typeface="+mj-cs"/>
              </a:rPr>
              <a:t>Weak classifier</a:t>
            </a:r>
            <a:endParaRPr kumimoji="0" lang="en-US" altLang="zh-TW"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左大括弧 18"/>
          <p:cNvSpPr/>
          <p:nvPr/>
        </p:nvSpPr>
        <p:spPr>
          <a:xfrm rot="5400000">
            <a:off x="2297623" y="3860350"/>
            <a:ext cx="435023" cy="728133"/>
          </a:xfrm>
          <a:prstGeom prst="leftBrace">
            <a:avLst>
              <a:gd name="adj1" fmla="val 8333"/>
              <a:gd name="adj2" fmla="val 47118"/>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20" name="Title 3"/>
          <p:cNvSpPr txBox="1">
            <a:spLocks/>
          </p:cNvSpPr>
          <p:nvPr/>
        </p:nvSpPr>
        <p:spPr>
          <a:xfrm>
            <a:off x="1768483" y="3637572"/>
            <a:ext cx="1824217" cy="307777"/>
          </a:xfrm>
          <a:prstGeom prst="rect">
            <a:avLst/>
          </a:prstGeom>
        </p:spPr>
        <p:txBody>
          <a:bodyPr vert="horz" wrap="none" lIns="0" tIns="0" rIns="0" bIns="0" rtlCol="0" anchor="t" anchorCtr="0">
            <a:spAutoFit/>
          </a:bodyPr>
          <a:lstStyle/>
          <a:p>
            <a:pPr marL="342900" marR="0" lvl="0" indent="-342900" algn="l" defTabSz="457200" rtl="0" eaLnBrk="1" fontAlgn="auto" latinLnBrk="0" hangingPunct="1">
              <a:lnSpc>
                <a:spcPct val="100000"/>
              </a:lnSpc>
              <a:spcBef>
                <a:spcPct val="0"/>
              </a:spcBef>
              <a:spcAft>
                <a:spcPts val="0"/>
              </a:spcAft>
              <a:buClrTx/>
              <a:buSzTx/>
              <a:buFontTx/>
              <a:buNone/>
              <a:tabLst/>
              <a:defRPr/>
            </a:pPr>
            <a:r>
              <a:rPr kumimoji="0" lang="en-US" altLang="zh-TW" sz="2000" b="0" i="0" u="none" strike="noStrike" kern="1200" cap="none" spc="0" normalizeH="0" baseline="0" noProof="0" dirty="0" smtClean="0">
                <a:ln>
                  <a:noFill/>
                </a:ln>
                <a:solidFill>
                  <a:schemeClr val="tx1"/>
                </a:solidFill>
                <a:effectLst/>
                <a:uLnTx/>
                <a:uFillTx/>
                <a:latin typeface="+mj-lt"/>
                <a:ea typeface="+mj-ea"/>
                <a:cs typeface="+mj-cs"/>
              </a:rPr>
              <a:t>Strong classifier</a:t>
            </a:r>
            <a:endParaRPr kumimoji="0" lang="en-US" altLang="zh-TW" sz="2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3040030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圓角矩形 34"/>
          <p:cNvSpPr/>
          <p:nvPr/>
        </p:nvSpPr>
        <p:spPr>
          <a:xfrm>
            <a:off x="5133483" y="3292263"/>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34" name="圓角矩形 33"/>
          <p:cNvSpPr/>
          <p:nvPr/>
        </p:nvSpPr>
        <p:spPr>
          <a:xfrm>
            <a:off x="917687" y="3284620"/>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Slide Number Placeholder 1"/>
          <p:cNvSpPr>
            <a:spLocks noGrp="1"/>
          </p:cNvSpPr>
          <p:nvPr>
            <p:ph type="sldNum" sz="quarter" idx="10"/>
          </p:nvPr>
        </p:nvSpPr>
        <p:spPr/>
        <p:txBody>
          <a:bodyPr/>
          <a:lstStyle/>
          <a:p>
            <a:fld id="{F52E3F39-0206-E343-A815-B0E9B8087364}" type="slidenum">
              <a:rPr lang="en-US" smtClean="0">
                <a:latin typeface="+mj-lt"/>
              </a:rPr>
              <a:pPr/>
              <a:t>15</a:t>
            </a:fld>
            <a:endParaRPr lang="en-US" dirty="0">
              <a:latin typeface="+mj-lt"/>
            </a:endParaRPr>
          </a:p>
        </p:txBody>
      </p:sp>
      <p:sp>
        <p:nvSpPr>
          <p:cNvPr id="10" name="橢圓 9"/>
          <p:cNvSpPr/>
          <p:nvPr/>
        </p:nvSpPr>
        <p:spPr>
          <a:xfrm>
            <a:off x="1384327" y="4233302"/>
            <a:ext cx="360000" cy="360000"/>
          </a:xfrm>
          <a:prstGeom prst="ellipse">
            <a:avLst/>
          </a:prstGeom>
          <a:solidFill>
            <a:srgbClr val="FF000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bg1"/>
                </a:solidFill>
              </a:rPr>
              <a:t>G</a:t>
            </a:r>
            <a:endParaRPr lang="zh-TW" altLang="en-US" dirty="0">
              <a:solidFill>
                <a:schemeClr val="bg1"/>
              </a:solidFill>
            </a:endParaRPr>
          </a:p>
        </p:txBody>
      </p:sp>
      <p:sp>
        <p:nvSpPr>
          <p:cNvPr id="11" name="橢圓 10"/>
          <p:cNvSpPr/>
          <p:nvPr/>
        </p:nvSpPr>
        <p:spPr>
          <a:xfrm>
            <a:off x="5912124" y="3372078"/>
            <a:ext cx="940153" cy="962820"/>
          </a:xfrm>
          <a:prstGeom prst="ellipse">
            <a:avLst/>
          </a:prstGeom>
          <a:solidFill>
            <a:srgbClr val="FFC00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t>g</a:t>
            </a:r>
            <a:endParaRPr lang="zh-TW" altLang="en-US" sz="2400" dirty="0"/>
          </a:p>
        </p:txBody>
      </p:sp>
      <p:sp>
        <p:nvSpPr>
          <p:cNvPr id="12" name="橢圓 11"/>
          <p:cNvSpPr/>
          <p:nvPr/>
        </p:nvSpPr>
        <p:spPr>
          <a:xfrm>
            <a:off x="6565953" y="4316426"/>
            <a:ext cx="836681" cy="779404"/>
          </a:xfrm>
          <a:prstGeom prst="ellipse">
            <a:avLst/>
          </a:prstGeom>
          <a:solidFill>
            <a:schemeClr val="accent4">
              <a:lumMod val="60000"/>
              <a:lumOff val="40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t>k</a:t>
            </a:r>
            <a:endParaRPr lang="zh-TW" altLang="en-US" sz="2400" dirty="0"/>
          </a:p>
        </p:txBody>
      </p:sp>
      <p:sp>
        <p:nvSpPr>
          <p:cNvPr id="13" name="橢圓 12"/>
          <p:cNvSpPr/>
          <p:nvPr/>
        </p:nvSpPr>
        <p:spPr>
          <a:xfrm>
            <a:off x="5331097" y="4233302"/>
            <a:ext cx="816516" cy="779404"/>
          </a:xfrm>
          <a:prstGeom prst="ellipse">
            <a:avLst/>
          </a:prstGeom>
          <a:solidFill>
            <a:srgbClr val="FF505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t>h</a:t>
            </a:r>
            <a:endParaRPr lang="zh-TW" altLang="en-US" sz="2400" dirty="0"/>
          </a:p>
        </p:txBody>
      </p:sp>
      <p:graphicFrame>
        <p:nvGraphicFramePr>
          <p:cNvPr id="14" name="物件 13"/>
          <p:cNvGraphicFramePr>
            <a:graphicFrameLocks noChangeAspect="1"/>
          </p:cNvGraphicFramePr>
          <p:nvPr/>
        </p:nvGraphicFramePr>
        <p:xfrm>
          <a:off x="953229" y="2530475"/>
          <a:ext cx="860425" cy="482600"/>
        </p:xfrm>
        <a:graphic>
          <a:graphicData uri="http://schemas.openxmlformats.org/presentationml/2006/ole">
            <p:oleObj spid="_x0000_s2536" name="方程式" r:id="rId4" imgW="330057" imgH="203112" progId="Equation.3">
              <p:embed/>
            </p:oleObj>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xmlns="" val="3135229844"/>
              </p:ext>
            </p:extLst>
          </p:nvPr>
        </p:nvGraphicFramePr>
        <p:xfrm>
          <a:off x="5079141" y="2513013"/>
          <a:ext cx="2895600" cy="519112"/>
        </p:xfrm>
        <a:graphic>
          <a:graphicData uri="http://schemas.openxmlformats.org/presentationml/2006/ole">
            <p:oleObj spid="_x0000_s2537" name="方程式" r:id="rId5" imgW="1079032" imgH="203112" progId="Equation.3">
              <p:embed/>
            </p:oleObj>
          </a:graphicData>
        </a:graphic>
      </p:graphicFrame>
      <p:sp>
        <p:nvSpPr>
          <p:cNvPr id="31" name="文字方塊 30"/>
          <p:cNvSpPr txBox="1"/>
          <p:nvPr/>
        </p:nvSpPr>
        <p:spPr>
          <a:xfrm>
            <a:off x="1312506"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22" name="Title 3"/>
          <p:cNvSpPr>
            <a:spLocks noGrp="1"/>
          </p:cNvSpPr>
          <p:nvPr>
            <p:ph type="title"/>
          </p:nvPr>
        </p:nvSpPr>
        <p:spPr>
          <a:xfrm>
            <a:off x="228600" y="228600"/>
            <a:ext cx="5554213" cy="492443"/>
          </a:xfrm>
        </p:spPr>
        <p:txBody>
          <a:bodyPr/>
          <a:lstStyle/>
          <a:p>
            <a:pPr marL="342900" indent="-342900"/>
            <a:r>
              <a:rPr lang="en-US" altLang="zh-TW" sz="3200" dirty="0" smtClean="0">
                <a:solidFill>
                  <a:schemeClr val="tx1"/>
                </a:solidFill>
                <a:latin typeface="+mj-lt"/>
              </a:rPr>
              <a:t>Two heads are better than one</a:t>
            </a:r>
            <a:endParaRPr lang="en-US" altLang="zh-TW" sz="3200" dirty="0">
              <a:solidFill>
                <a:schemeClr val="tx1"/>
              </a:solidFill>
              <a:latin typeface="+mj-lt"/>
            </a:endParaRPr>
          </a:p>
        </p:txBody>
      </p:sp>
      <p:sp>
        <p:nvSpPr>
          <p:cNvPr id="36" name="文字方塊 35"/>
          <p:cNvSpPr txBox="1"/>
          <p:nvPr/>
        </p:nvSpPr>
        <p:spPr>
          <a:xfrm>
            <a:off x="5616482"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38" name="文字方塊 37"/>
          <p:cNvSpPr txBox="1"/>
          <p:nvPr/>
        </p:nvSpPr>
        <p:spPr>
          <a:xfrm>
            <a:off x="917687" y="1496352"/>
            <a:ext cx="2767745" cy="461665"/>
          </a:xfrm>
          <a:prstGeom prst="rect">
            <a:avLst/>
          </a:prstGeom>
          <a:noFill/>
        </p:spPr>
        <p:txBody>
          <a:bodyPr wrap="none" rtlCol="0">
            <a:spAutoFit/>
          </a:bodyPr>
          <a:lstStyle/>
          <a:p>
            <a:r>
              <a:rPr lang="en-US" altLang="zh-TW" sz="2400" dirty="0" smtClean="0"/>
              <a:t>A strong classifier :</a:t>
            </a:r>
            <a:endParaRPr lang="zh-TW" altLang="en-US" sz="2400" dirty="0"/>
          </a:p>
        </p:txBody>
      </p:sp>
      <p:sp>
        <p:nvSpPr>
          <p:cNvPr id="39" name="文字方塊 38"/>
          <p:cNvSpPr txBox="1"/>
          <p:nvPr/>
        </p:nvSpPr>
        <p:spPr>
          <a:xfrm>
            <a:off x="5010676" y="1496352"/>
            <a:ext cx="3401893" cy="1015663"/>
          </a:xfrm>
          <a:prstGeom prst="rect">
            <a:avLst/>
          </a:prstGeom>
          <a:noFill/>
        </p:spPr>
        <p:txBody>
          <a:bodyPr wrap="none" rtlCol="0">
            <a:spAutoFit/>
          </a:bodyPr>
          <a:lstStyle/>
          <a:p>
            <a:r>
              <a:rPr lang="en-US" altLang="zh-TW" sz="2400" dirty="0" smtClean="0"/>
              <a:t>Three weak classifiers :</a:t>
            </a:r>
          </a:p>
          <a:p>
            <a:endParaRPr lang="en-US" altLang="zh-TW" dirty="0" smtClean="0"/>
          </a:p>
          <a:p>
            <a:r>
              <a:rPr lang="en-US" altLang="zh-TW" dirty="0" smtClean="0"/>
              <a:t>Voting and aggregation</a:t>
            </a:r>
            <a:endParaRPr lang="zh-TW" altLang="en-US" dirty="0"/>
          </a:p>
        </p:txBody>
      </p:sp>
      <p:sp>
        <p:nvSpPr>
          <p:cNvPr id="40" name="文字方塊 39"/>
          <p:cNvSpPr txBox="1"/>
          <p:nvPr/>
        </p:nvSpPr>
        <p:spPr>
          <a:xfrm>
            <a:off x="3359673" y="3679304"/>
            <a:ext cx="941283" cy="369332"/>
          </a:xfrm>
          <a:prstGeom prst="rect">
            <a:avLst/>
          </a:prstGeom>
          <a:noFill/>
        </p:spPr>
        <p:txBody>
          <a:bodyPr wrap="none" rtlCol="0">
            <a:spAutoFit/>
          </a:bodyPr>
          <a:lstStyle/>
          <a:p>
            <a:r>
              <a:rPr lang="en-US" altLang="zh-TW" dirty="0" smtClean="0"/>
              <a:t>Error </a:t>
            </a:r>
            <a:r>
              <a:rPr lang="en-US" altLang="zh-TW" dirty="0" smtClean="0">
                <a:solidFill>
                  <a:srgbClr val="FF0000"/>
                </a:solidFill>
              </a:rPr>
              <a:t>G</a:t>
            </a:r>
            <a:endParaRPr lang="zh-TW" altLang="en-US" dirty="0">
              <a:solidFill>
                <a:srgbClr val="FF0000"/>
              </a:solidFill>
            </a:endParaRPr>
          </a:p>
        </p:txBody>
      </p:sp>
      <p:sp>
        <p:nvSpPr>
          <p:cNvPr id="41" name="文字方塊 40"/>
          <p:cNvSpPr txBox="1"/>
          <p:nvPr/>
        </p:nvSpPr>
        <p:spPr>
          <a:xfrm>
            <a:off x="7575469" y="3679304"/>
            <a:ext cx="889987" cy="923330"/>
          </a:xfrm>
          <a:prstGeom prst="rect">
            <a:avLst/>
          </a:prstGeom>
          <a:noFill/>
        </p:spPr>
        <p:txBody>
          <a:bodyPr wrap="none" rtlCol="0">
            <a:spAutoFit/>
          </a:bodyPr>
          <a:lstStyle/>
          <a:p>
            <a:r>
              <a:rPr lang="en-US" altLang="zh-TW" dirty="0" smtClean="0"/>
              <a:t>Error </a:t>
            </a:r>
            <a:r>
              <a:rPr lang="en-US" altLang="zh-TW" dirty="0" smtClean="0">
                <a:solidFill>
                  <a:srgbClr val="FFC000"/>
                </a:solidFill>
              </a:rPr>
              <a:t>g</a:t>
            </a:r>
          </a:p>
          <a:p>
            <a:r>
              <a:rPr lang="en-US" altLang="zh-TW" dirty="0" smtClean="0"/>
              <a:t>Error </a:t>
            </a:r>
            <a:r>
              <a:rPr lang="en-US" altLang="zh-TW" dirty="0" smtClean="0">
                <a:solidFill>
                  <a:srgbClr val="FF5050"/>
                </a:solidFill>
              </a:rPr>
              <a:t>h</a:t>
            </a:r>
          </a:p>
          <a:p>
            <a:r>
              <a:rPr lang="en-US" altLang="zh-TW" dirty="0" smtClean="0"/>
              <a:t>Error </a:t>
            </a:r>
            <a:r>
              <a:rPr lang="en-US" altLang="zh-TW" dirty="0" smtClean="0">
                <a:solidFill>
                  <a:schemeClr val="accent4">
                    <a:lumMod val="60000"/>
                    <a:lumOff val="40000"/>
                  </a:schemeClr>
                </a:solidFill>
              </a:rPr>
              <a:t>k</a:t>
            </a:r>
            <a:endParaRPr lang="zh-TW" altLang="en-US" dirty="0">
              <a:solidFill>
                <a:schemeClr val="accent4">
                  <a:lumMod val="60000"/>
                  <a:lumOff val="40000"/>
                </a:schemeClr>
              </a:solidFill>
            </a:endParaRPr>
          </a:p>
        </p:txBody>
      </p:sp>
      <p:sp>
        <p:nvSpPr>
          <p:cNvPr id="42" name="文字方塊 41"/>
          <p:cNvSpPr txBox="1"/>
          <p:nvPr/>
        </p:nvSpPr>
        <p:spPr>
          <a:xfrm>
            <a:off x="3685432" y="2022669"/>
            <a:ext cx="904415" cy="1569660"/>
          </a:xfrm>
          <a:prstGeom prst="rect">
            <a:avLst/>
          </a:prstGeom>
          <a:noFill/>
        </p:spPr>
        <p:txBody>
          <a:bodyPr wrap="square" rtlCol="0">
            <a:spAutoFit/>
          </a:bodyPr>
          <a:lstStyle/>
          <a:p>
            <a:r>
              <a:rPr lang="en-US" altLang="zh-TW" sz="9600" dirty="0" smtClean="0"/>
              <a:t>&lt;</a:t>
            </a:r>
            <a:endParaRPr lang="zh-TW" altLang="en-US" sz="9600" dirty="0"/>
          </a:p>
        </p:txBody>
      </p:sp>
    </p:spTree>
    <p:extLst>
      <p:ext uri="{BB962C8B-B14F-4D97-AF65-F5344CB8AC3E}">
        <p14:creationId xmlns:p14="http://schemas.microsoft.com/office/powerpoint/2010/main" xmlns="" val="342715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10" grpId="0" animBg="1"/>
      <p:bldP spid="11" grpId="0" animBg="1"/>
      <p:bldP spid="12" grpId="0" animBg="1"/>
      <p:bldP spid="13" grpId="0" animBg="1"/>
      <p:bldP spid="31" grpId="0"/>
      <p:bldP spid="36"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圓角矩形 34"/>
          <p:cNvSpPr/>
          <p:nvPr/>
        </p:nvSpPr>
        <p:spPr>
          <a:xfrm>
            <a:off x="5133483" y="3292263"/>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34" name="圓角矩形 33"/>
          <p:cNvSpPr/>
          <p:nvPr/>
        </p:nvSpPr>
        <p:spPr>
          <a:xfrm>
            <a:off x="917687" y="3284620"/>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Slide Number Placeholder 1"/>
          <p:cNvSpPr>
            <a:spLocks noGrp="1"/>
          </p:cNvSpPr>
          <p:nvPr>
            <p:ph type="sldNum" sz="quarter" idx="10"/>
          </p:nvPr>
        </p:nvSpPr>
        <p:spPr/>
        <p:txBody>
          <a:bodyPr/>
          <a:lstStyle/>
          <a:p>
            <a:fld id="{F52E3F39-0206-E343-A815-B0E9B8087364}" type="slidenum">
              <a:rPr lang="en-US" smtClean="0">
                <a:latin typeface="+mj-lt"/>
              </a:rPr>
              <a:pPr/>
              <a:t>16</a:t>
            </a:fld>
            <a:endParaRPr lang="en-US" dirty="0">
              <a:latin typeface="+mj-lt"/>
            </a:endParaRPr>
          </a:p>
        </p:txBody>
      </p:sp>
      <p:sp>
        <p:nvSpPr>
          <p:cNvPr id="10" name="橢圓 9"/>
          <p:cNvSpPr/>
          <p:nvPr/>
        </p:nvSpPr>
        <p:spPr>
          <a:xfrm>
            <a:off x="1384327" y="4233302"/>
            <a:ext cx="360000" cy="360000"/>
          </a:xfrm>
          <a:prstGeom prst="ellipse">
            <a:avLst/>
          </a:prstGeom>
          <a:solidFill>
            <a:srgbClr val="FF000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bg1"/>
                </a:solidFill>
              </a:rPr>
              <a:t>G</a:t>
            </a:r>
            <a:endParaRPr lang="zh-TW" altLang="en-US" dirty="0">
              <a:solidFill>
                <a:schemeClr val="bg1"/>
              </a:solidFill>
            </a:endParaRPr>
          </a:p>
        </p:txBody>
      </p:sp>
      <p:graphicFrame>
        <p:nvGraphicFramePr>
          <p:cNvPr id="14" name="物件 13"/>
          <p:cNvGraphicFramePr>
            <a:graphicFrameLocks noChangeAspect="1"/>
          </p:cNvGraphicFramePr>
          <p:nvPr/>
        </p:nvGraphicFramePr>
        <p:xfrm>
          <a:off x="953229" y="2530475"/>
          <a:ext cx="860425" cy="482600"/>
        </p:xfrm>
        <a:graphic>
          <a:graphicData uri="http://schemas.openxmlformats.org/presentationml/2006/ole">
            <p:oleObj spid="_x0000_s56418" name="方程式" r:id="rId4" imgW="330057" imgH="203112" progId="Equation.3">
              <p:embed/>
            </p:oleObj>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xmlns="" val="3135229844"/>
              </p:ext>
            </p:extLst>
          </p:nvPr>
        </p:nvGraphicFramePr>
        <p:xfrm>
          <a:off x="5079141" y="2513013"/>
          <a:ext cx="2895600" cy="519112"/>
        </p:xfrm>
        <a:graphic>
          <a:graphicData uri="http://schemas.openxmlformats.org/presentationml/2006/ole">
            <p:oleObj spid="_x0000_s56419" name="方程式" r:id="rId5" imgW="1079032" imgH="203112" progId="Equation.3">
              <p:embed/>
            </p:oleObj>
          </a:graphicData>
        </a:graphic>
      </p:graphicFrame>
      <p:sp>
        <p:nvSpPr>
          <p:cNvPr id="31" name="文字方塊 30"/>
          <p:cNvSpPr txBox="1"/>
          <p:nvPr/>
        </p:nvSpPr>
        <p:spPr>
          <a:xfrm>
            <a:off x="1312506"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22" name="Title 3"/>
          <p:cNvSpPr>
            <a:spLocks noGrp="1"/>
          </p:cNvSpPr>
          <p:nvPr>
            <p:ph type="title"/>
          </p:nvPr>
        </p:nvSpPr>
        <p:spPr>
          <a:xfrm>
            <a:off x="228600" y="228600"/>
            <a:ext cx="4918013" cy="492443"/>
          </a:xfrm>
        </p:spPr>
        <p:txBody>
          <a:bodyPr/>
          <a:lstStyle/>
          <a:p>
            <a:pPr marL="342900" indent="-342900"/>
            <a:r>
              <a:rPr lang="en-US" altLang="zh-TW" sz="3200" dirty="0" smtClean="0">
                <a:solidFill>
                  <a:schemeClr val="tx1"/>
                </a:solidFill>
                <a:latin typeface="+mj-lt"/>
              </a:rPr>
              <a:t>The importance of diversity</a:t>
            </a:r>
            <a:endParaRPr lang="en-US" altLang="zh-TW" sz="3200" dirty="0">
              <a:solidFill>
                <a:schemeClr val="tx1"/>
              </a:solidFill>
              <a:latin typeface="+mj-lt"/>
            </a:endParaRPr>
          </a:p>
        </p:txBody>
      </p:sp>
      <p:sp>
        <p:nvSpPr>
          <p:cNvPr id="36" name="文字方塊 35"/>
          <p:cNvSpPr txBox="1"/>
          <p:nvPr/>
        </p:nvSpPr>
        <p:spPr>
          <a:xfrm>
            <a:off x="5616482"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38" name="文字方塊 37"/>
          <p:cNvSpPr txBox="1"/>
          <p:nvPr/>
        </p:nvSpPr>
        <p:spPr>
          <a:xfrm>
            <a:off x="917687" y="1496352"/>
            <a:ext cx="2767745" cy="461665"/>
          </a:xfrm>
          <a:prstGeom prst="rect">
            <a:avLst/>
          </a:prstGeom>
          <a:noFill/>
        </p:spPr>
        <p:txBody>
          <a:bodyPr wrap="none" rtlCol="0">
            <a:spAutoFit/>
          </a:bodyPr>
          <a:lstStyle/>
          <a:p>
            <a:r>
              <a:rPr lang="en-US" altLang="zh-TW" sz="2400" dirty="0" smtClean="0"/>
              <a:t>A strong classifier :</a:t>
            </a:r>
            <a:endParaRPr lang="zh-TW" altLang="en-US" sz="2400" dirty="0"/>
          </a:p>
        </p:txBody>
      </p:sp>
      <p:sp>
        <p:nvSpPr>
          <p:cNvPr id="39" name="文字方塊 38"/>
          <p:cNvSpPr txBox="1"/>
          <p:nvPr/>
        </p:nvSpPr>
        <p:spPr>
          <a:xfrm>
            <a:off x="5010676" y="1496352"/>
            <a:ext cx="3401893" cy="1015663"/>
          </a:xfrm>
          <a:prstGeom prst="rect">
            <a:avLst/>
          </a:prstGeom>
          <a:noFill/>
        </p:spPr>
        <p:txBody>
          <a:bodyPr wrap="none" rtlCol="0">
            <a:spAutoFit/>
          </a:bodyPr>
          <a:lstStyle/>
          <a:p>
            <a:r>
              <a:rPr lang="en-US" altLang="zh-TW" sz="2400" dirty="0" smtClean="0"/>
              <a:t>Three weak classifiers :</a:t>
            </a:r>
          </a:p>
          <a:p>
            <a:endParaRPr lang="en-US" altLang="zh-TW" dirty="0" smtClean="0"/>
          </a:p>
          <a:p>
            <a:r>
              <a:rPr lang="en-US" altLang="zh-TW" dirty="0" smtClean="0"/>
              <a:t>Voting and aggregation</a:t>
            </a:r>
            <a:endParaRPr lang="zh-TW" altLang="en-US" dirty="0"/>
          </a:p>
        </p:txBody>
      </p:sp>
      <p:sp>
        <p:nvSpPr>
          <p:cNvPr id="40" name="文字方塊 39"/>
          <p:cNvSpPr txBox="1"/>
          <p:nvPr/>
        </p:nvSpPr>
        <p:spPr>
          <a:xfrm>
            <a:off x="3359673" y="3679304"/>
            <a:ext cx="941283" cy="369332"/>
          </a:xfrm>
          <a:prstGeom prst="rect">
            <a:avLst/>
          </a:prstGeom>
          <a:noFill/>
        </p:spPr>
        <p:txBody>
          <a:bodyPr wrap="none" rtlCol="0">
            <a:spAutoFit/>
          </a:bodyPr>
          <a:lstStyle/>
          <a:p>
            <a:r>
              <a:rPr lang="en-US" altLang="zh-TW" dirty="0" smtClean="0"/>
              <a:t>Error </a:t>
            </a:r>
            <a:r>
              <a:rPr lang="en-US" altLang="zh-TW" dirty="0" smtClean="0">
                <a:solidFill>
                  <a:srgbClr val="FF0000"/>
                </a:solidFill>
              </a:rPr>
              <a:t>G</a:t>
            </a:r>
            <a:endParaRPr lang="zh-TW" altLang="en-US" dirty="0">
              <a:solidFill>
                <a:srgbClr val="FF0000"/>
              </a:solidFill>
            </a:endParaRPr>
          </a:p>
        </p:txBody>
      </p:sp>
      <p:sp>
        <p:nvSpPr>
          <p:cNvPr id="41" name="文字方塊 40"/>
          <p:cNvSpPr txBox="1"/>
          <p:nvPr/>
        </p:nvSpPr>
        <p:spPr>
          <a:xfrm>
            <a:off x="7575469" y="3679304"/>
            <a:ext cx="889987" cy="923330"/>
          </a:xfrm>
          <a:prstGeom prst="rect">
            <a:avLst/>
          </a:prstGeom>
          <a:noFill/>
        </p:spPr>
        <p:txBody>
          <a:bodyPr wrap="none" rtlCol="0">
            <a:spAutoFit/>
          </a:bodyPr>
          <a:lstStyle/>
          <a:p>
            <a:r>
              <a:rPr lang="en-US" altLang="zh-TW" dirty="0" smtClean="0"/>
              <a:t>Error </a:t>
            </a:r>
            <a:r>
              <a:rPr lang="en-US" altLang="zh-TW" dirty="0" smtClean="0">
                <a:solidFill>
                  <a:srgbClr val="FFC000"/>
                </a:solidFill>
              </a:rPr>
              <a:t>g</a:t>
            </a:r>
          </a:p>
          <a:p>
            <a:r>
              <a:rPr lang="en-US" altLang="zh-TW" dirty="0" smtClean="0"/>
              <a:t>Error </a:t>
            </a:r>
            <a:r>
              <a:rPr lang="en-US" altLang="zh-TW" dirty="0" smtClean="0">
                <a:solidFill>
                  <a:srgbClr val="FF5050"/>
                </a:solidFill>
              </a:rPr>
              <a:t>h</a:t>
            </a:r>
          </a:p>
          <a:p>
            <a:r>
              <a:rPr lang="en-US" altLang="zh-TW" dirty="0" smtClean="0"/>
              <a:t>Error </a:t>
            </a:r>
            <a:r>
              <a:rPr lang="en-US" altLang="zh-TW" dirty="0" smtClean="0">
                <a:solidFill>
                  <a:schemeClr val="accent4">
                    <a:lumMod val="60000"/>
                    <a:lumOff val="40000"/>
                  </a:schemeClr>
                </a:solidFill>
              </a:rPr>
              <a:t>k</a:t>
            </a:r>
            <a:endParaRPr lang="zh-TW" altLang="en-US" dirty="0">
              <a:solidFill>
                <a:schemeClr val="accent4">
                  <a:lumMod val="60000"/>
                  <a:lumOff val="40000"/>
                </a:schemeClr>
              </a:solidFill>
            </a:endParaRPr>
          </a:p>
        </p:txBody>
      </p:sp>
      <p:sp>
        <p:nvSpPr>
          <p:cNvPr id="42" name="文字方塊 41"/>
          <p:cNvSpPr txBox="1"/>
          <p:nvPr/>
        </p:nvSpPr>
        <p:spPr>
          <a:xfrm rot="10800000">
            <a:off x="3685432" y="2022669"/>
            <a:ext cx="904415" cy="1569660"/>
          </a:xfrm>
          <a:prstGeom prst="rect">
            <a:avLst/>
          </a:prstGeom>
          <a:noFill/>
        </p:spPr>
        <p:txBody>
          <a:bodyPr wrap="square" rtlCol="0">
            <a:spAutoFit/>
          </a:bodyPr>
          <a:lstStyle/>
          <a:p>
            <a:r>
              <a:rPr lang="en-US" altLang="zh-TW" sz="9600" dirty="0" smtClean="0"/>
              <a:t>&lt;</a:t>
            </a:r>
            <a:endParaRPr lang="zh-TW" altLang="en-US" sz="9600" dirty="0"/>
          </a:p>
        </p:txBody>
      </p:sp>
      <p:pic>
        <p:nvPicPr>
          <p:cNvPr id="56324" name="Picture 4"/>
          <p:cNvPicPr>
            <a:picLocks noChangeAspect="1" noChangeArrowheads="1"/>
          </p:cNvPicPr>
          <p:nvPr/>
        </p:nvPicPr>
        <p:blipFill>
          <a:blip r:embed="rId6"/>
          <a:srcRect/>
          <a:stretch>
            <a:fillRect/>
          </a:stretch>
        </p:blipFill>
        <p:spPr bwMode="auto">
          <a:xfrm>
            <a:off x="5878733" y="3442727"/>
            <a:ext cx="1466850" cy="1581150"/>
          </a:xfrm>
          <a:prstGeom prst="rect">
            <a:avLst/>
          </a:prstGeom>
          <a:noFill/>
          <a:ln w="9525">
            <a:noFill/>
            <a:miter lim="800000"/>
            <a:headEnd/>
            <a:tailEnd/>
          </a:ln>
        </p:spPr>
      </p:pic>
      <p:sp>
        <p:nvSpPr>
          <p:cNvPr id="20" name="矩形 19"/>
          <p:cNvSpPr/>
          <p:nvPr/>
        </p:nvSpPr>
        <p:spPr>
          <a:xfrm>
            <a:off x="6134136" y="3613666"/>
            <a:ext cx="312906" cy="369332"/>
          </a:xfrm>
          <a:prstGeom prst="rect">
            <a:avLst/>
          </a:prstGeom>
        </p:spPr>
        <p:txBody>
          <a:bodyPr wrap="square">
            <a:spAutoFit/>
          </a:bodyPr>
          <a:lstStyle/>
          <a:p>
            <a:r>
              <a:rPr lang="en-US" altLang="zh-TW" dirty="0" smtClean="0">
                <a:solidFill>
                  <a:srgbClr val="FFC000"/>
                </a:solidFill>
              </a:rPr>
              <a:t>g</a:t>
            </a:r>
            <a:endParaRPr lang="zh-TW" altLang="en-US" dirty="0"/>
          </a:p>
        </p:txBody>
      </p:sp>
      <p:sp>
        <p:nvSpPr>
          <p:cNvPr id="21" name="矩形 20"/>
          <p:cNvSpPr/>
          <p:nvPr/>
        </p:nvSpPr>
        <p:spPr>
          <a:xfrm>
            <a:off x="6134136" y="4510178"/>
            <a:ext cx="312906" cy="369332"/>
          </a:xfrm>
          <a:prstGeom prst="rect">
            <a:avLst/>
          </a:prstGeom>
        </p:spPr>
        <p:txBody>
          <a:bodyPr wrap="none">
            <a:spAutoFit/>
          </a:bodyPr>
          <a:lstStyle/>
          <a:p>
            <a:r>
              <a:rPr lang="en-US" altLang="zh-TW" dirty="0" smtClean="0">
                <a:solidFill>
                  <a:srgbClr val="FF5050"/>
                </a:solidFill>
              </a:rPr>
              <a:t>h</a:t>
            </a:r>
            <a:endParaRPr lang="zh-TW" altLang="en-US" dirty="0"/>
          </a:p>
        </p:txBody>
      </p:sp>
      <p:sp>
        <p:nvSpPr>
          <p:cNvPr id="23" name="矩形 22"/>
          <p:cNvSpPr/>
          <p:nvPr/>
        </p:nvSpPr>
        <p:spPr>
          <a:xfrm>
            <a:off x="6796330" y="4140846"/>
            <a:ext cx="300082" cy="369332"/>
          </a:xfrm>
          <a:prstGeom prst="rect">
            <a:avLst/>
          </a:prstGeom>
        </p:spPr>
        <p:txBody>
          <a:bodyPr wrap="none">
            <a:spAutoFit/>
          </a:bodyPr>
          <a:lstStyle/>
          <a:p>
            <a:r>
              <a:rPr lang="en-US" altLang="zh-TW" dirty="0" smtClean="0">
                <a:solidFill>
                  <a:schemeClr val="accent4">
                    <a:lumMod val="60000"/>
                    <a:lumOff val="40000"/>
                  </a:schemeClr>
                </a:solidFill>
              </a:rPr>
              <a:t>k</a:t>
            </a:r>
            <a:endParaRPr lang="zh-TW" altLang="en-US" dirty="0"/>
          </a:p>
        </p:txBody>
      </p:sp>
    </p:spTree>
    <p:extLst>
      <p:ext uri="{BB962C8B-B14F-4D97-AF65-F5344CB8AC3E}">
        <p14:creationId xmlns:p14="http://schemas.microsoft.com/office/powerpoint/2010/main" xmlns="" val="342715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6150723" cy="492443"/>
          </a:xfrm>
        </p:spPr>
        <p:txBody>
          <a:bodyPr/>
          <a:lstStyle/>
          <a:p>
            <a:pPr marL="342900" indent="-342900"/>
            <a:r>
              <a:rPr lang="en-US" altLang="zh-TW" sz="3200" dirty="0" smtClean="0">
                <a:solidFill>
                  <a:schemeClr val="tx1"/>
                </a:solidFill>
                <a:latin typeface="+mj-lt"/>
              </a:rPr>
              <a:t>How to pick the diverse classifiers</a:t>
            </a:r>
            <a:endParaRPr lang="en-US" altLang="zh-TW" sz="3200" dirty="0">
              <a:solidFill>
                <a:schemeClr val="tx1"/>
              </a:solidFill>
              <a:latin typeface="+mj-lt"/>
            </a:endParaRPr>
          </a:p>
        </p:txBody>
      </p:sp>
      <p:sp>
        <p:nvSpPr>
          <p:cNvPr id="5" name="圓角矩形 4"/>
          <p:cNvSpPr/>
          <p:nvPr/>
        </p:nvSpPr>
        <p:spPr>
          <a:xfrm>
            <a:off x="1231336" y="1126073"/>
            <a:ext cx="2073533" cy="499534"/>
          </a:xfrm>
          <a:prstGeom prst="roundRect">
            <a:avLst/>
          </a:prstGeom>
          <a:solidFill>
            <a:schemeClr val="bg1"/>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Weighted Data</a:t>
            </a:r>
            <a:endParaRPr lang="zh-TW" altLang="en-US" sz="2000" dirty="0">
              <a:solidFill>
                <a:schemeClr val="tx1"/>
              </a:solidFill>
            </a:endParaRPr>
          </a:p>
        </p:txBody>
      </p:sp>
      <p:sp>
        <p:nvSpPr>
          <p:cNvPr id="6" name="矩形 5"/>
          <p:cNvSpPr/>
          <p:nvPr/>
        </p:nvSpPr>
        <p:spPr>
          <a:xfrm>
            <a:off x="4083806" y="1126073"/>
            <a:ext cx="2810929" cy="499534"/>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Classifier learner</a:t>
            </a:r>
            <a:endParaRPr lang="zh-TW" altLang="en-US" sz="2000" dirty="0">
              <a:solidFill>
                <a:schemeClr val="tx1"/>
              </a:solidFill>
            </a:endParaRPr>
          </a:p>
        </p:txBody>
      </p:sp>
      <p:sp>
        <p:nvSpPr>
          <p:cNvPr id="7" name="向右箭號 6"/>
          <p:cNvSpPr/>
          <p:nvPr/>
        </p:nvSpPr>
        <p:spPr>
          <a:xfrm>
            <a:off x="3448805" y="1231908"/>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向右箭號 7"/>
          <p:cNvSpPr/>
          <p:nvPr/>
        </p:nvSpPr>
        <p:spPr>
          <a:xfrm>
            <a:off x="7063360" y="1231908"/>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25602" name="Object 2"/>
          <p:cNvGraphicFramePr>
            <a:graphicFrameLocks noChangeAspect="1"/>
          </p:cNvGraphicFramePr>
          <p:nvPr>
            <p:extLst>
              <p:ext uri="{D42A27DB-BD31-4B8C-83A1-F6EECF244321}">
                <p14:modId xmlns:p14="http://schemas.microsoft.com/office/powerpoint/2010/main" xmlns="" val="314999505"/>
              </p:ext>
            </p:extLst>
          </p:nvPr>
        </p:nvGraphicFramePr>
        <p:xfrm>
          <a:off x="7662512" y="1117600"/>
          <a:ext cx="833437" cy="508000"/>
        </p:xfrm>
        <a:graphic>
          <a:graphicData uri="http://schemas.openxmlformats.org/presentationml/2006/ole">
            <p:oleObj spid="_x0000_s26098" name="方程式" r:id="rId4" imgW="355292" imgH="215713" progId="Equation.3">
              <p:embed/>
            </p:oleObj>
          </a:graphicData>
        </a:graphic>
      </p:graphicFrame>
      <p:sp>
        <p:nvSpPr>
          <p:cNvPr id="11" name="右彎箭號 10"/>
          <p:cNvSpPr/>
          <p:nvPr/>
        </p:nvSpPr>
        <p:spPr>
          <a:xfrm rot="10800000">
            <a:off x="7063360" y="1896534"/>
            <a:ext cx="950900" cy="499534"/>
          </a:xfrm>
          <a:prstGeom prst="bentArrow">
            <a:avLst>
              <a:gd name="adj1" fmla="val 25000"/>
              <a:gd name="adj2" fmla="val 25000"/>
              <a:gd name="adj3" fmla="val 25000"/>
              <a:gd name="adj4" fmla="val 43750"/>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2" name="矩形 11"/>
          <p:cNvSpPr/>
          <p:nvPr/>
        </p:nvSpPr>
        <p:spPr>
          <a:xfrm>
            <a:off x="4092271" y="1998134"/>
            <a:ext cx="2811600" cy="499534"/>
          </a:xfrm>
          <a:prstGeom prst="rect">
            <a:avLst/>
          </a:prstGeom>
          <a:solidFill>
            <a:schemeClr val="accent1">
              <a:lumMod val="20000"/>
              <a:lumOff val="80000"/>
            </a:schemeClr>
          </a:solidFill>
          <a:ln w="12700" cmpd="sng">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Update data weights</a:t>
            </a:r>
            <a:endParaRPr lang="zh-TW" altLang="en-US" sz="2000" dirty="0">
              <a:solidFill>
                <a:schemeClr val="tx1"/>
              </a:solidFill>
            </a:endParaRPr>
          </a:p>
        </p:txBody>
      </p:sp>
      <p:sp>
        <p:nvSpPr>
          <p:cNvPr id="13" name="右彎箭號 12"/>
          <p:cNvSpPr/>
          <p:nvPr/>
        </p:nvSpPr>
        <p:spPr>
          <a:xfrm rot="5400000" flipV="1">
            <a:off x="2734294" y="1563107"/>
            <a:ext cx="556901" cy="1803444"/>
          </a:xfrm>
          <a:prstGeom prst="bentArrow">
            <a:avLst>
              <a:gd name="adj1" fmla="val 25000"/>
              <a:gd name="adj2" fmla="val 25000"/>
              <a:gd name="adj3" fmla="val 25000"/>
              <a:gd name="adj4" fmla="val 51298"/>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4" name="圓角矩形 13"/>
          <p:cNvSpPr/>
          <p:nvPr/>
        </p:nvSpPr>
        <p:spPr>
          <a:xfrm>
            <a:off x="1231336" y="2895601"/>
            <a:ext cx="2073533" cy="499534"/>
          </a:xfrm>
          <a:prstGeom prst="roundRect">
            <a:avLst/>
          </a:prstGeom>
          <a:solidFill>
            <a:schemeClr val="accent1">
              <a:lumMod val="20000"/>
              <a:lumOff val="80000"/>
            </a:schemeClr>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Weighted Data</a:t>
            </a:r>
            <a:endParaRPr lang="zh-TW" altLang="en-US" sz="2000" dirty="0">
              <a:solidFill>
                <a:schemeClr val="tx1"/>
              </a:solidFill>
            </a:endParaRPr>
          </a:p>
        </p:txBody>
      </p:sp>
      <p:sp>
        <p:nvSpPr>
          <p:cNvPr id="15" name="矩形 14"/>
          <p:cNvSpPr/>
          <p:nvPr/>
        </p:nvSpPr>
        <p:spPr>
          <a:xfrm>
            <a:off x="4092272" y="2895601"/>
            <a:ext cx="2810929" cy="499534"/>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Classifier learner</a:t>
            </a:r>
            <a:endParaRPr lang="zh-TW" altLang="en-US" sz="2000" dirty="0">
              <a:solidFill>
                <a:schemeClr val="tx1"/>
              </a:solidFill>
            </a:endParaRPr>
          </a:p>
        </p:txBody>
      </p:sp>
      <p:sp>
        <p:nvSpPr>
          <p:cNvPr id="16" name="向右箭號 15"/>
          <p:cNvSpPr/>
          <p:nvPr/>
        </p:nvSpPr>
        <p:spPr>
          <a:xfrm>
            <a:off x="3457271" y="2992969"/>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7" name="向右箭號 16"/>
          <p:cNvSpPr/>
          <p:nvPr/>
        </p:nvSpPr>
        <p:spPr>
          <a:xfrm>
            <a:off x="7071826" y="3001436"/>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18" name="Object 2"/>
          <p:cNvGraphicFramePr>
            <a:graphicFrameLocks noChangeAspect="1"/>
          </p:cNvGraphicFramePr>
          <p:nvPr>
            <p:extLst>
              <p:ext uri="{D42A27DB-BD31-4B8C-83A1-F6EECF244321}">
                <p14:modId xmlns:p14="http://schemas.microsoft.com/office/powerpoint/2010/main" xmlns="" val="1256793762"/>
              </p:ext>
            </p:extLst>
          </p:nvPr>
        </p:nvGraphicFramePr>
        <p:xfrm>
          <a:off x="7649812" y="2895600"/>
          <a:ext cx="871537" cy="508000"/>
        </p:xfrm>
        <a:graphic>
          <a:graphicData uri="http://schemas.openxmlformats.org/presentationml/2006/ole">
            <p:oleObj spid="_x0000_s26099" name="方程式" r:id="rId5" imgW="368140" imgH="215806" progId="Equation.3">
              <p:embed/>
            </p:oleObj>
          </a:graphicData>
        </a:graphic>
      </p:graphicFrame>
      <p:sp>
        <p:nvSpPr>
          <p:cNvPr id="19" name="右彎箭號 18"/>
          <p:cNvSpPr/>
          <p:nvPr/>
        </p:nvSpPr>
        <p:spPr>
          <a:xfrm rot="10800000">
            <a:off x="7063360" y="3649136"/>
            <a:ext cx="950900" cy="499534"/>
          </a:xfrm>
          <a:prstGeom prst="bentArrow">
            <a:avLst>
              <a:gd name="adj1" fmla="val 25000"/>
              <a:gd name="adj2" fmla="val 25000"/>
              <a:gd name="adj3" fmla="val 25000"/>
              <a:gd name="adj4" fmla="val 43750"/>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0" name="矩形 19"/>
          <p:cNvSpPr/>
          <p:nvPr/>
        </p:nvSpPr>
        <p:spPr>
          <a:xfrm>
            <a:off x="4067944" y="3750736"/>
            <a:ext cx="2811600" cy="499534"/>
          </a:xfrm>
          <a:prstGeom prst="rect">
            <a:avLst/>
          </a:prstGeom>
          <a:solidFill>
            <a:schemeClr val="accent5">
              <a:lumMod val="20000"/>
              <a:lumOff val="80000"/>
            </a:schemeClr>
          </a:solidFill>
          <a:ln w="12700">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Update data weights</a:t>
            </a:r>
            <a:endParaRPr lang="zh-TW" altLang="en-US" sz="2000" dirty="0">
              <a:solidFill>
                <a:schemeClr val="tx1"/>
              </a:solidFill>
            </a:endParaRPr>
          </a:p>
        </p:txBody>
      </p:sp>
      <p:sp>
        <p:nvSpPr>
          <p:cNvPr id="21" name="右彎箭號 20"/>
          <p:cNvSpPr/>
          <p:nvPr/>
        </p:nvSpPr>
        <p:spPr>
          <a:xfrm rot="5400000" flipV="1">
            <a:off x="2713571" y="3294986"/>
            <a:ext cx="598348" cy="1803444"/>
          </a:xfrm>
          <a:prstGeom prst="bentArrow">
            <a:avLst>
              <a:gd name="adj1" fmla="val 25000"/>
              <a:gd name="adj2" fmla="val 25000"/>
              <a:gd name="adj3" fmla="val 25000"/>
              <a:gd name="adj4" fmla="val 51298"/>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2" name="圓角矩形 21"/>
          <p:cNvSpPr/>
          <p:nvPr/>
        </p:nvSpPr>
        <p:spPr>
          <a:xfrm>
            <a:off x="1231336" y="4631797"/>
            <a:ext cx="2049205" cy="499534"/>
          </a:xfrm>
          <a:prstGeom prst="roundRect">
            <a:avLst/>
          </a:prstGeom>
          <a:solidFill>
            <a:schemeClr val="accent5">
              <a:lumMod val="20000"/>
              <a:lumOff val="80000"/>
            </a:schemeClr>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Weighted Data</a:t>
            </a:r>
            <a:endParaRPr lang="zh-TW" altLang="en-US" sz="2000" dirty="0">
              <a:solidFill>
                <a:schemeClr val="tx1"/>
              </a:solidFill>
            </a:endParaRPr>
          </a:p>
        </p:txBody>
      </p:sp>
      <p:sp>
        <p:nvSpPr>
          <p:cNvPr id="23" name="矩形 22"/>
          <p:cNvSpPr/>
          <p:nvPr/>
        </p:nvSpPr>
        <p:spPr>
          <a:xfrm>
            <a:off x="4067943" y="4631797"/>
            <a:ext cx="2810929" cy="499534"/>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Classifier learner</a:t>
            </a:r>
            <a:endParaRPr lang="zh-TW" altLang="en-US" sz="2000" dirty="0">
              <a:solidFill>
                <a:schemeClr val="tx1"/>
              </a:solidFill>
            </a:endParaRPr>
          </a:p>
        </p:txBody>
      </p:sp>
      <p:sp>
        <p:nvSpPr>
          <p:cNvPr id="24" name="向右箭號 23"/>
          <p:cNvSpPr/>
          <p:nvPr/>
        </p:nvSpPr>
        <p:spPr>
          <a:xfrm>
            <a:off x="3432942" y="4729165"/>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5" name="向右箭號 24"/>
          <p:cNvSpPr/>
          <p:nvPr/>
        </p:nvSpPr>
        <p:spPr>
          <a:xfrm>
            <a:off x="7047497" y="4737632"/>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26" name="Object 2"/>
          <p:cNvGraphicFramePr>
            <a:graphicFrameLocks noChangeAspect="1"/>
          </p:cNvGraphicFramePr>
          <p:nvPr>
            <p:extLst>
              <p:ext uri="{D42A27DB-BD31-4B8C-83A1-F6EECF244321}">
                <p14:modId xmlns:p14="http://schemas.microsoft.com/office/powerpoint/2010/main" xmlns="" val="3491878997"/>
              </p:ext>
            </p:extLst>
          </p:nvPr>
        </p:nvGraphicFramePr>
        <p:xfrm>
          <a:off x="7637112" y="4610100"/>
          <a:ext cx="871537" cy="533400"/>
        </p:xfrm>
        <a:graphic>
          <a:graphicData uri="http://schemas.openxmlformats.org/presentationml/2006/ole">
            <p:oleObj spid="_x0000_s26100" name="方程式" r:id="rId6" imgW="368300" imgH="228600" progId="Equation.3">
              <p:embed/>
            </p:oleObj>
          </a:graphicData>
        </a:graphic>
      </p:graphicFrame>
      <p:sp>
        <p:nvSpPr>
          <p:cNvPr id="27" name="文字方塊 26"/>
          <p:cNvSpPr txBox="1"/>
          <p:nvPr/>
        </p:nvSpPr>
        <p:spPr>
          <a:xfrm>
            <a:off x="499401" y="1204918"/>
            <a:ext cx="588623" cy="369332"/>
          </a:xfrm>
          <a:prstGeom prst="rect">
            <a:avLst/>
          </a:prstGeom>
          <a:noFill/>
        </p:spPr>
        <p:txBody>
          <a:bodyPr wrap="none" rtlCol="0">
            <a:spAutoFit/>
          </a:bodyPr>
          <a:lstStyle/>
          <a:p>
            <a:r>
              <a:rPr lang="en-US" altLang="zh-TW" dirty="0" smtClean="0"/>
              <a:t>T=1</a:t>
            </a:r>
            <a:endParaRPr lang="zh-TW" altLang="en-US" dirty="0"/>
          </a:p>
        </p:txBody>
      </p:sp>
      <p:sp>
        <p:nvSpPr>
          <p:cNvPr id="28" name="文字方塊 27"/>
          <p:cNvSpPr txBox="1"/>
          <p:nvPr/>
        </p:nvSpPr>
        <p:spPr>
          <a:xfrm>
            <a:off x="529135" y="2935264"/>
            <a:ext cx="588623" cy="369332"/>
          </a:xfrm>
          <a:prstGeom prst="rect">
            <a:avLst/>
          </a:prstGeom>
          <a:noFill/>
        </p:spPr>
        <p:txBody>
          <a:bodyPr wrap="none" rtlCol="0">
            <a:spAutoFit/>
          </a:bodyPr>
          <a:lstStyle/>
          <a:p>
            <a:r>
              <a:rPr lang="en-US" altLang="zh-TW" dirty="0" smtClean="0"/>
              <a:t>T=2</a:t>
            </a:r>
            <a:endParaRPr lang="zh-TW" altLang="en-US" dirty="0"/>
          </a:p>
        </p:txBody>
      </p:sp>
      <p:sp>
        <p:nvSpPr>
          <p:cNvPr id="29" name="文字方塊 28"/>
          <p:cNvSpPr txBox="1"/>
          <p:nvPr/>
        </p:nvSpPr>
        <p:spPr>
          <a:xfrm>
            <a:off x="528640" y="4630766"/>
            <a:ext cx="588623" cy="369332"/>
          </a:xfrm>
          <a:prstGeom prst="rect">
            <a:avLst/>
          </a:prstGeom>
          <a:noFill/>
        </p:spPr>
        <p:txBody>
          <a:bodyPr wrap="none" rtlCol="0">
            <a:spAutoFit/>
          </a:bodyPr>
          <a:lstStyle/>
          <a:p>
            <a:r>
              <a:rPr lang="en-US" altLang="zh-TW" dirty="0" smtClean="0"/>
              <a:t>T=3</a:t>
            </a:r>
            <a:endParaRPr lang="zh-TW" altLang="en-US" dirty="0"/>
          </a:p>
        </p:txBody>
      </p:sp>
      <p:sp>
        <p:nvSpPr>
          <p:cNvPr id="30" name="橢圓 29"/>
          <p:cNvSpPr/>
          <p:nvPr/>
        </p:nvSpPr>
        <p:spPr>
          <a:xfrm>
            <a:off x="763825" y="516233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1" name="橢圓 30"/>
          <p:cNvSpPr/>
          <p:nvPr/>
        </p:nvSpPr>
        <p:spPr>
          <a:xfrm>
            <a:off x="763825" y="5455317"/>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2" name="橢圓 31"/>
          <p:cNvSpPr/>
          <p:nvPr/>
        </p:nvSpPr>
        <p:spPr>
          <a:xfrm>
            <a:off x="763825" y="5697542"/>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533268" y="5937922"/>
            <a:ext cx="627095" cy="369332"/>
          </a:xfrm>
          <a:prstGeom prst="rect">
            <a:avLst/>
          </a:prstGeom>
          <a:noFill/>
        </p:spPr>
        <p:txBody>
          <a:bodyPr wrap="none" rtlCol="0">
            <a:spAutoFit/>
          </a:bodyPr>
          <a:lstStyle/>
          <a:p>
            <a:r>
              <a:rPr lang="en-US" altLang="zh-TW" dirty="0" smtClean="0"/>
              <a:t>T=N</a:t>
            </a:r>
            <a:endParaRPr lang="zh-TW" altLang="en-US" dirty="0"/>
          </a:p>
        </p:txBody>
      </p:sp>
      <p:sp>
        <p:nvSpPr>
          <p:cNvPr id="34" name="橢圓 33"/>
          <p:cNvSpPr/>
          <p:nvPr/>
        </p:nvSpPr>
        <p:spPr>
          <a:xfrm>
            <a:off x="4779226" y="549857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5" name="橢圓 34"/>
          <p:cNvSpPr/>
          <p:nvPr/>
        </p:nvSpPr>
        <p:spPr>
          <a:xfrm>
            <a:off x="5173954" y="549857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6" name="橢圓 35"/>
          <p:cNvSpPr/>
          <p:nvPr/>
        </p:nvSpPr>
        <p:spPr>
          <a:xfrm>
            <a:off x="5506463" y="549857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7" name="橢圓 36"/>
          <p:cNvSpPr/>
          <p:nvPr/>
        </p:nvSpPr>
        <p:spPr>
          <a:xfrm>
            <a:off x="7774212" y="5164140"/>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8" name="橢圓 37"/>
          <p:cNvSpPr/>
          <p:nvPr/>
        </p:nvSpPr>
        <p:spPr>
          <a:xfrm>
            <a:off x="7774212" y="5430841"/>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橢圓 38"/>
          <p:cNvSpPr/>
          <p:nvPr/>
        </p:nvSpPr>
        <p:spPr>
          <a:xfrm>
            <a:off x="7775303" y="5697542"/>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25605" name="Object 5"/>
          <p:cNvGraphicFramePr>
            <a:graphicFrameLocks noChangeAspect="1"/>
          </p:cNvGraphicFramePr>
          <p:nvPr>
            <p:extLst>
              <p:ext uri="{D42A27DB-BD31-4B8C-83A1-F6EECF244321}">
                <p14:modId xmlns:p14="http://schemas.microsoft.com/office/powerpoint/2010/main" xmlns="" val="2305293343"/>
              </p:ext>
            </p:extLst>
          </p:nvPr>
        </p:nvGraphicFramePr>
        <p:xfrm>
          <a:off x="7602187" y="5778500"/>
          <a:ext cx="930275" cy="533400"/>
        </p:xfrm>
        <a:graphic>
          <a:graphicData uri="http://schemas.openxmlformats.org/presentationml/2006/ole">
            <p:oleObj spid="_x0000_s26101" name="方程式" r:id="rId7" imgW="393529" imgH="228501" progId="Equation.3">
              <p:embed/>
            </p:oleObj>
          </a:graphicData>
        </a:graphic>
      </p:graphicFrame>
    </p:spTree>
    <p:extLst>
      <p:ext uri="{BB962C8B-B14F-4D97-AF65-F5344CB8AC3E}">
        <p14:creationId xmlns:p14="http://schemas.microsoft.com/office/powerpoint/2010/main" xmlns="" val="212341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6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8" grpId="0"/>
      <p:bldP spid="29" grpId="0"/>
      <p:bldP spid="30" grpId="0" animBg="1"/>
      <p:bldP spid="31" grpId="0" animBg="1"/>
      <p:bldP spid="32" grpId="0" animBg="1"/>
      <p:bldP spid="33" grpId="0"/>
      <p:bldP spid="34" grpId="0" animBg="1"/>
      <p:bldP spid="35" grpId="0" animBg="1"/>
      <p:bldP spid="36" grpId="0" animBg="1"/>
      <p:bldP spid="37" grpId="0" animBg="1"/>
      <p:bldP spid="38"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圓角矩形 21"/>
          <p:cNvSpPr/>
          <p:nvPr/>
        </p:nvSpPr>
        <p:spPr>
          <a:xfrm>
            <a:off x="206022" y="2868307"/>
            <a:ext cx="8689622" cy="3148667"/>
          </a:xfrm>
          <a:prstGeom prst="round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圓角矩形 1"/>
          <p:cNvSpPr/>
          <p:nvPr/>
        </p:nvSpPr>
        <p:spPr>
          <a:xfrm>
            <a:off x="206022" y="1116157"/>
            <a:ext cx="8689622" cy="1536735"/>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 name="Title 3"/>
          <p:cNvSpPr>
            <a:spLocks noGrp="1"/>
          </p:cNvSpPr>
          <p:nvPr>
            <p:ph type="title"/>
          </p:nvPr>
        </p:nvSpPr>
        <p:spPr>
          <a:xfrm>
            <a:off x="228600" y="228600"/>
            <a:ext cx="2755563" cy="492443"/>
          </a:xfrm>
        </p:spPr>
        <p:txBody>
          <a:bodyPr/>
          <a:lstStyle/>
          <a:p>
            <a:pPr marL="342900" indent="-342900"/>
            <a:r>
              <a:rPr lang="en-US" altLang="zh-TW" sz="3200" dirty="0" smtClean="0">
                <a:solidFill>
                  <a:schemeClr val="tx1"/>
                </a:solidFill>
                <a:latin typeface="+mj-lt"/>
              </a:rPr>
              <a:t>Re-weight data</a:t>
            </a:r>
            <a:endParaRPr lang="en-US" altLang="zh-TW" sz="3200" dirty="0">
              <a:solidFill>
                <a:schemeClr val="tx1"/>
              </a:solidFill>
              <a:latin typeface="+mj-lt"/>
            </a:endParaRPr>
          </a:p>
        </p:txBody>
      </p:sp>
      <p:sp>
        <p:nvSpPr>
          <p:cNvPr id="13" name="Content Placeholder 2"/>
          <p:cNvSpPr txBox="1">
            <a:spLocks/>
          </p:cNvSpPr>
          <p:nvPr/>
        </p:nvSpPr>
        <p:spPr>
          <a:xfrm>
            <a:off x="206022" y="1643410"/>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Initially data weight =</a:t>
            </a:r>
            <a:r>
              <a:rPr lang="zh-TW" altLang="en-US" sz="2400" dirty="0" smtClean="0">
                <a:latin typeface="Arial"/>
              </a:rPr>
              <a:t>               </a:t>
            </a:r>
            <a:r>
              <a:rPr lang="en-US" altLang="zh-TW" sz="2400" dirty="0" smtClean="0">
                <a:latin typeface="Arial"/>
              </a:rPr>
              <a:t>N:</a:t>
            </a:r>
            <a:r>
              <a:rPr lang="zh-TW" altLang="en-US" sz="2400" dirty="0" smtClean="0">
                <a:latin typeface="Arial"/>
              </a:rPr>
              <a:t> </a:t>
            </a:r>
            <a:r>
              <a:rPr lang="en-US" altLang="zh-TW" sz="2400" dirty="0" smtClean="0">
                <a:latin typeface="Arial"/>
              </a:rPr>
              <a:t>number of data</a:t>
            </a:r>
          </a:p>
        </p:txBody>
      </p:sp>
      <p:graphicFrame>
        <p:nvGraphicFramePr>
          <p:cNvPr id="14" name="Object 3"/>
          <p:cNvGraphicFramePr>
            <a:graphicFrameLocks noChangeAspect="1"/>
          </p:cNvGraphicFramePr>
          <p:nvPr>
            <p:extLst>
              <p:ext uri="{D42A27DB-BD31-4B8C-83A1-F6EECF244321}">
                <p14:modId xmlns:p14="http://schemas.microsoft.com/office/powerpoint/2010/main" xmlns="" val="3413311030"/>
              </p:ext>
            </p:extLst>
          </p:nvPr>
        </p:nvGraphicFramePr>
        <p:xfrm>
          <a:off x="3522310" y="1379607"/>
          <a:ext cx="449263" cy="896938"/>
        </p:xfrm>
        <a:graphic>
          <a:graphicData uri="http://schemas.openxmlformats.org/presentationml/2006/ole">
            <p:oleObj spid="_x0000_s27412" name="方程式" r:id="rId4" imgW="190440" imgH="393480" progId="Equation.3">
              <p:embed/>
            </p:oleObj>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xmlns="" val="1035336135"/>
              </p:ext>
            </p:extLst>
          </p:nvPr>
        </p:nvGraphicFramePr>
        <p:xfrm>
          <a:off x="1411288" y="2868963"/>
          <a:ext cx="387350" cy="538162"/>
        </p:xfrm>
        <a:graphic>
          <a:graphicData uri="http://schemas.openxmlformats.org/presentationml/2006/ole">
            <p:oleObj spid="_x0000_s27413" name="方程式" r:id="rId5" imgW="164880" imgH="228600" progId="Equation.3">
              <p:embed/>
            </p:oleObj>
          </a:graphicData>
        </a:graphic>
      </p:graphicFrame>
      <p:sp>
        <p:nvSpPr>
          <p:cNvPr id="23" name="Content Placeholder 2"/>
          <p:cNvSpPr txBox="1">
            <a:spLocks/>
          </p:cNvSpPr>
          <p:nvPr/>
        </p:nvSpPr>
        <p:spPr>
          <a:xfrm>
            <a:off x="232929" y="2952723"/>
            <a:ext cx="8689622" cy="812530"/>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get </a:t>
            </a:r>
          </a:p>
          <a:p>
            <a:pPr marL="742950" indent="-457200">
              <a:spcBef>
                <a:spcPct val="20000"/>
              </a:spcBef>
              <a:defRPr/>
            </a:pPr>
            <a:r>
              <a:rPr lang="en-US" altLang="zh-TW" sz="2400" dirty="0" smtClean="0">
                <a:latin typeface="Arial"/>
              </a:rPr>
              <a:t>define </a:t>
            </a:r>
            <a:r>
              <a:rPr lang="en-US" altLang="zh-TW" sz="2400" dirty="0" smtClean="0">
                <a:solidFill>
                  <a:srgbClr val="7030A0"/>
                </a:solidFill>
                <a:latin typeface="Arial"/>
              </a:rPr>
              <a:t>scale factor</a:t>
            </a:r>
            <a:r>
              <a:rPr lang="en-US" altLang="zh-TW" sz="2400" dirty="0" smtClean="0">
                <a:latin typeface="Arial"/>
              </a:rPr>
              <a:t>                                      : error of </a:t>
            </a:r>
          </a:p>
        </p:txBody>
      </p:sp>
      <p:graphicFrame>
        <p:nvGraphicFramePr>
          <p:cNvPr id="24" name="Object 2"/>
          <p:cNvGraphicFramePr>
            <a:graphicFrameLocks noChangeAspect="1"/>
          </p:cNvGraphicFramePr>
          <p:nvPr>
            <p:extLst>
              <p:ext uri="{D42A27DB-BD31-4B8C-83A1-F6EECF244321}">
                <p14:modId xmlns:p14="http://schemas.microsoft.com/office/powerpoint/2010/main" xmlns="" val="801021019"/>
              </p:ext>
            </p:extLst>
          </p:nvPr>
        </p:nvGraphicFramePr>
        <p:xfrm>
          <a:off x="3087336" y="3216525"/>
          <a:ext cx="1552398" cy="943841"/>
        </p:xfrm>
        <a:graphic>
          <a:graphicData uri="http://schemas.openxmlformats.org/presentationml/2006/ole">
            <p:oleObj spid="_x0000_s27414" name="方程式" r:id="rId6" imgW="698400" imgH="482400" progId="Equation.3">
              <p:embed/>
            </p:oleObj>
          </a:graphicData>
        </a:graphic>
      </p:graphicFrame>
      <p:sp>
        <p:nvSpPr>
          <p:cNvPr id="26" name="Content Placeholder 2"/>
          <p:cNvSpPr txBox="1">
            <a:spLocks/>
          </p:cNvSpPr>
          <p:nvPr/>
        </p:nvSpPr>
        <p:spPr>
          <a:xfrm>
            <a:off x="1798638" y="4301648"/>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a:solidFill>
                  <a:srgbClr val="FF0000"/>
                </a:solidFill>
                <a:latin typeface="Arial"/>
              </a:rPr>
              <a:t>i</a:t>
            </a:r>
            <a:r>
              <a:rPr lang="en-US" altLang="zh-TW" sz="2400" dirty="0" smtClean="0">
                <a:solidFill>
                  <a:srgbClr val="FF0000"/>
                </a:solidFill>
                <a:latin typeface="Arial"/>
              </a:rPr>
              <a:t>ncorrect </a:t>
            </a:r>
          </a:p>
        </p:txBody>
      </p:sp>
      <p:cxnSp>
        <p:nvCxnSpPr>
          <p:cNvPr id="6" name="直線單箭頭接點 5"/>
          <p:cNvCxnSpPr/>
          <p:nvPr/>
        </p:nvCxnSpPr>
        <p:spPr>
          <a:xfrm flipH="1">
            <a:off x="3599128" y="4486314"/>
            <a:ext cx="74489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Content Placeholder 2"/>
          <p:cNvSpPr txBox="1">
            <a:spLocks/>
          </p:cNvSpPr>
          <p:nvPr/>
        </p:nvSpPr>
        <p:spPr>
          <a:xfrm>
            <a:off x="4320824" y="4307877"/>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a:solidFill>
                  <a:srgbClr val="FF0000"/>
                </a:solidFill>
                <a:latin typeface="Arial"/>
              </a:rPr>
              <a:t>i</a:t>
            </a:r>
            <a:r>
              <a:rPr lang="en-US" altLang="zh-TW" sz="2400" dirty="0" smtClean="0">
                <a:solidFill>
                  <a:srgbClr val="FF0000"/>
                </a:solidFill>
                <a:latin typeface="Arial"/>
              </a:rPr>
              <a:t>ncorrect </a:t>
            </a:r>
          </a:p>
        </p:txBody>
      </p:sp>
      <p:sp>
        <p:nvSpPr>
          <p:cNvPr id="7" name="流程圖: 接點 6"/>
          <p:cNvSpPr/>
          <p:nvPr/>
        </p:nvSpPr>
        <p:spPr>
          <a:xfrm>
            <a:off x="6003950" y="4432314"/>
            <a:ext cx="108000" cy="108000"/>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矩形 7"/>
          <p:cNvSpPr/>
          <p:nvPr/>
        </p:nvSpPr>
        <p:spPr>
          <a:xfrm>
            <a:off x="6272636" y="4307877"/>
            <a:ext cx="1364476" cy="369332"/>
          </a:xfrm>
          <a:prstGeom prst="rect">
            <a:avLst/>
          </a:prstGeom>
        </p:spPr>
        <p:txBody>
          <a:bodyPr wrap="none">
            <a:spAutoFit/>
          </a:bodyPr>
          <a:lstStyle/>
          <a:p>
            <a:r>
              <a:rPr lang="en-US" altLang="zh-TW" dirty="0">
                <a:solidFill>
                  <a:srgbClr val="7030A0"/>
                </a:solidFill>
              </a:rPr>
              <a:t>scale factor</a:t>
            </a:r>
            <a:endParaRPr lang="zh-TW" altLang="en-US" dirty="0"/>
          </a:p>
        </p:txBody>
      </p:sp>
      <p:sp>
        <p:nvSpPr>
          <p:cNvPr id="30" name="Content Placeholder 2"/>
          <p:cNvSpPr txBox="1">
            <a:spLocks/>
          </p:cNvSpPr>
          <p:nvPr/>
        </p:nvSpPr>
        <p:spPr>
          <a:xfrm>
            <a:off x="1821832" y="4899968"/>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solidFill>
                  <a:srgbClr val="00B050"/>
                </a:solidFill>
                <a:latin typeface="Arial"/>
              </a:rPr>
              <a:t>correct </a:t>
            </a:r>
          </a:p>
        </p:txBody>
      </p:sp>
      <p:cxnSp>
        <p:nvCxnSpPr>
          <p:cNvPr id="31" name="直線單箭頭接點 30"/>
          <p:cNvCxnSpPr/>
          <p:nvPr/>
        </p:nvCxnSpPr>
        <p:spPr>
          <a:xfrm flipH="1">
            <a:off x="3622322" y="5084634"/>
            <a:ext cx="74489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ontent Placeholder 2"/>
          <p:cNvSpPr txBox="1">
            <a:spLocks/>
          </p:cNvSpPr>
          <p:nvPr/>
        </p:nvSpPr>
        <p:spPr>
          <a:xfrm>
            <a:off x="4344018" y="4906197"/>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solidFill>
                  <a:srgbClr val="00B050"/>
                </a:solidFill>
                <a:latin typeface="Arial"/>
              </a:rPr>
              <a:t>correct</a:t>
            </a:r>
            <a:r>
              <a:rPr lang="en-US" altLang="zh-TW" sz="2400" dirty="0" smtClean="0">
                <a:solidFill>
                  <a:srgbClr val="FF0000"/>
                </a:solidFill>
                <a:latin typeface="Arial"/>
              </a:rPr>
              <a:t> </a:t>
            </a:r>
          </a:p>
        </p:txBody>
      </p:sp>
      <p:sp>
        <p:nvSpPr>
          <p:cNvPr id="34" name="矩形 33"/>
          <p:cNvSpPr/>
          <p:nvPr/>
        </p:nvSpPr>
        <p:spPr>
          <a:xfrm>
            <a:off x="6295830" y="4906197"/>
            <a:ext cx="1364476" cy="369332"/>
          </a:xfrm>
          <a:prstGeom prst="rect">
            <a:avLst/>
          </a:prstGeom>
        </p:spPr>
        <p:txBody>
          <a:bodyPr wrap="none">
            <a:spAutoFit/>
          </a:bodyPr>
          <a:lstStyle/>
          <a:p>
            <a:r>
              <a:rPr lang="en-US" altLang="zh-TW" dirty="0">
                <a:solidFill>
                  <a:srgbClr val="7030A0"/>
                </a:solidFill>
              </a:rPr>
              <a:t>scale factor</a:t>
            </a:r>
            <a:endParaRPr lang="zh-TW" altLang="en-US" dirty="0"/>
          </a:p>
        </p:txBody>
      </p:sp>
      <p:cxnSp>
        <p:nvCxnSpPr>
          <p:cNvPr id="10" name="直線接點 9"/>
          <p:cNvCxnSpPr/>
          <p:nvPr/>
        </p:nvCxnSpPr>
        <p:spPr>
          <a:xfrm flipH="1">
            <a:off x="5892126" y="4950926"/>
            <a:ext cx="175564" cy="278811"/>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Content Placeholder 2"/>
          <p:cNvSpPr txBox="1">
            <a:spLocks/>
          </p:cNvSpPr>
          <p:nvPr/>
        </p:nvSpPr>
        <p:spPr>
          <a:xfrm>
            <a:off x="844726" y="5499028"/>
            <a:ext cx="730585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If                   then </a:t>
            </a:r>
            <a:r>
              <a:rPr lang="en-US" altLang="zh-TW" sz="2400" dirty="0" smtClean="0">
                <a:solidFill>
                  <a:srgbClr val="7030A0"/>
                </a:solidFill>
                <a:latin typeface="Arial"/>
              </a:rPr>
              <a:t>scale factor                               </a:t>
            </a:r>
          </a:p>
        </p:txBody>
      </p:sp>
      <p:graphicFrame>
        <p:nvGraphicFramePr>
          <p:cNvPr id="29" name="物件 28"/>
          <p:cNvGraphicFramePr>
            <a:graphicFrameLocks noChangeAspect="1"/>
          </p:cNvGraphicFramePr>
          <p:nvPr>
            <p:extLst>
              <p:ext uri="{D42A27DB-BD31-4B8C-83A1-F6EECF244321}">
                <p14:modId xmlns:p14="http://schemas.microsoft.com/office/powerpoint/2010/main" xmlns="" val="4216764055"/>
              </p:ext>
            </p:extLst>
          </p:nvPr>
        </p:nvGraphicFramePr>
        <p:xfrm>
          <a:off x="1374069" y="5295900"/>
          <a:ext cx="1459441" cy="776288"/>
        </p:xfrm>
        <a:graphic>
          <a:graphicData uri="http://schemas.openxmlformats.org/presentationml/2006/ole">
            <p:oleObj spid="_x0000_s27415" name="方程式" r:id="rId7" imgW="634680" imgH="393480" progId="Equation.3">
              <p:embed/>
            </p:oleObj>
          </a:graphicData>
        </a:graphic>
      </p:graphicFrame>
      <p:graphicFrame>
        <p:nvGraphicFramePr>
          <p:cNvPr id="41" name="物件 40"/>
          <p:cNvGraphicFramePr>
            <a:graphicFrameLocks noChangeAspect="1"/>
          </p:cNvGraphicFramePr>
          <p:nvPr>
            <p:extLst>
              <p:ext uri="{D42A27DB-BD31-4B8C-83A1-F6EECF244321}">
                <p14:modId xmlns:p14="http://schemas.microsoft.com/office/powerpoint/2010/main" xmlns="" val="4037683971"/>
              </p:ext>
            </p:extLst>
          </p:nvPr>
        </p:nvGraphicFramePr>
        <p:xfrm>
          <a:off x="5234019" y="5541060"/>
          <a:ext cx="496888" cy="325438"/>
        </p:xfrm>
        <a:graphic>
          <a:graphicData uri="http://schemas.openxmlformats.org/presentationml/2006/ole">
            <p:oleObj spid="_x0000_s27416" name="方程式" r:id="rId8" imgW="215640" imgH="164880" progId="Equation.3">
              <p:embed/>
            </p:oleObj>
          </a:graphicData>
        </a:graphic>
      </p:graphicFrame>
      <p:graphicFrame>
        <p:nvGraphicFramePr>
          <p:cNvPr id="35" name="物件 34"/>
          <p:cNvGraphicFramePr>
            <a:graphicFrameLocks noChangeAspect="1"/>
          </p:cNvGraphicFramePr>
          <p:nvPr>
            <p:extLst>
              <p:ext uri="{D42A27DB-BD31-4B8C-83A1-F6EECF244321}">
                <p14:modId xmlns:p14="http://schemas.microsoft.com/office/powerpoint/2010/main" xmlns="" val="3453590548"/>
              </p:ext>
            </p:extLst>
          </p:nvPr>
        </p:nvGraphicFramePr>
        <p:xfrm>
          <a:off x="5233225" y="3306160"/>
          <a:ext cx="995363" cy="533400"/>
        </p:xfrm>
        <a:graphic>
          <a:graphicData uri="http://schemas.openxmlformats.org/presentationml/2006/ole">
            <p:oleObj spid="_x0000_s27417" name="方程式" r:id="rId9" imgW="368280" imgH="228600" progId="Equation.3">
              <p:embed/>
            </p:oleObj>
          </a:graphicData>
        </a:graphic>
      </p:graphicFrame>
      <p:graphicFrame>
        <p:nvGraphicFramePr>
          <p:cNvPr id="43" name="Object 2"/>
          <p:cNvGraphicFramePr>
            <a:graphicFrameLocks noChangeAspect="1"/>
          </p:cNvGraphicFramePr>
          <p:nvPr>
            <p:extLst>
              <p:ext uri="{D42A27DB-BD31-4B8C-83A1-F6EECF244321}">
                <p14:modId xmlns:p14="http://schemas.microsoft.com/office/powerpoint/2010/main" xmlns="" val="685560787"/>
              </p:ext>
            </p:extLst>
          </p:nvPr>
        </p:nvGraphicFramePr>
        <p:xfrm>
          <a:off x="7494141" y="3293438"/>
          <a:ext cx="387350" cy="538162"/>
        </p:xfrm>
        <a:graphic>
          <a:graphicData uri="http://schemas.openxmlformats.org/presentationml/2006/ole">
            <p:oleObj spid="_x0000_s27418" name="方程式" r:id="rId10" imgW="164880" imgH="228600" progId="Equation.3">
              <p:embed/>
            </p:oleObj>
          </a:graphicData>
        </a:graphic>
      </p:graphicFrame>
    </p:spTree>
    <p:extLst>
      <p:ext uri="{BB962C8B-B14F-4D97-AF65-F5344CB8AC3E}">
        <p14:creationId xmlns:p14="http://schemas.microsoft.com/office/powerpoint/2010/main" xmlns="" val="30400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6" grpId="0"/>
      <p:bldP spid="27" grpId="0"/>
      <p:bldP spid="7" grpId="0" animBg="1"/>
      <p:bldP spid="8" grpId="0"/>
      <p:bldP spid="30" grpId="0"/>
      <p:bldP spid="32" grpId="0"/>
      <p:bldP spid="34"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359661" cy="492443"/>
          </a:xfrm>
        </p:spPr>
        <p:txBody>
          <a:bodyPr/>
          <a:lstStyle/>
          <a:p>
            <a:pPr marL="342900" indent="-342900"/>
            <a:r>
              <a:rPr lang="en-US" altLang="zh-TW" sz="3200" dirty="0" smtClean="0">
                <a:solidFill>
                  <a:schemeClr val="tx1"/>
                </a:solidFill>
                <a:latin typeface="+mj-lt"/>
              </a:rPr>
              <a:t>Combine weak classifiers into strong classifier</a:t>
            </a:r>
            <a:endParaRPr lang="en-US" altLang="zh-TW" sz="3200" dirty="0">
              <a:solidFill>
                <a:schemeClr val="tx1"/>
              </a:solidFill>
              <a:latin typeface="+mj-lt"/>
            </a:endParaRPr>
          </a:p>
        </p:txBody>
      </p:sp>
      <p:graphicFrame>
        <p:nvGraphicFramePr>
          <p:cNvPr id="12" name="物件 11"/>
          <p:cNvGraphicFramePr>
            <a:graphicFrameLocks noChangeAspect="1"/>
          </p:cNvGraphicFramePr>
          <p:nvPr/>
        </p:nvGraphicFramePr>
        <p:xfrm>
          <a:off x="561975" y="1485900"/>
          <a:ext cx="8058150" cy="546100"/>
        </p:xfrm>
        <a:graphic>
          <a:graphicData uri="http://schemas.openxmlformats.org/presentationml/2006/ole">
            <p:oleObj spid="_x0000_s57586" name="方程式" r:id="rId4" imgW="3530600" imgH="228600" progId="Equation.3">
              <p:embed/>
            </p:oleObj>
          </a:graphicData>
        </a:graphic>
      </p:graphicFrame>
      <p:sp>
        <p:nvSpPr>
          <p:cNvPr id="13"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Strong classifier:</a:t>
            </a:r>
          </a:p>
        </p:txBody>
      </p:sp>
      <p:graphicFrame>
        <p:nvGraphicFramePr>
          <p:cNvPr id="26627" name="Object 3"/>
          <p:cNvGraphicFramePr>
            <a:graphicFrameLocks noChangeAspect="1"/>
          </p:cNvGraphicFramePr>
          <p:nvPr>
            <p:extLst>
              <p:ext uri="{D42A27DB-BD31-4B8C-83A1-F6EECF244321}">
                <p14:modId xmlns:p14="http://schemas.microsoft.com/office/powerpoint/2010/main" xmlns="" val="305203322"/>
              </p:ext>
            </p:extLst>
          </p:nvPr>
        </p:nvGraphicFramePr>
        <p:xfrm>
          <a:off x="627063" y="3041650"/>
          <a:ext cx="2871787" cy="984250"/>
        </p:xfrm>
        <a:graphic>
          <a:graphicData uri="http://schemas.openxmlformats.org/presentationml/2006/ole">
            <p:oleObj spid="_x0000_s57587" name="方程式" r:id="rId5" imgW="1218960" imgH="431640" progId="Equation.3">
              <p:embed/>
            </p:oleObj>
          </a:graphicData>
        </a:graphic>
      </p:graphicFrame>
      <p:graphicFrame>
        <p:nvGraphicFramePr>
          <p:cNvPr id="26628" name="Object 4"/>
          <p:cNvGraphicFramePr>
            <a:graphicFrameLocks noChangeAspect="1"/>
          </p:cNvGraphicFramePr>
          <p:nvPr>
            <p:extLst>
              <p:ext uri="{D42A27DB-BD31-4B8C-83A1-F6EECF244321}">
                <p14:modId xmlns:p14="http://schemas.microsoft.com/office/powerpoint/2010/main" xmlns="" val="4069262457"/>
              </p:ext>
            </p:extLst>
          </p:nvPr>
        </p:nvGraphicFramePr>
        <p:xfrm>
          <a:off x="3738386" y="3249572"/>
          <a:ext cx="867481" cy="533834"/>
        </p:xfrm>
        <a:graphic>
          <a:graphicData uri="http://schemas.openxmlformats.org/presentationml/2006/ole">
            <p:oleObj spid="_x0000_s57588" name="方程式" r:id="rId6" imgW="368280" imgH="228600" progId="Equation.3">
              <p:embed/>
            </p:oleObj>
          </a:graphicData>
        </a:graphic>
      </p:graphicFrame>
      <p:graphicFrame>
        <p:nvGraphicFramePr>
          <p:cNvPr id="26629" name="Object 5"/>
          <p:cNvGraphicFramePr>
            <a:graphicFrameLocks noChangeAspect="1"/>
          </p:cNvGraphicFramePr>
          <p:nvPr>
            <p:extLst>
              <p:ext uri="{D42A27DB-BD31-4B8C-83A1-F6EECF244321}">
                <p14:modId xmlns:p14="http://schemas.microsoft.com/office/powerpoint/2010/main" xmlns="" val="2525395811"/>
              </p:ext>
            </p:extLst>
          </p:nvPr>
        </p:nvGraphicFramePr>
        <p:xfrm>
          <a:off x="6554788" y="3225800"/>
          <a:ext cx="363537" cy="495300"/>
        </p:xfrm>
        <a:graphic>
          <a:graphicData uri="http://schemas.openxmlformats.org/presentationml/2006/ole">
            <p:oleObj spid="_x0000_s57589" name="方程式" r:id="rId7" imgW="164880" imgH="228600" progId="Equation.3">
              <p:embed/>
            </p:oleObj>
          </a:graphicData>
        </a:graphic>
      </p:graphicFrame>
      <p:sp>
        <p:nvSpPr>
          <p:cNvPr id="18" name="右彎箭號 17"/>
          <p:cNvSpPr/>
          <p:nvPr/>
        </p:nvSpPr>
        <p:spPr>
          <a:xfrm rot="16200000" flipV="1">
            <a:off x="4945245" y="2917943"/>
            <a:ext cx="619948" cy="719204"/>
          </a:xfrm>
          <a:prstGeom prst="bentArrow">
            <a:avLst/>
          </a:prstGeom>
          <a:solidFill>
            <a:srgbClr val="1C5D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9" name="右彎箭號 18"/>
          <p:cNvSpPr/>
          <p:nvPr/>
        </p:nvSpPr>
        <p:spPr>
          <a:xfrm rot="16200000" flipH="1" flipV="1">
            <a:off x="7343995" y="3382659"/>
            <a:ext cx="654059" cy="719204"/>
          </a:xfrm>
          <a:prstGeom prst="bentArrow">
            <a:avLst/>
          </a:prstGeom>
          <a:solidFill>
            <a:srgbClr val="1C5D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graphicFrame>
        <p:nvGraphicFramePr>
          <p:cNvPr id="26630" name="Object 6"/>
          <p:cNvGraphicFramePr>
            <a:graphicFrameLocks noChangeAspect="1"/>
          </p:cNvGraphicFramePr>
          <p:nvPr>
            <p:extLst>
              <p:ext uri="{D42A27DB-BD31-4B8C-83A1-F6EECF244321}">
                <p14:modId xmlns:p14="http://schemas.microsoft.com/office/powerpoint/2010/main" xmlns="" val="228186736"/>
              </p:ext>
            </p:extLst>
          </p:nvPr>
        </p:nvGraphicFramePr>
        <p:xfrm>
          <a:off x="3749675" y="4089400"/>
          <a:ext cx="1389063" cy="863600"/>
        </p:xfrm>
        <a:graphic>
          <a:graphicData uri="http://schemas.openxmlformats.org/presentationml/2006/ole">
            <p:oleObj spid="_x0000_s57590" name="方程式" r:id="rId8" imgW="634680" imgH="393480" progId="Equation.3">
              <p:embed/>
            </p:oleObj>
          </a:graphicData>
        </a:graphic>
      </p:graphicFrame>
      <p:graphicFrame>
        <p:nvGraphicFramePr>
          <p:cNvPr id="26631" name="Object 7"/>
          <p:cNvGraphicFramePr>
            <a:graphicFrameLocks noChangeAspect="1"/>
          </p:cNvGraphicFramePr>
          <p:nvPr>
            <p:extLst>
              <p:ext uri="{D42A27DB-BD31-4B8C-83A1-F6EECF244321}">
                <p14:modId xmlns:p14="http://schemas.microsoft.com/office/powerpoint/2010/main" xmlns="" val="117220219"/>
              </p:ext>
            </p:extLst>
          </p:nvPr>
        </p:nvGraphicFramePr>
        <p:xfrm>
          <a:off x="6554788" y="4367213"/>
          <a:ext cx="884237" cy="496887"/>
        </p:xfrm>
        <a:graphic>
          <a:graphicData uri="http://schemas.openxmlformats.org/presentationml/2006/ole">
            <p:oleObj spid="_x0000_s57591" name="方程式" r:id="rId9" imgW="406080" imgH="228600" progId="Equation.3">
              <p:embed/>
            </p:oleObj>
          </a:graphicData>
        </a:graphic>
      </p:graphicFrame>
      <p:sp>
        <p:nvSpPr>
          <p:cNvPr id="21" name="矩形 20"/>
          <p:cNvSpPr/>
          <p:nvPr/>
        </p:nvSpPr>
        <p:spPr>
          <a:xfrm>
            <a:off x="230400" y="2431451"/>
            <a:ext cx="3856377" cy="461665"/>
          </a:xfrm>
          <a:prstGeom prst="rect">
            <a:avLst/>
          </a:prstGeom>
        </p:spPr>
        <p:txBody>
          <a:bodyPr wrap="none">
            <a:spAutoFit/>
          </a:bodyPr>
          <a:lstStyle/>
          <a:p>
            <a:pPr marL="742950" indent="-457200">
              <a:spcBef>
                <a:spcPct val="20000"/>
              </a:spcBef>
              <a:defRPr/>
            </a:pPr>
            <a:r>
              <a:rPr lang="en-US" altLang="zh-TW" sz="2400" dirty="0" smtClean="0">
                <a:latin typeface="Arial"/>
              </a:rPr>
              <a:t>Weight of weak classifier</a:t>
            </a:r>
          </a:p>
        </p:txBody>
      </p:sp>
    </p:spTree>
    <p:extLst>
      <p:ext uri="{BB962C8B-B14F-4D97-AF65-F5344CB8AC3E}">
        <p14:creationId xmlns:p14="http://schemas.microsoft.com/office/powerpoint/2010/main" xmlns="" val="192688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1412246" cy="492443"/>
          </a:xfrm>
        </p:spPr>
        <p:txBody>
          <a:bodyPr/>
          <a:lstStyle/>
          <a:p>
            <a:pPr marL="342900" indent="-342900"/>
            <a:r>
              <a:rPr lang="en-US" altLang="zh-TW" sz="3200" dirty="0" smtClean="0">
                <a:solidFill>
                  <a:schemeClr val="tx1"/>
                </a:solidFill>
                <a:latin typeface="+mj-lt"/>
              </a:rPr>
              <a:t>Agenda</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2585323"/>
          </a:xfrm>
          <a:prstGeom prst="rect">
            <a:avLst/>
          </a:prstGeom>
        </p:spPr>
        <p:txBody>
          <a:bodyPr vert="horz" wrap="square" lIns="0" tIns="0" rIns="0" bIns="0" rtlCol="0">
            <a:spAutoFit/>
          </a:bodyPr>
          <a:lstStyle/>
          <a:p>
            <a:pPr marL="742950" indent="-457200">
              <a:spcBef>
                <a:spcPct val="20000"/>
              </a:spcBef>
              <a:buFont typeface="+mj-lt"/>
              <a:buAutoNum type="arabicPeriod"/>
              <a:defRPr/>
            </a:pPr>
            <a:r>
              <a:rPr lang="en-US" altLang="zh-TW" sz="2400" dirty="0" smtClean="0"/>
              <a:t>A toy example</a:t>
            </a:r>
          </a:p>
          <a:p>
            <a:pPr marL="742950" indent="-457200">
              <a:spcBef>
                <a:spcPct val="20000"/>
              </a:spcBef>
              <a:buFont typeface="+mj-lt"/>
              <a:buAutoNum type="arabicPeriod"/>
              <a:defRPr/>
            </a:pPr>
            <a:endParaRPr lang="en-US" altLang="zh-TW" sz="2400" dirty="0" smtClean="0"/>
          </a:p>
          <a:p>
            <a:pPr marL="742950" indent="-457200">
              <a:spcBef>
                <a:spcPct val="20000"/>
              </a:spcBef>
              <a:buFont typeface="+mj-lt"/>
              <a:buAutoNum type="arabicPeriod"/>
              <a:defRPr/>
            </a:pPr>
            <a:r>
              <a:rPr lang="en-US" altLang="zh-TW" sz="2400" dirty="0" err="1" smtClean="0">
                <a:solidFill>
                  <a:schemeClr val="bg1">
                    <a:lumMod val="75000"/>
                  </a:schemeClr>
                </a:solidFill>
              </a:rPr>
              <a:t>Adaboost</a:t>
            </a:r>
            <a:r>
              <a:rPr lang="en-US" altLang="zh-TW" sz="2400" dirty="0" smtClean="0">
                <a:solidFill>
                  <a:schemeClr val="bg1">
                    <a:lumMod val="75000"/>
                  </a:schemeClr>
                </a:solidFill>
              </a:rPr>
              <a:t> </a:t>
            </a:r>
          </a:p>
          <a:p>
            <a:pPr marL="742950" indent="-457200">
              <a:spcBef>
                <a:spcPct val="20000"/>
              </a:spcBef>
              <a:buFont typeface="+mj-lt"/>
              <a:buAutoNum type="arabicPeriod"/>
              <a:defRPr/>
            </a:pPr>
            <a:endParaRPr lang="en-US" altLang="zh-TW" sz="2400" dirty="0" smtClean="0">
              <a:solidFill>
                <a:schemeClr val="bg1">
                  <a:lumMod val="75000"/>
                </a:schemeClr>
              </a:solidFill>
            </a:endParaRPr>
          </a:p>
          <a:p>
            <a:pPr marL="742950" indent="-457200">
              <a:spcBef>
                <a:spcPct val="20000"/>
              </a:spcBef>
              <a:buFont typeface="+mj-lt"/>
              <a:buAutoNum type="arabicPeriod"/>
              <a:defRPr/>
            </a:pPr>
            <a:r>
              <a:rPr lang="en-US" altLang="zh-TW" sz="2400" dirty="0" smtClean="0">
                <a:solidFill>
                  <a:schemeClr val="bg1">
                    <a:lumMod val="75000"/>
                  </a:schemeClr>
                </a:solidFill>
              </a:rPr>
              <a:t>Vehicle detection</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1200150" marR="0" lvl="1" indent="-457200" algn="l" defTabSz="457200" rtl="0" eaLnBrk="1" fontAlgn="auto" latinLnBrk="0" hangingPunct="1">
              <a:lnSpc>
                <a:spcPct val="100000"/>
              </a:lnSpc>
              <a:spcBef>
                <a:spcPct val="20000"/>
              </a:spcBef>
              <a:spcAft>
                <a:spcPts val="0"/>
              </a:spcAft>
              <a:buClrTx/>
              <a:buSzTx/>
              <a:buFont typeface="Wingdings" pitchFamily="2" charset="2"/>
              <a:buChar char="l"/>
              <a:tabLst/>
              <a:defRPr/>
            </a:pPr>
            <a:endParaRPr kumimoji="0" lang="en-US" altLang="zh-TW" sz="2400" b="0" i="0" u="none" strike="noStrike" kern="1200" cap="none" spc="0" normalizeH="0" baseline="0" noProof="0" dirty="0" smtClean="0">
              <a:ln>
                <a:noFill/>
              </a:ln>
              <a:solidFill>
                <a:schemeClr val="tx1"/>
              </a:solidFill>
              <a:effectLst/>
              <a:uLnTx/>
              <a:uFillTx/>
              <a:latin typeface="Arial"/>
              <a:ea typeface="+mn-ea"/>
              <a:cs typeface="+mn-cs"/>
            </a:endParaRPr>
          </a:p>
        </p:txBody>
      </p:sp>
    </p:spTree>
    <p:extLst>
      <p:ext uri="{BB962C8B-B14F-4D97-AF65-F5344CB8AC3E}">
        <p14:creationId xmlns:p14="http://schemas.microsoft.com/office/powerpoint/2010/main" xmlns="" val="3040030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4464364" cy="492443"/>
          </a:xfrm>
        </p:spPr>
        <p:txBody>
          <a:bodyPr/>
          <a:lstStyle/>
          <a:p>
            <a:pPr marL="342900" indent="-342900"/>
            <a:r>
              <a:rPr lang="en-US" altLang="zh-TW" sz="3200" dirty="0" smtClean="0">
                <a:solidFill>
                  <a:schemeClr val="tx1"/>
                </a:solidFill>
                <a:latin typeface="+mj-lt"/>
              </a:rPr>
              <a:t>Diversity by re-weighting</a:t>
            </a:r>
            <a:endParaRPr lang="en-US" altLang="zh-TW" sz="3200" dirty="0">
              <a:solidFill>
                <a:schemeClr val="tx1"/>
              </a:solidFill>
              <a:latin typeface="+mj-lt"/>
            </a:endParaRPr>
          </a:p>
        </p:txBody>
      </p:sp>
      <p:pic>
        <p:nvPicPr>
          <p:cNvPr id="3" name="圖片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71200" y="1951200"/>
            <a:ext cx="5683014" cy="42516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771207" y="1951200"/>
            <a:ext cx="5683013" cy="4251600"/>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771200" y="1951200"/>
            <a:ext cx="5683020" cy="4251600"/>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1771200" y="1951200"/>
            <a:ext cx="5683020" cy="4251600"/>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771200" y="1951200"/>
            <a:ext cx="5683020" cy="4251600"/>
          </a:xfrm>
          <a:prstGeom prst="rect">
            <a:avLst/>
          </a:prstGeom>
        </p:spPr>
      </p:pic>
      <p:sp>
        <p:nvSpPr>
          <p:cNvPr id="10"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Update the weight of data by previous classifier</a:t>
            </a:r>
          </a:p>
        </p:txBody>
      </p:sp>
      <p:sp>
        <p:nvSpPr>
          <p:cNvPr id="11" name="矩形 10"/>
          <p:cNvSpPr/>
          <p:nvPr/>
        </p:nvSpPr>
        <p:spPr>
          <a:xfrm>
            <a:off x="765199" y="1952592"/>
            <a:ext cx="889987" cy="369332"/>
          </a:xfrm>
          <a:prstGeom prst="rect">
            <a:avLst/>
          </a:prstGeom>
        </p:spPr>
        <p:txBody>
          <a:bodyPr wrap="none">
            <a:spAutoFit/>
          </a:bodyPr>
          <a:lstStyle/>
          <a:p>
            <a:r>
              <a:rPr lang="en-US" altLang="zh-TW" dirty="0" smtClean="0"/>
              <a:t>Initially</a:t>
            </a:r>
            <a:endParaRPr lang="zh-TW" altLang="en-US" dirty="0"/>
          </a:p>
        </p:txBody>
      </p:sp>
      <p:sp>
        <p:nvSpPr>
          <p:cNvPr id="12" name="矩形 11"/>
          <p:cNvSpPr/>
          <p:nvPr/>
        </p:nvSpPr>
        <p:spPr>
          <a:xfrm>
            <a:off x="775778" y="1951200"/>
            <a:ext cx="712696" cy="369332"/>
          </a:xfrm>
          <a:prstGeom prst="rect">
            <a:avLst/>
          </a:prstGeom>
        </p:spPr>
        <p:txBody>
          <a:bodyPr wrap="none">
            <a:spAutoFit/>
          </a:bodyPr>
          <a:lstStyle/>
          <a:p>
            <a:r>
              <a:rPr lang="en-US" altLang="zh-TW" dirty="0" smtClean="0"/>
              <a:t>T = 1</a:t>
            </a:r>
            <a:endParaRPr lang="zh-TW" altLang="en-US" dirty="0"/>
          </a:p>
        </p:txBody>
      </p:sp>
      <p:sp>
        <p:nvSpPr>
          <p:cNvPr id="13" name="矩形 12"/>
          <p:cNvSpPr/>
          <p:nvPr/>
        </p:nvSpPr>
        <p:spPr>
          <a:xfrm>
            <a:off x="765199" y="1951200"/>
            <a:ext cx="712696" cy="369332"/>
          </a:xfrm>
          <a:prstGeom prst="rect">
            <a:avLst/>
          </a:prstGeom>
        </p:spPr>
        <p:txBody>
          <a:bodyPr wrap="none">
            <a:spAutoFit/>
          </a:bodyPr>
          <a:lstStyle/>
          <a:p>
            <a:r>
              <a:rPr lang="en-US" altLang="zh-TW" dirty="0" smtClean="0"/>
              <a:t>T = 2</a:t>
            </a:r>
            <a:endParaRPr lang="zh-TW" altLang="en-US" dirty="0"/>
          </a:p>
        </p:txBody>
      </p:sp>
      <p:sp>
        <p:nvSpPr>
          <p:cNvPr id="14" name="矩形 13"/>
          <p:cNvSpPr/>
          <p:nvPr/>
        </p:nvSpPr>
        <p:spPr>
          <a:xfrm>
            <a:off x="765199" y="1951200"/>
            <a:ext cx="776816" cy="369332"/>
          </a:xfrm>
          <a:prstGeom prst="rect">
            <a:avLst/>
          </a:prstGeom>
        </p:spPr>
        <p:txBody>
          <a:bodyPr wrap="none">
            <a:spAutoFit/>
          </a:bodyPr>
          <a:lstStyle/>
          <a:p>
            <a:r>
              <a:rPr lang="en-US" altLang="zh-TW" dirty="0" smtClean="0"/>
              <a:t>T = 3 </a:t>
            </a:r>
            <a:endParaRPr lang="zh-TW" altLang="en-US" dirty="0"/>
          </a:p>
        </p:txBody>
      </p:sp>
      <p:sp>
        <p:nvSpPr>
          <p:cNvPr id="15" name="矩形 14"/>
          <p:cNvSpPr/>
          <p:nvPr/>
        </p:nvSpPr>
        <p:spPr>
          <a:xfrm>
            <a:off x="765199" y="1951200"/>
            <a:ext cx="776816" cy="369332"/>
          </a:xfrm>
          <a:prstGeom prst="rect">
            <a:avLst/>
          </a:prstGeom>
        </p:spPr>
        <p:txBody>
          <a:bodyPr wrap="none">
            <a:spAutoFit/>
          </a:bodyPr>
          <a:lstStyle/>
          <a:p>
            <a:r>
              <a:rPr lang="en-US" altLang="zh-TW" dirty="0" smtClean="0"/>
              <a:t>T = 4 </a:t>
            </a:r>
            <a:endParaRPr lang="zh-TW" altLang="en-US" dirty="0"/>
          </a:p>
        </p:txBody>
      </p:sp>
    </p:spTree>
    <p:extLst>
      <p:ext uri="{BB962C8B-B14F-4D97-AF65-F5344CB8AC3E}">
        <p14:creationId xmlns:p14="http://schemas.microsoft.com/office/powerpoint/2010/main" xmlns="" val="4967679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3" grpId="1"/>
      <p:bldP spid="14" grpId="0"/>
      <p:bldP spid="14" grpId="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915863" cy="492443"/>
          </a:xfrm>
        </p:spPr>
        <p:txBody>
          <a:bodyPr/>
          <a:lstStyle/>
          <a:p>
            <a:pPr marL="342900" indent="-342900"/>
            <a:r>
              <a:rPr lang="en-US" altLang="zh-TW" sz="3200" dirty="0" smtClean="0">
                <a:solidFill>
                  <a:schemeClr val="tx1"/>
                </a:solidFill>
                <a:latin typeface="+mj-lt"/>
              </a:rPr>
              <a:t>Strong classifier</a:t>
            </a:r>
            <a:endParaRPr lang="en-US" altLang="zh-TW" sz="3200" dirty="0">
              <a:solidFill>
                <a:schemeClr val="tx1"/>
              </a:solidFill>
              <a:latin typeface="+mj-lt"/>
            </a:endParaRPr>
          </a:p>
        </p:txBody>
      </p:sp>
      <p:pic>
        <p:nvPicPr>
          <p:cNvPr id="10" name="圖片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71200" y="1951200"/>
            <a:ext cx="5686356" cy="4248000"/>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771200" y="1951200"/>
            <a:ext cx="5686348" cy="4248000"/>
          </a:xfrm>
          <a:prstGeom prst="rect">
            <a:avLst/>
          </a:prstGeom>
        </p:spPr>
      </p:pic>
      <p:pic>
        <p:nvPicPr>
          <p:cNvPr id="12" name="圖片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771200" y="1951200"/>
            <a:ext cx="5686348" cy="4248000"/>
          </a:xfrm>
          <a:prstGeom prst="rect">
            <a:avLst/>
          </a:prstGeom>
        </p:spPr>
      </p:pic>
      <p:pic>
        <p:nvPicPr>
          <p:cNvPr id="13" name="圖片 12"/>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1771200" y="1951200"/>
            <a:ext cx="5686348" cy="4248000"/>
          </a:xfrm>
          <a:prstGeom prst="rect">
            <a:avLst/>
          </a:prstGeom>
        </p:spPr>
      </p:pic>
      <p:pic>
        <p:nvPicPr>
          <p:cNvPr id="14" name="圖片 13"/>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771200" y="1951200"/>
            <a:ext cx="5684400" cy="4246545"/>
          </a:xfrm>
          <a:prstGeom prst="rect">
            <a:avLst/>
          </a:prstGeom>
        </p:spPr>
      </p:pic>
      <p:cxnSp>
        <p:nvCxnSpPr>
          <p:cNvPr id="16" name="直線接點 15"/>
          <p:cNvCxnSpPr/>
          <p:nvPr/>
        </p:nvCxnSpPr>
        <p:spPr>
          <a:xfrm>
            <a:off x="6520873" y="3371295"/>
            <a:ext cx="17092" cy="2678523"/>
          </a:xfrm>
          <a:prstGeom prst="line">
            <a:avLst/>
          </a:prstGeom>
          <a:ln w="3175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直線接點 17"/>
          <p:cNvCxnSpPr/>
          <p:nvPr/>
        </p:nvCxnSpPr>
        <p:spPr>
          <a:xfrm>
            <a:off x="4894933" y="3345184"/>
            <a:ext cx="1625940"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直線接點 20"/>
          <p:cNvCxnSpPr/>
          <p:nvPr/>
        </p:nvCxnSpPr>
        <p:spPr>
          <a:xfrm>
            <a:off x="4894933" y="3335948"/>
            <a:ext cx="0" cy="271387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矩形 21"/>
          <p:cNvSpPr/>
          <p:nvPr/>
        </p:nvSpPr>
        <p:spPr>
          <a:xfrm>
            <a:off x="775778" y="1951200"/>
            <a:ext cx="712696" cy="369332"/>
          </a:xfrm>
          <a:prstGeom prst="rect">
            <a:avLst/>
          </a:prstGeom>
        </p:spPr>
        <p:txBody>
          <a:bodyPr wrap="none">
            <a:spAutoFit/>
          </a:bodyPr>
          <a:lstStyle/>
          <a:p>
            <a:r>
              <a:rPr lang="en-US" altLang="zh-TW" dirty="0" smtClean="0"/>
              <a:t>T = 1</a:t>
            </a:r>
            <a:endParaRPr lang="zh-TW" altLang="en-US" dirty="0"/>
          </a:p>
        </p:txBody>
      </p:sp>
      <p:sp>
        <p:nvSpPr>
          <p:cNvPr id="23" name="矩形 22"/>
          <p:cNvSpPr/>
          <p:nvPr/>
        </p:nvSpPr>
        <p:spPr>
          <a:xfrm>
            <a:off x="765199" y="1951200"/>
            <a:ext cx="712696" cy="369332"/>
          </a:xfrm>
          <a:prstGeom prst="rect">
            <a:avLst/>
          </a:prstGeom>
        </p:spPr>
        <p:txBody>
          <a:bodyPr wrap="none">
            <a:spAutoFit/>
          </a:bodyPr>
          <a:lstStyle/>
          <a:p>
            <a:r>
              <a:rPr lang="en-US" altLang="zh-TW" dirty="0" smtClean="0"/>
              <a:t>T = 2</a:t>
            </a:r>
            <a:endParaRPr lang="zh-TW" altLang="en-US" dirty="0"/>
          </a:p>
        </p:txBody>
      </p:sp>
      <p:sp>
        <p:nvSpPr>
          <p:cNvPr id="24" name="矩形 23"/>
          <p:cNvSpPr/>
          <p:nvPr/>
        </p:nvSpPr>
        <p:spPr>
          <a:xfrm>
            <a:off x="765199" y="1951200"/>
            <a:ext cx="776816" cy="369332"/>
          </a:xfrm>
          <a:prstGeom prst="rect">
            <a:avLst/>
          </a:prstGeom>
        </p:spPr>
        <p:txBody>
          <a:bodyPr wrap="none">
            <a:spAutoFit/>
          </a:bodyPr>
          <a:lstStyle/>
          <a:p>
            <a:r>
              <a:rPr lang="en-US" altLang="zh-TW" dirty="0" smtClean="0"/>
              <a:t>T = 3 </a:t>
            </a:r>
            <a:endParaRPr lang="zh-TW" altLang="en-US" dirty="0"/>
          </a:p>
        </p:txBody>
      </p:sp>
      <p:sp>
        <p:nvSpPr>
          <p:cNvPr id="25" name="矩形 24"/>
          <p:cNvSpPr/>
          <p:nvPr/>
        </p:nvSpPr>
        <p:spPr>
          <a:xfrm>
            <a:off x="765199" y="1951200"/>
            <a:ext cx="776816" cy="369332"/>
          </a:xfrm>
          <a:prstGeom prst="rect">
            <a:avLst/>
          </a:prstGeom>
        </p:spPr>
        <p:txBody>
          <a:bodyPr wrap="none">
            <a:spAutoFit/>
          </a:bodyPr>
          <a:lstStyle/>
          <a:p>
            <a:r>
              <a:rPr lang="en-US" altLang="zh-TW" dirty="0" smtClean="0"/>
              <a:t>T = 4 </a:t>
            </a:r>
            <a:endParaRPr lang="zh-TW" altLang="en-US" dirty="0"/>
          </a:p>
        </p:txBody>
      </p:sp>
      <p:sp>
        <p:nvSpPr>
          <p:cNvPr id="26"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Build complex boundary by horizontal and vertical lines</a:t>
            </a:r>
          </a:p>
        </p:txBody>
      </p:sp>
    </p:spTree>
    <p:extLst>
      <p:ext uri="{BB962C8B-B14F-4D97-AF65-F5344CB8AC3E}">
        <p14:creationId xmlns:p14="http://schemas.microsoft.com/office/powerpoint/2010/main" xmlns="" val="26314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3371116" cy="492443"/>
          </a:xfrm>
        </p:spPr>
        <p:txBody>
          <a:bodyPr/>
          <a:lstStyle/>
          <a:p>
            <a:pPr marL="342900" indent="-342900"/>
            <a:r>
              <a:rPr lang="en-US" altLang="zh-TW" sz="3200" dirty="0" err="1" smtClean="0">
                <a:solidFill>
                  <a:schemeClr val="tx1"/>
                </a:solidFill>
                <a:latin typeface="+mj-lt"/>
              </a:rPr>
              <a:t>Adaboost</a:t>
            </a:r>
            <a:r>
              <a:rPr lang="en-US" altLang="zh-TW" sz="3200" dirty="0" smtClean="0">
                <a:solidFill>
                  <a:schemeClr val="tx1"/>
                </a:solidFill>
                <a:latin typeface="+mj-lt"/>
              </a:rPr>
              <a:t> in action</a:t>
            </a:r>
            <a:endParaRPr lang="en-US" altLang="zh-TW" sz="3200" dirty="0">
              <a:solidFill>
                <a:schemeClr val="tx1"/>
              </a:solidFill>
              <a:latin typeface="+mj-lt"/>
            </a:endParaRPr>
          </a:p>
        </p:txBody>
      </p:sp>
      <p:pic>
        <p:nvPicPr>
          <p:cNvPr id="29698" name="Picture 2" descr="D:\ComputerVision\Github\AdaBoostExample\Presentation\Circle_data.png"/>
          <p:cNvPicPr>
            <a:picLocks noChangeAspect="1" noChangeArrowheads="1"/>
          </p:cNvPicPr>
          <p:nvPr/>
        </p:nvPicPr>
        <p:blipFill>
          <a:blip r:embed="rId3"/>
          <a:srcRect/>
          <a:stretch>
            <a:fillRect/>
          </a:stretch>
        </p:blipFill>
        <p:spPr bwMode="auto">
          <a:xfrm>
            <a:off x="1771200" y="1951200"/>
            <a:ext cx="5582738" cy="4248000"/>
          </a:xfrm>
          <a:prstGeom prst="rect">
            <a:avLst/>
          </a:prstGeom>
          <a:noFill/>
        </p:spPr>
      </p:pic>
      <p:pic>
        <p:nvPicPr>
          <p:cNvPr id="29699" name="Picture 3" descr="D:\ComputerVision\Github\AdaBoostExample\Presentation\Circle_data_1.png"/>
          <p:cNvPicPr>
            <a:picLocks noChangeAspect="1" noChangeArrowheads="1"/>
          </p:cNvPicPr>
          <p:nvPr/>
        </p:nvPicPr>
        <p:blipFill>
          <a:blip r:embed="rId4"/>
          <a:srcRect/>
          <a:stretch>
            <a:fillRect/>
          </a:stretch>
        </p:blipFill>
        <p:spPr bwMode="auto">
          <a:xfrm>
            <a:off x="1771200" y="1951200"/>
            <a:ext cx="5582737" cy="4248000"/>
          </a:xfrm>
          <a:prstGeom prst="rect">
            <a:avLst/>
          </a:prstGeom>
          <a:noFill/>
        </p:spPr>
      </p:pic>
      <p:pic>
        <p:nvPicPr>
          <p:cNvPr id="29700" name="Picture 4" descr="D:\ComputerVision\Github\AdaBoostExample\Presentation\Circle_data_2.png"/>
          <p:cNvPicPr>
            <a:picLocks noChangeAspect="1" noChangeArrowheads="1"/>
          </p:cNvPicPr>
          <p:nvPr/>
        </p:nvPicPr>
        <p:blipFill>
          <a:blip r:embed="rId5"/>
          <a:srcRect/>
          <a:stretch>
            <a:fillRect/>
          </a:stretch>
        </p:blipFill>
        <p:spPr bwMode="auto">
          <a:xfrm>
            <a:off x="1771200" y="1951200"/>
            <a:ext cx="5582738" cy="4248000"/>
          </a:xfrm>
          <a:prstGeom prst="rect">
            <a:avLst/>
          </a:prstGeom>
          <a:noFill/>
        </p:spPr>
      </p:pic>
      <p:sp>
        <p:nvSpPr>
          <p:cNvPr id="7" name="矩形 6"/>
          <p:cNvSpPr/>
          <p:nvPr/>
        </p:nvSpPr>
        <p:spPr>
          <a:xfrm>
            <a:off x="765199" y="1951200"/>
            <a:ext cx="905056" cy="369332"/>
          </a:xfrm>
          <a:prstGeom prst="rect">
            <a:avLst/>
          </a:prstGeom>
        </p:spPr>
        <p:txBody>
          <a:bodyPr wrap="none">
            <a:spAutoFit/>
          </a:bodyPr>
          <a:lstStyle/>
          <a:p>
            <a:r>
              <a:rPr lang="en-US" altLang="zh-TW" dirty="0" smtClean="0"/>
              <a:t>T = 76 </a:t>
            </a:r>
            <a:endParaRPr lang="zh-TW" altLang="en-US" dirty="0"/>
          </a:p>
        </p:txBody>
      </p:sp>
      <p:sp>
        <p:nvSpPr>
          <p:cNvPr id="8"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A more complicated example</a:t>
            </a:r>
          </a:p>
        </p:txBody>
      </p:sp>
    </p:spTree>
    <p:extLst>
      <p:ext uri="{BB962C8B-B14F-4D97-AF65-F5344CB8AC3E}">
        <p14:creationId xmlns:p14="http://schemas.microsoft.com/office/powerpoint/2010/main" xmlns="" val="26314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1412246" cy="492443"/>
          </a:xfrm>
        </p:spPr>
        <p:txBody>
          <a:bodyPr/>
          <a:lstStyle/>
          <a:p>
            <a:pPr marL="342900" indent="-342900"/>
            <a:r>
              <a:rPr lang="en-US" altLang="zh-TW" sz="3200" dirty="0" smtClean="0">
                <a:solidFill>
                  <a:schemeClr val="tx1"/>
                </a:solidFill>
                <a:latin typeface="+mj-lt"/>
              </a:rPr>
              <a:t>Agenda</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2142125"/>
          </a:xfrm>
          <a:prstGeom prst="rect">
            <a:avLst/>
          </a:prstGeom>
        </p:spPr>
        <p:txBody>
          <a:bodyPr vert="horz" wrap="square" lIns="0" tIns="0" rIns="0" bIns="0" rtlCol="0">
            <a:spAutoFit/>
          </a:bodyPr>
          <a:lstStyle/>
          <a:p>
            <a:pPr marL="742950" indent="-457200">
              <a:spcBef>
                <a:spcPct val="20000"/>
              </a:spcBef>
              <a:buFont typeface="+mj-lt"/>
              <a:buAutoNum type="arabicPeriod"/>
              <a:defRPr/>
            </a:pPr>
            <a:r>
              <a:rPr lang="en-US" altLang="zh-TW" sz="2400" dirty="0" smtClean="0">
                <a:solidFill>
                  <a:schemeClr val="bg1">
                    <a:lumMod val="75000"/>
                  </a:schemeClr>
                </a:solidFill>
              </a:rPr>
              <a:t>A simple example</a:t>
            </a:r>
          </a:p>
          <a:p>
            <a:pPr marL="742950" indent="-457200">
              <a:spcBef>
                <a:spcPct val="20000"/>
              </a:spcBef>
              <a:buFont typeface="+mj-lt"/>
              <a:buAutoNum type="arabicPeriod"/>
              <a:defRPr/>
            </a:pPr>
            <a:endParaRPr lang="en-US" altLang="zh-TW" sz="2400" dirty="0" smtClean="0"/>
          </a:p>
          <a:p>
            <a:pPr marL="742950" indent="-457200">
              <a:spcBef>
                <a:spcPct val="20000"/>
              </a:spcBef>
              <a:buFont typeface="+mj-lt"/>
              <a:buAutoNum type="arabicPeriod"/>
              <a:defRPr/>
            </a:pPr>
            <a:r>
              <a:rPr lang="en-US" altLang="zh-TW" sz="2400" dirty="0" err="1" smtClean="0">
                <a:solidFill>
                  <a:schemeClr val="bg1">
                    <a:lumMod val="75000"/>
                  </a:schemeClr>
                </a:solidFill>
              </a:rPr>
              <a:t>Adaboost</a:t>
            </a:r>
            <a:r>
              <a:rPr lang="en-US" altLang="zh-TW" sz="2400" dirty="0" smtClean="0"/>
              <a:t> </a:t>
            </a:r>
          </a:p>
          <a:p>
            <a:pPr marL="742950" indent="-457200">
              <a:spcBef>
                <a:spcPct val="20000"/>
              </a:spcBef>
              <a:buFont typeface="+mj-lt"/>
              <a:buAutoNum type="arabicPeriod"/>
              <a:defRPr/>
            </a:pPr>
            <a:endParaRPr lang="en-US" altLang="zh-TW" sz="2400" dirty="0" smtClean="0">
              <a:solidFill>
                <a:schemeClr val="bg1">
                  <a:lumMod val="75000"/>
                </a:schemeClr>
              </a:solidFill>
            </a:endParaRPr>
          </a:p>
          <a:p>
            <a:pPr marL="742950" indent="-457200">
              <a:spcBef>
                <a:spcPct val="20000"/>
              </a:spcBef>
              <a:buFont typeface="+mj-lt"/>
              <a:buAutoNum type="arabicPeriod"/>
              <a:defRPr/>
            </a:pPr>
            <a:r>
              <a:rPr lang="en-US" altLang="zh-TW" sz="2400" dirty="0" smtClean="0"/>
              <a:t>Vehicle detection</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072399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4991663" y="1905000"/>
            <a:ext cx="3565400" cy="2062103"/>
          </a:xfrm>
          <a:prstGeom prst="rect">
            <a:avLst/>
          </a:prstGeom>
          <a:noFill/>
          <a:ln>
            <a:noFill/>
          </a:ln>
        </p:spPr>
        <p:txBody>
          <a:bodyPr wrap="none" rtlCol="0">
            <a:spAutoFit/>
          </a:bodyPr>
          <a:lstStyle/>
          <a:p>
            <a:pPr>
              <a:buFont typeface="Wingdings" pitchFamily="2" charset="2"/>
              <a:buChar char="l"/>
            </a:pPr>
            <a:r>
              <a:rPr lang="en-US" altLang="zh-TW" sz="3200" dirty="0" smtClean="0">
                <a:solidFill>
                  <a:schemeClr val="bg1">
                    <a:lumMod val="75000"/>
                  </a:schemeClr>
                </a:solidFill>
              </a:rPr>
              <a:t>Rectangle shape</a:t>
            </a:r>
          </a:p>
          <a:p>
            <a:pPr>
              <a:buFont typeface="Wingdings" pitchFamily="2" charset="2"/>
              <a:buChar char="l"/>
            </a:pPr>
            <a:r>
              <a:rPr lang="en-US" altLang="zh-TW" sz="3200" dirty="0" smtClean="0">
                <a:solidFill>
                  <a:schemeClr val="bg1">
                    <a:lumMod val="75000"/>
                  </a:schemeClr>
                </a:solidFill>
              </a:rPr>
              <a:t>Symmetry</a:t>
            </a:r>
          </a:p>
          <a:p>
            <a:pPr>
              <a:buFont typeface="Wingdings" pitchFamily="2" charset="2"/>
              <a:buChar char="l"/>
            </a:pPr>
            <a:r>
              <a:rPr lang="en-US" altLang="zh-TW" sz="3200" dirty="0" smtClean="0">
                <a:solidFill>
                  <a:schemeClr val="bg1">
                    <a:lumMod val="75000"/>
                  </a:schemeClr>
                </a:solidFill>
              </a:rPr>
              <a:t>Entropy</a:t>
            </a:r>
          </a:p>
          <a:p>
            <a:pPr>
              <a:buFont typeface="Wingdings" pitchFamily="2" charset="2"/>
              <a:buChar char="l"/>
            </a:pPr>
            <a:r>
              <a:rPr lang="en-US" altLang="zh-TW" sz="3200" dirty="0" smtClean="0">
                <a:solidFill>
                  <a:schemeClr val="bg1">
                    <a:lumMod val="75000"/>
                  </a:schemeClr>
                </a:solidFill>
              </a:rPr>
              <a:t>Contrast</a:t>
            </a:r>
          </a:p>
        </p:txBody>
      </p:sp>
      <p:sp>
        <p:nvSpPr>
          <p:cNvPr id="4" name="Title 3"/>
          <p:cNvSpPr>
            <a:spLocks noGrp="1"/>
          </p:cNvSpPr>
          <p:nvPr>
            <p:ph type="title"/>
          </p:nvPr>
        </p:nvSpPr>
        <p:spPr>
          <a:xfrm>
            <a:off x="228600" y="228600"/>
            <a:ext cx="3098412" cy="492443"/>
          </a:xfrm>
        </p:spPr>
        <p:txBody>
          <a:bodyPr/>
          <a:lstStyle/>
          <a:p>
            <a:r>
              <a:rPr lang="en-US" altLang="zh-TW" sz="3200" dirty="0" smtClean="0">
                <a:solidFill>
                  <a:schemeClr val="tx1"/>
                </a:solidFill>
              </a:rPr>
              <a:t>Vehicle detection</a:t>
            </a:r>
            <a:endParaRPr lang="en-US" sz="3200" b="0" dirty="0">
              <a:solidFill>
                <a:schemeClr val="tx1"/>
              </a:solidFill>
              <a:latin typeface="+mj-lt"/>
            </a:endParaRPr>
          </a:p>
        </p:txBody>
      </p:sp>
      <p:pic>
        <p:nvPicPr>
          <p:cNvPr id="1030" name="Picture 6"/>
          <p:cNvPicPr>
            <a:picLocks noChangeAspect="1" noChangeArrowheads="1"/>
          </p:cNvPicPr>
          <p:nvPr/>
        </p:nvPicPr>
        <p:blipFill>
          <a:blip r:embed="rId3"/>
          <a:srcRect/>
          <a:stretch>
            <a:fillRect/>
          </a:stretch>
        </p:blipFill>
        <p:spPr bwMode="auto">
          <a:xfrm>
            <a:off x="723880" y="1905000"/>
            <a:ext cx="3796388" cy="3270490"/>
          </a:xfrm>
          <a:prstGeom prst="rect">
            <a:avLst/>
          </a:prstGeom>
          <a:noFill/>
          <a:ln w="9525">
            <a:noFill/>
            <a:miter lim="800000"/>
            <a:headEnd/>
            <a:tailEnd/>
          </a:ln>
        </p:spPr>
      </p:pic>
      <p:sp>
        <p:nvSpPr>
          <p:cNvPr id="2" name="矩形 1"/>
          <p:cNvSpPr/>
          <p:nvPr/>
        </p:nvSpPr>
        <p:spPr>
          <a:xfrm>
            <a:off x="1025495" y="2230451"/>
            <a:ext cx="3179035" cy="2640651"/>
          </a:xfrm>
          <a:prstGeom prst="rect">
            <a:avLst/>
          </a:prstGeom>
          <a:noFill/>
          <a:ln w="539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p>
        </p:txBody>
      </p:sp>
      <p:cxnSp>
        <p:nvCxnSpPr>
          <p:cNvPr id="6" name="直線接點 5"/>
          <p:cNvCxnSpPr/>
          <p:nvPr/>
        </p:nvCxnSpPr>
        <p:spPr>
          <a:xfrm>
            <a:off x="2726111" y="2230451"/>
            <a:ext cx="0" cy="2640651"/>
          </a:xfrm>
          <a:prstGeom prst="line">
            <a:avLst/>
          </a:prstGeom>
          <a:ln w="44450">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13" name="矩形 12"/>
          <p:cNvSpPr/>
          <p:nvPr/>
        </p:nvSpPr>
        <p:spPr>
          <a:xfrm>
            <a:off x="1384420" y="3038555"/>
            <a:ext cx="2615012" cy="1483257"/>
          </a:xfrm>
          <a:prstGeom prst="rect">
            <a:avLst/>
          </a:prstGeom>
          <a:noFill/>
          <a:ln w="539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 name="矩形 6"/>
          <p:cNvSpPr/>
          <p:nvPr/>
        </p:nvSpPr>
        <p:spPr>
          <a:xfrm>
            <a:off x="1905712" y="1896533"/>
            <a:ext cx="1512606" cy="727105"/>
          </a:xfrm>
          <a:prstGeom prst="rect">
            <a:avLst/>
          </a:prstGeom>
          <a:noFill/>
          <a:ln w="539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a:off x="1905712" y="2234369"/>
            <a:ext cx="1512606" cy="0"/>
          </a:xfrm>
          <a:prstGeom prst="line">
            <a:avLst/>
          </a:prstGeom>
          <a:ln w="31750">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1905712" y="2188116"/>
            <a:ext cx="1512606" cy="435522"/>
          </a:xfrm>
          <a:prstGeom prst="rect">
            <a:avLst/>
          </a:prstGeom>
          <a:solidFill>
            <a:schemeClr val="tx1"/>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5"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What features can we use to detect vehicle?</a:t>
            </a:r>
          </a:p>
        </p:txBody>
      </p:sp>
    </p:spTree>
    <p:extLst>
      <p:ext uri="{BB962C8B-B14F-4D97-AF65-F5344CB8AC3E}">
        <p14:creationId xmlns:p14="http://schemas.microsoft.com/office/powerpoint/2010/main" xmlns="" val="16924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10" fill="hold"/>
                                        <p:tgtEl>
                                          <p:spTgt spid="8">
                                            <p:txEl>
                                              <p:pRg st="0" end="0"/>
                                            </p:txEl>
                                          </p:spTgt>
                                        </p:tgtEl>
                                        <p:attrNameLst>
                                          <p:attrName>style.color</p:attrName>
                                        </p:attrNameLst>
                                      </p:cBhvr>
                                      <p:to>
                                        <a:srgbClr val="D8D8D8"/>
                                      </p:to>
                                    </p:animClr>
                                  </p:childTnLst>
                                </p:cTn>
                              </p:par>
                              <p:par>
                                <p:cTn id="17" presetID="3" presetClass="emph" presetSubtype="2" fill="hold" nodeType="withEffect">
                                  <p:stCondLst>
                                    <p:cond delay="0"/>
                                  </p:stCondLst>
                                  <p:childTnLst>
                                    <p:animClr clrSpc="rgb" dir="cw">
                                      <p:cBhvr override="childStyle">
                                        <p:cTn id="18" dur="10" fill="hold"/>
                                        <p:tgtEl>
                                          <p:spTgt spid="8">
                                            <p:txEl>
                                              <p:pRg st="1" end="1"/>
                                            </p:txEl>
                                          </p:spTgt>
                                        </p:tgtEl>
                                        <p:attrNameLst>
                                          <p:attrName>style.color</p:attrName>
                                        </p:attrNameLst>
                                      </p:cBhvr>
                                      <p:to>
                                        <a:srgbClr val="D8D8D8"/>
                                      </p:to>
                                    </p:animClr>
                                  </p:childTnLst>
                                </p:cTn>
                              </p:par>
                              <p:par>
                                <p:cTn id="19" presetID="3" presetClass="emph" presetSubtype="2" fill="hold" nodeType="withEffect">
                                  <p:stCondLst>
                                    <p:cond delay="0"/>
                                  </p:stCondLst>
                                  <p:childTnLst>
                                    <p:animClr clrSpc="rgb" dir="cw">
                                      <p:cBhvr override="childStyle">
                                        <p:cTn id="20" dur="10" fill="hold"/>
                                        <p:tgtEl>
                                          <p:spTgt spid="8">
                                            <p:txEl>
                                              <p:pRg st="2" end="2"/>
                                            </p:txEl>
                                          </p:spTgt>
                                        </p:tgtEl>
                                        <p:attrNameLst>
                                          <p:attrName>style.color</p:attrName>
                                        </p:attrNameLst>
                                      </p:cBhvr>
                                      <p:to>
                                        <a:srgbClr val="D8D8D8"/>
                                      </p:to>
                                    </p:animClr>
                                  </p:childTnLst>
                                </p:cTn>
                              </p:par>
                              <p:par>
                                <p:cTn id="21" presetID="3" presetClass="emph" presetSubtype="2" fill="hold" nodeType="withEffect">
                                  <p:stCondLst>
                                    <p:cond delay="0"/>
                                  </p:stCondLst>
                                  <p:childTnLst>
                                    <p:animClr clrSpc="rgb" dir="cw">
                                      <p:cBhvr override="childStyle">
                                        <p:cTn id="22" dur="10" fill="hold"/>
                                        <p:tgtEl>
                                          <p:spTgt spid="8">
                                            <p:txEl>
                                              <p:pRg st="3" end="3"/>
                                            </p:txEl>
                                          </p:spTgt>
                                        </p:tgtEl>
                                        <p:attrNameLst>
                                          <p:attrName>style.color</p:attrName>
                                        </p:attrNameLst>
                                      </p:cBhvr>
                                      <p:to>
                                        <a:srgbClr val="D8D8D8"/>
                                      </p:to>
                                    </p:animClr>
                                  </p:childTnLst>
                                </p:cTn>
                              </p:par>
                              <p:par>
                                <p:cTn id="23" presetID="3" presetClass="emph" presetSubtype="2" fill="hold" nodeType="withEffect">
                                  <p:stCondLst>
                                    <p:cond delay="0"/>
                                  </p:stCondLst>
                                  <p:childTnLst>
                                    <p:animClr clrSpc="rgb" dir="cw">
                                      <p:cBhvr override="childStyle">
                                        <p:cTn id="24" dur="10" fill="hold"/>
                                        <p:tgtEl>
                                          <p:spTgt spid="8">
                                            <p:txEl>
                                              <p:pRg st="0" end="0"/>
                                            </p:txEl>
                                          </p:spTgt>
                                        </p:tgtEl>
                                        <p:attrNameLst>
                                          <p:attrName>style.color</p:attrName>
                                        </p:attrNameLst>
                                      </p:cBhvr>
                                      <p:to>
                                        <a:srgbClr val="000000"/>
                                      </p:to>
                                    </p:animClr>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10" fill="hold"/>
                                        <p:tgtEl>
                                          <p:spTgt spid="8">
                                            <p:txEl>
                                              <p:pRg st="0" end="0"/>
                                            </p:txEl>
                                          </p:spTgt>
                                        </p:tgtEl>
                                        <p:attrNameLst>
                                          <p:attrName>style.color</p:attrName>
                                        </p:attrNameLst>
                                      </p:cBhvr>
                                      <p:to>
                                        <a:srgbClr val="D8D8D8"/>
                                      </p:to>
                                    </p:animClr>
                                  </p:childTnLst>
                                </p:cTn>
                              </p:par>
                              <p:par>
                                <p:cTn id="31" presetID="3" presetClass="emph" presetSubtype="2" fill="hold" nodeType="withEffect">
                                  <p:stCondLst>
                                    <p:cond delay="0"/>
                                  </p:stCondLst>
                                  <p:childTnLst>
                                    <p:animClr clrSpc="rgb" dir="cw">
                                      <p:cBhvr override="childStyle">
                                        <p:cTn id="32" dur="10" fill="hold"/>
                                        <p:tgtEl>
                                          <p:spTgt spid="8">
                                            <p:txEl>
                                              <p:pRg st="1" end="1"/>
                                            </p:txEl>
                                          </p:spTgt>
                                        </p:tgtEl>
                                        <p:attrNameLst>
                                          <p:attrName>style.color</p:attrName>
                                        </p:attrNameLst>
                                      </p:cBhvr>
                                      <p:to>
                                        <a:srgbClr val="000000"/>
                                      </p:to>
                                    </p:animClr>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3" presetClass="emph" presetSubtype="2" fill="hold" nodeType="withEffect">
                                  <p:stCondLst>
                                    <p:cond delay="0"/>
                                  </p:stCondLst>
                                  <p:childTnLst>
                                    <p:animClr clrSpc="rgb" dir="cw">
                                      <p:cBhvr override="childStyle">
                                        <p:cTn id="42" dur="10" fill="hold"/>
                                        <p:tgtEl>
                                          <p:spTgt spid="8">
                                            <p:txEl>
                                              <p:pRg st="2" end="2"/>
                                            </p:txEl>
                                          </p:spTgt>
                                        </p:tgtEl>
                                        <p:attrNameLst>
                                          <p:attrName>style.color</p:attrName>
                                        </p:attrNameLst>
                                      </p:cBhvr>
                                      <p:to>
                                        <a:schemeClr val="tx1"/>
                                      </p:to>
                                    </p:animClr>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3" presetClass="emph" presetSubtype="2" fill="hold" nodeType="withEffect">
                                  <p:stCondLst>
                                    <p:cond delay="0"/>
                                  </p:stCondLst>
                                  <p:childTnLst>
                                    <p:animClr clrSpc="rgb" dir="cw">
                                      <p:cBhvr override="childStyle">
                                        <p:cTn id="46" dur="10" fill="hold"/>
                                        <p:tgtEl>
                                          <p:spTgt spid="8">
                                            <p:txEl>
                                              <p:pRg st="0" end="0"/>
                                            </p:txEl>
                                          </p:spTgt>
                                        </p:tgtEl>
                                        <p:attrNameLst>
                                          <p:attrName>style.color</p:attrName>
                                        </p:attrNameLst>
                                      </p:cBhvr>
                                      <p:to>
                                        <a:srgbClr val="D8D8D8"/>
                                      </p:to>
                                    </p:animClr>
                                  </p:childTnLst>
                                </p:cTn>
                              </p:par>
                              <p:par>
                                <p:cTn id="47" presetID="3" presetClass="emph" presetSubtype="2" fill="hold" nodeType="withEffect">
                                  <p:stCondLst>
                                    <p:cond delay="0"/>
                                  </p:stCondLst>
                                  <p:childTnLst>
                                    <p:animClr clrSpc="rgb" dir="cw">
                                      <p:cBhvr override="childStyle">
                                        <p:cTn id="48" dur="10" fill="hold"/>
                                        <p:tgtEl>
                                          <p:spTgt spid="8">
                                            <p:txEl>
                                              <p:pRg st="1" end="1"/>
                                            </p:txEl>
                                          </p:spTgt>
                                        </p:tgtEl>
                                        <p:attrNameLst>
                                          <p:attrName>style.color</p:attrName>
                                        </p:attrNameLst>
                                      </p:cBhvr>
                                      <p:to>
                                        <a:srgbClr val="D8D8D8"/>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10" fill="hold"/>
                                        <p:tgtEl>
                                          <p:spTgt spid="8">
                                            <p:txEl>
                                              <p:pRg st="3" end="3"/>
                                            </p:txEl>
                                          </p:spTgt>
                                        </p:tgtEl>
                                        <p:attrNameLst>
                                          <p:attrName>style.color</p:attrName>
                                        </p:attrNameLst>
                                      </p:cBhvr>
                                      <p:to>
                                        <a:srgbClr val="000000"/>
                                      </p:to>
                                    </p:animClr>
                                  </p:childTnLst>
                                </p:cTn>
                              </p:par>
                              <p:par>
                                <p:cTn id="53" presetID="3" presetClass="emph" presetSubtype="2" fill="hold" nodeType="withEffect">
                                  <p:stCondLst>
                                    <p:cond delay="0"/>
                                  </p:stCondLst>
                                  <p:childTnLst>
                                    <p:animClr clrSpc="rgb" dir="cw">
                                      <p:cBhvr override="childStyle">
                                        <p:cTn id="54" dur="10" fill="hold"/>
                                        <p:tgtEl>
                                          <p:spTgt spid="8">
                                            <p:txEl>
                                              <p:pRg st="0" end="0"/>
                                            </p:txEl>
                                          </p:spTgt>
                                        </p:tgtEl>
                                        <p:attrNameLst>
                                          <p:attrName>style.color</p:attrName>
                                        </p:attrNameLst>
                                      </p:cBhvr>
                                      <p:to>
                                        <a:srgbClr val="D8D8D8"/>
                                      </p:to>
                                    </p:animClr>
                                  </p:childTnLst>
                                </p:cTn>
                              </p:par>
                              <p:par>
                                <p:cTn id="55" presetID="3" presetClass="emph" presetSubtype="2" fill="hold" nodeType="withEffect">
                                  <p:stCondLst>
                                    <p:cond delay="0"/>
                                  </p:stCondLst>
                                  <p:childTnLst>
                                    <p:animClr clrSpc="rgb" dir="cw">
                                      <p:cBhvr override="childStyle">
                                        <p:cTn id="56" dur="10" fill="hold"/>
                                        <p:tgtEl>
                                          <p:spTgt spid="8">
                                            <p:txEl>
                                              <p:pRg st="1" end="1"/>
                                            </p:txEl>
                                          </p:spTgt>
                                        </p:tgtEl>
                                        <p:attrNameLst>
                                          <p:attrName>style.color</p:attrName>
                                        </p:attrNameLst>
                                      </p:cBhvr>
                                      <p:to>
                                        <a:srgbClr val="D8D8D8"/>
                                      </p:to>
                                    </p:animClr>
                                  </p:childTnLst>
                                </p:cTn>
                              </p:par>
                              <p:par>
                                <p:cTn id="57" presetID="3" presetClass="emph" presetSubtype="2" fill="hold" nodeType="withEffect">
                                  <p:stCondLst>
                                    <p:cond delay="0"/>
                                  </p:stCondLst>
                                  <p:childTnLst>
                                    <p:animClr clrSpc="rgb" dir="cw">
                                      <p:cBhvr override="childStyle">
                                        <p:cTn id="58" dur="10" fill="hold"/>
                                        <p:tgtEl>
                                          <p:spTgt spid="8">
                                            <p:txEl>
                                              <p:pRg st="2" end="2"/>
                                            </p:txEl>
                                          </p:spTgt>
                                        </p:tgtEl>
                                        <p:attrNameLst>
                                          <p:attrName>style.color</p:attrName>
                                        </p:attrNameLst>
                                      </p:cBhvr>
                                      <p:to>
                                        <a:srgbClr val="D8D8D8"/>
                                      </p:to>
                                    </p:animClr>
                                  </p:childTnLst>
                                </p:cTn>
                              </p:par>
                              <p:par>
                                <p:cTn id="59" presetID="1"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2" grpId="0" animBg="1"/>
      <p:bldP spid="2" grpId="1" animBg="1"/>
      <p:bldP spid="13" grpId="0" animBg="1"/>
      <p:bldP spid="13" grpId="1" animBg="1"/>
      <p:bldP spid="7"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3028073" cy="492443"/>
          </a:xfrm>
        </p:spPr>
        <p:txBody>
          <a:bodyPr/>
          <a:lstStyle/>
          <a:p>
            <a:pPr marL="342900" indent="-342900"/>
            <a:r>
              <a:rPr lang="en-US" altLang="zh-TW" sz="3200" dirty="0" err="1" smtClean="0">
                <a:solidFill>
                  <a:schemeClr val="tx1"/>
                </a:solidFill>
                <a:latin typeface="+mj-lt"/>
              </a:rPr>
              <a:t>Haar</a:t>
            </a:r>
            <a:r>
              <a:rPr lang="en-US" altLang="zh-TW" sz="3200" dirty="0" smtClean="0">
                <a:solidFill>
                  <a:schemeClr val="tx1"/>
                </a:solidFill>
                <a:latin typeface="+mj-lt"/>
              </a:rPr>
              <a:t>-like feature</a:t>
            </a:r>
            <a:endParaRPr lang="en-US" altLang="zh-TW" sz="3200" dirty="0">
              <a:solidFill>
                <a:schemeClr val="tx1"/>
              </a:solidFill>
              <a:latin typeface="+mj-lt"/>
            </a:endParaRPr>
          </a:p>
        </p:txBody>
      </p:sp>
      <p:sp>
        <p:nvSpPr>
          <p:cNvPr id="22" name="矩形 21"/>
          <p:cNvSpPr/>
          <p:nvPr/>
        </p:nvSpPr>
        <p:spPr>
          <a:xfrm>
            <a:off x="2723347" y="4982527"/>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3" name="矩形 22"/>
          <p:cNvSpPr/>
          <p:nvPr/>
        </p:nvSpPr>
        <p:spPr>
          <a:xfrm>
            <a:off x="2865294" y="4982526"/>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6" name="矩形 25"/>
          <p:cNvSpPr/>
          <p:nvPr/>
        </p:nvSpPr>
        <p:spPr>
          <a:xfrm>
            <a:off x="925961" y="4665134"/>
            <a:ext cx="121789" cy="3132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7" name="矩形 26"/>
          <p:cNvSpPr/>
          <p:nvPr/>
        </p:nvSpPr>
        <p:spPr>
          <a:xfrm>
            <a:off x="806450" y="4665134"/>
            <a:ext cx="107442" cy="313266"/>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矩形 38"/>
          <p:cNvSpPr/>
          <p:nvPr/>
        </p:nvSpPr>
        <p:spPr>
          <a:xfrm>
            <a:off x="538049" y="2291752"/>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0" name="矩形 39"/>
          <p:cNvSpPr/>
          <p:nvPr/>
        </p:nvSpPr>
        <p:spPr>
          <a:xfrm>
            <a:off x="2286771" y="2291752"/>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1" name="矩形 40"/>
          <p:cNvSpPr/>
          <p:nvPr/>
        </p:nvSpPr>
        <p:spPr>
          <a:xfrm>
            <a:off x="2286771" y="3984463"/>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2" name="矩形 41"/>
          <p:cNvSpPr/>
          <p:nvPr/>
        </p:nvSpPr>
        <p:spPr>
          <a:xfrm>
            <a:off x="538049" y="3984463"/>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3" name="Content Placeholder 2"/>
          <p:cNvSpPr txBox="1">
            <a:spLocks/>
          </p:cNvSpPr>
          <p:nvPr/>
        </p:nvSpPr>
        <p:spPr>
          <a:xfrm>
            <a:off x="228600" y="986319"/>
            <a:ext cx="8689622" cy="812530"/>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dirty="0" smtClean="0">
                <a:latin typeface="Arial"/>
              </a:rPr>
              <a:t>Difference of the sum of pixels of areas</a:t>
            </a:r>
          </a:p>
          <a:p>
            <a:pPr marL="742950" indent="-457200">
              <a:spcBef>
                <a:spcPct val="20000"/>
              </a:spcBef>
              <a:buFont typeface="Wingdings" pitchFamily="2" charset="2"/>
              <a:buChar char="l"/>
              <a:defRPr/>
            </a:pPr>
            <a:r>
              <a:rPr lang="en-US" altLang="zh-TW" sz="2400" dirty="0" smtClean="0">
                <a:latin typeface="Arial"/>
              </a:rPr>
              <a:t>Combination of different types, positions, and sizes</a:t>
            </a:r>
          </a:p>
        </p:txBody>
      </p:sp>
      <p:pic>
        <p:nvPicPr>
          <p:cNvPr id="44" name="Picture 2" descr="D:\ComputerVision\FCWS\GDR_vehicles_rear\0358.bmp"/>
          <p:cNvPicPr>
            <a:picLocks noChangeAspect="1" noChangeArrowheads="1"/>
          </p:cNvPicPr>
          <p:nvPr/>
        </p:nvPicPr>
        <p:blipFill>
          <a:blip r:embed="rId3"/>
          <a:srcRect/>
          <a:stretch>
            <a:fillRect/>
          </a:stretch>
        </p:blipFill>
        <p:spPr bwMode="auto">
          <a:xfrm>
            <a:off x="4884180" y="2302088"/>
            <a:ext cx="1791017" cy="1544546"/>
          </a:xfrm>
          <a:prstGeom prst="rect">
            <a:avLst/>
          </a:prstGeom>
          <a:noFill/>
        </p:spPr>
      </p:pic>
      <p:sp>
        <p:nvSpPr>
          <p:cNvPr id="45" name="矩形 44"/>
          <p:cNvSpPr/>
          <p:nvPr/>
        </p:nvSpPr>
        <p:spPr>
          <a:xfrm rot="16200000">
            <a:off x="5747510" y="2454435"/>
            <a:ext cx="110789" cy="68831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6" name="矩形 45"/>
          <p:cNvSpPr/>
          <p:nvPr/>
        </p:nvSpPr>
        <p:spPr>
          <a:xfrm rot="16200000">
            <a:off x="5743998" y="2581434"/>
            <a:ext cx="130511" cy="68832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49" name="Picture 2" descr="D:\ComputerVision\FCWS\GDR_vehicles_rear\0358.bmp"/>
          <p:cNvPicPr>
            <a:picLocks noChangeAspect="1" noChangeArrowheads="1"/>
          </p:cNvPicPr>
          <p:nvPr/>
        </p:nvPicPr>
        <p:blipFill>
          <a:blip r:embed="rId3"/>
          <a:srcRect/>
          <a:stretch>
            <a:fillRect/>
          </a:stretch>
        </p:blipFill>
        <p:spPr bwMode="auto">
          <a:xfrm>
            <a:off x="6847805" y="2302088"/>
            <a:ext cx="1791017" cy="1544546"/>
          </a:xfrm>
          <a:prstGeom prst="rect">
            <a:avLst/>
          </a:prstGeom>
          <a:noFill/>
        </p:spPr>
      </p:pic>
      <p:sp>
        <p:nvSpPr>
          <p:cNvPr id="47" name="矩形 46"/>
          <p:cNvSpPr/>
          <p:nvPr/>
        </p:nvSpPr>
        <p:spPr>
          <a:xfrm rot="16200000">
            <a:off x="1251262" y="2450044"/>
            <a:ext cx="111600" cy="68831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8" name="矩形 47"/>
          <p:cNvSpPr/>
          <p:nvPr/>
        </p:nvSpPr>
        <p:spPr>
          <a:xfrm rot="16200000">
            <a:off x="1251261" y="2566451"/>
            <a:ext cx="111600" cy="68832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0" name="矩形 49"/>
          <p:cNvSpPr/>
          <p:nvPr/>
        </p:nvSpPr>
        <p:spPr>
          <a:xfrm>
            <a:off x="8378382" y="2908705"/>
            <a:ext cx="126000" cy="61540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1" name="矩形 50"/>
          <p:cNvSpPr/>
          <p:nvPr/>
        </p:nvSpPr>
        <p:spPr>
          <a:xfrm>
            <a:off x="8504382" y="2908705"/>
            <a:ext cx="125204" cy="615408"/>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2" name="矩形 51"/>
          <p:cNvSpPr/>
          <p:nvPr/>
        </p:nvSpPr>
        <p:spPr>
          <a:xfrm>
            <a:off x="3651870" y="2908705"/>
            <a:ext cx="126000" cy="61540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3" name="矩形 52"/>
          <p:cNvSpPr/>
          <p:nvPr/>
        </p:nvSpPr>
        <p:spPr>
          <a:xfrm>
            <a:off x="3777870" y="2908705"/>
            <a:ext cx="125204" cy="615408"/>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54" name="Picture 2" descr="D:\ComputerVision\FCWS\GDR_vehicles_rear\0358.bmp"/>
          <p:cNvPicPr>
            <a:picLocks noChangeAspect="1" noChangeArrowheads="1"/>
          </p:cNvPicPr>
          <p:nvPr/>
        </p:nvPicPr>
        <p:blipFill>
          <a:blip r:embed="rId3"/>
          <a:srcRect/>
          <a:stretch>
            <a:fillRect/>
          </a:stretch>
        </p:blipFill>
        <p:spPr bwMode="auto">
          <a:xfrm>
            <a:off x="4889952" y="3985200"/>
            <a:ext cx="1791017" cy="1544546"/>
          </a:xfrm>
          <a:prstGeom prst="rect">
            <a:avLst/>
          </a:prstGeom>
          <a:noFill/>
        </p:spPr>
      </p:pic>
      <p:sp>
        <p:nvSpPr>
          <p:cNvPr id="55" name="矩形 54"/>
          <p:cNvSpPr/>
          <p:nvPr/>
        </p:nvSpPr>
        <p:spPr>
          <a:xfrm>
            <a:off x="5132421" y="4641553"/>
            <a:ext cx="112679" cy="3132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6" name="矩形 55"/>
          <p:cNvSpPr/>
          <p:nvPr/>
        </p:nvSpPr>
        <p:spPr>
          <a:xfrm>
            <a:off x="5003800" y="4641553"/>
            <a:ext cx="116552" cy="313266"/>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57" name="Picture 2" descr="D:\ComputerVision\FCWS\GDR_vehicles_rear\0358.bmp"/>
          <p:cNvPicPr>
            <a:picLocks noChangeAspect="1" noChangeArrowheads="1"/>
          </p:cNvPicPr>
          <p:nvPr/>
        </p:nvPicPr>
        <p:blipFill>
          <a:blip r:embed="rId3"/>
          <a:srcRect/>
          <a:stretch>
            <a:fillRect/>
          </a:stretch>
        </p:blipFill>
        <p:spPr bwMode="auto">
          <a:xfrm>
            <a:off x="6847805" y="3984463"/>
            <a:ext cx="1791017" cy="1544546"/>
          </a:xfrm>
          <a:prstGeom prst="rect">
            <a:avLst/>
          </a:prstGeom>
          <a:noFill/>
        </p:spPr>
      </p:pic>
      <p:sp>
        <p:nvSpPr>
          <p:cNvPr id="58" name="矩形 57"/>
          <p:cNvSpPr/>
          <p:nvPr/>
        </p:nvSpPr>
        <p:spPr>
          <a:xfrm>
            <a:off x="2723347" y="5134927"/>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9" name="矩形 58"/>
          <p:cNvSpPr/>
          <p:nvPr/>
        </p:nvSpPr>
        <p:spPr>
          <a:xfrm>
            <a:off x="2875747" y="5134927"/>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0" name="矩形 59"/>
          <p:cNvSpPr/>
          <p:nvPr/>
        </p:nvSpPr>
        <p:spPr>
          <a:xfrm>
            <a:off x="7150418" y="4982400"/>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1" name="矩形 60"/>
          <p:cNvSpPr/>
          <p:nvPr/>
        </p:nvSpPr>
        <p:spPr>
          <a:xfrm>
            <a:off x="7300768" y="4982581"/>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2" name="矩形 61"/>
          <p:cNvSpPr/>
          <p:nvPr/>
        </p:nvSpPr>
        <p:spPr>
          <a:xfrm>
            <a:off x="7150418" y="5120231"/>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3" name="矩形 62"/>
          <p:cNvSpPr/>
          <p:nvPr/>
        </p:nvSpPr>
        <p:spPr>
          <a:xfrm>
            <a:off x="7302818" y="5119653"/>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925961" y="2699249"/>
            <a:ext cx="72000" cy="72000"/>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5" name="文字方塊 64"/>
          <p:cNvSpPr txBox="1"/>
          <p:nvPr/>
        </p:nvSpPr>
        <p:spPr>
          <a:xfrm>
            <a:off x="913892" y="2422250"/>
            <a:ext cx="937436" cy="276999"/>
          </a:xfrm>
          <a:prstGeom prst="rect">
            <a:avLst/>
          </a:prstGeom>
          <a:noFill/>
        </p:spPr>
        <p:txBody>
          <a:bodyPr wrap="none" rtlCol="0">
            <a:spAutoFit/>
          </a:bodyPr>
          <a:lstStyle/>
          <a:p>
            <a:r>
              <a:rPr lang="en-US" altLang="zh-TW" sz="1200" dirty="0" smtClean="0"/>
              <a:t>(</a:t>
            </a:r>
            <a:r>
              <a:rPr lang="en-US" altLang="zh-TW" sz="1200" dirty="0" smtClean="0">
                <a:solidFill>
                  <a:srgbClr val="2705F5"/>
                </a:solidFill>
              </a:rPr>
              <a:t>x, y</a:t>
            </a:r>
            <a:r>
              <a:rPr lang="en-US" altLang="zh-TW" sz="1200" dirty="0" smtClean="0"/>
              <a:t>, </a:t>
            </a:r>
            <a:r>
              <a:rPr lang="en-US" altLang="zh-TW" sz="1200" dirty="0" smtClean="0">
                <a:solidFill>
                  <a:srgbClr val="FF5050"/>
                </a:solidFill>
              </a:rPr>
              <a:t>W, H</a:t>
            </a:r>
            <a:r>
              <a:rPr lang="en-US" altLang="zh-TW" sz="1200" dirty="0" smtClean="0"/>
              <a:t>)</a:t>
            </a:r>
            <a:endParaRPr lang="zh-TW" altLang="en-US" sz="1200" dirty="0"/>
          </a:p>
        </p:txBody>
      </p:sp>
      <p:sp>
        <p:nvSpPr>
          <p:cNvPr id="66" name="矩形 65"/>
          <p:cNvSpPr/>
          <p:nvPr/>
        </p:nvSpPr>
        <p:spPr>
          <a:xfrm>
            <a:off x="1870378" y="1894099"/>
            <a:ext cx="800284" cy="369332"/>
          </a:xfrm>
          <a:prstGeom prst="rect">
            <a:avLst/>
          </a:prstGeom>
        </p:spPr>
        <p:txBody>
          <a:bodyPr wrap="none">
            <a:spAutoFit/>
          </a:bodyPr>
          <a:lstStyle/>
          <a:p>
            <a:r>
              <a:rPr lang="en-US" altLang="zh-TW" dirty="0" smtClean="0">
                <a:solidFill>
                  <a:srgbClr val="1C5D9C"/>
                </a:solidFill>
              </a:rPr>
              <a:t>Types</a:t>
            </a:r>
            <a:endParaRPr lang="zh-TW" altLang="en-US" dirty="0">
              <a:solidFill>
                <a:srgbClr val="1C5D9C"/>
              </a:solidFill>
            </a:endParaRPr>
          </a:p>
        </p:txBody>
      </p:sp>
      <p:sp>
        <p:nvSpPr>
          <p:cNvPr id="2" name="矩形 1"/>
          <p:cNvSpPr/>
          <p:nvPr/>
        </p:nvSpPr>
        <p:spPr>
          <a:xfrm>
            <a:off x="538049" y="6060059"/>
            <a:ext cx="6288966" cy="369332"/>
          </a:xfrm>
          <a:prstGeom prst="rect">
            <a:avLst/>
          </a:prstGeom>
        </p:spPr>
        <p:txBody>
          <a:bodyPr wrap="none">
            <a:spAutoFit/>
          </a:bodyPr>
          <a:lstStyle/>
          <a:p>
            <a:r>
              <a:rPr lang="en-US" altLang="zh-TW" dirty="0"/>
              <a:t>Robust Real-Time Face </a:t>
            </a:r>
            <a:r>
              <a:rPr lang="en-US" altLang="zh-TW" dirty="0" smtClean="0"/>
              <a:t>Detection, 2001, Viola and Jones</a:t>
            </a:r>
            <a:endParaRPr lang="zh-TW" altLang="en-US" dirty="0"/>
          </a:p>
        </p:txBody>
      </p:sp>
    </p:spTree>
    <p:extLst>
      <p:ext uri="{BB962C8B-B14F-4D97-AF65-F5344CB8AC3E}">
        <p14:creationId xmlns:p14="http://schemas.microsoft.com/office/powerpoint/2010/main" xmlns="" val="2631485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3326232" cy="492443"/>
          </a:xfrm>
        </p:spPr>
        <p:txBody>
          <a:bodyPr/>
          <a:lstStyle/>
          <a:p>
            <a:pPr marL="342900" indent="-342900"/>
            <a:r>
              <a:rPr lang="en-US" altLang="zh-TW" sz="3200" dirty="0" smtClean="0">
                <a:solidFill>
                  <a:schemeClr val="tx1"/>
                </a:solidFill>
                <a:latin typeface="+mj-lt"/>
              </a:rPr>
              <a:t>Cascade classifier</a:t>
            </a:r>
            <a:endParaRPr lang="en-US" altLang="zh-TW" sz="3200" dirty="0">
              <a:solidFill>
                <a:schemeClr val="tx1"/>
              </a:solidFill>
              <a:latin typeface="+mj-lt"/>
            </a:endParaRPr>
          </a:p>
        </p:txBody>
      </p:sp>
      <p:grpSp>
        <p:nvGrpSpPr>
          <p:cNvPr id="2" name="群組 8"/>
          <p:cNvGrpSpPr/>
          <p:nvPr/>
        </p:nvGrpSpPr>
        <p:grpSpPr>
          <a:xfrm>
            <a:off x="363792" y="2141097"/>
            <a:ext cx="8448368" cy="1766583"/>
            <a:chOff x="363792" y="3329444"/>
            <a:chExt cx="8448368" cy="1766583"/>
          </a:xfrm>
        </p:grpSpPr>
        <p:sp>
          <p:nvSpPr>
            <p:cNvPr id="10" name="圓角矩形 9"/>
            <p:cNvSpPr/>
            <p:nvPr/>
          </p:nvSpPr>
          <p:spPr bwMode="auto">
            <a:xfrm>
              <a:off x="14207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1" name="圓角矩形 10"/>
            <p:cNvSpPr/>
            <p:nvPr/>
          </p:nvSpPr>
          <p:spPr bwMode="auto">
            <a:xfrm>
              <a:off x="25637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2" name="圓角矩形 11"/>
            <p:cNvSpPr/>
            <p:nvPr/>
          </p:nvSpPr>
          <p:spPr bwMode="auto">
            <a:xfrm>
              <a:off x="37067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3" name="圓角矩形 12"/>
            <p:cNvSpPr/>
            <p:nvPr/>
          </p:nvSpPr>
          <p:spPr bwMode="auto">
            <a:xfrm>
              <a:off x="56879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4" name="圓角矩形 13"/>
            <p:cNvSpPr/>
            <p:nvPr/>
          </p:nvSpPr>
          <p:spPr bwMode="auto">
            <a:xfrm>
              <a:off x="68309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5" name="向右箭號 14"/>
            <p:cNvSpPr/>
            <p:nvPr/>
          </p:nvSpPr>
          <p:spPr bwMode="auto">
            <a:xfrm>
              <a:off x="363792" y="3626868"/>
              <a:ext cx="914400" cy="381000"/>
            </a:xfrm>
            <a:prstGeom prst="rightArrow">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6" name="文字方塊 15"/>
            <p:cNvSpPr txBox="1"/>
            <p:nvPr/>
          </p:nvSpPr>
          <p:spPr>
            <a:xfrm>
              <a:off x="1511712" y="3685860"/>
              <a:ext cx="762000" cy="276999"/>
            </a:xfrm>
            <a:prstGeom prst="rect">
              <a:avLst/>
            </a:prstGeom>
            <a:noFill/>
          </p:spPr>
          <p:txBody>
            <a:bodyPr wrap="square" rtlCol="0">
              <a:spAutoFit/>
            </a:bodyPr>
            <a:lstStyle/>
            <a:p>
              <a:r>
                <a:rPr lang="en-US" altLang="zh-TW" sz="1200" b="1" dirty="0" smtClean="0">
                  <a:solidFill>
                    <a:schemeClr val="bg1"/>
                  </a:solidFill>
                </a:rPr>
                <a:t>Stage 0</a:t>
              </a:r>
              <a:endParaRPr lang="zh-TW" altLang="en-US" sz="1200" b="1" dirty="0">
                <a:solidFill>
                  <a:schemeClr val="bg1"/>
                </a:solidFill>
              </a:endParaRPr>
            </a:p>
          </p:txBody>
        </p:sp>
        <p:sp>
          <p:nvSpPr>
            <p:cNvPr id="17" name="文字方塊 16"/>
            <p:cNvSpPr txBox="1"/>
            <p:nvPr/>
          </p:nvSpPr>
          <p:spPr>
            <a:xfrm>
              <a:off x="2659624" y="3685860"/>
              <a:ext cx="762000" cy="276999"/>
            </a:xfrm>
            <a:prstGeom prst="rect">
              <a:avLst/>
            </a:prstGeom>
            <a:noFill/>
          </p:spPr>
          <p:txBody>
            <a:bodyPr wrap="square" rtlCol="0">
              <a:spAutoFit/>
            </a:bodyPr>
            <a:lstStyle/>
            <a:p>
              <a:r>
                <a:rPr lang="en-US" altLang="zh-TW" sz="1200" b="1" dirty="0" smtClean="0">
                  <a:solidFill>
                    <a:schemeClr val="bg1"/>
                  </a:solidFill>
                </a:rPr>
                <a:t>Stage 1</a:t>
              </a:r>
              <a:endParaRPr lang="zh-TW" altLang="en-US" sz="1200" b="1" dirty="0">
                <a:solidFill>
                  <a:schemeClr val="bg1"/>
                </a:solidFill>
              </a:endParaRPr>
            </a:p>
          </p:txBody>
        </p:sp>
        <p:sp>
          <p:nvSpPr>
            <p:cNvPr id="18" name="文字方塊 17"/>
            <p:cNvSpPr txBox="1"/>
            <p:nvPr/>
          </p:nvSpPr>
          <p:spPr>
            <a:xfrm>
              <a:off x="3790336" y="3676028"/>
              <a:ext cx="762000" cy="276999"/>
            </a:xfrm>
            <a:prstGeom prst="rect">
              <a:avLst/>
            </a:prstGeom>
            <a:noFill/>
          </p:spPr>
          <p:txBody>
            <a:bodyPr wrap="square" rtlCol="0">
              <a:spAutoFit/>
            </a:bodyPr>
            <a:lstStyle/>
            <a:p>
              <a:r>
                <a:rPr lang="en-US" altLang="zh-TW" sz="1200" b="1" dirty="0" smtClean="0">
                  <a:solidFill>
                    <a:schemeClr val="bg1"/>
                  </a:solidFill>
                </a:rPr>
                <a:t>Stage 2</a:t>
              </a:r>
              <a:endParaRPr lang="zh-TW" altLang="en-US" sz="1200" b="1" dirty="0">
                <a:solidFill>
                  <a:schemeClr val="bg1"/>
                </a:solidFill>
              </a:endParaRPr>
            </a:p>
          </p:txBody>
        </p:sp>
        <p:sp>
          <p:nvSpPr>
            <p:cNvPr id="19" name="文字方塊 18"/>
            <p:cNvSpPr txBox="1"/>
            <p:nvPr/>
          </p:nvSpPr>
          <p:spPr>
            <a:xfrm>
              <a:off x="5687960" y="3676028"/>
              <a:ext cx="934064" cy="276999"/>
            </a:xfrm>
            <a:prstGeom prst="rect">
              <a:avLst/>
            </a:prstGeom>
            <a:noFill/>
          </p:spPr>
          <p:txBody>
            <a:bodyPr wrap="square" rtlCol="0">
              <a:spAutoFit/>
            </a:bodyPr>
            <a:lstStyle/>
            <a:p>
              <a:r>
                <a:rPr lang="en-US" altLang="zh-TW" sz="1200" b="1" dirty="0" smtClean="0">
                  <a:solidFill>
                    <a:schemeClr val="bg1"/>
                  </a:solidFill>
                </a:rPr>
                <a:t>Stage N-1</a:t>
              </a:r>
              <a:endParaRPr lang="zh-TW" altLang="en-US" sz="1200" b="1" dirty="0">
                <a:solidFill>
                  <a:schemeClr val="bg1"/>
                </a:solidFill>
              </a:endParaRPr>
            </a:p>
          </p:txBody>
        </p:sp>
        <p:sp>
          <p:nvSpPr>
            <p:cNvPr id="20" name="文字方塊 19"/>
            <p:cNvSpPr txBox="1"/>
            <p:nvPr/>
          </p:nvSpPr>
          <p:spPr>
            <a:xfrm>
              <a:off x="6870288" y="3676028"/>
              <a:ext cx="838200" cy="276999"/>
            </a:xfrm>
            <a:prstGeom prst="rect">
              <a:avLst/>
            </a:prstGeom>
            <a:noFill/>
          </p:spPr>
          <p:txBody>
            <a:bodyPr wrap="square" rtlCol="0">
              <a:spAutoFit/>
            </a:bodyPr>
            <a:lstStyle/>
            <a:p>
              <a:r>
                <a:rPr lang="en-US" altLang="zh-TW" sz="1200" b="1" dirty="0" smtClean="0">
                  <a:solidFill>
                    <a:schemeClr val="bg1"/>
                  </a:solidFill>
                </a:rPr>
                <a:t>Stage N</a:t>
              </a:r>
              <a:endParaRPr lang="zh-TW" altLang="en-US" sz="1200" b="1" dirty="0">
                <a:solidFill>
                  <a:schemeClr val="bg1"/>
                </a:solidFill>
              </a:endParaRPr>
            </a:p>
          </p:txBody>
        </p:sp>
        <p:cxnSp>
          <p:nvCxnSpPr>
            <p:cNvPr id="21" name="直線單箭頭接點 20"/>
            <p:cNvCxnSpPr>
              <a:stCxn id="10" idx="3"/>
              <a:endCxn id="11" idx="1"/>
            </p:cNvCxnSpPr>
            <p:nvPr/>
          </p:nvCxnSpPr>
          <p:spPr bwMode="auto">
            <a:xfrm>
              <a:off x="23351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2" name="直線單箭頭接點 21"/>
            <p:cNvCxnSpPr>
              <a:stCxn id="11" idx="3"/>
              <a:endCxn id="12" idx="1"/>
            </p:cNvCxnSpPr>
            <p:nvPr/>
          </p:nvCxnSpPr>
          <p:spPr bwMode="auto">
            <a:xfrm>
              <a:off x="34781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3" name="直線單箭頭接點 22"/>
            <p:cNvCxnSpPr>
              <a:stCxn id="13" idx="3"/>
              <a:endCxn id="14" idx="1"/>
            </p:cNvCxnSpPr>
            <p:nvPr/>
          </p:nvCxnSpPr>
          <p:spPr bwMode="auto">
            <a:xfrm>
              <a:off x="66023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4" name="直線單箭頭接點 23"/>
            <p:cNvCxnSpPr>
              <a:stCxn id="12" idx="3"/>
            </p:cNvCxnSpPr>
            <p:nvPr/>
          </p:nvCxnSpPr>
          <p:spPr bwMode="auto">
            <a:xfrm>
              <a:off x="46211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5" name="直線單箭頭接點 24"/>
            <p:cNvCxnSpPr>
              <a:endCxn id="13" idx="1"/>
            </p:cNvCxnSpPr>
            <p:nvPr/>
          </p:nvCxnSpPr>
          <p:spPr bwMode="auto">
            <a:xfrm>
              <a:off x="54593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sp>
          <p:nvSpPr>
            <p:cNvPr id="26" name="文字方塊 25"/>
            <p:cNvSpPr txBox="1"/>
            <p:nvPr/>
          </p:nvSpPr>
          <p:spPr>
            <a:xfrm>
              <a:off x="4744064" y="3329444"/>
              <a:ext cx="838200" cy="707886"/>
            </a:xfrm>
            <a:prstGeom prst="rect">
              <a:avLst/>
            </a:prstGeom>
            <a:noFill/>
          </p:spPr>
          <p:txBody>
            <a:bodyPr wrap="square" rtlCol="0">
              <a:spAutoFit/>
            </a:bodyPr>
            <a:lstStyle/>
            <a:p>
              <a:r>
                <a:rPr lang="en-US" altLang="zh-TW" sz="4000" b="1" dirty="0" smtClean="0"/>
                <a:t>…</a:t>
              </a:r>
              <a:endParaRPr lang="zh-TW" altLang="en-US" sz="4000" b="1" dirty="0"/>
            </a:p>
          </p:txBody>
        </p:sp>
        <p:sp>
          <p:nvSpPr>
            <p:cNvPr id="27" name="向右箭號 26"/>
            <p:cNvSpPr/>
            <p:nvPr/>
          </p:nvSpPr>
          <p:spPr bwMode="auto">
            <a:xfrm>
              <a:off x="7897760" y="3629324"/>
              <a:ext cx="914400" cy="381000"/>
            </a:xfrm>
            <a:prstGeom prst="rightArrow">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cxnSp>
          <p:nvCxnSpPr>
            <p:cNvPr id="28" name="直線單箭頭接點 27"/>
            <p:cNvCxnSpPr>
              <a:stCxn id="10" idx="2"/>
            </p:cNvCxnSpPr>
            <p:nvPr/>
          </p:nvCxnSpPr>
          <p:spPr bwMode="auto">
            <a:xfrm>
              <a:off x="18779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29" name="直線單箭頭接點 28"/>
            <p:cNvCxnSpPr>
              <a:stCxn id="11" idx="2"/>
            </p:cNvCxnSpPr>
            <p:nvPr/>
          </p:nvCxnSpPr>
          <p:spPr bwMode="auto">
            <a:xfrm>
              <a:off x="30209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30" name="直線單箭頭接點 29"/>
            <p:cNvCxnSpPr>
              <a:stCxn id="12" idx="2"/>
            </p:cNvCxnSpPr>
            <p:nvPr/>
          </p:nvCxnSpPr>
          <p:spPr bwMode="auto">
            <a:xfrm>
              <a:off x="41639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31" name="直線單箭頭接點 30"/>
            <p:cNvCxnSpPr>
              <a:stCxn id="13" idx="2"/>
            </p:cNvCxnSpPr>
            <p:nvPr/>
          </p:nvCxnSpPr>
          <p:spPr bwMode="auto">
            <a:xfrm>
              <a:off x="61451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32" name="直線單箭頭接點 31"/>
            <p:cNvCxnSpPr>
              <a:stCxn id="14" idx="2"/>
            </p:cNvCxnSpPr>
            <p:nvPr/>
          </p:nvCxnSpPr>
          <p:spPr bwMode="auto">
            <a:xfrm>
              <a:off x="72881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sp>
          <p:nvSpPr>
            <p:cNvPr id="33" name="文字方塊 32"/>
            <p:cNvSpPr txBox="1"/>
            <p:nvPr/>
          </p:nvSpPr>
          <p:spPr>
            <a:xfrm>
              <a:off x="1546120" y="4819028"/>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34" name="文字方塊 33"/>
            <p:cNvSpPr txBox="1"/>
            <p:nvPr/>
          </p:nvSpPr>
          <p:spPr>
            <a:xfrm>
              <a:off x="2679288" y="4819028"/>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38" name="文字方塊 37"/>
            <p:cNvSpPr txBox="1"/>
            <p:nvPr/>
          </p:nvSpPr>
          <p:spPr>
            <a:xfrm>
              <a:off x="3837032" y="4816572"/>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39" name="文字方塊 38"/>
            <p:cNvSpPr txBox="1"/>
            <p:nvPr/>
          </p:nvSpPr>
          <p:spPr>
            <a:xfrm>
              <a:off x="5810864" y="4809196"/>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40" name="文字方塊 39"/>
            <p:cNvSpPr txBox="1"/>
            <p:nvPr/>
          </p:nvSpPr>
          <p:spPr>
            <a:xfrm>
              <a:off x="6951408" y="4809196"/>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41" name="文字方塊 40"/>
            <p:cNvSpPr txBox="1"/>
            <p:nvPr/>
          </p:nvSpPr>
          <p:spPr>
            <a:xfrm>
              <a:off x="398208" y="3494140"/>
              <a:ext cx="685800" cy="276999"/>
            </a:xfrm>
            <a:prstGeom prst="rect">
              <a:avLst/>
            </a:prstGeom>
            <a:noFill/>
          </p:spPr>
          <p:txBody>
            <a:bodyPr wrap="square" rtlCol="0">
              <a:spAutoFit/>
            </a:bodyPr>
            <a:lstStyle/>
            <a:p>
              <a:r>
                <a:rPr lang="en-US" altLang="zh-TW" sz="1200" b="1" dirty="0" smtClean="0"/>
                <a:t>Input</a:t>
              </a:r>
              <a:endParaRPr lang="zh-TW" altLang="en-US" sz="1200" b="1" dirty="0"/>
            </a:p>
          </p:txBody>
        </p:sp>
        <p:sp>
          <p:nvSpPr>
            <p:cNvPr id="42" name="文字方塊 41"/>
            <p:cNvSpPr txBox="1"/>
            <p:nvPr/>
          </p:nvSpPr>
          <p:spPr>
            <a:xfrm>
              <a:off x="7914968" y="3496596"/>
              <a:ext cx="685800" cy="276999"/>
            </a:xfrm>
            <a:prstGeom prst="rect">
              <a:avLst/>
            </a:prstGeom>
            <a:noFill/>
          </p:spPr>
          <p:txBody>
            <a:bodyPr wrap="square" rtlCol="0">
              <a:spAutoFit/>
            </a:bodyPr>
            <a:lstStyle/>
            <a:p>
              <a:r>
                <a:rPr lang="en-US" altLang="zh-TW" sz="1200" b="1" dirty="0" smtClean="0"/>
                <a:t>Output</a:t>
              </a:r>
              <a:endParaRPr lang="zh-TW" altLang="en-US" sz="1200" b="1" dirty="0"/>
            </a:p>
          </p:txBody>
        </p:sp>
      </p:grpSp>
      <p:sp>
        <p:nvSpPr>
          <p:cNvPr id="44" name="Content Placeholder 2"/>
          <p:cNvSpPr txBox="1">
            <a:spLocks/>
          </p:cNvSpPr>
          <p:nvPr/>
        </p:nvSpPr>
        <p:spPr>
          <a:xfrm>
            <a:off x="228600" y="910116"/>
            <a:ext cx="8689622" cy="812530"/>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dirty="0" smtClean="0">
                <a:latin typeface="Arial"/>
              </a:rPr>
              <a:t>1~2% target patches</a:t>
            </a:r>
          </a:p>
          <a:p>
            <a:pPr marL="742950" indent="-457200">
              <a:spcBef>
                <a:spcPct val="20000"/>
              </a:spcBef>
              <a:buFont typeface="Wingdings" pitchFamily="2" charset="2"/>
              <a:buChar char="l"/>
              <a:defRPr/>
            </a:pPr>
            <a:r>
              <a:rPr lang="en-US" altLang="zh-TW" sz="2400" dirty="0" smtClean="0">
                <a:latin typeface="Arial"/>
              </a:rPr>
              <a:t>Remove false cases fast</a:t>
            </a:r>
          </a:p>
        </p:txBody>
      </p:sp>
      <p:sp>
        <p:nvSpPr>
          <p:cNvPr id="35" name="圓角矩形 34"/>
          <p:cNvSpPr/>
          <p:nvPr/>
        </p:nvSpPr>
        <p:spPr bwMode="auto">
          <a:xfrm>
            <a:off x="1414608" y="4425950"/>
            <a:ext cx="6216448" cy="18796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36" name="矩形 35"/>
          <p:cNvSpPr/>
          <p:nvPr/>
        </p:nvSpPr>
        <p:spPr>
          <a:xfrm>
            <a:off x="4020130" y="4425950"/>
            <a:ext cx="1005403" cy="369332"/>
          </a:xfrm>
          <a:prstGeom prst="rect">
            <a:avLst/>
          </a:prstGeom>
        </p:spPr>
        <p:txBody>
          <a:bodyPr wrap="none">
            <a:spAutoFit/>
          </a:bodyPr>
          <a:lstStyle/>
          <a:p>
            <a:r>
              <a:rPr lang="en-US" altLang="zh-TW" b="1" dirty="0" smtClean="0">
                <a:solidFill>
                  <a:schemeClr val="bg1"/>
                </a:solidFill>
              </a:rPr>
              <a:t>Stage 0</a:t>
            </a:r>
            <a:endParaRPr lang="zh-TW" altLang="en-US" b="1" dirty="0">
              <a:solidFill>
                <a:schemeClr val="bg1"/>
              </a:solidFill>
            </a:endParaRPr>
          </a:p>
        </p:txBody>
      </p:sp>
      <p:cxnSp>
        <p:nvCxnSpPr>
          <p:cNvPr id="43" name="直線接點 42"/>
          <p:cNvCxnSpPr/>
          <p:nvPr/>
        </p:nvCxnSpPr>
        <p:spPr>
          <a:xfrm>
            <a:off x="1414608" y="2981325"/>
            <a:ext cx="6152" cy="1692275"/>
          </a:xfrm>
          <a:prstGeom prst="line">
            <a:avLst/>
          </a:prstGeom>
          <a:ln>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直線接點 44"/>
          <p:cNvCxnSpPr/>
          <p:nvPr/>
        </p:nvCxnSpPr>
        <p:spPr>
          <a:xfrm>
            <a:off x="2335160" y="2981325"/>
            <a:ext cx="5107040" cy="1463675"/>
          </a:xfrm>
          <a:prstGeom prst="line">
            <a:avLst/>
          </a:prstGeom>
          <a:ln>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2" descr="D:\ComputerVision\FCWS\GDR_vehicles_rear\0358.bmp"/>
          <p:cNvPicPr>
            <a:picLocks noChangeAspect="1" noChangeArrowheads="1"/>
          </p:cNvPicPr>
          <p:nvPr/>
        </p:nvPicPr>
        <p:blipFill>
          <a:blip r:embed="rId3"/>
          <a:srcRect/>
          <a:stretch>
            <a:fillRect/>
          </a:stretch>
        </p:blipFill>
        <p:spPr bwMode="auto">
          <a:xfrm>
            <a:off x="1713264" y="4910339"/>
            <a:ext cx="1120895" cy="966643"/>
          </a:xfrm>
          <a:prstGeom prst="rect">
            <a:avLst/>
          </a:prstGeom>
          <a:noFill/>
        </p:spPr>
      </p:pic>
      <p:sp>
        <p:nvSpPr>
          <p:cNvPr id="59" name="矩形 58"/>
          <p:cNvSpPr/>
          <p:nvPr/>
        </p:nvSpPr>
        <p:spPr>
          <a:xfrm rot="16200000">
            <a:off x="2256084" y="5384060"/>
            <a:ext cx="72000" cy="5560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0" name="矩形 59"/>
          <p:cNvSpPr/>
          <p:nvPr/>
        </p:nvSpPr>
        <p:spPr>
          <a:xfrm rot="16200000">
            <a:off x="2256084" y="5457149"/>
            <a:ext cx="72000" cy="556067"/>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61" name="Picture 2" descr="D:\ComputerVision\FCWS\GDR_vehicles_rear\0358.bmp"/>
          <p:cNvPicPr>
            <a:picLocks noChangeAspect="1" noChangeArrowheads="1"/>
          </p:cNvPicPr>
          <p:nvPr/>
        </p:nvPicPr>
        <p:blipFill>
          <a:blip r:embed="rId3"/>
          <a:srcRect/>
          <a:stretch>
            <a:fillRect/>
          </a:stretch>
        </p:blipFill>
        <p:spPr bwMode="auto">
          <a:xfrm>
            <a:off x="3212987" y="4909250"/>
            <a:ext cx="1120895" cy="966643"/>
          </a:xfrm>
          <a:prstGeom prst="rect">
            <a:avLst/>
          </a:prstGeom>
          <a:noFill/>
        </p:spPr>
      </p:pic>
      <p:pic>
        <p:nvPicPr>
          <p:cNvPr id="62" name="Picture 2" descr="D:\ComputerVision\FCWS\GDR_vehicles_rear\0358.bmp"/>
          <p:cNvPicPr>
            <a:picLocks noChangeAspect="1" noChangeArrowheads="1"/>
          </p:cNvPicPr>
          <p:nvPr/>
        </p:nvPicPr>
        <p:blipFill>
          <a:blip r:embed="rId3"/>
          <a:srcRect/>
          <a:stretch>
            <a:fillRect/>
          </a:stretch>
        </p:blipFill>
        <p:spPr bwMode="auto">
          <a:xfrm>
            <a:off x="4683619" y="4909250"/>
            <a:ext cx="1120895" cy="966643"/>
          </a:xfrm>
          <a:prstGeom prst="rect">
            <a:avLst/>
          </a:prstGeom>
          <a:noFill/>
        </p:spPr>
      </p:pic>
      <p:pic>
        <p:nvPicPr>
          <p:cNvPr id="63" name="Picture 2" descr="D:\ComputerVision\FCWS\GDR_vehicles_rear\0358.bmp"/>
          <p:cNvPicPr>
            <a:picLocks noChangeAspect="1" noChangeArrowheads="1"/>
          </p:cNvPicPr>
          <p:nvPr/>
        </p:nvPicPr>
        <p:blipFill>
          <a:blip r:embed="rId3"/>
          <a:srcRect/>
          <a:stretch>
            <a:fillRect/>
          </a:stretch>
        </p:blipFill>
        <p:spPr bwMode="auto">
          <a:xfrm>
            <a:off x="6189610" y="4909250"/>
            <a:ext cx="1120895" cy="966643"/>
          </a:xfrm>
          <a:prstGeom prst="rect">
            <a:avLst/>
          </a:prstGeom>
          <a:noFill/>
        </p:spPr>
      </p:pic>
      <p:sp>
        <p:nvSpPr>
          <p:cNvPr id="64" name="矩形 63"/>
          <p:cNvSpPr/>
          <p:nvPr/>
        </p:nvSpPr>
        <p:spPr>
          <a:xfrm rot="16200000">
            <a:off x="2258053" y="5536460"/>
            <a:ext cx="72000" cy="5560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6" name="矩形 65"/>
          <p:cNvSpPr/>
          <p:nvPr/>
        </p:nvSpPr>
        <p:spPr>
          <a:xfrm>
            <a:off x="4153296" y="5381625"/>
            <a:ext cx="72000" cy="16404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7" name="矩形 66"/>
          <p:cNvSpPr/>
          <p:nvPr/>
        </p:nvSpPr>
        <p:spPr>
          <a:xfrm>
            <a:off x="4236985" y="5381625"/>
            <a:ext cx="72000" cy="164048"/>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8" name="矩形 67"/>
          <p:cNvSpPr/>
          <p:nvPr/>
        </p:nvSpPr>
        <p:spPr>
          <a:xfrm rot="16200000">
            <a:off x="5196492" y="5157217"/>
            <a:ext cx="108000" cy="108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9" name="矩形 68"/>
          <p:cNvSpPr/>
          <p:nvPr/>
        </p:nvSpPr>
        <p:spPr>
          <a:xfrm rot="16200000">
            <a:off x="5192286" y="5269421"/>
            <a:ext cx="116408" cy="108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0" name="矩形 69"/>
          <p:cNvSpPr/>
          <p:nvPr/>
        </p:nvSpPr>
        <p:spPr>
          <a:xfrm>
            <a:off x="6189610" y="5461007"/>
            <a:ext cx="121789" cy="846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1" name="矩形 70"/>
          <p:cNvSpPr/>
          <p:nvPr/>
        </p:nvSpPr>
        <p:spPr>
          <a:xfrm>
            <a:off x="6311399" y="5461007"/>
            <a:ext cx="107442" cy="84666"/>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26314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9" grpId="0" animBg="1"/>
      <p:bldP spid="60" grpId="0" animBg="1"/>
      <p:bldP spid="64" grpId="0" animBg="1"/>
      <p:bldP spid="66" grpId="0" animBg="1"/>
      <p:bldP spid="67" grpId="0" animBg="1"/>
      <p:bldP spid="68" grpId="0" animBg="1"/>
      <p:bldP spid="69" grpId="0" animBg="1"/>
      <p:bldP spid="70" grpId="0" animBg="1"/>
      <p:bldP spid="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027799" cy="492443"/>
          </a:xfrm>
        </p:spPr>
        <p:txBody>
          <a:bodyPr/>
          <a:lstStyle/>
          <a:p>
            <a:pPr marL="342900" indent="-342900"/>
            <a:r>
              <a:rPr lang="en-US" altLang="zh-TW" sz="3200" dirty="0" smtClean="0">
                <a:solidFill>
                  <a:schemeClr val="tx1"/>
                </a:solidFill>
                <a:latin typeface="+mj-lt"/>
              </a:rPr>
              <a:t>Conclusion</a:t>
            </a:r>
            <a:endParaRPr lang="en-US" altLang="zh-TW" sz="3200" dirty="0">
              <a:solidFill>
                <a:schemeClr val="tx1"/>
              </a:solidFill>
              <a:latin typeface="+mj-lt"/>
            </a:endParaRPr>
          </a:p>
        </p:txBody>
      </p:sp>
      <p:sp>
        <p:nvSpPr>
          <p:cNvPr id="43" name="Content Placeholder 2"/>
          <p:cNvSpPr txBox="1">
            <a:spLocks/>
          </p:cNvSpPr>
          <p:nvPr/>
        </p:nvSpPr>
        <p:spPr>
          <a:xfrm>
            <a:off x="228600" y="986320"/>
            <a:ext cx="8689622" cy="812530"/>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noProof="0" dirty="0" smtClean="0">
                <a:latin typeface="Arial"/>
              </a:rPr>
              <a:t>Two heads are better than one</a:t>
            </a:r>
          </a:p>
          <a:p>
            <a:pPr marL="742950" indent="-457200">
              <a:spcBef>
                <a:spcPct val="20000"/>
              </a:spcBef>
              <a:buFont typeface="Wingdings" pitchFamily="2" charset="2"/>
              <a:buChar char="l"/>
              <a:defRPr/>
            </a:pPr>
            <a:r>
              <a:rPr lang="en-US" altLang="zh-TW" sz="2400" noProof="0" dirty="0" smtClean="0">
                <a:latin typeface="Arial"/>
              </a:rPr>
              <a:t>Re-weight data for the </a:t>
            </a:r>
            <a:r>
              <a:rPr lang="en-US" altLang="zh-TW" sz="2400" dirty="0" smtClean="0"/>
              <a:t>diversity of classifier</a:t>
            </a:r>
            <a:endParaRPr kumimoji="0" lang="en-US" altLang="zh-TW" sz="2400" b="0" i="0" u="none" strike="noStrike" kern="1200" cap="none" spc="0" normalizeH="0" dirty="0" smtClean="0">
              <a:ln>
                <a:noFill/>
              </a:ln>
              <a:solidFill>
                <a:schemeClr val="tx1"/>
              </a:solidFill>
              <a:effectLst/>
              <a:uLnTx/>
              <a:uFillTx/>
              <a:latin typeface="Arial"/>
              <a:ea typeface="+mn-ea"/>
              <a:cs typeface="+mn-cs"/>
            </a:endParaRPr>
          </a:p>
        </p:txBody>
      </p:sp>
    </p:spTree>
    <p:extLst>
      <p:ext uri="{BB962C8B-B14F-4D97-AF65-F5344CB8AC3E}">
        <p14:creationId xmlns:p14="http://schemas.microsoft.com/office/powerpoint/2010/main" xmlns="" val="2631485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52E3F39-0206-E343-A815-B0E9B8087364}" type="slidenum">
              <a:rPr lang="en-US" smtClean="0">
                <a:latin typeface="+mj-lt"/>
              </a:rPr>
              <a:pPr/>
              <a:t>28</a:t>
            </a:fld>
            <a:endParaRPr lang="en-US" dirty="0">
              <a:latin typeface="+mj-lt"/>
            </a:endParaRPr>
          </a:p>
        </p:txBody>
      </p:sp>
      <p:sp>
        <p:nvSpPr>
          <p:cNvPr id="6" name="矩形 5"/>
          <p:cNvSpPr/>
          <p:nvPr/>
        </p:nvSpPr>
        <p:spPr>
          <a:xfrm>
            <a:off x="1680882" y="287867"/>
            <a:ext cx="5715000" cy="44320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7200" dirty="0" smtClean="0">
                <a:solidFill>
                  <a:schemeClr val="tx1"/>
                </a:solidFill>
              </a:rPr>
              <a:t>Thanks</a:t>
            </a:r>
            <a:endParaRPr lang="zh-TW" altLang="en-US" sz="7200" dirty="0">
              <a:solidFill>
                <a:schemeClr val="tx1"/>
              </a:solidFill>
            </a:endParaRPr>
          </a:p>
        </p:txBody>
      </p:sp>
    </p:spTree>
    <p:extLst>
      <p:ext uri="{BB962C8B-B14F-4D97-AF65-F5344CB8AC3E}">
        <p14:creationId xmlns:p14="http://schemas.microsoft.com/office/powerpoint/2010/main" xmlns="" val="3598067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483052" cy="492443"/>
          </a:xfrm>
        </p:spPr>
        <p:txBody>
          <a:bodyPr/>
          <a:lstStyle/>
          <a:p>
            <a:r>
              <a:rPr lang="en-US" altLang="zh-TW" sz="3200" dirty="0" smtClean="0">
                <a:solidFill>
                  <a:schemeClr val="tx1"/>
                </a:solidFill>
              </a:rPr>
              <a:t>Human vision</a:t>
            </a:r>
            <a:endParaRPr lang="en-US" sz="3200" b="0" dirty="0">
              <a:solidFill>
                <a:schemeClr val="tx1"/>
              </a:solidFill>
              <a:latin typeface="+mj-lt"/>
            </a:endParaRPr>
          </a:p>
        </p:txBody>
      </p:sp>
      <p:pic>
        <p:nvPicPr>
          <p:cNvPr id="18" name="Picture 6"/>
          <p:cNvPicPr>
            <a:picLocks noChangeAspect="1" noChangeArrowheads="1"/>
          </p:cNvPicPr>
          <p:nvPr/>
        </p:nvPicPr>
        <p:blipFill>
          <a:blip r:embed="rId3"/>
          <a:srcRect/>
          <a:stretch>
            <a:fillRect/>
          </a:stretch>
        </p:blipFill>
        <p:spPr bwMode="auto">
          <a:xfrm>
            <a:off x="731623" y="1905000"/>
            <a:ext cx="3796388" cy="3270490"/>
          </a:xfrm>
          <a:prstGeom prst="rect">
            <a:avLst/>
          </a:prstGeom>
          <a:noFill/>
          <a:ln w="9525">
            <a:noFill/>
            <a:miter lim="800000"/>
            <a:headEnd/>
            <a:tailEnd/>
          </a:ln>
        </p:spPr>
      </p:pic>
      <p:sp>
        <p:nvSpPr>
          <p:cNvPr id="20" name="文字方塊 19"/>
          <p:cNvSpPr txBox="1"/>
          <p:nvPr/>
        </p:nvSpPr>
        <p:spPr>
          <a:xfrm>
            <a:off x="731623" y="1397000"/>
            <a:ext cx="1505540" cy="369332"/>
          </a:xfrm>
          <a:prstGeom prst="rect">
            <a:avLst/>
          </a:prstGeom>
          <a:noFill/>
        </p:spPr>
        <p:txBody>
          <a:bodyPr wrap="none" rtlCol="0">
            <a:spAutoFit/>
          </a:bodyPr>
          <a:lstStyle/>
          <a:p>
            <a:r>
              <a:rPr lang="en-US" altLang="zh-TW" dirty="0" smtClean="0"/>
              <a:t>What is this?</a:t>
            </a:r>
            <a:endParaRPr lang="zh-TW" altLang="en-US" dirty="0"/>
          </a:p>
        </p:txBody>
      </p:sp>
      <p:pic>
        <p:nvPicPr>
          <p:cNvPr id="51202" name="Picture 2" descr="https://encrypted-tbn2.gstatic.com/images?q=tbn:ANd9GcT7s2G9mEsm95u-IZODLMdIiCIv_QWDC5FdhKkl5SOHCfcYMuldBw"/>
          <p:cNvPicPr>
            <a:picLocks noChangeAspect="1" noChangeArrowheads="1"/>
          </p:cNvPicPr>
          <p:nvPr/>
        </p:nvPicPr>
        <p:blipFill>
          <a:blip r:embed="rId4"/>
          <a:srcRect/>
          <a:stretch>
            <a:fillRect/>
          </a:stretch>
        </p:blipFill>
        <p:spPr bwMode="auto">
          <a:xfrm flipH="1">
            <a:off x="4756526" y="2278249"/>
            <a:ext cx="2974045" cy="2753302"/>
          </a:xfrm>
          <a:prstGeom prst="rect">
            <a:avLst/>
          </a:prstGeom>
          <a:noFill/>
        </p:spPr>
      </p:pic>
      <p:sp>
        <p:nvSpPr>
          <p:cNvPr id="24" name="直線圖說文字 1 (無框線) 23"/>
          <p:cNvSpPr/>
          <p:nvPr/>
        </p:nvSpPr>
        <p:spPr>
          <a:xfrm>
            <a:off x="6925728" y="1622393"/>
            <a:ext cx="2091272" cy="468868"/>
          </a:xfrm>
          <a:prstGeom prst="callout1">
            <a:avLst>
              <a:gd name="adj1" fmla="val 94592"/>
              <a:gd name="adj2" fmla="val 42679"/>
              <a:gd name="adj3" fmla="val 217235"/>
              <a:gd name="adj4" fmla="val -10783"/>
            </a:avLst>
          </a:prstGeom>
          <a:noFill/>
          <a:ln w="22225"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Classification skill</a:t>
            </a:r>
            <a:endParaRPr lang="zh-TW" altLang="en-US" dirty="0" smtClean="0">
              <a:solidFill>
                <a:schemeClr val="tx1"/>
              </a:solidFill>
            </a:endParaRPr>
          </a:p>
        </p:txBody>
      </p:sp>
      <p:sp>
        <p:nvSpPr>
          <p:cNvPr id="26" name="矩形 25"/>
          <p:cNvSpPr/>
          <p:nvPr/>
        </p:nvSpPr>
        <p:spPr>
          <a:xfrm>
            <a:off x="806479" y="5436954"/>
            <a:ext cx="7443064" cy="523220"/>
          </a:xfrm>
          <a:prstGeom prst="rect">
            <a:avLst/>
          </a:prstGeom>
        </p:spPr>
        <p:txBody>
          <a:bodyPr wrap="none">
            <a:spAutoFit/>
          </a:bodyPr>
          <a:lstStyle/>
          <a:p>
            <a:pPr algn="ctr"/>
            <a:r>
              <a:rPr lang="en-US" altLang="zh-TW" sz="2800" dirty="0" smtClean="0"/>
              <a:t>Hard to program the human classification skill</a:t>
            </a:r>
            <a:endParaRPr lang="zh-TW" altLang="en-US" sz="2800" dirty="0" smtClean="0"/>
          </a:p>
        </p:txBody>
      </p:sp>
    </p:spTree>
    <p:extLst>
      <p:ext uri="{BB962C8B-B14F-4D97-AF65-F5344CB8AC3E}">
        <p14:creationId xmlns:p14="http://schemas.microsoft.com/office/powerpoint/2010/main" xmlns="" val="20848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2749" y="2826335"/>
            <a:ext cx="975360" cy="47630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72587" y="2824275"/>
            <a:ext cx="1112713" cy="455339"/>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91679" y="2749747"/>
            <a:ext cx="1134020" cy="604396"/>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896445" y="2749747"/>
            <a:ext cx="1074882" cy="552894"/>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084564" y="4637338"/>
            <a:ext cx="1254721" cy="941041"/>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56534" y="4687693"/>
            <a:ext cx="995956" cy="82257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6124773" y="4451820"/>
            <a:ext cx="749503" cy="1126559"/>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4231876" y="4752633"/>
            <a:ext cx="889694" cy="757630"/>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rot="19697885">
            <a:off x="7851600" y="2701916"/>
            <a:ext cx="803216" cy="579987"/>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820025" y="4698631"/>
            <a:ext cx="757630" cy="757630"/>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2585323"/>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Is </a:t>
            </a:r>
            <a:r>
              <a:rPr lang="en-US" altLang="zh-TW" sz="2400" dirty="0" smtClean="0"/>
              <a:t>this a picture of a banana?</a:t>
            </a:r>
          </a:p>
          <a:p>
            <a:pPr marL="742950" indent="-457200">
              <a:spcBef>
                <a:spcPct val="20000"/>
              </a:spcBef>
              <a:buSzPct val="70000"/>
              <a:buFont typeface="Wingdings" pitchFamily="2" charset="2"/>
              <a:buChar char="l"/>
              <a:defRPr/>
            </a:pPr>
            <a:r>
              <a:rPr lang="en-US" altLang="zh-TW" sz="2400" dirty="0" smtClean="0"/>
              <a:t>Want to find some rules to describe a banana</a:t>
            </a:r>
          </a:p>
          <a:p>
            <a:pPr marL="1200150" lvl="1" indent="-457200">
              <a:spcBef>
                <a:spcPct val="20000"/>
              </a:spcBef>
              <a:buFont typeface="Wingdings" pitchFamily="2" charset="2"/>
              <a:buChar char="l"/>
              <a:defRPr/>
            </a:pP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algn="l" defTabSz="457200" rtl="0" eaLnBrk="1" fontAlgn="auto" latinLnBrk="0" hangingPunct="1">
              <a:lnSpc>
                <a:spcPct val="100000"/>
              </a:lnSpc>
              <a:spcBef>
                <a:spcPct val="20000"/>
              </a:spcBef>
              <a:spcAft>
                <a:spcPts val="0"/>
              </a:spcAft>
              <a:buClrTx/>
              <a:buSzTx/>
              <a:tabLst/>
              <a:defRPr/>
            </a:pPr>
            <a:endParaRPr lang="en-US" altLang="zh-TW" sz="2400" dirty="0" smtClean="0"/>
          </a:p>
          <a:p>
            <a:pPr marL="1200150" marR="0" lvl="1" indent="-457200" algn="l" defTabSz="457200" rtl="0" eaLnBrk="1" fontAlgn="auto" latinLnBrk="0" hangingPunct="1">
              <a:lnSpc>
                <a:spcPct val="100000"/>
              </a:lnSpc>
              <a:spcBef>
                <a:spcPct val="20000"/>
              </a:spcBef>
              <a:spcAft>
                <a:spcPts val="0"/>
              </a:spcAft>
              <a:buClrTx/>
              <a:buSzTx/>
              <a:buFont typeface="Wingdings" pitchFamily="2" charset="2"/>
              <a:buChar char="l"/>
              <a:tabLst/>
              <a:defRPr/>
            </a:pP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1200150" marR="0" lvl="1" indent="-457200" algn="l" defTabSz="457200" rtl="0" eaLnBrk="1" fontAlgn="auto" latinLnBrk="0" hangingPunct="1">
              <a:lnSpc>
                <a:spcPct val="100000"/>
              </a:lnSpc>
              <a:spcBef>
                <a:spcPct val="20000"/>
              </a:spcBef>
              <a:spcAft>
                <a:spcPts val="0"/>
              </a:spcAft>
              <a:buClrTx/>
              <a:buSzTx/>
              <a:buFont typeface="Wingdings" pitchFamily="2" charset="2"/>
              <a:buChar char="l"/>
              <a:tabLst/>
              <a:defRPr/>
            </a:pPr>
            <a:endParaRPr kumimoji="0" lang="en-US" altLang="zh-TW" sz="2400" b="0" i="0" u="none" strike="noStrike" kern="1200" cap="none" spc="0" normalizeH="0" baseline="0" noProof="0" dirty="0" smtClean="0">
              <a:ln>
                <a:noFill/>
              </a:ln>
              <a:solidFill>
                <a:schemeClr val="tx1"/>
              </a:solidFill>
              <a:effectLst/>
              <a:uLnTx/>
              <a:uFillTx/>
              <a:latin typeface="Arial"/>
              <a:ea typeface="+mn-ea"/>
              <a:cs typeface="+mn-cs"/>
            </a:endParaRP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Tree>
    <p:extLst>
      <p:ext uri="{BB962C8B-B14F-4D97-AF65-F5344CB8AC3E}">
        <p14:creationId xmlns:p14="http://schemas.microsoft.com/office/powerpoint/2010/main" xmlns="" val="331047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1" name="Picture 7" descr="D:\ComputerVision\Github\AdaBoostExample\Presentation\Positive.png"/>
          <p:cNvPicPr>
            <a:picLocks noChangeAspect="1" noChangeArrowheads="1"/>
          </p:cNvPicPr>
          <p:nvPr/>
        </p:nvPicPr>
        <p:blipFill>
          <a:blip r:embed="rId3"/>
          <a:srcRect/>
          <a:stretch>
            <a:fillRect/>
          </a:stretch>
        </p:blipFill>
        <p:spPr bwMode="auto">
          <a:xfrm>
            <a:off x="176981" y="997283"/>
            <a:ext cx="5300151" cy="2650075"/>
          </a:xfrm>
          <a:prstGeom prst="rect">
            <a:avLst/>
          </a:prstGeom>
          <a:noFill/>
        </p:spPr>
      </p:pic>
      <p:pic>
        <p:nvPicPr>
          <p:cNvPr id="41992" name="Picture 8" descr="D:\ComputerVision\Github\AdaBoostExample\Presentation\Negative.png"/>
          <p:cNvPicPr>
            <a:picLocks noChangeAspect="1" noChangeArrowheads="1"/>
          </p:cNvPicPr>
          <p:nvPr/>
        </p:nvPicPr>
        <p:blipFill>
          <a:blip r:embed="rId4"/>
          <a:srcRect/>
          <a:stretch>
            <a:fillRect/>
          </a:stretch>
        </p:blipFill>
        <p:spPr bwMode="auto">
          <a:xfrm>
            <a:off x="176981" y="3785010"/>
            <a:ext cx="5300151" cy="2650075"/>
          </a:xfrm>
          <a:prstGeom prst="rect">
            <a:avLst/>
          </a:prstGeom>
          <a:noFill/>
        </p:spPr>
      </p:pic>
      <p:sp>
        <p:nvSpPr>
          <p:cNvPr id="25" name="Title 3"/>
          <p:cNvSpPr>
            <a:spLocks noGrp="1"/>
          </p:cNvSpPr>
          <p:nvPr>
            <p:ph type="title"/>
          </p:nvPr>
        </p:nvSpPr>
        <p:spPr>
          <a:xfrm>
            <a:off x="228600" y="228600"/>
            <a:ext cx="6214843" cy="492443"/>
          </a:xfrm>
        </p:spPr>
        <p:txBody>
          <a:bodyPr/>
          <a:lstStyle/>
          <a:p>
            <a:pPr marL="342900" indent="-342900"/>
            <a:r>
              <a:rPr lang="en-US" altLang="zh-TW" sz="3200" dirty="0" smtClean="0">
                <a:solidFill>
                  <a:schemeClr val="tx1"/>
                </a:solidFill>
                <a:latin typeface="+mj-lt"/>
              </a:rPr>
              <a:t>Learn from label data(supervised)</a:t>
            </a:r>
            <a:endParaRPr lang="en-US" altLang="zh-TW" sz="3200" dirty="0">
              <a:solidFill>
                <a:schemeClr val="tx1"/>
              </a:solidFill>
              <a:latin typeface="+mj-lt"/>
            </a:endParaRPr>
          </a:p>
        </p:txBody>
      </p:sp>
      <p:cxnSp>
        <p:nvCxnSpPr>
          <p:cNvPr id="6" name="直線單箭頭接點 5"/>
          <p:cNvCxnSpPr/>
          <p:nvPr/>
        </p:nvCxnSpPr>
        <p:spPr>
          <a:xfrm>
            <a:off x="5791200" y="2472267"/>
            <a:ext cx="95673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6951133" y="2129367"/>
            <a:ext cx="1490134" cy="685800"/>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Cars</a:t>
            </a:r>
            <a:endParaRPr lang="zh-TW" altLang="en-US" dirty="0">
              <a:solidFill>
                <a:schemeClr val="tx1"/>
              </a:solidFill>
            </a:endParaRPr>
          </a:p>
        </p:txBody>
      </p:sp>
      <p:cxnSp>
        <p:nvCxnSpPr>
          <p:cNvPr id="8" name="直線單箭頭接點 7"/>
          <p:cNvCxnSpPr/>
          <p:nvPr/>
        </p:nvCxnSpPr>
        <p:spPr>
          <a:xfrm>
            <a:off x="5740400" y="4961467"/>
            <a:ext cx="95673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6951133" y="4618567"/>
            <a:ext cx="1490134" cy="685800"/>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Background</a:t>
            </a:r>
            <a:endParaRPr lang="zh-TW" altLang="en-US" dirty="0">
              <a:solidFill>
                <a:schemeClr val="tx1"/>
              </a:solidFill>
            </a:endParaRPr>
          </a:p>
        </p:txBody>
      </p:sp>
    </p:spTree>
    <p:extLst>
      <p:ext uri="{BB962C8B-B14F-4D97-AF65-F5344CB8AC3E}">
        <p14:creationId xmlns:p14="http://schemas.microsoft.com/office/powerpoint/2010/main" xmlns="" val="245424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960747" cy="492443"/>
          </a:xfrm>
        </p:spPr>
        <p:txBody>
          <a:bodyPr/>
          <a:lstStyle/>
          <a:p>
            <a:r>
              <a:rPr lang="en-US" sz="3200" b="0" dirty="0" smtClean="0">
                <a:solidFill>
                  <a:schemeClr val="tx1"/>
                </a:solidFill>
                <a:latin typeface="+mj-lt"/>
              </a:rPr>
              <a:t>Computer vision</a:t>
            </a:r>
            <a:endParaRPr lang="en-US" sz="3200" b="0" dirty="0">
              <a:solidFill>
                <a:schemeClr val="tx1"/>
              </a:solidFill>
              <a:latin typeface="+mj-lt"/>
            </a:endParaRPr>
          </a:p>
        </p:txBody>
      </p:sp>
      <p:pic>
        <p:nvPicPr>
          <p:cNvPr id="1030" name="Picture 6"/>
          <p:cNvPicPr>
            <a:picLocks noChangeAspect="1" noChangeArrowheads="1"/>
          </p:cNvPicPr>
          <p:nvPr/>
        </p:nvPicPr>
        <p:blipFill>
          <a:blip r:embed="rId3"/>
          <a:srcRect/>
          <a:stretch>
            <a:fillRect/>
          </a:stretch>
        </p:blipFill>
        <p:spPr bwMode="auto">
          <a:xfrm>
            <a:off x="723880" y="1905000"/>
            <a:ext cx="3796388" cy="3270490"/>
          </a:xfrm>
          <a:prstGeom prst="rect">
            <a:avLst/>
          </a:prstGeom>
          <a:noFill/>
          <a:ln w="9525">
            <a:noFill/>
            <a:miter lim="800000"/>
            <a:headEnd/>
            <a:tailEnd/>
          </a:ln>
        </p:spPr>
      </p:pic>
      <p:sp>
        <p:nvSpPr>
          <p:cNvPr id="15" name="矩形 14"/>
          <p:cNvSpPr/>
          <p:nvPr/>
        </p:nvSpPr>
        <p:spPr>
          <a:xfrm>
            <a:off x="2930532" y="3682914"/>
            <a:ext cx="205415" cy="152400"/>
          </a:xfrm>
          <a:prstGeom prst="rect">
            <a:avLst/>
          </a:prstGeom>
          <a:noFill/>
          <a:ln w="31750">
            <a:solidFill>
              <a:srgbClr val="FF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17" name="直線接點 16"/>
          <p:cNvCxnSpPr>
            <a:stCxn id="15" idx="0"/>
          </p:cNvCxnSpPr>
          <p:nvPr/>
        </p:nvCxnSpPr>
        <p:spPr>
          <a:xfrm flipV="1">
            <a:off x="3033240" y="1913381"/>
            <a:ext cx="1786285" cy="1769533"/>
          </a:xfrm>
          <a:prstGeom prst="line">
            <a:avLst/>
          </a:prstGeom>
          <a:ln w="31750">
            <a:solidFill>
              <a:srgbClr val="FF66FF"/>
            </a:solidFill>
          </a:ln>
        </p:spPr>
        <p:style>
          <a:lnRef idx="2">
            <a:schemeClr val="accent1"/>
          </a:lnRef>
          <a:fillRef idx="0">
            <a:schemeClr val="accent1"/>
          </a:fillRef>
          <a:effectRef idx="1">
            <a:schemeClr val="accent1"/>
          </a:effectRef>
          <a:fontRef idx="minor">
            <a:schemeClr val="tx1"/>
          </a:fontRef>
        </p:style>
      </p:cxnSp>
      <p:cxnSp>
        <p:nvCxnSpPr>
          <p:cNvPr id="19" name="直線接點 18"/>
          <p:cNvCxnSpPr>
            <a:stCxn id="15" idx="2"/>
          </p:cNvCxnSpPr>
          <p:nvPr/>
        </p:nvCxnSpPr>
        <p:spPr>
          <a:xfrm>
            <a:off x="3033240" y="3835314"/>
            <a:ext cx="1786285" cy="1348556"/>
          </a:xfrm>
          <a:prstGeom prst="line">
            <a:avLst/>
          </a:prstGeom>
          <a:ln w="31750">
            <a:solidFill>
              <a:srgbClr val="FF66FF"/>
            </a:solidFill>
          </a:ln>
        </p:spPr>
        <p:style>
          <a:lnRef idx="2">
            <a:schemeClr val="accent1"/>
          </a:lnRef>
          <a:fillRef idx="0">
            <a:schemeClr val="accent1"/>
          </a:fillRef>
          <a:effectRef idx="1">
            <a:schemeClr val="accent1"/>
          </a:effectRef>
          <a:fontRef idx="minor">
            <a:schemeClr val="tx1"/>
          </a:fontRef>
        </p:style>
      </p:cxnSp>
      <p:sp>
        <p:nvSpPr>
          <p:cNvPr id="21" name="文字方塊 20"/>
          <p:cNvSpPr txBox="1"/>
          <p:nvPr/>
        </p:nvSpPr>
        <p:spPr>
          <a:xfrm>
            <a:off x="5931779" y="5291667"/>
            <a:ext cx="1980029" cy="369332"/>
          </a:xfrm>
          <a:prstGeom prst="rect">
            <a:avLst/>
          </a:prstGeom>
          <a:noFill/>
        </p:spPr>
        <p:txBody>
          <a:bodyPr wrap="none" rtlCol="0">
            <a:spAutoFit/>
          </a:bodyPr>
          <a:lstStyle/>
          <a:p>
            <a:r>
              <a:rPr lang="en-US" altLang="zh-TW" dirty="0" smtClean="0"/>
              <a:t>Computer sees…</a:t>
            </a:r>
            <a:endParaRPr lang="zh-TW" altLang="en-US" dirty="0"/>
          </a:p>
        </p:txBody>
      </p:sp>
      <p:graphicFrame>
        <p:nvGraphicFramePr>
          <p:cNvPr id="16" name="表格 15"/>
          <p:cNvGraphicFramePr>
            <a:graphicFrameLocks noGrp="1"/>
          </p:cNvGraphicFramePr>
          <p:nvPr/>
        </p:nvGraphicFramePr>
        <p:xfrm>
          <a:off x="4977199" y="1904605"/>
          <a:ext cx="3907371" cy="3270885"/>
        </p:xfrm>
        <a:graphic>
          <a:graphicData uri="http://schemas.openxmlformats.org/drawingml/2006/table">
            <a:tbl>
              <a:tblPr/>
              <a:tblGrid>
                <a:gridCol w="300567"/>
                <a:gridCol w="300567"/>
                <a:gridCol w="300567"/>
                <a:gridCol w="300567"/>
                <a:gridCol w="300567"/>
                <a:gridCol w="300567"/>
                <a:gridCol w="300567"/>
                <a:gridCol w="300567"/>
                <a:gridCol w="300567"/>
                <a:gridCol w="300567"/>
                <a:gridCol w="300567"/>
                <a:gridCol w="300567"/>
                <a:gridCol w="300567"/>
              </a:tblGrid>
              <a:tr h="130673">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bl>
          </a:graphicData>
        </a:graphic>
      </p:graphicFrame>
      <p:sp>
        <p:nvSpPr>
          <p:cNvPr id="10" name="矩形 9"/>
          <p:cNvSpPr/>
          <p:nvPr/>
        </p:nvSpPr>
        <p:spPr>
          <a:xfrm>
            <a:off x="723880" y="1397000"/>
            <a:ext cx="4634602" cy="369332"/>
          </a:xfrm>
          <a:prstGeom prst="rect">
            <a:avLst/>
          </a:prstGeom>
        </p:spPr>
        <p:txBody>
          <a:bodyPr wrap="none">
            <a:spAutoFit/>
          </a:bodyPr>
          <a:lstStyle/>
          <a:p>
            <a:r>
              <a:rPr lang="en-US" altLang="zh-TW" dirty="0" smtClean="0"/>
              <a:t>How does an object look like to computers?</a:t>
            </a:r>
            <a:endParaRPr lang="zh-TW" altLang="en-US" dirty="0"/>
          </a:p>
        </p:txBody>
      </p:sp>
    </p:spTree>
    <p:extLst>
      <p:ext uri="{BB962C8B-B14F-4D97-AF65-F5344CB8AC3E}">
        <p14:creationId xmlns:p14="http://schemas.microsoft.com/office/powerpoint/2010/main" xmlns="" val="140413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2749" y="2826335"/>
            <a:ext cx="975360" cy="47630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72587" y="2824275"/>
            <a:ext cx="1112713" cy="455339"/>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91679" y="2749747"/>
            <a:ext cx="1134020" cy="604396"/>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896445" y="2749747"/>
            <a:ext cx="1074882" cy="552894"/>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084564" y="4637338"/>
            <a:ext cx="1254721" cy="941041"/>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56534" y="4687693"/>
            <a:ext cx="995956" cy="82257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6124773" y="4451820"/>
            <a:ext cx="749503" cy="1126559"/>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4231876" y="4752633"/>
            <a:ext cx="889694" cy="757630"/>
          </a:xfrm>
          <a:prstGeom prst="rect">
            <a:avLst/>
          </a:prstGeom>
        </p:spPr>
      </p:pic>
      <p:pic>
        <p:nvPicPr>
          <p:cNvPr id="4" name="圖片 3"/>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820025" y="4698631"/>
            <a:ext cx="757630" cy="757630"/>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Rule 1: Bananas are </a:t>
            </a:r>
            <a:r>
              <a:rPr lang="en-US" altLang="zh-TW" sz="2400" dirty="0" smtClean="0"/>
              <a:t>yellow</a:t>
            </a:r>
            <a:endParaRPr lang="en-US" altLang="zh-TW" sz="2400" dirty="0"/>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Non-bananas</a:t>
            </a:r>
            <a:endParaRPr lang="zh-TW" altLang="en-US" dirty="0">
              <a:solidFill>
                <a:schemeClr val="tx1"/>
              </a:solidFill>
            </a:endParaRPr>
          </a:p>
        </p:txBody>
      </p:sp>
      <p:sp>
        <p:nvSpPr>
          <p:cNvPr id="20" name="矩形 19"/>
          <p:cNvSpPr/>
          <p:nvPr/>
        </p:nvSpPr>
        <p:spPr>
          <a:xfrm>
            <a:off x="5856532" y="4563641"/>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6" name="矩形 25"/>
          <p:cNvSpPr/>
          <p:nvPr/>
        </p:nvSpPr>
        <p:spPr>
          <a:xfrm>
            <a:off x="5856532" y="2570935"/>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9" name="矩形 28"/>
          <p:cNvSpPr/>
          <p:nvPr/>
        </p:nvSpPr>
        <p:spPr>
          <a:xfrm>
            <a:off x="7561253" y="4560198"/>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31" name="圖片 30"/>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rot="19697885">
            <a:off x="7851600" y="2701916"/>
            <a:ext cx="803216" cy="579987"/>
          </a:xfrm>
          <a:prstGeom prst="rect">
            <a:avLst/>
          </a:prstGeom>
        </p:spPr>
      </p:pic>
    </p:spTree>
    <p:extLst>
      <p:ext uri="{BB962C8B-B14F-4D97-AF65-F5344CB8AC3E}">
        <p14:creationId xmlns:p14="http://schemas.microsoft.com/office/powerpoint/2010/main" xmlns="" val="419774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0" grpId="0" animBg="1"/>
      <p:bldP spid="26"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2427" y="2905004"/>
            <a:ext cx="393700" cy="245745"/>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06220" y="2905004"/>
            <a:ext cx="600527" cy="245745"/>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015947" y="2862542"/>
            <a:ext cx="620431" cy="330670"/>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597018" y="2684542"/>
            <a:ext cx="1271271" cy="653912"/>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084564" y="4752633"/>
            <a:ext cx="810897" cy="608173"/>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508150" y="4668458"/>
            <a:ext cx="1171750" cy="96776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5816719" y="4334689"/>
            <a:ext cx="880711" cy="1323774"/>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4048032" y="4838775"/>
            <a:ext cx="556259" cy="473689"/>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rot="20013290">
            <a:off x="7897221" y="2850263"/>
            <a:ext cx="456249" cy="312867"/>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712427" y="4852431"/>
            <a:ext cx="482281" cy="482281"/>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Rule 2: Bananas can be green</a:t>
            </a: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
        <p:nvSpPr>
          <p:cNvPr id="30" name="矩形 29"/>
          <p:cNvSpPr/>
          <p:nvPr/>
        </p:nvSpPr>
        <p:spPr>
          <a:xfrm>
            <a:off x="304092" y="251314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1" name="矩形 30"/>
          <p:cNvSpPr/>
          <p:nvPr/>
        </p:nvSpPr>
        <p:spPr>
          <a:xfrm>
            <a:off x="1914067" y="251314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2" name="矩形 31"/>
          <p:cNvSpPr/>
          <p:nvPr/>
        </p:nvSpPr>
        <p:spPr>
          <a:xfrm>
            <a:off x="3708969" y="251314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3" name="矩形 32"/>
          <p:cNvSpPr/>
          <p:nvPr/>
        </p:nvSpPr>
        <p:spPr>
          <a:xfrm>
            <a:off x="7508150" y="253432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4" name="矩形 33"/>
          <p:cNvSpPr/>
          <p:nvPr/>
        </p:nvSpPr>
        <p:spPr>
          <a:xfrm>
            <a:off x="3708968" y="4497627"/>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217787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9750" y="2813501"/>
            <a:ext cx="920387" cy="43469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06219" y="2813501"/>
            <a:ext cx="968605" cy="396369"/>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920906" y="2770789"/>
            <a:ext cx="1004522" cy="535378"/>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816719" y="2964125"/>
            <a:ext cx="594085" cy="305583"/>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206220" y="4852431"/>
            <a:ext cx="594541" cy="445906"/>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58100" y="4829252"/>
            <a:ext cx="736600" cy="608366"/>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5906000" y="4635500"/>
            <a:ext cx="533652" cy="802118"/>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3920906" y="4700103"/>
            <a:ext cx="933410" cy="794857"/>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rot="20205450">
            <a:off x="7742549" y="2744987"/>
            <a:ext cx="696874" cy="488610"/>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850434" y="4891225"/>
            <a:ext cx="407112" cy="407112"/>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smtClean="0"/>
              <a:t>Rule 3: Bananas are </a:t>
            </a:r>
            <a:r>
              <a:rPr lang="en-US" altLang="zh-TW" sz="2400" dirty="0" smtClean="0"/>
              <a:t>elongated</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
        <p:nvSpPr>
          <p:cNvPr id="26" name="矩形 25"/>
          <p:cNvSpPr/>
          <p:nvPr/>
        </p:nvSpPr>
        <p:spPr>
          <a:xfrm>
            <a:off x="7409204" y="257811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9" name="矩形 28"/>
          <p:cNvSpPr/>
          <p:nvPr/>
        </p:nvSpPr>
        <p:spPr>
          <a:xfrm>
            <a:off x="1858798" y="4525491"/>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353078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6144" y="2964125"/>
            <a:ext cx="622300" cy="29390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32824" y="2967245"/>
            <a:ext cx="686556" cy="280950"/>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202456" y="2967245"/>
            <a:ext cx="471964" cy="251542"/>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906000" y="2967245"/>
            <a:ext cx="495181" cy="254709"/>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973427" y="4709515"/>
            <a:ext cx="1205350" cy="732209"/>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888956" y="4901618"/>
            <a:ext cx="480343" cy="39672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6092815" y="4793123"/>
            <a:ext cx="355543" cy="534408"/>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4286114" y="4955527"/>
            <a:ext cx="495793" cy="422198"/>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rot="20205450">
            <a:off x="7619430" y="2637501"/>
            <a:ext cx="1039767" cy="729027"/>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843538" y="4980371"/>
            <a:ext cx="317966" cy="317966"/>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smtClean="0"/>
              <a:t>Rule 4: Bananas have brown spots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Tree>
    <p:extLst>
      <p:ext uri="{BB962C8B-B14F-4D97-AF65-F5344CB8AC3E}">
        <p14:creationId xmlns:p14="http://schemas.microsoft.com/office/powerpoint/2010/main" xmlns="" val="41858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3" name="圓角矩形 2"/>
          <p:cNvSpPr/>
          <p:nvPr/>
        </p:nvSpPr>
        <p:spPr>
          <a:xfrm>
            <a:off x="2888482" y="1977924"/>
            <a:ext cx="3204672" cy="3409772"/>
          </a:xfrm>
          <a:prstGeom prst="roundRect">
            <a:avLst/>
          </a:prstGeom>
          <a:noFill/>
          <a:ln w="3492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0" name="圓角矩形 19"/>
          <p:cNvSpPr/>
          <p:nvPr/>
        </p:nvSpPr>
        <p:spPr>
          <a:xfrm>
            <a:off x="3404709" y="2253991"/>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1: </a:t>
            </a:r>
            <a:r>
              <a:rPr lang="en-US" altLang="zh-TW" dirty="0" smtClean="0">
                <a:solidFill>
                  <a:schemeClr val="tx1"/>
                </a:solidFill>
              </a:rPr>
              <a:t>Yellow</a:t>
            </a:r>
            <a:r>
              <a:rPr lang="en-US" altLang="zh-TW" dirty="0" smtClean="0">
                <a:solidFill>
                  <a:srgbClr val="FFFF00"/>
                </a:solidFill>
              </a:rPr>
              <a:t>111</a:t>
            </a:r>
            <a:endParaRPr lang="zh-TW" altLang="en-US" dirty="0">
              <a:solidFill>
                <a:srgbClr val="FFFF00"/>
              </a:solidFill>
            </a:endParaRPr>
          </a:p>
        </p:txBody>
      </p:sp>
      <p:sp>
        <p:nvSpPr>
          <p:cNvPr id="26" name="圓角矩形 25"/>
          <p:cNvSpPr/>
          <p:nvPr/>
        </p:nvSpPr>
        <p:spPr>
          <a:xfrm>
            <a:off x="3404709" y="3033863"/>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2: </a:t>
            </a:r>
            <a:r>
              <a:rPr lang="en-US" altLang="zh-TW" dirty="0" smtClean="0">
                <a:solidFill>
                  <a:schemeClr val="tx1"/>
                </a:solidFill>
              </a:rPr>
              <a:t>Green</a:t>
            </a:r>
            <a:r>
              <a:rPr lang="en-US" altLang="zh-TW" dirty="0" smtClean="0">
                <a:solidFill>
                  <a:srgbClr val="FFFF00"/>
                </a:solidFill>
              </a:rPr>
              <a:t>111</a:t>
            </a:r>
            <a:endParaRPr lang="zh-TW" altLang="en-US" dirty="0">
              <a:solidFill>
                <a:srgbClr val="FFFF00"/>
              </a:solidFill>
            </a:endParaRPr>
          </a:p>
        </p:txBody>
      </p:sp>
      <p:sp>
        <p:nvSpPr>
          <p:cNvPr id="29" name="圓角矩形 28"/>
          <p:cNvSpPr/>
          <p:nvPr/>
        </p:nvSpPr>
        <p:spPr>
          <a:xfrm>
            <a:off x="3404708" y="3866889"/>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3</a:t>
            </a:r>
            <a:r>
              <a:rPr lang="en-US" altLang="zh-TW" smtClean="0">
                <a:solidFill>
                  <a:schemeClr val="tx1"/>
                </a:solidFill>
              </a:rPr>
              <a:t>: </a:t>
            </a:r>
            <a:r>
              <a:rPr lang="en-US" altLang="zh-TW" smtClean="0">
                <a:solidFill>
                  <a:schemeClr val="tx1"/>
                </a:solidFill>
              </a:rPr>
              <a:t>Elongated</a:t>
            </a:r>
            <a:endParaRPr lang="zh-TW" altLang="en-US" dirty="0">
              <a:solidFill>
                <a:schemeClr val="tx1"/>
              </a:solidFill>
            </a:endParaRPr>
          </a:p>
        </p:txBody>
      </p:sp>
      <p:sp>
        <p:nvSpPr>
          <p:cNvPr id="30" name="圓角矩形 29"/>
          <p:cNvSpPr/>
          <p:nvPr/>
        </p:nvSpPr>
        <p:spPr>
          <a:xfrm>
            <a:off x="3404707" y="4640107"/>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4: </a:t>
            </a:r>
            <a:r>
              <a:rPr lang="en-US" altLang="zh-TW" dirty="0" smtClean="0">
                <a:solidFill>
                  <a:schemeClr val="tx1"/>
                </a:solidFill>
              </a:rPr>
              <a:t>Spots</a:t>
            </a:r>
            <a:r>
              <a:rPr lang="en-US" altLang="zh-TW" dirty="0" smtClean="0">
                <a:solidFill>
                  <a:srgbClr val="FFFF00"/>
                </a:solidFill>
              </a:rPr>
              <a:t>111</a:t>
            </a:r>
            <a:endParaRPr lang="zh-TW" altLang="en-US" dirty="0">
              <a:solidFill>
                <a:srgbClr val="FFFF00"/>
              </a:solidFill>
            </a:endParaRPr>
          </a:p>
        </p:txBody>
      </p:sp>
      <p:sp>
        <p:nvSpPr>
          <p:cNvPr id="31" name="圓角矩形 30"/>
          <p:cNvSpPr/>
          <p:nvPr/>
        </p:nvSpPr>
        <p:spPr>
          <a:xfrm>
            <a:off x="3404708" y="1782638"/>
            <a:ext cx="2172215" cy="164967"/>
          </a:xfrm>
          <a:prstGeom prst="roundRect">
            <a:avLst/>
          </a:prstGeom>
          <a:solidFill>
            <a:srgbClr val="FFC0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 Classifier</a:t>
            </a:r>
            <a:endParaRPr lang="zh-TW" altLang="en-US" dirty="0">
              <a:solidFill>
                <a:schemeClr val="tx1"/>
              </a:solidFill>
            </a:endParaRPr>
          </a:p>
        </p:txBody>
      </p:sp>
      <p:sp>
        <p:nvSpPr>
          <p:cNvPr id="6" name="矩形 5"/>
          <p:cNvSpPr/>
          <p:nvPr/>
        </p:nvSpPr>
        <p:spPr>
          <a:xfrm>
            <a:off x="426964" y="3009121"/>
            <a:ext cx="1298961" cy="1237650"/>
          </a:xfrm>
          <a:prstGeom prst="rect">
            <a:avLst/>
          </a:prstGeom>
          <a:noFill/>
          <a:ln w="349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7" name="向右箭號 6"/>
          <p:cNvSpPr/>
          <p:nvPr/>
        </p:nvSpPr>
        <p:spPr>
          <a:xfrm>
            <a:off x="2111361" y="3438487"/>
            <a:ext cx="483957" cy="368237"/>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72804" y="3330217"/>
            <a:ext cx="412292" cy="584775"/>
          </a:xfrm>
          <a:prstGeom prst="rect">
            <a:avLst/>
          </a:prstGeom>
          <a:noFill/>
        </p:spPr>
        <p:txBody>
          <a:bodyPr wrap="none" rtlCol="0">
            <a:spAutoFit/>
          </a:bodyPr>
          <a:lstStyle/>
          <a:p>
            <a:r>
              <a:rPr lang="en-US" altLang="zh-TW" sz="3200" dirty="0"/>
              <a:t>?</a:t>
            </a:r>
            <a:endParaRPr lang="zh-TW" altLang="en-US" sz="3200" dirty="0"/>
          </a:p>
        </p:txBody>
      </p:sp>
      <p:sp>
        <p:nvSpPr>
          <p:cNvPr id="32" name="向右箭號 31"/>
          <p:cNvSpPr/>
          <p:nvPr/>
        </p:nvSpPr>
        <p:spPr>
          <a:xfrm>
            <a:off x="6253108" y="3438487"/>
            <a:ext cx="483957" cy="368237"/>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15" name="圖片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8852" y="3337516"/>
            <a:ext cx="920387" cy="434694"/>
          </a:xfrm>
          <a:prstGeom prst="rect">
            <a:avLst/>
          </a:prstGeom>
        </p:spPr>
      </p:pic>
      <p:sp>
        <p:nvSpPr>
          <p:cNvPr id="17" name="矩形 16"/>
          <p:cNvSpPr/>
          <p:nvPr/>
        </p:nvSpPr>
        <p:spPr>
          <a:xfrm>
            <a:off x="7049564" y="2949057"/>
            <a:ext cx="1298961" cy="1237650"/>
          </a:xfrm>
          <a:prstGeom prst="rect">
            <a:avLst/>
          </a:prstGeom>
          <a:noFill/>
          <a:ln w="3492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pic>
        <p:nvPicPr>
          <p:cNvPr id="2" name="圖片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394244" y="4111524"/>
            <a:ext cx="609600" cy="609600"/>
          </a:xfrm>
          <a:prstGeom prst="rect">
            <a:avLst/>
          </a:prstGeom>
        </p:spPr>
      </p:pic>
    </p:spTree>
    <p:extLst>
      <p:ext uri="{BB962C8B-B14F-4D97-AF65-F5344CB8AC3E}">
        <p14:creationId xmlns:p14="http://schemas.microsoft.com/office/powerpoint/2010/main" xmlns="" val="347453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4554132" cy="492443"/>
          </a:xfrm>
        </p:spPr>
        <p:txBody>
          <a:bodyPr/>
          <a:lstStyle/>
          <a:p>
            <a:pPr marL="342900" indent="-342900"/>
            <a:r>
              <a:rPr lang="en-US" altLang="zh-TW" sz="3200" dirty="0" smtClean="0">
                <a:solidFill>
                  <a:schemeClr val="tx1"/>
                </a:solidFill>
                <a:latin typeface="+mj-lt"/>
              </a:rPr>
              <a:t>Summary of the example</a:t>
            </a:r>
            <a:endParaRPr lang="en-US" altLang="zh-TW" sz="3200" dirty="0">
              <a:solidFill>
                <a:schemeClr val="tx1"/>
              </a:solidFill>
              <a:latin typeface="+mj-lt"/>
            </a:endParaRPr>
          </a:p>
        </p:txBody>
      </p:sp>
      <p:sp>
        <p:nvSpPr>
          <p:cNvPr id="27" name="Content Placeholder 2"/>
          <p:cNvSpPr txBox="1">
            <a:spLocks/>
          </p:cNvSpPr>
          <p:nvPr/>
        </p:nvSpPr>
        <p:spPr>
          <a:xfrm>
            <a:off x="742824" y="2206090"/>
            <a:ext cx="2935224" cy="369332"/>
          </a:xfrm>
          <a:prstGeom prst="rect">
            <a:avLst/>
          </a:prstGeom>
        </p:spPr>
        <p:txBody>
          <a:bodyPr vert="horz" wrap="square" lIns="0" tIns="0" rIns="0" bIns="0" rtlCol="0">
            <a:spAutoFit/>
          </a:bodyPr>
          <a:lstStyle/>
          <a:p>
            <a:pPr marL="285750">
              <a:spcBef>
                <a:spcPct val="20000"/>
              </a:spcBef>
              <a:defRPr/>
            </a:pPr>
            <a:r>
              <a:rPr lang="en-US" altLang="zh-TW" sz="2400" noProof="0" dirty="0"/>
              <a:t>T</a:t>
            </a:r>
            <a:r>
              <a:rPr lang="en-US" altLang="zh-TW" sz="2400" noProof="0" dirty="0" smtClean="0"/>
              <a:t>he simple rules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 name="Content Placeholder 2"/>
          <p:cNvSpPr txBox="1">
            <a:spLocks/>
          </p:cNvSpPr>
          <p:nvPr/>
        </p:nvSpPr>
        <p:spPr>
          <a:xfrm>
            <a:off x="5105664" y="2206800"/>
            <a:ext cx="2935224"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Weak classifiers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6" name="Content Placeholder 2"/>
          <p:cNvSpPr txBox="1">
            <a:spLocks/>
          </p:cNvSpPr>
          <p:nvPr/>
        </p:nvSpPr>
        <p:spPr>
          <a:xfrm>
            <a:off x="737234" y="3099842"/>
            <a:ext cx="3780977"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Kid </a:t>
            </a:r>
            <a:r>
              <a:rPr lang="en-US" altLang="zh-TW" sz="2400" dirty="0" smtClean="0"/>
              <a:t>l</a:t>
            </a:r>
            <a:r>
              <a:rPr lang="en-US" altLang="zh-TW" sz="2400" noProof="0" dirty="0" smtClean="0"/>
              <a:t>earned from pictures </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0" name="Content Placeholder 2"/>
          <p:cNvSpPr txBox="1">
            <a:spLocks/>
          </p:cNvSpPr>
          <p:nvPr/>
        </p:nvSpPr>
        <p:spPr>
          <a:xfrm>
            <a:off x="5090922" y="3099600"/>
            <a:ext cx="3456432"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Weak classifier learner</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Content Placeholder 2"/>
          <p:cNvSpPr txBox="1">
            <a:spLocks/>
          </p:cNvSpPr>
          <p:nvPr/>
        </p:nvSpPr>
        <p:spPr>
          <a:xfrm>
            <a:off x="737235" y="4060470"/>
            <a:ext cx="4037076"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Change the size of pictures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3" name="Content Placeholder 2"/>
          <p:cNvSpPr txBox="1">
            <a:spLocks/>
          </p:cNvSpPr>
          <p:nvPr/>
        </p:nvSpPr>
        <p:spPr>
          <a:xfrm>
            <a:off x="5090922" y="4060800"/>
            <a:ext cx="3456432"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Re-weight data</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4" name="Content Placeholder 2"/>
          <p:cNvSpPr txBox="1">
            <a:spLocks/>
          </p:cNvSpPr>
          <p:nvPr/>
        </p:nvSpPr>
        <p:spPr>
          <a:xfrm>
            <a:off x="737235" y="5022774"/>
            <a:ext cx="3568446" cy="369332"/>
          </a:xfrm>
          <a:prstGeom prst="rect">
            <a:avLst/>
          </a:prstGeom>
        </p:spPr>
        <p:txBody>
          <a:bodyPr vert="horz" wrap="square" lIns="0" tIns="0" rIns="0" bIns="0" rtlCol="0">
            <a:spAutoFit/>
          </a:bodyPr>
          <a:lstStyle/>
          <a:p>
            <a:pPr marL="285750">
              <a:spcBef>
                <a:spcPct val="20000"/>
              </a:spcBef>
              <a:defRPr/>
            </a:pPr>
            <a:r>
              <a:rPr lang="en-US" altLang="zh-TW" sz="2400" dirty="0" smtClean="0"/>
              <a:t>Final </a:t>
            </a:r>
            <a:r>
              <a:rPr lang="en-US" altLang="zh-TW" sz="2400" noProof="0" dirty="0" smtClean="0"/>
              <a:t>Banana classifier</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6" name="Content Placeholder 2"/>
          <p:cNvSpPr txBox="1">
            <a:spLocks/>
          </p:cNvSpPr>
          <p:nvPr/>
        </p:nvSpPr>
        <p:spPr>
          <a:xfrm>
            <a:off x="5090922" y="5022000"/>
            <a:ext cx="3456432"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Strong classifier</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圓角矩形 6"/>
          <p:cNvSpPr/>
          <p:nvPr/>
        </p:nvSpPr>
        <p:spPr>
          <a:xfrm>
            <a:off x="1001268" y="1252800"/>
            <a:ext cx="1636776" cy="585216"/>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Example</a:t>
            </a:r>
            <a:endParaRPr lang="zh-TW" altLang="en-US" dirty="0">
              <a:solidFill>
                <a:schemeClr val="tx1"/>
              </a:solidFill>
            </a:endParaRPr>
          </a:p>
        </p:txBody>
      </p:sp>
      <p:sp>
        <p:nvSpPr>
          <p:cNvPr id="39" name="圓角矩形 38"/>
          <p:cNvSpPr/>
          <p:nvPr/>
        </p:nvSpPr>
        <p:spPr>
          <a:xfrm>
            <a:off x="5367528" y="1252800"/>
            <a:ext cx="1636776" cy="585216"/>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err="1" smtClean="0">
                <a:solidFill>
                  <a:schemeClr val="tx1"/>
                </a:solidFill>
              </a:rPr>
              <a:t>Adaboost</a:t>
            </a:r>
            <a:endParaRPr lang="zh-TW" altLang="en-US" dirty="0">
              <a:solidFill>
                <a:schemeClr val="tx1"/>
              </a:solidFill>
            </a:endParaRPr>
          </a:p>
        </p:txBody>
      </p:sp>
    </p:spTree>
    <p:extLst>
      <p:ext uri="{BB962C8B-B14F-4D97-AF65-F5344CB8AC3E}">
        <p14:creationId xmlns:p14="http://schemas.microsoft.com/office/powerpoint/2010/main" xmlns="" val="226906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0" grpId="0"/>
      <p:bldP spid="26" grpId="0"/>
      <p:bldP spid="30" grpId="0"/>
      <p:bldP spid="31" grpId="0"/>
      <p:bldP spid="33" grpId="0"/>
      <p:bldP spid="34" grpId="0"/>
      <p:bldP spid="36" grpId="0"/>
    </p:bldLst>
  </p:timing>
</p:sld>
</file>

<file path=ppt/theme/theme1.xml><?xml version="1.0" encoding="utf-8"?>
<a:theme xmlns:a="http://schemas.openxmlformats.org/drawingml/2006/main" name="CorpTemplate">
  <a:themeElements>
    <a:clrScheme name="Final Garmin Set">
      <a:dk1>
        <a:sysClr val="windowText" lastClr="000000"/>
      </a:dk1>
      <a:lt1>
        <a:sysClr val="window" lastClr="FFFFFF"/>
      </a:lt1>
      <a:dk2>
        <a:srgbClr val="1F497D"/>
      </a:dk2>
      <a:lt2>
        <a:srgbClr val="EEECE1"/>
      </a:lt2>
      <a:accent1>
        <a:srgbClr val="005595"/>
      </a:accent1>
      <a:accent2>
        <a:srgbClr val="393835"/>
      </a:accent2>
      <a:accent3>
        <a:srgbClr val="779A2F"/>
      </a:accent3>
      <a:accent4>
        <a:srgbClr val="C56A2B"/>
      </a:accent4>
      <a:accent5>
        <a:srgbClr val="A72B36"/>
      </a:accent5>
      <a:accent6>
        <a:srgbClr val="DACC2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Year xmlns="24ac9ee2-1f69-49ec-81c1-d01c86227436">2015</Yea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0CB458D5399432479E0BB962A3AC807C" ma:contentTypeVersion="1" ma:contentTypeDescription="建立新的文件。" ma:contentTypeScope="" ma:versionID="2090fcdc2e9aae8469eabc8d31b189fb">
  <xsd:schema xmlns:xsd="http://www.w3.org/2001/XMLSchema" xmlns:xs="http://www.w3.org/2001/XMLSchema" xmlns:p="http://schemas.microsoft.com/office/2006/metadata/properties" xmlns:ns2="24ac9ee2-1f69-49ec-81c1-d01c86227436" targetNamespace="http://schemas.microsoft.com/office/2006/metadata/properties" ma:root="true" ma:fieldsID="3ada4ee18b918396c161ab8726fa03da" ns2:_="">
    <xsd:import namespace="24ac9ee2-1f69-49ec-81c1-d01c86227436"/>
    <xsd:element name="properties">
      <xsd:complexType>
        <xsd:sequence>
          <xsd:element name="documentManagement">
            <xsd:complexType>
              <xsd:all>
                <xsd:element ref="ns2:Yea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ac9ee2-1f69-49ec-81c1-d01c86227436" elementFormDefault="qualified">
    <xsd:import namespace="http://schemas.microsoft.com/office/2006/documentManagement/types"/>
    <xsd:import namespace="http://schemas.microsoft.com/office/infopath/2007/PartnerControls"/>
    <xsd:element name="Year" ma:index="8" nillable="true" ma:displayName="版本_" ma:default="2015" ma:format="Dropdown" ma:internalName="Year">
      <xsd:simpleType>
        <xsd:restriction base="dms:Choice">
          <xsd:enumeration value="2014"/>
          <xsd:enumeration value="2015"/>
          <xsd:enumeration value="2016"/>
          <xsd:enumeration value="2017"/>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ma:readOnly="true"/>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7D2673-F33E-4BA5-8F43-8D9B5FEBC44E}">
  <ds:schemaRefs>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purl.org/dc/elements/1.1/"/>
    <ds:schemaRef ds:uri="http://www.w3.org/XML/1998/namespace"/>
    <ds:schemaRef ds:uri="http://schemas.openxmlformats.org/package/2006/metadata/core-properties"/>
    <ds:schemaRef ds:uri="24ac9ee2-1f69-49ec-81c1-d01c86227436"/>
  </ds:schemaRefs>
</ds:datastoreItem>
</file>

<file path=customXml/itemProps2.xml><?xml version="1.0" encoding="utf-8"?>
<ds:datastoreItem xmlns:ds="http://schemas.openxmlformats.org/officeDocument/2006/customXml" ds:itemID="{75703042-9C6F-440D-9A8D-0836740E8EC4}">
  <ds:schemaRefs>
    <ds:schemaRef ds:uri="http://schemas.microsoft.com/sharepoint/v3/contenttype/forms"/>
  </ds:schemaRefs>
</ds:datastoreItem>
</file>

<file path=customXml/itemProps3.xml><?xml version="1.0" encoding="utf-8"?>
<ds:datastoreItem xmlns:ds="http://schemas.openxmlformats.org/officeDocument/2006/customXml" ds:itemID="{4C9F39EC-CE5D-4921-B7BB-5650597DBD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ac9ee2-1f69-49ec-81c1-d01c86227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8941</TotalTime>
  <Words>4109</Words>
  <Application>Microsoft Office PowerPoint</Application>
  <PresentationFormat>如螢幕大小 (4:3)</PresentationFormat>
  <Paragraphs>622</Paragraphs>
  <Slides>31</Slides>
  <Notes>30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31</vt:i4>
      </vt:variant>
    </vt:vector>
  </HeadingPairs>
  <TitlesOfParts>
    <vt:vector size="33" baseType="lpstr">
      <vt:lpstr>CorpTemplate</vt:lpstr>
      <vt:lpstr>方程式</vt:lpstr>
      <vt:lpstr>投影片 1</vt:lpstr>
      <vt:lpstr>Agenda</vt:lpstr>
      <vt:lpstr>A Banana Classifier</vt:lpstr>
      <vt:lpstr>A Banana Classifier</vt:lpstr>
      <vt:lpstr>A Banana Classifier</vt:lpstr>
      <vt:lpstr>A Banana Classifier</vt:lpstr>
      <vt:lpstr>A Banana Classifier</vt:lpstr>
      <vt:lpstr>A Banana Classifier</vt:lpstr>
      <vt:lpstr>Summary of the example</vt:lpstr>
      <vt:lpstr>Agenda</vt:lpstr>
      <vt:lpstr>Binary classification problems</vt:lpstr>
      <vt:lpstr>Weak classifier learner</vt:lpstr>
      <vt:lpstr>Decision stump example</vt:lpstr>
      <vt:lpstr>Weak classifier</vt:lpstr>
      <vt:lpstr>Two heads are better than one</vt:lpstr>
      <vt:lpstr>The importance of diversity</vt:lpstr>
      <vt:lpstr>How to pick the diverse classifiers</vt:lpstr>
      <vt:lpstr>Re-weight data</vt:lpstr>
      <vt:lpstr>Combine weak classifiers into strong classifier</vt:lpstr>
      <vt:lpstr>Diversity by re-weighting</vt:lpstr>
      <vt:lpstr>Strong classifier</vt:lpstr>
      <vt:lpstr>Adaboost in action</vt:lpstr>
      <vt:lpstr>Agenda</vt:lpstr>
      <vt:lpstr>Vehicle detection</vt:lpstr>
      <vt:lpstr>Haar-like feature</vt:lpstr>
      <vt:lpstr>Cascade classifier</vt:lpstr>
      <vt:lpstr>Conclusion</vt:lpstr>
      <vt:lpstr>投影片 28</vt:lpstr>
      <vt:lpstr>Human vision</vt:lpstr>
      <vt:lpstr>Learn from label data(supervised)</vt:lpstr>
      <vt:lpstr>Computer vision</vt:lpstr>
    </vt:vector>
  </TitlesOfParts>
  <Company>Garmin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Kampen, Rachel</dc:creator>
  <cp:lastModifiedBy>Liang, Leon</cp:lastModifiedBy>
  <cp:revision>615</cp:revision>
  <cp:lastPrinted>2013-06-05T19:38:58Z</cp:lastPrinted>
  <dcterms:created xsi:type="dcterms:W3CDTF">2013-04-23T13:39:24Z</dcterms:created>
  <dcterms:modified xsi:type="dcterms:W3CDTF">2015-07-21T03:25:16Z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0x0101000CB458D5399432479E0BB962A3AC807C</vt:lpwstr>
  </property>
</Properties>
</file>