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1" r:id="rId4"/>
  </p:sldMasterIdLst>
  <p:notesMasterIdLst>
    <p:notesMasterId r:id="rId36"/>
  </p:notesMasterIdLst>
  <p:handoutMasterIdLst>
    <p:handoutMasterId r:id="rId37"/>
  </p:handoutMasterIdLst>
  <p:sldIdLst>
    <p:sldId id="288" r:id="rId5"/>
    <p:sldId id="319" r:id="rId6"/>
    <p:sldId id="352" r:id="rId7"/>
    <p:sldId id="346" r:id="rId8"/>
    <p:sldId id="347" r:id="rId9"/>
    <p:sldId id="348" r:id="rId10"/>
    <p:sldId id="349" r:id="rId11"/>
    <p:sldId id="350" r:id="rId12"/>
    <p:sldId id="351" r:id="rId13"/>
    <p:sldId id="353" r:id="rId14"/>
    <p:sldId id="345" r:id="rId15"/>
    <p:sldId id="320" r:id="rId16"/>
    <p:sldId id="336" r:id="rId17"/>
    <p:sldId id="322" r:id="rId18"/>
    <p:sldId id="312" r:id="rId19"/>
    <p:sldId id="355" r:id="rId20"/>
    <p:sldId id="321" r:id="rId21"/>
    <p:sldId id="330" r:id="rId22"/>
    <p:sldId id="356" r:id="rId23"/>
    <p:sldId id="324" r:id="rId24"/>
    <p:sldId id="323" r:id="rId25"/>
    <p:sldId id="331" r:id="rId26"/>
    <p:sldId id="354" r:id="rId27"/>
    <p:sldId id="344" r:id="rId28"/>
    <p:sldId id="341" r:id="rId29"/>
    <p:sldId id="332" r:id="rId30"/>
    <p:sldId id="334" r:id="rId31"/>
    <p:sldId id="316" r:id="rId32"/>
    <p:sldId id="343" r:id="rId33"/>
    <p:sldId id="342" r:id="rId34"/>
    <p:sldId id="337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868">
          <p15:clr>
            <a:srgbClr val="A4A3A4"/>
          </p15:clr>
        </p15:guide>
        <p15:guide id="2" orient="horz" pos="1010">
          <p15:clr>
            <a:srgbClr val="A4A3A4"/>
          </p15:clr>
        </p15:guide>
        <p15:guide id="3" orient="horz" pos="1892">
          <p15:clr>
            <a:srgbClr val="A4A3A4"/>
          </p15:clr>
        </p15:guide>
        <p15:guide id="4" orient="horz" pos="120">
          <p15:clr>
            <a:srgbClr val="A4A3A4"/>
          </p15:clr>
        </p15:guide>
        <p15:guide id="5" orient="horz" pos="1840">
          <p15:clr>
            <a:srgbClr val="A4A3A4"/>
          </p15:clr>
        </p15:guide>
        <p15:guide id="6" orient="horz" pos="4247">
          <p15:clr>
            <a:srgbClr val="A4A3A4"/>
          </p15:clr>
        </p15:guide>
        <p15:guide id="7" orient="horz" pos="2173">
          <p15:clr>
            <a:srgbClr val="A4A3A4"/>
          </p15:clr>
        </p15:guide>
        <p15:guide id="8" orient="horz" pos="3735">
          <p15:clr>
            <a:srgbClr val="A4A3A4"/>
          </p15:clr>
        </p15:guide>
        <p15:guide id="9" orient="horz" pos="93">
          <p15:clr>
            <a:srgbClr val="A4A3A4"/>
          </p15:clr>
        </p15:guide>
        <p15:guide id="10" orient="horz" pos="3094">
          <p15:clr>
            <a:srgbClr val="A4A3A4"/>
          </p15:clr>
        </p15:guide>
        <p15:guide id="11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F48CC"/>
    <a:srgbClr val="1C5D9C"/>
    <a:srgbClr val="FF5050"/>
    <a:srgbClr val="2705F5"/>
    <a:srgbClr val="F37278"/>
    <a:srgbClr val="2173DC"/>
    <a:srgbClr val="0C5ADC"/>
    <a:srgbClr val="297DD3"/>
    <a:srgbClr val="FF66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9" autoAdjust="0"/>
    <p:restoredTop sz="60714" autoAdjust="0"/>
  </p:normalViewPr>
  <p:slideViewPr>
    <p:cSldViewPr snapToGrid="0" snapToObjects="1" showGuides="1">
      <p:cViewPr varScale="1">
        <p:scale>
          <a:sx n="68" d="100"/>
          <a:sy n="68" d="100"/>
        </p:scale>
        <p:origin x="-2874" y="-102"/>
      </p:cViewPr>
      <p:guideLst>
        <p:guide orient="horz" pos="3868"/>
        <p:guide orient="horz" pos="1010"/>
        <p:guide orient="horz" pos="1892"/>
        <p:guide orient="horz" pos="120"/>
        <p:guide orient="horz" pos="1840"/>
        <p:guide orient="horz" pos="4247"/>
        <p:guide orient="horz" pos="2173"/>
        <p:guide orient="horz" pos="3735"/>
        <p:guide orient="horz" pos="93"/>
        <p:guide orient="horz" pos="3094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-187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52C7F-5FEC-2E4D-80AA-BF666F276660}" type="datetime1">
              <a:rPr lang="en-US" smtClean="0"/>
              <a:pPr/>
              <a:t>7/28/2015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FC9DB-9ECF-B642-8708-6B2248F1BA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10923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9DE02-E791-1340-B4FF-3939EE33ADCD}" type="datetime1">
              <a:rPr lang="en-US" smtClean="0"/>
              <a:pPr/>
              <a:t>7/28/2015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B2ECF-EB76-B54F-9C26-F0E74F1A8F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2408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嗨 大家好</a:t>
            </a:r>
            <a:endParaRPr lang="en-US" altLang="zh-TW" dirty="0" smtClean="0"/>
          </a:p>
          <a:p>
            <a:r>
              <a:rPr lang="zh-TW" altLang="en-US" dirty="0" smtClean="0"/>
              <a:t>我今天要介紹一個在機器學習領域裡很有名的演算法，叫做</a:t>
            </a:r>
            <a:r>
              <a:rPr lang="en-US" altLang="zh-TW" dirty="0" smtClean="0"/>
              <a:t>Adaptive boosting</a:t>
            </a:r>
          </a:p>
          <a:p>
            <a:r>
              <a:rPr lang="en-US" altLang="zh-TW" dirty="0" err="1" smtClean="0"/>
              <a:t>Adaboost</a:t>
            </a:r>
            <a:r>
              <a:rPr lang="zh-TW" altLang="en-US" dirty="0" smtClean="0"/>
              <a:t>，那今天為什麼要介紹這個題目呢，因為，我們的行車紀錄器像是</a:t>
            </a:r>
            <a:r>
              <a:rPr lang="en-US" altLang="zh-TW" dirty="0" smtClean="0"/>
              <a:t>IDVR,</a:t>
            </a:r>
            <a:r>
              <a:rPr lang="en-US" altLang="zh-TW" baseline="0" dirty="0" smtClean="0"/>
              <a:t> GDR4X</a:t>
            </a:r>
            <a:r>
              <a:rPr lang="zh-TW" altLang="en-US" baseline="0" dirty="0" smtClean="0"/>
              <a:t>的前車碰撞系統</a:t>
            </a:r>
            <a:endParaRPr lang="en-US" altLang="zh-TW" dirty="0" smtClean="0"/>
          </a:p>
          <a:p>
            <a:r>
              <a:rPr lang="zh-TW" altLang="en-US" dirty="0" smtClean="0"/>
              <a:t>上面的車輛偵測技術就是使用這個演算法來完成</a:t>
            </a:r>
            <a:endParaRPr lang="en-US" altLang="zh-TW" dirty="0" smtClean="0"/>
          </a:p>
          <a:p>
            <a:r>
              <a:rPr lang="zh-TW" altLang="en-US" dirty="0" smtClean="0"/>
              <a:t>的，那我最後也會介紹如何使用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來做</a:t>
            </a:r>
            <a:r>
              <a:rPr lang="en-US" altLang="zh-TW" dirty="0" smtClean="0"/>
              <a:t>vehicle detection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73960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接下來會介紹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演算法</a:t>
            </a:r>
            <a:endParaRPr lang="en-US" altLang="zh-TW" dirty="0" smtClean="0"/>
          </a:p>
          <a:p>
            <a:r>
              <a:rPr lang="en-US" altLang="zh-TW" dirty="0" err="1" smtClean="0"/>
              <a:t>adaboost</a:t>
            </a:r>
            <a:r>
              <a:rPr lang="zh-TW" altLang="en-US" dirty="0" smtClean="0"/>
              <a:t>能幫我們做什麼</a:t>
            </a:r>
            <a:endParaRPr lang="en-US" altLang="zh-TW" dirty="0" smtClean="0"/>
          </a:p>
          <a:p>
            <a:r>
              <a:rPr lang="zh-TW" altLang="en-US" dirty="0" smtClean="0"/>
              <a:t>以及這個演算法的重要元素的細節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98939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有一種在機器學習中很基本的問題，叫做二元分類問題</a:t>
            </a:r>
            <a:endParaRPr lang="en-US" altLang="zh-TW" dirty="0" smtClean="0"/>
          </a:p>
          <a:p>
            <a:r>
              <a:rPr lang="zh-TW" altLang="en-US" dirty="0" smtClean="0"/>
              <a:t>簡單的說，就是想要讓機器回答一些是非題，像是這是不是一根香蕉，答案只有是和不是</a:t>
            </a:r>
            <a:endParaRPr lang="en-US" altLang="zh-TW" dirty="0" smtClean="0"/>
          </a:p>
          <a:p>
            <a:r>
              <a:rPr lang="zh-TW" altLang="en-US" dirty="0" smtClean="0"/>
              <a:t>還有其他像是 股票會不會長，答案只有兩種 就是漲和跌</a:t>
            </a:r>
            <a:endParaRPr lang="en-US" altLang="zh-TW" dirty="0" smtClean="0"/>
          </a:p>
          <a:p>
            <a:r>
              <a:rPr lang="zh-TW" altLang="en-US" dirty="0" smtClean="0"/>
              <a:t>這是不是一封垃圾郵件，還有今天睡眠品質好不好，這些都屬於二元分類的問題</a:t>
            </a:r>
            <a:endParaRPr lang="en-US" altLang="zh-TW" dirty="0" smtClean="0"/>
          </a:p>
          <a:p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我們會給電腦一筆資料，然後電腦使用分類器去回答說這筆資料是屬於哪一類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下面這些圖片，是一些二元分類器的例子，在</a:t>
            </a:r>
            <a:r>
              <a:rPr lang="en-US" altLang="zh-TW" dirty="0" smtClean="0"/>
              <a:t>2D</a:t>
            </a:r>
            <a:r>
              <a:rPr lang="zh-TW" altLang="en-US" dirty="0" smtClean="0"/>
              <a:t>的資料平面上，圓形和三角形是兩種不同的資料，圓形可能代表是香蕉的圖片，三角形代表不是香蕉的圖片</a:t>
            </a:r>
            <a:endParaRPr lang="en-US" altLang="zh-TW" dirty="0" smtClean="0"/>
          </a:p>
          <a:p>
            <a:r>
              <a:rPr lang="zh-TW" altLang="en-US" dirty="0" smtClean="0"/>
              <a:t>一個二元分類器是一條分隔線，能把資料平面分類成藍色和紅色區域</a:t>
            </a:r>
            <a:endParaRPr lang="en-US" altLang="zh-TW" dirty="0" smtClean="0"/>
          </a:p>
          <a:p>
            <a:r>
              <a:rPr lang="zh-TW" altLang="en-US" dirty="0" smtClean="0"/>
              <a:t>要解決二元分類問題，我們的目標就是要找到一條很好的分隔線，能正確的分割圓形 和 三角形的資料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2159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裡面，有一個專門負責找到那些分隔線的演算法，叫做</a:t>
            </a:r>
            <a:r>
              <a:rPr lang="en-US" altLang="zh-TW" dirty="0" smtClean="0"/>
              <a:t>weak classifier learner</a:t>
            </a:r>
            <a:r>
              <a:rPr lang="zh-TW" altLang="en-US" dirty="0" smtClean="0"/>
              <a:t>，只要給他兩種類別的</a:t>
            </a:r>
            <a:r>
              <a:rPr lang="zh-TW" altLang="en-US" baseline="0" dirty="0" smtClean="0"/>
              <a:t>資料他就能</a:t>
            </a:r>
            <a:endParaRPr lang="en-US" altLang="zh-TW" baseline="0" dirty="0" smtClean="0"/>
          </a:p>
          <a:p>
            <a:r>
              <a:rPr lang="zh-TW" altLang="en-US" baseline="0" dirty="0" smtClean="0"/>
              <a:t>找到從中找到分類的方法，</a:t>
            </a:r>
            <a:r>
              <a:rPr lang="zh-TW" altLang="en-US" dirty="0" smtClean="0"/>
              <a:t>就像是之前範例的那個小孩，只要讓他看一些香蕉的圖片 和不是香蕉的圖片，他</a:t>
            </a:r>
            <a:endParaRPr lang="en-US" altLang="zh-TW" dirty="0" smtClean="0"/>
          </a:p>
          <a:p>
            <a:r>
              <a:rPr lang="zh-TW" altLang="en-US" dirty="0" smtClean="0"/>
              <a:t>就能夠找到一些分類香蕉的簡單規則</a:t>
            </a:r>
            <a:endParaRPr lang="en-US" altLang="zh-TW" dirty="0" smtClean="0"/>
          </a:p>
          <a:p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所以他是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裡面的一個</a:t>
            </a:r>
            <a:r>
              <a:rPr lang="en-US" altLang="zh-TW" dirty="0" smtClean="0"/>
              <a:t>base algorithm</a:t>
            </a:r>
            <a:r>
              <a:rPr lang="zh-TW" altLang="en-US" dirty="0" smtClean="0"/>
              <a:t>，因為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是在基於這個演算法之上再建構的演算法</a:t>
            </a:r>
            <a:endParaRPr lang="en-US" altLang="zh-TW" dirty="0" smtClean="0"/>
          </a:p>
          <a:p>
            <a:r>
              <a:rPr lang="zh-TW" altLang="en-US" dirty="0" smtClean="0"/>
              <a:t>通常會使用別的機器學習方法來實作</a:t>
            </a:r>
            <a:endParaRPr lang="en-US" altLang="zh-TW" dirty="0" smtClean="0"/>
          </a:p>
          <a:p>
            <a:r>
              <a:rPr lang="zh-TW" altLang="en-US" dirty="0" smtClean="0"/>
              <a:t>那甚麼樣子的演算法能來當作</a:t>
            </a:r>
            <a:r>
              <a:rPr lang="en-US" altLang="zh-TW" dirty="0" smtClean="0"/>
              <a:t>base</a:t>
            </a:r>
            <a:r>
              <a:rPr lang="en-US" altLang="zh-TW" baseline="0" dirty="0" smtClean="0"/>
              <a:t> algorithm?</a:t>
            </a:r>
            <a:r>
              <a:rPr lang="zh-TW" altLang="en-US" baseline="0" dirty="0" smtClean="0"/>
              <a:t> </a:t>
            </a:r>
            <a:r>
              <a:rPr lang="zh-TW" altLang="en-US" dirty="0" smtClean="0"/>
              <a:t>條件只要學習時能夠把資料的重要性也考慮進去，就像是那個小孩能特別的去注意比較大張的圖片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這邊介紹一個很簡單的</a:t>
            </a:r>
            <a:r>
              <a:rPr lang="en-US" altLang="zh-TW" dirty="0" smtClean="0"/>
              <a:t>base algorithm</a:t>
            </a:r>
            <a:r>
              <a:rPr lang="zh-TW" altLang="en-US" dirty="0" smtClean="0"/>
              <a:t>，它叫做</a:t>
            </a:r>
            <a:r>
              <a:rPr lang="en-US" altLang="zh-TW" dirty="0" smtClean="0"/>
              <a:t>decision stump</a:t>
            </a:r>
            <a:r>
              <a:rPr lang="zh-TW" altLang="en-US" dirty="0" smtClean="0"/>
              <a:t>，他的概念是說 通常我們的資料都有很多維度的特徵</a:t>
            </a:r>
            <a:endParaRPr lang="en-US" altLang="zh-TW" dirty="0" smtClean="0"/>
          </a:p>
          <a:p>
            <a:r>
              <a:rPr lang="en-US" altLang="zh-TW" dirty="0" smtClean="0"/>
              <a:t>Decision stump</a:t>
            </a:r>
            <a:r>
              <a:rPr lang="zh-TW" altLang="en-US" dirty="0" smtClean="0"/>
              <a:t>一次只看資料的其中一個特徵去做分類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數學表示如下 決定了三個參數就能決定一個</a:t>
            </a:r>
            <a:r>
              <a:rPr lang="en-US" altLang="zh-TW" dirty="0" smtClean="0"/>
              <a:t>decision stump</a:t>
            </a:r>
            <a:r>
              <a:rPr lang="zh-TW" altLang="en-US" dirty="0" smtClean="0"/>
              <a:t>，分別是 </a:t>
            </a:r>
            <a:r>
              <a:rPr lang="en-US" altLang="zh-TW" dirty="0" smtClean="0"/>
              <a:t>xi</a:t>
            </a:r>
            <a:r>
              <a:rPr lang="zh-TW" altLang="en-US" dirty="0" smtClean="0"/>
              <a:t>代表是第</a:t>
            </a:r>
            <a:r>
              <a:rPr lang="en-US" altLang="zh-TW" dirty="0" err="1" smtClean="0"/>
              <a:t>i</a:t>
            </a:r>
            <a:r>
              <a:rPr lang="zh-TW" altLang="en-US" dirty="0" smtClean="0"/>
              <a:t>個特徵，</a:t>
            </a:r>
            <a:endParaRPr lang="en-US" altLang="zh-TW" dirty="0" smtClean="0"/>
          </a:p>
          <a:p>
            <a:r>
              <a:rPr lang="zh-TW" altLang="en-US" dirty="0" smtClean="0"/>
              <a:t>門檻值和哪個方向為正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2</a:t>
            </a:r>
            <a:r>
              <a:rPr lang="zh-TW" altLang="en-US" dirty="0" smtClean="0"/>
              <a:t>維的資料上面，如果選到的是</a:t>
            </a:r>
            <a:r>
              <a:rPr lang="en-US" altLang="zh-TW" dirty="0" smtClean="0"/>
              <a:t>x1</a:t>
            </a:r>
            <a:r>
              <a:rPr lang="zh-TW" altLang="en-US" dirty="0" smtClean="0"/>
              <a:t>這個特徵，那他就是一條垂直的線，如果選到</a:t>
            </a:r>
            <a:r>
              <a:rPr lang="en-US" altLang="zh-TW" dirty="0" smtClean="0"/>
              <a:t>x2</a:t>
            </a:r>
            <a:r>
              <a:rPr lang="zh-TW" altLang="en-US" dirty="0" smtClean="0"/>
              <a:t>的話 那他就是一個水平的線</a:t>
            </a:r>
            <a:endParaRPr lang="en-US" altLang="zh-TW" dirty="0" smtClean="0"/>
          </a:p>
          <a:p>
            <a:r>
              <a:rPr lang="zh-TW" altLang="en-US" dirty="0" smtClean="0"/>
              <a:t>門檻值</a:t>
            </a:r>
            <a:r>
              <a:rPr lang="en-US" altLang="zh-TW" dirty="0" smtClean="0"/>
              <a:t>theta</a:t>
            </a:r>
            <a:r>
              <a:rPr lang="zh-TW" altLang="en-US" dirty="0" smtClean="0"/>
              <a:t>代表要從哪裡開始切，方向</a:t>
            </a:r>
            <a:r>
              <a:rPr lang="en-US" altLang="zh-TW" dirty="0" smtClean="0"/>
              <a:t>s</a:t>
            </a:r>
            <a:r>
              <a:rPr lang="zh-TW" altLang="en-US" dirty="0" smtClean="0"/>
              <a:t>代表從哪個方向為</a:t>
            </a:r>
            <a:r>
              <a:rPr lang="en-US" altLang="zh-TW" dirty="0" smtClean="0"/>
              <a:t>+</a:t>
            </a:r>
            <a:r>
              <a:rPr lang="zh-TW" altLang="en-US" dirty="0" smtClean="0"/>
              <a:t>那個方向為</a:t>
            </a:r>
            <a:r>
              <a:rPr lang="en-US" altLang="zh-TW" dirty="0" smtClean="0"/>
              <a:t>-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1386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這邊是一個</a:t>
            </a:r>
            <a:r>
              <a:rPr lang="en-US" altLang="zh-TW" dirty="0" smtClean="0"/>
              <a:t>decision</a:t>
            </a:r>
            <a:r>
              <a:rPr lang="en-US" altLang="zh-TW" baseline="0" dirty="0" smtClean="0"/>
              <a:t> stump</a:t>
            </a:r>
            <a:r>
              <a:rPr lang="zh-TW" altLang="en-US" baseline="0" dirty="0" smtClean="0"/>
              <a:t>實際上的範例</a:t>
            </a:r>
            <a:endParaRPr lang="en-US" altLang="zh-TW" baseline="0" dirty="0" smtClean="0"/>
          </a:p>
          <a:p>
            <a:r>
              <a:rPr lang="zh-TW" altLang="en-US" baseline="0" dirty="0" smtClean="0"/>
              <a:t>如果有一個能預測我們睡眠品質好壞的系統，那他的輸入資料包含兩個特徵</a:t>
            </a:r>
            <a:endParaRPr lang="en-US" altLang="zh-TW" baseline="0" dirty="0" smtClean="0"/>
          </a:p>
          <a:p>
            <a:r>
              <a:rPr lang="zh-TW" altLang="en-US" baseline="0" dirty="0" smtClean="0"/>
              <a:t>第一個是睡眠的時數，第二個是翻身的次數</a:t>
            </a:r>
            <a:endParaRPr lang="en-US" altLang="zh-TW" baseline="0" dirty="0" smtClean="0"/>
          </a:p>
          <a:p>
            <a:r>
              <a:rPr lang="zh-TW" altLang="en-US" baseline="0" dirty="0" smtClean="0"/>
              <a:t>輸出結果就是 好和不好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zh-TW" altLang="en-US" dirty="0" smtClean="0"/>
              <a:t>第一個</a:t>
            </a:r>
            <a:r>
              <a:rPr lang="en-US" altLang="zh-TW" dirty="0" smtClean="0"/>
              <a:t>decision stump</a:t>
            </a:r>
            <a:r>
              <a:rPr lang="zh-TW" altLang="en-US" dirty="0" smtClean="0"/>
              <a:t> 規則如下</a:t>
            </a:r>
            <a:endParaRPr lang="en-US" altLang="zh-TW" dirty="0" smtClean="0"/>
          </a:p>
          <a:p>
            <a:r>
              <a:rPr lang="zh-TW" altLang="en-US" dirty="0" smtClean="0"/>
              <a:t>只要睡眠時數大於</a:t>
            </a:r>
            <a:r>
              <a:rPr lang="en-US" altLang="zh-TW" dirty="0" smtClean="0"/>
              <a:t>7</a:t>
            </a:r>
            <a:r>
              <a:rPr lang="zh-TW" altLang="en-US" dirty="0" smtClean="0"/>
              <a:t>個小時，就把他分類成好，小於七個小時就把他分類成不好</a:t>
            </a:r>
            <a:endParaRPr lang="en-US" altLang="zh-TW" dirty="0" smtClean="0"/>
          </a:p>
          <a:p>
            <a:r>
              <a:rPr lang="zh-TW" altLang="en-US" dirty="0" smtClean="0"/>
              <a:t>可以看到就是一條垂直的分割線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另外一個是 只要翻身次數大於</a:t>
            </a:r>
            <a:r>
              <a:rPr lang="en-US" altLang="zh-TW" dirty="0" smtClean="0"/>
              <a:t>20</a:t>
            </a:r>
            <a:r>
              <a:rPr lang="zh-TW" altLang="en-US" dirty="0" smtClean="0"/>
              <a:t>次 就把他分類成不好，小於的話就把他分類成好</a:t>
            </a:r>
            <a:endParaRPr lang="en-US" altLang="zh-TW" dirty="0" smtClean="0"/>
          </a:p>
          <a:p>
            <a:r>
              <a:rPr lang="en-US" altLang="zh-TW" dirty="0" smtClean="0"/>
              <a:t>decision stump</a:t>
            </a:r>
            <a:r>
              <a:rPr lang="zh-TW" altLang="en-US" dirty="0" smtClean="0"/>
              <a:t>演算法 就是根據現有的資料，找到是個最好的分割位置，使得他的分類錯誤最少，但是只能使用垂直或水平的線， </a:t>
            </a:r>
            <a:endParaRPr lang="en-US" altLang="zh-TW" dirty="0" smtClean="0"/>
          </a:p>
          <a:p>
            <a:r>
              <a:rPr lang="zh-TW" altLang="en-US" dirty="0" smtClean="0"/>
              <a:t>但是大概能夠看的出來，如果只能用垂直或是水平的分隔線來分成兩類的話，永遠沒辦法將圓形和三角形完美的分開</a:t>
            </a:r>
            <a:endParaRPr lang="en-US" altLang="zh-TW" dirty="0" smtClean="0"/>
          </a:p>
          <a:p>
            <a:r>
              <a:rPr lang="zh-TW" altLang="en-US" dirty="0" smtClean="0"/>
              <a:t>總是會有一些錯誤，所以找到的通常是一些弱的分類方法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1386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為什麼我們要用那些很弱的分類方法呢，他有幾個好處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第一個就是 他分類的方法很簡單，越是簡單的方法，對資料的敏感程度也越低，發生過度適應資料的可能性也會降低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第二是他會非常快速，可能在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training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的時候很快速，例如剛剛說的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decision stump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的方法做得好的話，能夠在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O(d*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Nlog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(N))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，除此之外，在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detection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的時候計算也非常快速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但是他的缺點很明顯，就是不夠準確，一般來說一個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weak classifier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的正確性只比丟亂猜的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50%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還好一點點而已，下面這條犯錯機率的線段，弱分類器的範圍大約在這邊，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那強分類器的範圍在這邊，犯錯率很低，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當然，我們實務上沒辦法直接拿弱分類器來用，我們還是必須要想法辦得到比較精準的分類結果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Adaboost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演算的作用 就是在說如何將一群弱的分類器，並且使用某種方法把他們結合起來成為一個強的分類器的過程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87975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Boosting </a:t>
            </a:r>
            <a:r>
              <a:rPr lang="zh-TW" altLang="en-US" dirty="0" smtClean="0"/>
              <a:t>演算法中最重要的精神就是他相信眾人的智慧會超越個人的智慧，如果只用黃色的水果是香蕉，這樣的規則是不夠的，需要有很多其他規則結合再一起，</a:t>
            </a:r>
            <a:endParaRPr lang="en-US" altLang="zh-TW" dirty="0" smtClean="0"/>
          </a:p>
          <a:p>
            <a:r>
              <a:rPr lang="zh-TW" altLang="en-US" dirty="0" smtClean="0"/>
              <a:t>才能夠比較完整的描述一根香蕉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所以一些中文的翻譯將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翻譯成皮匠法，是取其三個臭皮匠 勝過一個諸葛亮的意思，下面的例子能夠說明為什麼三個臭皮匠能勝過一個諸葛亮，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假如有一個二元分類器的問題，左邊是使用一個強的分類器大</a:t>
            </a:r>
            <a:r>
              <a:rPr lang="en-US" altLang="zh-TW" dirty="0" smtClean="0"/>
              <a:t>G</a:t>
            </a:r>
            <a:r>
              <a:rPr lang="zh-TW" altLang="en-US" dirty="0" smtClean="0"/>
              <a:t>去回答，右邊是用三個弱的分類器，並且讓他們各自回答答案，之後再將它們的答案結果全部加起來，</a:t>
            </a:r>
            <a:endParaRPr lang="en-US" altLang="zh-TW" dirty="0" smtClean="0"/>
          </a:p>
          <a:p>
            <a:r>
              <a:rPr lang="zh-TW" altLang="en-US" dirty="0" smtClean="0"/>
              <a:t>也就是類似讓他們投票，看最後是投</a:t>
            </a:r>
            <a:r>
              <a:rPr lang="en-US" altLang="zh-TW" dirty="0" smtClean="0"/>
              <a:t>yes</a:t>
            </a:r>
            <a:r>
              <a:rPr lang="zh-TW" altLang="en-US" dirty="0" smtClean="0"/>
              <a:t>的人多 還是</a:t>
            </a:r>
            <a:r>
              <a:rPr lang="en-US" altLang="zh-TW" dirty="0" smtClean="0"/>
              <a:t>no</a:t>
            </a:r>
            <a:r>
              <a:rPr lang="zh-TW" altLang="en-US" dirty="0" smtClean="0"/>
              <a:t>的人多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下面這個大的框框代表這個二元分類問題的所有可能的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，中間的紅點是大</a:t>
            </a:r>
            <a:r>
              <a:rPr lang="en-US" altLang="zh-TW" dirty="0" smtClean="0"/>
              <a:t>G</a:t>
            </a:r>
            <a:r>
              <a:rPr lang="zh-TW" altLang="en-US" dirty="0" smtClean="0"/>
              <a:t>會犯錯誤的地方，相對的 右邊這三個區域是 三個弱的分類器會犯錯的地方，雖然每個弱分類器會犯錯誤的</a:t>
            </a:r>
            <a:endParaRPr lang="en-US" altLang="zh-TW" dirty="0" smtClean="0"/>
          </a:p>
          <a:p>
            <a:r>
              <a:rPr lang="zh-TW" altLang="en-US" dirty="0" smtClean="0"/>
              <a:t>區域都比右邊得來的大，但是當三個人用投票方式合起來的時候，他們的表現會變成永遠都不會犯錯，原因是當其中一個人犯了錯 另外兩個人會把他更正回來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所以總和來說 右邊的表現 將會比左邊的還要好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17158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可是實際上也不是隨便找三個弱的分類器就可以贏過強分類器，如果我們找到的三個人 他們的同質性太高，也就是他們可能犯了同樣的錯誤，那這樣子</a:t>
            </a:r>
            <a:endParaRPr lang="en-US" altLang="zh-TW" dirty="0" smtClean="0"/>
          </a:p>
          <a:p>
            <a:r>
              <a:rPr lang="zh-TW" altLang="en-US" dirty="0" smtClean="0"/>
              <a:t>三個總和的結果，就會比左邊只有一個強分類器還來的差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所以這告訴我們一件事情，就是雖然眾人的智慧會超越個人的智慧，但是選出來的這些人，必須要有一些差異性才行，也就是說要有一點不一樣才行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17158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所以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是如何能夠挑選到那些有點不一樣的弱分類器呢，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首先我們將原本的資料，再多加上一個他們的權重，代表這筆資料的重要性，第一輪我們將這些資料餵給</a:t>
            </a:r>
            <a:r>
              <a:rPr lang="en-US" altLang="zh-TW" dirty="0" smtClean="0"/>
              <a:t>classifier learner</a:t>
            </a:r>
            <a:r>
              <a:rPr lang="zh-TW" altLang="en-US" dirty="0" smtClean="0"/>
              <a:t>，請他去學會第一個分類器小</a:t>
            </a:r>
            <a:r>
              <a:rPr lang="en-US" altLang="zh-TW" dirty="0" smtClean="0"/>
              <a:t>g1</a:t>
            </a:r>
          </a:p>
          <a:p>
            <a:r>
              <a:rPr lang="zh-TW" altLang="en-US" dirty="0" smtClean="0"/>
              <a:t>然後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演算法，就會根據</a:t>
            </a:r>
            <a:r>
              <a:rPr lang="en-US" altLang="zh-TW" dirty="0" smtClean="0"/>
              <a:t>g1</a:t>
            </a:r>
            <a:r>
              <a:rPr lang="zh-TW" altLang="en-US" dirty="0" smtClean="0"/>
              <a:t>他的表現去調整資料的權重，目的是為了要得到有一點不一樣的分類器，所以調整權重的方法是將那些</a:t>
            </a:r>
            <a:r>
              <a:rPr lang="en-US" altLang="zh-TW" dirty="0" smtClean="0"/>
              <a:t>g1</a:t>
            </a:r>
            <a:r>
              <a:rPr lang="zh-TW" altLang="en-US" dirty="0" smtClean="0"/>
              <a:t>做對的資料的權重</a:t>
            </a:r>
            <a:endParaRPr lang="en-US" altLang="zh-TW" dirty="0" smtClean="0"/>
          </a:p>
          <a:p>
            <a:r>
              <a:rPr lang="zh-TW" altLang="en-US" dirty="0" smtClean="0"/>
              <a:t>調小，然後將</a:t>
            </a:r>
            <a:r>
              <a:rPr lang="en-US" altLang="zh-TW" dirty="0" smtClean="0"/>
              <a:t>g1</a:t>
            </a:r>
            <a:r>
              <a:rPr lang="zh-TW" altLang="en-US" dirty="0" smtClean="0"/>
              <a:t>做錯的那些資料權重調大，這樣一來</a:t>
            </a:r>
            <a:r>
              <a:rPr lang="en-US" altLang="zh-TW" dirty="0" smtClean="0"/>
              <a:t>classifier learner</a:t>
            </a:r>
            <a:r>
              <a:rPr lang="zh-TW" altLang="en-US" dirty="0" smtClean="0"/>
              <a:t>就不可能再選到</a:t>
            </a:r>
            <a:r>
              <a:rPr lang="en-US" altLang="zh-TW" dirty="0" smtClean="0"/>
              <a:t>g1</a:t>
            </a:r>
            <a:r>
              <a:rPr lang="zh-TW" altLang="en-US" dirty="0" smtClean="0"/>
              <a:t>，第二輪的時候，將新調整過權重的資料再餵給演算法，就會得到</a:t>
            </a:r>
            <a:r>
              <a:rPr lang="en-US" altLang="zh-TW" dirty="0" smtClean="0"/>
              <a:t>g2</a:t>
            </a:r>
            <a:r>
              <a:rPr lang="zh-TW" altLang="en-US" dirty="0" smtClean="0"/>
              <a:t>，</a:t>
            </a:r>
            <a:r>
              <a:rPr lang="en-US" altLang="zh-TW" dirty="0" smtClean="0"/>
              <a:t>g2</a:t>
            </a:r>
            <a:r>
              <a:rPr lang="zh-TW" altLang="en-US" dirty="0" smtClean="0"/>
              <a:t>將會更加注重在那些</a:t>
            </a:r>
            <a:r>
              <a:rPr lang="en-US" altLang="zh-TW" dirty="0" smtClean="0"/>
              <a:t>g1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每一輪就是 學會一個分類器 就根據他的表現去更新資料，在去學下一個分類器，直到</a:t>
            </a:r>
            <a:r>
              <a:rPr lang="en-US" altLang="zh-TW" dirty="0" smtClean="0"/>
              <a:t>N</a:t>
            </a:r>
            <a:r>
              <a:rPr lang="zh-TW" altLang="en-US" dirty="0" smtClean="0"/>
              <a:t>輪 就會得到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個有點差異的分類器了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52877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一開始的時候 把每筆資料的的權重都設定一樣，是</a:t>
            </a:r>
            <a:r>
              <a:rPr lang="en-US" altLang="zh-TW" dirty="0" smtClean="0"/>
              <a:t>1/N</a:t>
            </a:r>
            <a:r>
              <a:rPr lang="zh-TW" altLang="en-US" dirty="0" smtClean="0"/>
              <a:t>，然後呢當</a:t>
            </a:r>
            <a:r>
              <a:rPr lang="en-US" altLang="zh-TW" dirty="0" smtClean="0"/>
              <a:t>classifier</a:t>
            </a:r>
            <a:r>
              <a:rPr lang="en-US" altLang="zh-TW" baseline="0" dirty="0" smtClean="0"/>
              <a:t> learner</a:t>
            </a:r>
            <a:r>
              <a:rPr lang="zh-TW" altLang="en-US" baseline="0" dirty="0" smtClean="0"/>
              <a:t>學會一個</a:t>
            </a:r>
            <a:r>
              <a:rPr lang="en-US" altLang="zh-TW" baseline="0" dirty="0" err="1" smtClean="0"/>
              <a:t>gt</a:t>
            </a:r>
            <a:r>
              <a:rPr lang="zh-TW" altLang="en-US" baseline="0" dirty="0" smtClean="0"/>
              <a:t>的時候，</a:t>
            </a:r>
            <a:endParaRPr lang="en-US" altLang="zh-TW" baseline="0" dirty="0" smtClean="0"/>
          </a:p>
          <a:p>
            <a:r>
              <a:rPr lang="zh-TW" altLang="en-US" baseline="0" dirty="0" smtClean="0"/>
              <a:t>我們會根據他的表現去調整每個資料的權重，</a:t>
            </a:r>
            <a:r>
              <a:rPr lang="en-US" altLang="zh-TW" baseline="0" dirty="0" err="1" smtClean="0"/>
              <a:t>adaboost</a:t>
            </a:r>
            <a:r>
              <a:rPr lang="zh-TW" altLang="en-US" baseline="0" dirty="0" smtClean="0"/>
              <a:t>的作者定義了一個</a:t>
            </a:r>
            <a:r>
              <a:rPr lang="en-US" altLang="zh-TW" baseline="0" dirty="0" smtClean="0"/>
              <a:t>scale factor</a:t>
            </a:r>
            <a:r>
              <a:rPr lang="zh-TW" altLang="en-US" baseline="0" dirty="0" smtClean="0"/>
              <a:t> ，這個</a:t>
            </a:r>
            <a:r>
              <a:rPr lang="en-US" altLang="zh-TW" baseline="0" dirty="0" smtClean="0"/>
              <a:t>scale factor</a:t>
            </a:r>
            <a:r>
              <a:rPr lang="zh-TW" altLang="en-US" baseline="0" dirty="0" smtClean="0"/>
              <a:t>和</a:t>
            </a:r>
            <a:r>
              <a:rPr lang="en-US" altLang="zh-TW" baseline="0" dirty="0" err="1" smtClean="0"/>
              <a:t>gt</a:t>
            </a:r>
            <a:r>
              <a:rPr lang="zh-TW" altLang="en-US" baseline="0" dirty="0" smtClean="0"/>
              <a:t>的</a:t>
            </a:r>
            <a:r>
              <a:rPr lang="en-US" altLang="zh-TW" baseline="0" dirty="0" smtClean="0"/>
              <a:t>error</a:t>
            </a:r>
            <a:r>
              <a:rPr lang="zh-TW" altLang="en-US" baseline="0" dirty="0" smtClean="0"/>
              <a:t>有關，</a:t>
            </a:r>
            <a:endParaRPr lang="en-US" altLang="zh-TW" baseline="0" dirty="0" smtClean="0"/>
          </a:p>
          <a:p>
            <a:r>
              <a:rPr lang="en-US" altLang="zh-TW" baseline="0" dirty="0" err="1" smtClean="0"/>
              <a:t>Adaboost</a:t>
            </a:r>
            <a:r>
              <a:rPr lang="zh-TW" altLang="en-US" baseline="0" dirty="0" smtClean="0"/>
              <a:t>會將那些做錯的</a:t>
            </a:r>
            <a:r>
              <a:rPr lang="en-US" altLang="zh-TW" baseline="0" dirty="0" smtClean="0"/>
              <a:t>data</a:t>
            </a:r>
            <a:r>
              <a:rPr lang="zh-TW" altLang="en-US" baseline="0" dirty="0" smtClean="0"/>
              <a:t>的權重，都乘上這個</a:t>
            </a:r>
            <a:r>
              <a:rPr lang="en-US" altLang="zh-TW" baseline="0" dirty="0" smtClean="0"/>
              <a:t>scale factor</a:t>
            </a:r>
            <a:r>
              <a:rPr lang="zh-TW" altLang="en-US" baseline="0" dirty="0" smtClean="0"/>
              <a:t>，那些做對的</a:t>
            </a:r>
            <a:r>
              <a:rPr lang="en-US" altLang="zh-TW" baseline="0" dirty="0" smtClean="0"/>
              <a:t>data</a:t>
            </a:r>
            <a:r>
              <a:rPr lang="zh-TW" altLang="en-US" baseline="0" dirty="0" smtClean="0"/>
              <a:t> 通通都除上這個</a:t>
            </a:r>
            <a:r>
              <a:rPr lang="en-US" altLang="zh-TW" baseline="0" dirty="0" smtClean="0"/>
              <a:t>factor</a:t>
            </a:r>
            <a:r>
              <a:rPr lang="zh-TW" altLang="en-US" baseline="0" dirty="0" smtClean="0"/>
              <a:t>，如果</a:t>
            </a:r>
            <a:r>
              <a:rPr lang="en-US" altLang="zh-TW" baseline="0" dirty="0" err="1" smtClean="0"/>
              <a:t>gt</a:t>
            </a:r>
            <a:r>
              <a:rPr lang="zh-TW" altLang="en-US" baseline="0" dirty="0" smtClean="0"/>
              <a:t>的</a:t>
            </a:r>
            <a:r>
              <a:rPr lang="en-US" altLang="zh-TW" baseline="0" dirty="0" smtClean="0"/>
              <a:t>error</a:t>
            </a:r>
            <a:r>
              <a:rPr lang="zh-TW" altLang="en-US" baseline="0" dirty="0" smtClean="0"/>
              <a:t>比</a:t>
            </a:r>
            <a:r>
              <a:rPr lang="en-US" altLang="zh-TW" baseline="0" dirty="0" smtClean="0"/>
              <a:t>1/2</a:t>
            </a:r>
          </a:p>
          <a:p>
            <a:r>
              <a:rPr lang="zh-TW" altLang="en-US" baseline="0" dirty="0" smtClean="0"/>
              <a:t>還要小或是相等的話，那</a:t>
            </a:r>
            <a:r>
              <a:rPr lang="en-US" altLang="zh-TW" baseline="0" dirty="0" smtClean="0"/>
              <a:t>scale factor</a:t>
            </a:r>
            <a:r>
              <a:rPr lang="zh-TW" altLang="en-US" baseline="0" dirty="0" smtClean="0"/>
              <a:t>就會大於等於</a:t>
            </a:r>
            <a:r>
              <a:rPr lang="en-US" altLang="zh-TW" baseline="0" dirty="0" smtClean="0"/>
              <a:t>1</a:t>
            </a:r>
            <a:r>
              <a:rPr lang="zh-TW" altLang="en-US" baseline="0" dirty="0" smtClean="0"/>
              <a:t>，所以那些錯誤的資料權重真的被放大了，那些正確地被縮小了</a:t>
            </a:r>
            <a:endParaRPr lang="en-US" altLang="zh-TW" baseline="0" dirty="0" smtClean="0"/>
          </a:p>
          <a:p>
            <a:r>
              <a:rPr lang="zh-TW" altLang="en-US" baseline="0" dirty="0" smtClean="0"/>
              <a:t>那就父母把圖片放大縮小的效果是一樣的</a:t>
            </a:r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93305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那剛剛已經說明如何去找到一些有一點不一樣的弱分類器了，那要如何把他們結合再一起，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演算法是採用投票的方法，</a:t>
            </a:r>
            <a:endParaRPr lang="en-US" altLang="zh-TW" dirty="0" smtClean="0"/>
          </a:p>
          <a:p>
            <a:r>
              <a:rPr lang="zh-TW" altLang="en-US" dirty="0" smtClean="0"/>
              <a:t>但是並不是每個人的票數都一樣，而是將每個小</a:t>
            </a:r>
            <a:r>
              <a:rPr lang="en-US" altLang="zh-TW" dirty="0" smtClean="0"/>
              <a:t>g</a:t>
            </a:r>
            <a:r>
              <a:rPr lang="zh-TW" altLang="en-US" dirty="0" smtClean="0"/>
              <a:t>的結果前面在乘上一個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的權重，最後再把他們全部加起來就是最後的結果，那這個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的權重可以看</a:t>
            </a:r>
            <a:endParaRPr lang="en-US" altLang="zh-TW" dirty="0" smtClean="0"/>
          </a:p>
          <a:p>
            <a:r>
              <a:rPr lang="zh-TW" altLang="en-US" dirty="0" smtClean="0"/>
              <a:t>成有多相信這個小</a:t>
            </a:r>
            <a:r>
              <a:rPr lang="en-US" altLang="zh-TW" dirty="0" smtClean="0"/>
              <a:t>g</a:t>
            </a:r>
            <a:r>
              <a:rPr lang="zh-TW" altLang="en-US" dirty="0" smtClean="0"/>
              <a:t>的判斷，如果小</a:t>
            </a:r>
            <a:r>
              <a:rPr lang="en-US" altLang="zh-TW" dirty="0" smtClean="0"/>
              <a:t>g</a:t>
            </a:r>
            <a:r>
              <a:rPr lang="zh-TW" altLang="en-US" dirty="0" smtClean="0"/>
              <a:t>的表現很好，就給他比較高的權重，也就是票數比較多，如果表現不好就給他比較低的權重，</a:t>
            </a:r>
            <a:endParaRPr lang="en-US" altLang="zh-TW" dirty="0" smtClean="0"/>
          </a:p>
          <a:p>
            <a:r>
              <a:rPr lang="zh-TW" altLang="en-US" dirty="0" smtClean="0"/>
              <a:t>而當決定一個小</a:t>
            </a:r>
            <a:r>
              <a:rPr lang="en-US" altLang="zh-TW" dirty="0" smtClean="0"/>
              <a:t>g</a:t>
            </a:r>
            <a:r>
              <a:rPr lang="zh-TW" altLang="en-US" dirty="0" smtClean="0"/>
              <a:t>的時候，我們就會去計算這個小</a:t>
            </a:r>
            <a:r>
              <a:rPr lang="en-US" altLang="zh-TW" dirty="0" smtClean="0"/>
              <a:t>g</a:t>
            </a:r>
            <a:r>
              <a:rPr lang="zh-TW" altLang="en-US" dirty="0" smtClean="0"/>
              <a:t>的表現如何，所以說可以順便將</a:t>
            </a:r>
            <a:r>
              <a:rPr lang="en-US" altLang="zh-TW" dirty="0" smtClean="0"/>
              <a:t>a</a:t>
            </a:r>
            <a:r>
              <a:rPr lang="zh-TW" altLang="en-US" dirty="0" smtClean="0"/>
              <a:t>也一起決定了</a:t>
            </a:r>
            <a:endParaRPr lang="en-US" altLang="zh-TW" dirty="0" smtClean="0"/>
          </a:p>
          <a:p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err="1" smtClean="0"/>
              <a:t>adaboost</a:t>
            </a:r>
            <a:r>
              <a:rPr lang="zh-TW" altLang="en-US" dirty="0" smtClean="0"/>
              <a:t>定義了</a:t>
            </a:r>
            <a:r>
              <a:rPr lang="en-US" altLang="zh-TW" dirty="0" smtClean="0"/>
              <a:t>a</a:t>
            </a:r>
            <a:r>
              <a:rPr lang="zh-TW" altLang="en-US" dirty="0" smtClean="0"/>
              <a:t>是長這樣，和</a:t>
            </a:r>
            <a:r>
              <a:rPr lang="en-US" altLang="zh-TW" dirty="0" smtClean="0"/>
              <a:t>g</a:t>
            </a:r>
            <a:r>
              <a:rPr lang="zh-TW" altLang="en-US" dirty="0" smtClean="0"/>
              <a:t>的</a:t>
            </a:r>
            <a:r>
              <a:rPr lang="en-US" altLang="zh-TW" dirty="0" smtClean="0"/>
              <a:t>error</a:t>
            </a:r>
            <a:r>
              <a:rPr lang="zh-TW" altLang="en-US" dirty="0" smtClean="0"/>
              <a:t>有關，它的物理意義是當</a:t>
            </a:r>
            <a:r>
              <a:rPr lang="en-US" altLang="zh-TW" dirty="0" smtClean="0"/>
              <a:t>g</a:t>
            </a:r>
            <a:r>
              <a:rPr lang="zh-TW" altLang="en-US" dirty="0" smtClean="0"/>
              <a:t>的</a:t>
            </a:r>
            <a:r>
              <a:rPr lang="en-US" altLang="zh-TW" dirty="0" smtClean="0"/>
              <a:t>error</a:t>
            </a:r>
            <a:r>
              <a:rPr lang="zh-TW" altLang="en-US" dirty="0" smtClean="0"/>
              <a:t>越高的時候，</a:t>
            </a:r>
            <a:r>
              <a:rPr lang="en-US" altLang="zh-TW" dirty="0" smtClean="0"/>
              <a:t>a</a:t>
            </a:r>
            <a:r>
              <a:rPr lang="zh-TW" altLang="en-US" dirty="0" smtClean="0"/>
              <a:t>就會變小，當</a:t>
            </a:r>
            <a:r>
              <a:rPr lang="en-US" altLang="zh-TW" dirty="0" smtClean="0"/>
              <a:t>error</a:t>
            </a:r>
            <a:r>
              <a:rPr lang="zh-TW" altLang="en-US" dirty="0" smtClean="0"/>
              <a:t>等於</a:t>
            </a:r>
            <a:r>
              <a:rPr lang="en-US" altLang="zh-TW" dirty="0" smtClean="0"/>
              <a:t>1/2</a:t>
            </a:r>
            <a:r>
              <a:rPr lang="zh-TW" altLang="en-US" dirty="0" smtClean="0"/>
              <a:t>，也就是和亂猜沒兩樣的時候</a:t>
            </a:r>
            <a:endParaRPr lang="en-US" altLang="zh-TW" dirty="0" smtClean="0"/>
          </a:p>
          <a:p>
            <a:r>
              <a:rPr lang="en-US" altLang="zh-TW" dirty="0" smtClean="0"/>
              <a:t>a</a:t>
            </a:r>
            <a:r>
              <a:rPr lang="zh-TW" altLang="en-US" dirty="0" smtClean="0"/>
              <a:t>會等於</a:t>
            </a:r>
            <a:r>
              <a:rPr lang="en-US" altLang="zh-TW" dirty="0" smtClean="0"/>
              <a:t>0</a:t>
            </a:r>
            <a:r>
              <a:rPr lang="zh-TW" altLang="en-US" dirty="0" smtClean="0"/>
              <a:t>也就是一票都不給他，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8229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我今天會從一個很簡單的範例開始介紹，這整個範例的流程，會包含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演算法的重要的觀念在裡面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009599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這個</a:t>
            </a:r>
            <a:r>
              <a:rPr lang="en-US" altLang="zh-TW" dirty="0" smtClean="0"/>
              <a:t>2</a:t>
            </a:r>
            <a:r>
              <a:rPr lang="zh-TW" altLang="en-US" dirty="0" smtClean="0"/>
              <a:t>維的例子可看到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怎麼調整資料的權重，然後學到不同的</a:t>
            </a:r>
            <a:r>
              <a:rPr lang="en-US" altLang="zh-TW" dirty="0" smtClean="0"/>
              <a:t>weak classifier</a:t>
            </a:r>
          </a:p>
          <a:p>
            <a:r>
              <a:rPr lang="zh-TW" altLang="en-US" dirty="0" smtClean="0"/>
              <a:t>首先一開始的時候，每個資料權重都是一樣，然後用</a:t>
            </a:r>
            <a:r>
              <a:rPr lang="en-US" altLang="zh-TW" dirty="0" smtClean="0"/>
              <a:t>decision stump</a:t>
            </a:r>
            <a:r>
              <a:rPr lang="zh-TW" altLang="en-US" dirty="0" smtClean="0"/>
              <a:t>學到第一個</a:t>
            </a:r>
            <a:r>
              <a:rPr lang="en-US" altLang="zh-TW" dirty="0" smtClean="0"/>
              <a:t>classifier</a:t>
            </a:r>
            <a:r>
              <a:rPr lang="zh-TW" altLang="en-US" dirty="0" smtClean="0"/>
              <a:t>，可以看到</a:t>
            </a:r>
            <a:r>
              <a:rPr lang="en-US" altLang="zh-TW" dirty="0" smtClean="0"/>
              <a:t>decision stump</a:t>
            </a:r>
          </a:p>
          <a:p>
            <a:r>
              <a:rPr lang="zh-TW" altLang="en-US" dirty="0" smtClean="0"/>
              <a:t>找到的都是垂直或是水平的分隔線，這條線左邊分成紅色，右邊是藍色，那些做對的點會縮小，做錯的點會放到，之後找到第二個</a:t>
            </a:r>
            <a:endParaRPr lang="en-US" altLang="zh-TW" dirty="0" smtClean="0"/>
          </a:p>
          <a:p>
            <a:r>
              <a:rPr lang="zh-TW" altLang="en-US" dirty="0" smtClean="0"/>
              <a:t>又會調整資料的權重，然後第三條線，最後第四條線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1629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找到的分隔線都是垂直 水平的線，這樣圖可以看到 當一條一條的線加上去的時候，分類邊線的變化</a:t>
            </a:r>
            <a:endParaRPr lang="en-US" altLang="zh-TW" dirty="0" smtClean="0"/>
          </a:p>
          <a:p>
            <a:r>
              <a:rPr lang="zh-TW" altLang="en-US" dirty="0" smtClean="0"/>
              <a:t>第一條線的時候</a:t>
            </a:r>
            <a:endParaRPr lang="en-US" altLang="zh-TW" dirty="0" smtClean="0"/>
          </a:p>
          <a:p>
            <a:r>
              <a:rPr lang="zh-TW" altLang="en-US" dirty="0" smtClean="0"/>
              <a:t>第二條線的時候，雖然結果沒有變化，但已經更改資料的權重了</a:t>
            </a:r>
            <a:endParaRPr lang="en-US" altLang="zh-TW" dirty="0" smtClean="0"/>
          </a:p>
          <a:p>
            <a:r>
              <a:rPr lang="zh-TW" altLang="en-US" dirty="0" smtClean="0"/>
              <a:t>第三條線的時候，可以看到分隔線，已經不是直線了，但還是有一些錯誤</a:t>
            </a:r>
            <a:endParaRPr lang="en-US" altLang="zh-TW" dirty="0" smtClean="0"/>
          </a:p>
          <a:p>
            <a:r>
              <a:rPr lang="zh-TW" altLang="en-US" dirty="0" smtClean="0"/>
              <a:t>直到第四條線的時候，已經完美的將資料分開了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38041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這是個比較複雜的例子，可以看到藍的資料大概是一個圓形，那能不能只用垂直 和水平的分隔線，分出這兩類呢</a:t>
            </a:r>
            <a:endParaRPr lang="en-US" altLang="zh-TW" dirty="0" smtClean="0"/>
          </a:p>
          <a:p>
            <a:r>
              <a:rPr lang="zh-TW" altLang="en-US" dirty="0" smtClean="0"/>
              <a:t>那實際去跑的結果，使用了</a:t>
            </a:r>
            <a:r>
              <a:rPr lang="en-US" altLang="zh-TW" dirty="0" smtClean="0"/>
              <a:t>76</a:t>
            </a:r>
            <a:r>
              <a:rPr lang="zh-TW" altLang="en-US" dirty="0" smtClean="0"/>
              <a:t>個分隔線，能夠將資料分開來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85512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車輛偵測的問題，就是判斷一張圖片是一台車子 或 不是一台車子 所以這也是屬於一個二元分類的問題</a:t>
            </a:r>
            <a:endParaRPr lang="en-US" altLang="zh-TW" dirty="0" smtClean="0"/>
          </a:p>
          <a:p>
            <a:r>
              <a:rPr lang="zh-TW" altLang="en-US" dirty="0" smtClean="0"/>
              <a:t>那我們想要用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演算法來解決這個問題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025221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所以要使用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首先要收集很多資料，我們收集了很多 車子的圖片 和不是車子的圖片，並且把這些圖片標記好他們分類</a:t>
            </a:r>
            <a:endParaRPr lang="en-US" altLang="zh-TW" dirty="0" smtClean="0"/>
          </a:p>
          <a:p>
            <a:r>
              <a:rPr lang="zh-TW" altLang="en-US" dirty="0" smtClean="0"/>
              <a:t>再把他餵進演算法裡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62815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有了資料以後，我們還需要一些簡單的能判斷車子的方法</a:t>
            </a:r>
            <a:endParaRPr lang="en-US" altLang="zh-TW" dirty="0" smtClean="0"/>
          </a:p>
          <a:p>
            <a:r>
              <a:rPr lang="zh-TW" altLang="en-US" dirty="0" smtClean="0"/>
              <a:t>看這個車子的圖片，其實可以想出很多能判斷是不是一輛車子的特徵，像是一輛車子可能有個矩形的外框</a:t>
            </a:r>
            <a:endParaRPr lang="en-US" altLang="zh-TW" dirty="0" smtClean="0"/>
          </a:p>
          <a:p>
            <a:r>
              <a:rPr lang="zh-TW" altLang="en-US" dirty="0" smtClean="0"/>
              <a:t>他可能有很好的對稱性，還有車體裡面的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可能比較高，因為有滿多線條，還可以用車體和背景的一些</a:t>
            </a:r>
            <a:endParaRPr lang="en-US" altLang="zh-TW" dirty="0" smtClean="0"/>
          </a:p>
          <a:p>
            <a:r>
              <a:rPr lang="zh-TW" altLang="en-US" dirty="0" smtClean="0"/>
              <a:t>亮度對比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這些方法都有個特性，就是他們單獨的判斷效果都很容易犯錯，所以它們都算是一種弱的分類器，</a:t>
            </a:r>
            <a:endParaRPr lang="en-US" altLang="zh-TW" dirty="0" smtClean="0"/>
          </a:p>
          <a:p>
            <a:r>
              <a:rPr lang="zh-TW" altLang="en-US" dirty="0" smtClean="0"/>
              <a:t>我們手上有一些弱分類器，而且又有很多車子和不是車子的資料，就可以使用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演算法把一些弱分類器組合成一個強分類器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79746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實際上，我們用的</a:t>
            </a:r>
            <a:r>
              <a:rPr lang="en-US" altLang="zh-TW" dirty="0" smtClean="0"/>
              <a:t>weak classifier</a:t>
            </a:r>
            <a:r>
              <a:rPr lang="zh-TW" altLang="en-US" dirty="0" smtClean="0"/>
              <a:t>是一個叫做</a:t>
            </a:r>
            <a:r>
              <a:rPr lang="en-US" altLang="zh-TW" dirty="0" err="1" smtClean="0"/>
              <a:t>Haar</a:t>
            </a:r>
            <a:r>
              <a:rPr lang="en-US" altLang="zh-TW" baseline="0" dirty="0" smtClean="0"/>
              <a:t> feature</a:t>
            </a:r>
            <a:r>
              <a:rPr lang="zh-TW" altLang="en-US" baseline="0" dirty="0" smtClean="0"/>
              <a:t>的特徵，他是有白色和黑色相鄰的矩形區塊，將區塊內的</a:t>
            </a:r>
            <a:r>
              <a:rPr lang="en-US" altLang="zh-TW" baseline="0" dirty="0" smtClean="0"/>
              <a:t>pixel value</a:t>
            </a:r>
            <a:r>
              <a:rPr lang="zh-TW" altLang="en-US" baseline="0" dirty="0" smtClean="0"/>
              <a:t>全部加起來，然後兩個區塊再相減的特徵，簡單說就是黑色和白色區塊</a:t>
            </a:r>
            <a:r>
              <a:rPr lang="zh-TW" altLang="en-US" dirty="0" smtClean="0"/>
              <a:t>的亮度的對比</a:t>
            </a:r>
            <a:endParaRPr lang="en-US" altLang="zh-TW" baseline="0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這種</a:t>
            </a:r>
            <a:r>
              <a:rPr lang="en-US" altLang="zh-TW" dirty="0" err="1" smtClean="0"/>
              <a:t>Haar</a:t>
            </a:r>
            <a:r>
              <a:rPr lang="en-US" altLang="zh-TW" baseline="0" dirty="0" smtClean="0"/>
              <a:t> feature</a:t>
            </a:r>
            <a:r>
              <a:rPr lang="zh-TW" altLang="en-US" baseline="0" dirty="0" smtClean="0"/>
              <a:t>可以有很多種</a:t>
            </a:r>
            <a:r>
              <a:rPr lang="en-US" altLang="zh-TW" baseline="0" dirty="0" smtClean="0"/>
              <a:t>type</a:t>
            </a:r>
            <a:r>
              <a:rPr lang="zh-TW" altLang="en-US" baseline="0" dirty="0" smtClean="0"/>
              <a:t>，這邊有畫出四種</a:t>
            </a:r>
            <a:r>
              <a:rPr lang="en-US" altLang="zh-TW" baseline="0" dirty="0" smtClean="0"/>
              <a:t>type</a:t>
            </a:r>
            <a:r>
              <a:rPr lang="zh-TW" altLang="en-US" baseline="0" dirty="0" smtClean="0"/>
              <a:t>，他也可以出現在</a:t>
            </a:r>
            <a:r>
              <a:rPr lang="en-US" altLang="zh-TW" baseline="0" dirty="0" smtClean="0"/>
              <a:t>image patch</a:t>
            </a:r>
            <a:r>
              <a:rPr lang="zh-TW" altLang="en-US" baseline="0" dirty="0" smtClean="0"/>
              <a:t>上面不同的位置</a:t>
            </a:r>
            <a:r>
              <a:rPr lang="en-US" altLang="zh-TW" baseline="0" dirty="0" smtClean="0"/>
              <a:t>(</a:t>
            </a:r>
            <a:r>
              <a:rPr lang="en-US" altLang="zh-TW" baseline="0" dirty="0" err="1" smtClean="0"/>
              <a:t>x,y</a:t>
            </a:r>
            <a:r>
              <a:rPr lang="en-US" altLang="zh-TW" baseline="0" dirty="0" smtClean="0"/>
              <a:t>)</a:t>
            </a:r>
          </a:p>
          <a:p>
            <a:r>
              <a:rPr lang="zh-TW" altLang="en-US" baseline="0" dirty="0" smtClean="0"/>
              <a:t>然後也能縮放不同的大小</a:t>
            </a:r>
            <a:r>
              <a:rPr lang="en-US" altLang="zh-TW" baseline="0" dirty="0" smtClean="0"/>
              <a:t>(W,H)</a:t>
            </a:r>
            <a:r>
              <a:rPr lang="zh-TW" altLang="en-US" baseline="0" dirty="0" smtClean="0"/>
              <a:t>，那每一種組合就相當於是一個獨立的分類器，為什麼呢</a:t>
            </a:r>
            <a:r>
              <a:rPr lang="en-US" altLang="zh-TW" baseline="0" dirty="0" smtClean="0"/>
              <a:t>?</a:t>
            </a:r>
            <a:r>
              <a:rPr lang="zh-TW" altLang="en-US" baseline="0" dirty="0" smtClean="0"/>
              <a:t> 我們將他疊在車子的圖片上面，可以看到</a:t>
            </a:r>
            <a:endParaRPr lang="en-US" altLang="zh-TW" baseline="0" dirty="0" smtClean="0"/>
          </a:p>
          <a:p>
            <a:r>
              <a:rPr lang="zh-TW" altLang="en-US" baseline="0" dirty="0" smtClean="0"/>
              <a:t>如果是一張車子的影像的話，在玻璃和車體這兩個區塊就會有一個亮度的對比存在，所以第一個</a:t>
            </a:r>
            <a:r>
              <a:rPr lang="en-US" altLang="zh-TW" baseline="0" dirty="0" smtClean="0"/>
              <a:t>feature</a:t>
            </a:r>
            <a:r>
              <a:rPr lang="zh-TW" altLang="en-US" baseline="0" dirty="0" smtClean="0"/>
              <a:t>就會有一個很強的</a:t>
            </a:r>
            <a:r>
              <a:rPr lang="en-US" altLang="zh-TW" baseline="0" dirty="0" smtClean="0"/>
              <a:t>response</a:t>
            </a:r>
            <a:r>
              <a:rPr lang="zh-TW" altLang="en-US" baseline="0" dirty="0" smtClean="0"/>
              <a:t>，</a:t>
            </a:r>
            <a:endParaRPr lang="en-US" altLang="zh-TW" baseline="0" dirty="0" smtClean="0"/>
          </a:p>
          <a:p>
            <a:r>
              <a:rPr lang="zh-TW" altLang="en-US" baseline="0" dirty="0" smtClean="0"/>
              <a:t>這兩個可能用來描述車體和背景之間的亮度對比，最後這個看起來就對分辨車子比較沒有貢獻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zh-TW" altLang="en-US" baseline="0" dirty="0" smtClean="0"/>
              <a:t>就一個</a:t>
            </a:r>
            <a:r>
              <a:rPr lang="en-US" altLang="zh-TW" baseline="0" dirty="0" smtClean="0"/>
              <a:t>24x24</a:t>
            </a:r>
            <a:r>
              <a:rPr lang="zh-TW" altLang="en-US" baseline="0" dirty="0" smtClean="0"/>
              <a:t>大小的</a:t>
            </a:r>
            <a:r>
              <a:rPr lang="en-US" altLang="zh-TW" baseline="0" dirty="0" smtClean="0"/>
              <a:t>patch</a:t>
            </a:r>
            <a:r>
              <a:rPr lang="zh-TW" altLang="en-US" baseline="0" dirty="0" smtClean="0"/>
              <a:t> 這樣的組合總共有約</a:t>
            </a:r>
            <a:r>
              <a:rPr lang="en-US" altLang="zh-TW" baseline="0" dirty="0" smtClean="0"/>
              <a:t>16</a:t>
            </a:r>
            <a:r>
              <a:rPr lang="zh-TW" altLang="en-US" baseline="0" dirty="0" smtClean="0"/>
              <a:t>萬個</a:t>
            </a:r>
            <a:r>
              <a:rPr lang="en-US" altLang="zh-TW" baseline="0" dirty="0" err="1" smtClean="0"/>
              <a:t>haar</a:t>
            </a:r>
            <a:r>
              <a:rPr lang="en-US" altLang="zh-TW" baseline="0" dirty="0" smtClean="0"/>
              <a:t> feature</a:t>
            </a:r>
            <a:r>
              <a:rPr lang="zh-TW" altLang="en-US" baseline="0" dirty="0" smtClean="0"/>
              <a:t>，那可以從左邊的圖看出 有些</a:t>
            </a:r>
            <a:r>
              <a:rPr lang="en-US" altLang="zh-TW" baseline="0" dirty="0" smtClean="0"/>
              <a:t>feature</a:t>
            </a:r>
            <a:r>
              <a:rPr lang="zh-TW" altLang="en-US" baseline="0" dirty="0" smtClean="0"/>
              <a:t>可能有用，有些可能沒用，</a:t>
            </a:r>
            <a:endParaRPr lang="en-US" altLang="zh-TW" baseline="0" dirty="0" smtClean="0"/>
          </a:p>
          <a:p>
            <a:r>
              <a:rPr lang="zh-TW" altLang="en-US" baseline="0" dirty="0" smtClean="0"/>
              <a:t>有些只對部分的資料表現比較好，所以能就可以用</a:t>
            </a:r>
            <a:r>
              <a:rPr lang="en-US" altLang="zh-TW" baseline="0" dirty="0" err="1" smtClean="0"/>
              <a:t>adaboost</a:t>
            </a:r>
            <a:r>
              <a:rPr lang="zh-TW" altLang="en-US" baseline="0" dirty="0" smtClean="0"/>
              <a:t> 選擇出那些能幫助我們分類的</a:t>
            </a:r>
            <a:r>
              <a:rPr lang="en-US" altLang="zh-TW" baseline="0" dirty="0" smtClean="0"/>
              <a:t>harr feature</a:t>
            </a:r>
            <a:r>
              <a:rPr lang="zh-TW" altLang="en-US" baseline="0" dirty="0" smtClean="0"/>
              <a:t>，最後我們是找到約一百多個</a:t>
            </a:r>
            <a:r>
              <a:rPr lang="en-US" altLang="zh-TW" baseline="0" dirty="0" smtClean="0"/>
              <a:t>feature</a:t>
            </a:r>
            <a:r>
              <a:rPr lang="zh-TW" altLang="en-US" baseline="0" dirty="0" smtClean="0"/>
              <a:t>組合成很強的</a:t>
            </a:r>
            <a:r>
              <a:rPr lang="en-US" altLang="zh-TW" baseline="0" dirty="0" smtClean="0"/>
              <a:t>vehicle classifier</a:t>
            </a:r>
          </a:p>
          <a:p>
            <a:r>
              <a:rPr lang="zh-TW" altLang="en-US" dirty="0" smtClean="0"/>
              <a:t>其實這些方法全部都來至</a:t>
            </a:r>
            <a:r>
              <a:rPr lang="en-US" altLang="zh-TW" dirty="0" smtClean="0"/>
              <a:t>2001 viola </a:t>
            </a:r>
            <a:r>
              <a:rPr lang="zh-TW" altLang="en-US" dirty="0" smtClean="0"/>
              <a:t>和</a:t>
            </a:r>
            <a:r>
              <a:rPr lang="en-US" altLang="zh-TW" dirty="0" err="1" smtClean="0"/>
              <a:t>jones</a:t>
            </a:r>
            <a:r>
              <a:rPr lang="zh-TW" altLang="en-US" dirty="0" smtClean="0"/>
              <a:t>這兩個人提出來的論文，這是全世界第一個能做到即時的人臉偵測的論文，重點是他們能做到即時的運算，</a:t>
            </a:r>
            <a:endParaRPr lang="en-US" altLang="zh-TW" dirty="0" smtClean="0"/>
          </a:p>
          <a:p>
            <a:r>
              <a:rPr lang="zh-TW" altLang="en-US" dirty="0" smtClean="0"/>
              <a:t>除了使用</a:t>
            </a:r>
            <a:r>
              <a:rPr lang="en-US" altLang="zh-TW" dirty="0" err="1" smtClean="0"/>
              <a:t>Harr</a:t>
            </a:r>
            <a:r>
              <a:rPr lang="en-US" altLang="zh-TW" dirty="0" smtClean="0"/>
              <a:t> feature</a:t>
            </a:r>
            <a:r>
              <a:rPr lang="zh-TW" altLang="en-US" dirty="0" smtClean="0"/>
              <a:t>外，他們還對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的方法做了一些改良，有興趣的人可以找來看看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0554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今天介紹的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演算法，找到很多弱分類器</a:t>
            </a:r>
            <a:r>
              <a:rPr lang="zh-TW" altLang="en-US" baseline="0" dirty="0" smtClean="0"/>
              <a:t>將他們組合再一起形成一個強分類器的方法</a:t>
            </a:r>
            <a:endParaRPr lang="en-US" altLang="zh-TW" baseline="0" dirty="0" smtClean="0"/>
          </a:p>
          <a:p>
            <a:r>
              <a:rPr lang="zh-TW" altLang="en-US" baseline="0" dirty="0" smtClean="0"/>
              <a:t>而且為了找到很不一樣的弱分類器，他使用了重新調整資料重要性的方法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zh-TW" altLang="en-US" baseline="0" dirty="0" smtClean="0"/>
              <a:t>如果你想要判斷一個二元分類的問題，手上剛好有一些不是這麼好的方法，然後又有很多資料可以用的話，不仿試試看</a:t>
            </a:r>
            <a:r>
              <a:rPr lang="en-US" altLang="zh-TW" baseline="0" dirty="0" err="1" smtClean="0"/>
              <a:t>adaboost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演算法</a:t>
            </a:r>
            <a:endParaRPr lang="en-US" altLang="zh-TW" baseline="0" dirty="0" smtClean="0"/>
          </a:p>
          <a:p>
            <a:r>
              <a:rPr lang="zh-TW" altLang="en-US" baseline="0" dirty="0" smtClean="0"/>
              <a:t>謝謝大家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15988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Why use machine learning</a:t>
            </a:r>
          </a:p>
          <a:p>
            <a:r>
              <a:rPr lang="en-US" altLang="zh-TW" dirty="0" smtClean="0"/>
              <a:t>Computer vision is difficult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72683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Computer vision is difficult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4365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這個例子是這樣子的，想像今天是一對父母想要讓他們的小孩子去認識香蕉長什麼樣子</a:t>
            </a:r>
            <a:endParaRPr lang="en-US" altLang="zh-TW" dirty="0" smtClean="0"/>
          </a:p>
          <a:p>
            <a:r>
              <a:rPr lang="zh-TW" altLang="en-US" dirty="0" smtClean="0"/>
              <a:t>於是就從網路上找了很多水果的圖片，再告訴小孩說上面這排的是香蕉， 下面的這排不是香蕉</a:t>
            </a:r>
            <a:endParaRPr lang="en-US" altLang="zh-TW" dirty="0" smtClean="0"/>
          </a:p>
          <a:p>
            <a:r>
              <a:rPr lang="zh-TW" altLang="en-US" dirty="0" smtClean="0"/>
              <a:t>讓小朋友</a:t>
            </a:r>
            <a:r>
              <a:rPr lang="zh-TW" altLang="en-US" dirty="0" smtClean="0"/>
              <a:t>找出一些方法辨認出香蕉長什麼樣子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141632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原始版本的</a:t>
            </a:r>
            <a:r>
              <a:rPr lang="en-US" altLang="zh-TW" dirty="0" err="1" smtClean="0"/>
              <a:t>adaboosting</a:t>
            </a:r>
            <a:r>
              <a:rPr lang="zh-TW" altLang="en-US" dirty="0" smtClean="0"/>
              <a:t>演算法有一個缺點，因為他是由很多人組合再一起，類似一個委員會一樣，所以每次做決定的時候，都要詢問過每個人的意見，所以在偵測上就會會變得很慢</a:t>
            </a:r>
            <a:endParaRPr lang="en-US" altLang="zh-TW" dirty="0" smtClean="0"/>
          </a:p>
          <a:p>
            <a:r>
              <a:rPr lang="zh-TW" altLang="en-US" dirty="0" smtClean="0"/>
              <a:t>像是我們的</a:t>
            </a:r>
            <a:r>
              <a:rPr lang="en-US" altLang="zh-TW" dirty="0" smtClean="0"/>
              <a:t>vehicle classifier</a:t>
            </a:r>
            <a:r>
              <a:rPr lang="zh-TW" altLang="en-US" dirty="0" smtClean="0"/>
              <a:t>就要計算一百多個</a:t>
            </a:r>
            <a:r>
              <a:rPr lang="en-US" altLang="zh-TW" dirty="0" smtClean="0"/>
              <a:t>weak classifier</a:t>
            </a:r>
            <a:r>
              <a:rPr lang="zh-TW" altLang="en-US" dirty="0" smtClean="0"/>
              <a:t>的結果 才能確定這是不是一輛車子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所以</a:t>
            </a:r>
            <a:r>
              <a:rPr lang="en-US" altLang="zh-TW" dirty="0" smtClean="0"/>
              <a:t>viola jones</a:t>
            </a:r>
            <a:r>
              <a:rPr lang="zh-TW" altLang="en-US" dirty="0" smtClean="0"/>
              <a:t>這兩個人就提出一個改良版本的，觀察一張影像，我們真正想要偵測的目標</a:t>
            </a:r>
            <a:r>
              <a:rPr lang="en-US" altLang="zh-TW" dirty="0" smtClean="0"/>
              <a:t>(</a:t>
            </a:r>
            <a:r>
              <a:rPr lang="zh-TW" altLang="en-US" dirty="0" smtClean="0"/>
              <a:t>像是人臉或是車輛</a:t>
            </a:r>
            <a:r>
              <a:rPr lang="en-US" altLang="zh-TW" dirty="0" smtClean="0"/>
              <a:t>)</a:t>
            </a:r>
            <a:r>
              <a:rPr lang="zh-TW" altLang="en-US" dirty="0" smtClean="0"/>
              <a:t>可能就只佔了影像中的一小部分，</a:t>
            </a:r>
            <a:endParaRPr lang="en-US" altLang="zh-TW" dirty="0" smtClean="0"/>
          </a:p>
          <a:p>
            <a:r>
              <a:rPr lang="zh-TW" altLang="en-US" dirty="0" smtClean="0"/>
              <a:t>如果能從一百多個人中先找到幾個人出來，組成先行的決策小組，這個小組的功能就是希望能夠過濾掉大部分差很多的</a:t>
            </a:r>
            <a:r>
              <a:rPr lang="en-US" altLang="zh-TW" dirty="0" smtClean="0"/>
              <a:t>case</a:t>
            </a:r>
            <a:r>
              <a:rPr lang="zh-TW" altLang="en-US" baseline="0" dirty="0" smtClean="0"/>
              <a:t>，然後通過的</a:t>
            </a:r>
            <a:r>
              <a:rPr lang="en-US" altLang="zh-TW" baseline="0" dirty="0" smtClean="0"/>
              <a:t>sample</a:t>
            </a:r>
            <a:r>
              <a:rPr lang="zh-TW" altLang="en-US" baseline="0" dirty="0" smtClean="0"/>
              <a:t>再繼續由下一個小組判斷</a:t>
            </a:r>
            <a:endParaRPr lang="en-US" altLang="zh-TW" baseline="0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整個</a:t>
            </a:r>
            <a:r>
              <a:rPr lang="en-US" altLang="zh-TW" dirty="0" smtClean="0"/>
              <a:t>classifier</a:t>
            </a:r>
            <a:r>
              <a:rPr lang="zh-TW" altLang="en-US" dirty="0" smtClean="0"/>
              <a:t>看起來就會像這樣分一層一層的，每一層都是一個獨立的</a:t>
            </a:r>
            <a:r>
              <a:rPr lang="en-US" altLang="zh-TW" dirty="0" smtClean="0"/>
              <a:t>classifier</a:t>
            </a:r>
            <a:r>
              <a:rPr lang="zh-TW" altLang="en-US" dirty="0" smtClean="0"/>
              <a:t>，又稱為</a:t>
            </a:r>
            <a:r>
              <a:rPr lang="en-US" altLang="zh-TW" dirty="0" smtClean="0"/>
              <a:t>cascade classifier</a:t>
            </a:r>
            <a:r>
              <a:rPr lang="zh-TW" altLang="en-US" dirty="0" smtClean="0"/>
              <a:t>，但是越前面的</a:t>
            </a:r>
            <a:endParaRPr lang="en-US" altLang="zh-TW" dirty="0" smtClean="0"/>
          </a:p>
          <a:p>
            <a:r>
              <a:rPr lang="en-US" altLang="zh-TW" dirty="0" smtClean="0"/>
              <a:t>Classifier</a:t>
            </a:r>
            <a:r>
              <a:rPr lang="zh-TW" altLang="en-US" dirty="0" smtClean="0"/>
              <a:t>他們組成的人數越少，越後面的組成人數就越多，計算也會花比較多時間，那些</a:t>
            </a:r>
            <a:r>
              <a:rPr lang="en-US" altLang="zh-TW" dirty="0" smtClean="0"/>
              <a:t>false case</a:t>
            </a:r>
            <a:r>
              <a:rPr lang="zh-TW" altLang="en-US" dirty="0" smtClean="0"/>
              <a:t>就可以在前面幾層就被濾掉，</a:t>
            </a:r>
            <a:endParaRPr lang="en-US" altLang="zh-TW" dirty="0" smtClean="0"/>
          </a:p>
          <a:p>
            <a:r>
              <a:rPr lang="zh-TW" altLang="en-US" dirty="0" smtClean="0"/>
              <a:t>只有通過每一層的</a:t>
            </a:r>
            <a:r>
              <a:rPr lang="en-US" altLang="zh-TW" dirty="0" smtClean="0"/>
              <a:t>sample</a:t>
            </a:r>
            <a:r>
              <a:rPr lang="zh-TW" altLang="en-US" dirty="0" smtClean="0"/>
              <a:t>最會是分類成</a:t>
            </a:r>
            <a:r>
              <a:rPr lang="en-US" altLang="zh-TW" dirty="0" smtClean="0"/>
              <a:t>positive</a:t>
            </a:r>
            <a:r>
              <a:rPr lang="en-US" altLang="zh-TW" baseline="0" dirty="0" smtClean="0"/>
              <a:t> sample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那我們拿實際上在用的</a:t>
            </a:r>
            <a:r>
              <a:rPr lang="en-US" altLang="zh-TW" dirty="0" smtClean="0"/>
              <a:t>vehicle</a:t>
            </a:r>
            <a:r>
              <a:rPr lang="en-US" altLang="zh-TW" baseline="0" dirty="0" smtClean="0"/>
              <a:t> classifier</a:t>
            </a:r>
            <a:r>
              <a:rPr lang="zh-TW" altLang="en-US" baseline="0" dirty="0" smtClean="0"/>
              <a:t>的第一層 拿出來分析，發現</a:t>
            </a:r>
            <a:r>
              <a:rPr lang="en-US" altLang="zh-TW" baseline="0" dirty="0" err="1" smtClean="0"/>
              <a:t>adaboost</a:t>
            </a:r>
            <a:r>
              <a:rPr lang="zh-TW" altLang="en-US" baseline="0" dirty="0" smtClean="0"/>
              <a:t>選了四個人，可以發現這些</a:t>
            </a:r>
            <a:r>
              <a:rPr lang="en-US" altLang="zh-TW" baseline="0" dirty="0" smtClean="0"/>
              <a:t>weak classifier</a:t>
            </a:r>
            <a:r>
              <a:rPr lang="zh-TW" altLang="en-US" baseline="0" dirty="0" smtClean="0"/>
              <a:t>都是滿符合我們的預期的結果，這四個人組成的先行決策小組，就能過濾掉大部分不是車子的</a:t>
            </a:r>
            <a:r>
              <a:rPr lang="en-US" altLang="zh-TW" baseline="0" dirty="0" smtClean="0"/>
              <a:t>sample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7476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於是，小孩就看了看圖片，發現說 大部分的香蕉是黃色的，那不是香蕉的圖片大部分也都不是黃色的，黃色的這個方法，因該能幫助我們分辨出是不是香蕉，只要是黃色的就是一根香蕉，那我們我們可以看到這個方法，在一些圖片上面是對的像是</a:t>
            </a:r>
            <a:endParaRPr lang="en-US" altLang="zh-TW" dirty="0" smtClean="0"/>
          </a:p>
          <a:p>
            <a:r>
              <a:rPr lang="zh-TW" altLang="en-US" dirty="0" smtClean="0"/>
              <a:t>這邊的香蕉是黃色的所以是，然後下面蘋果 茄子 檸檬 都不是黃色，所以這些圖片都是這個方法會做對的， </a:t>
            </a:r>
            <a:r>
              <a:rPr lang="en-US" altLang="zh-TW" dirty="0" smtClean="0"/>
              <a:t>(</a:t>
            </a:r>
            <a:r>
              <a:rPr lang="zh-TW" altLang="en-US" dirty="0" smtClean="0"/>
              <a:t>停頓</a:t>
            </a:r>
            <a:r>
              <a:rPr lang="en-US" altLang="zh-TW" dirty="0" smtClean="0"/>
              <a:t>) </a:t>
            </a:r>
            <a:r>
              <a:rPr lang="zh-TW" altLang="en-US" dirty="0" smtClean="0"/>
              <a:t> 但對於這條綠色的香蕉，和下面黃色的梨子 黃色的楊桃 這個方法就會失效</a:t>
            </a:r>
            <a:endParaRPr lang="en-US" altLang="zh-TW" dirty="0" smtClean="0"/>
          </a:p>
          <a:p>
            <a:r>
              <a:rPr lang="zh-TW" altLang="en-US" dirty="0" smtClean="0"/>
              <a:t>那怎麼辦呢</a:t>
            </a:r>
            <a:r>
              <a:rPr lang="en-US" altLang="zh-TW" dirty="0" smtClean="0"/>
              <a:t>?</a:t>
            </a:r>
            <a:r>
              <a:rPr lang="zh-TW" altLang="en-US" dirty="0" smtClean="0"/>
              <a:t> 沒有關係，她們就把那些做錯的圖片標示出來，然後做了一個動作，就是把那些做對的圖片</a:t>
            </a:r>
            <a:endParaRPr lang="en-US" altLang="zh-TW" dirty="0" smtClean="0"/>
          </a:p>
          <a:p>
            <a:r>
              <a:rPr lang="zh-TW" altLang="en-US" dirty="0" smtClean="0"/>
              <a:t>稍微拿遠一點，把做錯的圖片拿近一點，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48674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那看起來就會像這個樣子，這些做錯的就會被放大，做對的就會被縮小，有了這個動作，就能讓小孩就能更集中注意力在那些比較大的圖片</a:t>
            </a: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於是父母就說，的確香蕉是黃色的但只靠這樣是不夠的，你還能不能找到其他規則呢</a:t>
            </a: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於是小孩就看了看圖片，發現這邊有根大大的綠色香蕉，於是他就說香蕉也可能是綠色的</a:t>
            </a: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哪我們再把綠色的這條規則，會做錯的圖片標記出來，可以看到他在上面這些黃色的香蕉會做錯，下面綠的檸檬會做錯</a:t>
            </a: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所以父母的功能就是會來提醒小孩哪裡還做得不好，然後透過縮放圖片的動作，來讓小孩找到更多不同的方法來描述一根香蕉</a:t>
            </a: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23167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於是再一次經過縮放圖片的動作，小孩又在發現出大部分的香蕉都是長條型的</a:t>
            </a:r>
            <a:endParaRPr lang="en-US" altLang="zh-TW" dirty="0" smtClean="0"/>
          </a:p>
          <a:p>
            <a:r>
              <a:rPr lang="zh-TW" altLang="en-US" dirty="0" smtClean="0"/>
              <a:t>長條狀的規則會在這邊彎彎的香蕉，和下面長條狀的茄子會犯錯</a:t>
            </a:r>
            <a:endParaRPr lang="en-US" altLang="zh-TW" dirty="0" smtClean="0"/>
          </a:p>
          <a:p>
            <a:r>
              <a:rPr lang="zh-TW" altLang="en-US" dirty="0" smtClean="0"/>
              <a:t>然後父母就再繼續做一樣的動作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63566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小孩又再找到一條新的規則，就是 香蕉可能會有一些斑點</a:t>
            </a:r>
            <a:endParaRPr lang="en-US" altLang="zh-TW" dirty="0" smtClean="0"/>
          </a:p>
          <a:p>
            <a:r>
              <a:rPr lang="zh-TW" altLang="en-US" dirty="0" smtClean="0"/>
              <a:t>於是學到這邊時，小孩對於香蕉認識就比較完整了</a:t>
            </a:r>
            <a:endParaRPr lang="en-US" altLang="zh-TW" dirty="0" smtClean="0"/>
          </a:p>
          <a:p>
            <a:r>
              <a:rPr lang="zh-TW" altLang="en-US" dirty="0" smtClean="0"/>
              <a:t>就是香蕉是黃色的，也有可能是綠色的，是長條狀的，而且會可能有斑點</a:t>
            </a:r>
            <a:endParaRPr lang="en-US" altLang="zh-TW" dirty="0" smtClean="0"/>
          </a:p>
          <a:p>
            <a:r>
              <a:rPr lang="zh-TW" altLang="en-US" dirty="0" smtClean="0"/>
              <a:t>那這樣的的概念，雖然不敢說百分之百正確，但是至少比一開始只有單一條規則說 看到黃色的就是香蕉來的完整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10236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於是之後 父母拿任何水果的圖片給小孩看，小孩都能使用他已經學會了的香蕉的完整概念，來分辨出這張圖片是不是一根香蕉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23617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這個例子的流程，和今天要介紹的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有很多對應的關係</a:t>
            </a:r>
            <a:endParaRPr lang="en-US" altLang="zh-TW" dirty="0" smtClean="0"/>
          </a:p>
          <a:p>
            <a:r>
              <a:rPr lang="zh-TW" altLang="en-US" dirty="0" smtClean="0"/>
              <a:t>那些能幫助分辨香蕉的規則，在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裡面叫做 弱的分類器，這些規則單獨使用的時候都會犯一些錯誤，他們都並不夠正確</a:t>
            </a:r>
            <a:endParaRPr lang="en-US" altLang="zh-TW" dirty="0" smtClean="0"/>
          </a:p>
          <a:p>
            <a:r>
              <a:rPr lang="zh-TW" altLang="en-US" dirty="0" smtClean="0"/>
              <a:t>那個學著認識香蕉的小孩，在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 裡面 是一個 </a:t>
            </a:r>
            <a:r>
              <a:rPr lang="en-US" altLang="zh-TW" dirty="0" smtClean="0"/>
              <a:t>weak classifier learner</a:t>
            </a:r>
            <a:r>
              <a:rPr lang="zh-TW" altLang="en-US" dirty="0" smtClean="0"/>
              <a:t>，只要給他看一些圖片就能夠學會一些簡單的規則</a:t>
            </a:r>
            <a:endParaRPr lang="en-US" altLang="zh-TW" baseline="0" dirty="0" smtClean="0"/>
          </a:p>
          <a:p>
            <a:r>
              <a:rPr lang="zh-TW" altLang="en-US" baseline="0" dirty="0" smtClean="0"/>
              <a:t>父母不斷縮放圖片這樣的動作，在</a:t>
            </a:r>
            <a:r>
              <a:rPr lang="en-US" altLang="zh-TW" baseline="0" dirty="0" err="1" smtClean="0"/>
              <a:t>Adaboost</a:t>
            </a:r>
            <a:r>
              <a:rPr lang="zh-TW" altLang="en-US" baseline="0" dirty="0" smtClean="0"/>
              <a:t>裡面叫做</a:t>
            </a:r>
            <a:r>
              <a:rPr lang="en-US" altLang="zh-TW" baseline="0" dirty="0" smtClean="0"/>
              <a:t>re-weight data</a:t>
            </a:r>
            <a:r>
              <a:rPr lang="zh-TW" altLang="en-US" baseline="0" dirty="0" smtClean="0"/>
              <a:t>，透過改變圖片的大小，來讓小孩專注在那些做錯的圖片上面，</a:t>
            </a:r>
            <a:endParaRPr lang="en-US" altLang="zh-TW" baseline="0" dirty="0" smtClean="0"/>
          </a:p>
          <a:p>
            <a:r>
              <a:rPr lang="zh-TW" altLang="en-US" baseline="0" dirty="0" smtClean="0"/>
              <a:t>最後小孩學會的香蕉分類概念，就稱為是一個強的分類器，將很多不完美的規則融合在一起，就會得到比較完整且複雜的分類規則</a:t>
            </a:r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0674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armin_LGO_007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64603" y="2746298"/>
            <a:ext cx="2728984" cy="74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2168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Blac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5142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+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962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5598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43434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797425" y="1143000"/>
            <a:ext cx="4106863" cy="4799013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7951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572000" y="1143000"/>
            <a:ext cx="43434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28600" y="1143000"/>
            <a:ext cx="4106863" cy="4799013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4692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ustom Lon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962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28601" y="2954865"/>
            <a:ext cx="8689622" cy="3005138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08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228600" y="1143000"/>
            <a:ext cx="8689622" cy="48133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9824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0036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043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li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2677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-168"/>
            <a:ext cx="9144222" cy="6858167"/>
            <a:chOff x="12330" y="-168"/>
            <a:chExt cx="9144222" cy="6858167"/>
          </a:xfrm>
        </p:grpSpPr>
        <p:pic>
          <p:nvPicPr>
            <p:cNvPr id="6" name="Picture 5" descr="Inverse_bar_hires2.jpg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2330" y="-168"/>
              <a:ext cx="9144222" cy="6858167"/>
            </a:xfrm>
            <a:prstGeom prst="rect">
              <a:avLst/>
            </a:prstGeom>
          </p:spPr>
        </p:pic>
        <p:pic>
          <p:nvPicPr>
            <p:cNvPr id="7" name="Picture 6" descr="Garmin_Logo_Rgsd_CMYK black.jpg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870855" y="6290685"/>
              <a:ext cx="961204" cy="2595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5849483" cy="553998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229600" cy="369332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 sz="1050" b="0"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5008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1" r:id="rId9"/>
    <p:sldLayoutId id="2147483680" r:id="rId1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rgbClr val="297DD3"/>
          </a:solidFill>
          <a:latin typeface="Arial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400" b="0" i="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6.png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9.bin"/><Relationship Id="rId9" Type="http://schemas.openxmlformats.org/officeDocument/2006/relationships/oleObject" Target="../embeddings/oleObject14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Relationship Id="rId9" Type="http://schemas.openxmlformats.org/officeDocument/2006/relationships/oleObject" Target="../embeddings/oleObject2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3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685800" y="3727121"/>
            <a:ext cx="7772400" cy="146970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rgbClr val="297DD3"/>
                </a:solidFill>
                <a:latin typeface="Arial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+mj-lt"/>
              </a:rPr>
              <a:t>Introduce to </a:t>
            </a:r>
            <a:r>
              <a:rPr lang="en-US" altLang="zh-TW" dirty="0" err="1" smtClean="0">
                <a:solidFill>
                  <a:schemeClr val="tx1"/>
                </a:solidFill>
                <a:latin typeface="+mj-lt"/>
              </a:rPr>
              <a:t>Adaboost</a:t>
            </a:r>
            <a:r>
              <a:rPr lang="en-US" altLang="zh-TW" dirty="0" smtClean="0">
                <a:solidFill>
                  <a:schemeClr val="tx1"/>
                </a:solidFill>
                <a:latin typeface="+mj-lt"/>
              </a:rPr>
              <a:t> Algorithm and</a:t>
            </a:r>
            <a:br>
              <a:rPr lang="en-US" altLang="zh-TW" dirty="0" smtClean="0">
                <a:solidFill>
                  <a:schemeClr val="tx1"/>
                </a:solidFill>
                <a:latin typeface="+mj-lt"/>
              </a:rPr>
            </a:br>
            <a:r>
              <a:rPr lang="en-US" altLang="zh-TW" dirty="0" smtClean="0">
                <a:solidFill>
                  <a:schemeClr val="tx1"/>
                </a:solidFill>
                <a:latin typeface="+mj-lt"/>
              </a:rPr>
              <a:t>Vehicle Detection</a:t>
            </a:r>
          </a:p>
          <a:p>
            <a:pPr algn="ctr"/>
            <a:r>
              <a:rPr lang="en-US" altLang="zh-TW" sz="2000" dirty="0" smtClean="0">
                <a:solidFill>
                  <a:schemeClr val="tx1"/>
                </a:solidFill>
                <a:latin typeface="+mj-lt"/>
              </a:rPr>
              <a:t>Leon  07-28-2015</a:t>
            </a:r>
            <a:r>
              <a:rPr lang="zh-TW" altLang="en-US" sz="2000" dirty="0" smtClean="0">
                <a:solidFill>
                  <a:schemeClr val="tx1"/>
                </a:solidFill>
                <a:latin typeface="+mj-lt"/>
              </a:rPr>
              <a:t/>
            </a:r>
            <a:br>
              <a:rPr lang="zh-TW" altLang="en-US" sz="2000" dirty="0" smtClean="0">
                <a:solidFill>
                  <a:schemeClr val="tx1"/>
                </a:solidFill>
                <a:latin typeface="+mj-lt"/>
              </a:rPr>
            </a:br>
            <a:endParaRPr lang="zh-TW" altLang="en-US" sz="2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004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1412246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Agenda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347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A toy example</a:t>
            </a:r>
            <a:endParaRPr lang="en-US" altLang="zh-TW" sz="2400" dirty="0" smtClean="0"/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err="1" smtClean="0"/>
              <a:t>Adaboost</a:t>
            </a:r>
            <a:endParaRPr lang="en-US" altLang="zh-TW" sz="2400" dirty="0"/>
          </a:p>
          <a:p>
            <a:pPr marL="120015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Binary classification </a:t>
            </a:r>
            <a:r>
              <a:rPr lang="en-US" altLang="zh-TW" sz="2400" dirty="0" smtClean="0"/>
              <a:t>problems</a:t>
            </a:r>
          </a:p>
          <a:p>
            <a:pPr marL="120015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Weak classifier </a:t>
            </a:r>
            <a:r>
              <a:rPr lang="en-US" altLang="zh-TW" sz="2400" dirty="0" smtClean="0"/>
              <a:t>learner</a:t>
            </a:r>
          </a:p>
          <a:p>
            <a:pPr marL="120015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400" dirty="0" smtClean="0"/>
              <a:t>Weak </a:t>
            </a:r>
            <a:r>
              <a:rPr lang="en-US" altLang="zh-TW" sz="2400" dirty="0"/>
              <a:t>classifiers</a:t>
            </a:r>
          </a:p>
          <a:p>
            <a:pPr marL="120015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400" dirty="0" smtClean="0"/>
              <a:t>Re-weight </a:t>
            </a:r>
            <a:r>
              <a:rPr lang="en-US" altLang="zh-TW" sz="2400" dirty="0"/>
              <a:t>data</a:t>
            </a:r>
          </a:p>
          <a:p>
            <a:pPr marL="120015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Strong </a:t>
            </a:r>
            <a:r>
              <a:rPr lang="en-US" altLang="zh-TW" sz="2400" dirty="0" smtClean="0"/>
              <a:t>classifier</a:t>
            </a:r>
            <a:endParaRPr lang="en-US" altLang="zh-TW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Vehicle detection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939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5398914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Binary classification problems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986319"/>
            <a:ext cx="8689622" cy="16989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/>
              <a:t>A banana?        </a:t>
            </a:r>
            <a:r>
              <a:rPr lang="en-US" altLang="zh-TW" sz="2400" dirty="0" smtClean="0"/>
              <a:t>{</a:t>
            </a:r>
            <a:r>
              <a:rPr lang="zh-TW" altLang="en-US" sz="2400" dirty="0" smtClean="0"/>
              <a:t> </a:t>
            </a:r>
            <a:r>
              <a:rPr lang="en-US" altLang="zh-TW" sz="2400" dirty="0" smtClean="0">
                <a:solidFill>
                  <a:srgbClr val="3F48CC"/>
                </a:solidFill>
              </a:rPr>
              <a:t>yes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   </a:t>
            </a:r>
            <a:r>
              <a:rPr lang="en-US" altLang="zh-TW" sz="2400" dirty="0" smtClean="0">
                <a:solidFill>
                  <a:srgbClr val="F37278"/>
                </a:solidFill>
              </a:rPr>
              <a:t>no</a:t>
            </a:r>
            <a:r>
              <a:rPr lang="zh-TW" altLang="en-US" sz="2400" dirty="0" smtClean="0">
                <a:solidFill>
                  <a:srgbClr val="F37278"/>
                </a:solidFill>
              </a:rPr>
              <a:t> </a:t>
            </a:r>
            <a:r>
              <a:rPr lang="en-US" altLang="zh-TW" sz="2400" dirty="0" smtClean="0"/>
              <a:t>}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 smtClean="0"/>
              <a:t>S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tock market ? {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48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3727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down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}</a:t>
            </a:r>
          </a:p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</a:pPr>
            <a:r>
              <a:rPr lang="en-US" altLang="zh-TW" sz="2400" dirty="0" smtClean="0"/>
              <a:t>Email?              { </a:t>
            </a:r>
            <a:r>
              <a:rPr lang="en-US" altLang="zh-TW" sz="2400" dirty="0" smtClean="0">
                <a:solidFill>
                  <a:srgbClr val="3F48CC"/>
                </a:solidFill>
              </a:rPr>
              <a:t>spam</a:t>
            </a:r>
            <a:r>
              <a:rPr lang="en-US" altLang="zh-TW" sz="2400" dirty="0" smtClean="0"/>
              <a:t>, </a:t>
            </a:r>
            <a:r>
              <a:rPr lang="en-US" altLang="zh-TW" sz="2400" dirty="0" smtClean="0">
                <a:solidFill>
                  <a:srgbClr val="F37278"/>
                </a:solidFill>
              </a:rPr>
              <a:t>non-spam</a:t>
            </a:r>
            <a:r>
              <a:rPr lang="en-US" altLang="zh-TW" sz="2400" dirty="0" smtClean="0"/>
              <a:t> }</a:t>
            </a:r>
          </a:p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</a:pPr>
            <a:r>
              <a:rPr lang="en-US" altLang="zh-TW" sz="2400" dirty="0" smtClean="0"/>
              <a:t>Sleep quality?  { </a:t>
            </a:r>
            <a:r>
              <a:rPr lang="en-US" altLang="zh-TW" sz="2400" dirty="0" smtClean="0">
                <a:solidFill>
                  <a:srgbClr val="3F48CC"/>
                </a:solidFill>
              </a:rPr>
              <a:t>good</a:t>
            </a:r>
            <a:r>
              <a:rPr lang="en-US" altLang="zh-TW" sz="2400" dirty="0" smtClean="0"/>
              <a:t>, </a:t>
            </a:r>
            <a:r>
              <a:rPr lang="en-US" altLang="zh-TW" sz="2400" dirty="0" smtClean="0">
                <a:solidFill>
                  <a:srgbClr val="F37278"/>
                </a:solidFill>
              </a:rPr>
              <a:t>bad</a:t>
            </a:r>
            <a:r>
              <a:rPr lang="en-US" altLang="zh-TW" sz="2400" dirty="0" smtClean="0"/>
              <a:t> }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7686" name="Picture 38" descr="D:\ComputerVision\Github\AdaBoostExample\Presentation\Data_1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6478" y="3497404"/>
            <a:ext cx="2770639" cy="2532895"/>
          </a:xfrm>
          <a:prstGeom prst="rect">
            <a:avLst/>
          </a:prstGeom>
          <a:noFill/>
        </p:spPr>
      </p:pic>
      <p:cxnSp>
        <p:nvCxnSpPr>
          <p:cNvPr id="18" name="直線接點 17"/>
          <p:cNvCxnSpPr/>
          <p:nvPr/>
        </p:nvCxnSpPr>
        <p:spPr>
          <a:xfrm flipH="1">
            <a:off x="1246207" y="3679623"/>
            <a:ext cx="828000" cy="22320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1484717" y="5516250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2296299" y="5379723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2204581" y="4125929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2433195" y="4657157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7687" name="Picture 39" descr="D:\ComputerVision\Github\AdaBoostExample\Presentation\Data_1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79911" y="3683130"/>
            <a:ext cx="2686050" cy="2371725"/>
          </a:xfrm>
          <a:prstGeom prst="rect">
            <a:avLst/>
          </a:prstGeom>
          <a:noFill/>
        </p:spPr>
      </p:pic>
      <p:sp>
        <p:nvSpPr>
          <p:cNvPr id="41" name="橢圓 40"/>
          <p:cNvSpPr/>
          <p:nvPr/>
        </p:nvSpPr>
        <p:spPr>
          <a:xfrm>
            <a:off x="4089007" y="3921277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5106646" y="4372827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5342614" y="4995451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5547814" y="3794183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5214802" y="5501803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1" name="直線接點 50"/>
          <p:cNvCxnSpPr/>
          <p:nvPr/>
        </p:nvCxnSpPr>
        <p:spPr>
          <a:xfrm>
            <a:off x="3291164" y="3694371"/>
            <a:ext cx="2592000" cy="22680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688" name="Picture 40" descr="D:\ComputerVision\Github\AdaBoostExample\Presentation\Data_18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48756" y="3703288"/>
            <a:ext cx="2647950" cy="2295525"/>
          </a:xfrm>
          <a:prstGeom prst="rect">
            <a:avLst/>
          </a:prstGeom>
          <a:noFill/>
        </p:spPr>
      </p:pic>
      <p:sp>
        <p:nvSpPr>
          <p:cNvPr id="55" name="橢圓 54"/>
          <p:cNvSpPr/>
          <p:nvPr/>
        </p:nvSpPr>
        <p:spPr>
          <a:xfrm>
            <a:off x="6927115" y="4446251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/>
          <p:cNvSpPr/>
          <p:nvPr/>
        </p:nvSpPr>
        <p:spPr>
          <a:xfrm>
            <a:off x="7380154" y="4319823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/>
          <p:cNvSpPr/>
          <p:nvPr/>
        </p:nvSpPr>
        <p:spPr>
          <a:xfrm>
            <a:off x="7482754" y="5113951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/>
          <p:cNvSpPr/>
          <p:nvPr/>
        </p:nvSpPr>
        <p:spPr>
          <a:xfrm>
            <a:off x="7698712" y="4699189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/>
          <p:cNvSpPr/>
          <p:nvPr/>
        </p:nvSpPr>
        <p:spPr>
          <a:xfrm>
            <a:off x="7277554" y="4748725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橢圓 2"/>
          <p:cNvSpPr/>
          <p:nvPr/>
        </p:nvSpPr>
        <p:spPr>
          <a:xfrm>
            <a:off x="6811778" y="4148834"/>
            <a:ext cx="1388877" cy="1362022"/>
          </a:xfrm>
          <a:prstGeom prst="ellipse">
            <a:avLst/>
          </a:prstGeom>
          <a:noFill/>
          <a:ln w="412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3017117" y="3063586"/>
            <a:ext cx="3147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Binary classifier in 2D</a:t>
            </a:r>
            <a:endParaRPr lang="zh-TW" altLang="en-US" sz="2400" dirty="0"/>
          </a:p>
        </p:txBody>
      </p:sp>
      <p:sp>
        <p:nvSpPr>
          <p:cNvPr id="50" name="等腰三角形 49"/>
          <p:cNvSpPr/>
          <p:nvPr/>
        </p:nvSpPr>
        <p:spPr>
          <a:xfrm>
            <a:off x="822330" y="4035577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等腰三角形 51"/>
          <p:cNvSpPr/>
          <p:nvPr/>
        </p:nvSpPr>
        <p:spPr>
          <a:xfrm>
            <a:off x="822330" y="5200103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等腰三角形 52"/>
          <p:cNvSpPr/>
          <p:nvPr/>
        </p:nvSpPr>
        <p:spPr>
          <a:xfrm>
            <a:off x="1408517" y="425990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等腰三角形 53"/>
          <p:cNvSpPr/>
          <p:nvPr/>
        </p:nvSpPr>
        <p:spPr>
          <a:xfrm>
            <a:off x="3528020" y="4499516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等腰三角形 68"/>
          <p:cNvSpPr/>
          <p:nvPr/>
        </p:nvSpPr>
        <p:spPr>
          <a:xfrm>
            <a:off x="3708020" y="548404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等腰三角形 69"/>
          <p:cNvSpPr/>
          <p:nvPr/>
        </p:nvSpPr>
        <p:spPr>
          <a:xfrm>
            <a:off x="4204207" y="5166543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等腰三角形 70"/>
          <p:cNvSpPr/>
          <p:nvPr/>
        </p:nvSpPr>
        <p:spPr>
          <a:xfrm>
            <a:off x="6493865" y="530404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等腰三角形 71"/>
          <p:cNvSpPr/>
          <p:nvPr/>
        </p:nvSpPr>
        <p:spPr>
          <a:xfrm>
            <a:off x="7405354" y="5584375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等腰三角形 72"/>
          <p:cNvSpPr/>
          <p:nvPr/>
        </p:nvSpPr>
        <p:spPr>
          <a:xfrm>
            <a:off x="6868566" y="557404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等腰三角形 73"/>
          <p:cNvSpPr/>
          <p:nvPr/>
        </p:nvSpPr>
        <p:spPr>
          <a:xfrm>
            <a:off x="8110655" y="554090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等腰三角形 74"/>
          <p:cNvSpPr/>
          <p:nvPr/>
        </p:nvSpPr>
        <p:spPr>
          <a:xfrm>
            <a:off x="8359918" y="5166543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等腰三角形 75"/>
          <p:cNvSpPr/>
          <p:nvPr/>
        </p:nvSpPr>
        <p:spPr>
          <a:xfrm>
            <a:off x="8449918" y="4282827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等腰三角形 76"/>
          <p:cNvSpPr/>
          <p:nvPr/>
        </p:nvSpPr>
        <p:spPr>
          <a:xfrm>
            <a:off x="8020655" y="3945929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等腰三角形 77"/>
          <p:cNvSpPr/>
          <p:nvPr/>
        </p:nvSpPr>
        <p:spPr>
          <a:xfrm>
            <a:off x="7132315" y="3855577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等腰三角形 78"/>
          <p:cNvSpPr/>
          <p:nvPr/>
        </p:nvSpPr>
        <p:spPr>
          <a:xfrm>
            <a:off x="6583865" y="3929353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等腰三角形 79"/>
          <p:cNvSpPr/>
          <p:nvPr/>
        </p:nvSpPr>
        <p:spPr>
          <a:xfrm>
            <a:off x="6313865" y="4499516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等腰三角形 80"/>
          <p:cNvSpPr/>
          <p:nvPr/>
        </p:nvSpPr>
        <p:spPr>
          <a:xfrm>
            <a:off x="8629918" y="4615227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等腰三角形 81"/>
          <p:cNvSpPr/>
          <p:nvPr/>
        </p:nvSpPr>
        <p:spPr>
          <a:xfrm>
            <a:off x="4525350" y="4356251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76181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接點 9"/>
          <p:cNvCxnSpPr/>
          <p:nvPr/>
        </p:nvCxnSpPr>
        <p:spPr>
          <a:xfrm>
            <a:off x="2710248" y="5164104"/>
            <a:ext cx="2880000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137928" cy="492443"/>
          </a:xfrm>
        </p:spPr>
        <p:txBody>
          <a:bodyPr/>
          <a:lstStyle/>
          <a:p>
            <a:pPr marL="342900" lvl="1" indent="-342900" algn="l" defTabSz="457200" rtl="0">
              <a:spcBef>
                <a:spcPct val="0"/>
              </a:spcBef>
              <a:defRPr/>
            </a:pPr>
            <a:r>
              <a:rPr lang="en-US" altLang="zh-TW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Weak classifier learner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986319"/>
                <a:ext cx="8689622" cy="3458088"/>
              </a:xfrm>
            </p:spPr>
            <p:txBody>
              <a:bodyPr/>
              <a:lstStyle/>
              <a:p>
                <a:pPr lvl="1" indent="-457200">
                  <a:buFont typeface="Wingdings" pitchFamily="2" charset="2"/>
                  <a:buChar char="l"/>
                </a:pPr>
                <a:r>
                  <a:rPr lang="en-US" altLang="zh-TW" sz="2400" dirty="0" smtClean="0"/>
                  <a:t>A base algorithm</a:t>
                </a:r>
              </a:p>
              <a:p>
                <a:pPr lvl="1" indent="-457200">
                  <a:buFont typeface="Wingdings" pitchFamily="2" charset="2"/>
                  <a:buChar char="l"/>
                </a:pPr>
                <a:r>
                  <a:rPr lang="en-US" altLang="zh-TW" sz="2400" dirty="0" smtClean="0"/>
                  <a:t>Able to learn from weighted data</a:t>
                </a:r>
              </a:p>
              <a:p>
                <a:pPr lvl="1" indent="-457200">
                  <a:buFont typeface="Wingdings" pitchFamily="2" charset="2"/>
                  <a:buChar char="l"/>
                </a:pPr>
                <a:r>
                  <a:rPr lang="en-US" altLang="zh-TW" sz="2400" dirty="0" smtClean="0"/>
                  <a:t>Decision stump</a:t>
                </a:r>
              </a:p>
              <a:p>
                <a:pPr marL="1200150" lvl="1" indent="-457200">
                  <a:buFont typeface="Wingdings" pitchFamily="2" charset="2"/>
                  <a:buChar char="l"/>
                  <a:defRPr/>
                </a:pPr>
                <a:r>
                  <a:rPr lang="en-US" altLang="zh-TW" sz="2400" dirty="0"/>
                  <a:t>Classify by one feature of data</a:t>
                </a:r>
              </a:p>
              <a:p>
                <a:pPr marL="1200150" lvl="1" indent="-457200">
                  <a:buFont typeface="Wingdings" pitchFamily="2" charset="2"/>
                  <a:buChar char="l"/>
                  <a:defRPr/>
                </a:pPr>
                <a:r>
                  <a:rPr lang="en-US" altLang="zh-TW" sz="2400" dirty="0"/>
                  <a:t>Data X = { x</a:t>
                </a:r>
                <a:r>
                  <a:rPr lang="en-US" altLang="zh-TW" sz="1600" dirty="0"/>
                  <a:t>1</a:t>
                </a:r>
                <a:r>
                  <a:rPr lang="en-US" altLang="zh-TW" sz="2400" dirty="0"/>
                  <a:t>, x</a:t>
                </a:r>
                <a:r>
                  <a:rPr lang="en-US" altLang="zh-TW" sz="1600" dirty="0"/>
                  <a:t>2</a:t>
                </a:r>
                <a:r>
                  <a:rPr lang="en-US" altLang="zh-TW" sz="2400" dirty="0"/>
                  <a:t>, x</a:t>
                </a:r>
                <a:r>
                  <a:rPr lang="en-US" altLang="zh-TW" sz="1600" dirty="0"/>
                  <a:t>3</a:t>
                </a:r>
                <a:r>
                  <a:rPr lang="en-US" altLang="zh-TW" sz="2400" dirty="0"/>
                  <a:t>, … , </a:t>
                </a:r>
                <a:r>
                  <a:rPr lang="en-US" altLang="zh-TW" sz="2400" dirty="0" err="1"/>
                  <a:t>x</a:t>
                </a:r>
                <a:r>
                  <a:rPr lang="en-US" altLang="zh-TW" sz="1600" dirty="0" err="1"/>
                  <a:t>d</a:t>
                </a:r>
                <a:r>
                  <a:rPr lang="en-US" altLang="zh-TW" sz="2400" dirty="0"/>
                  <a:t> }</a:t>
                </a:r>
              </a:p>
              <a:p>
                <a:pPr lvl="1">
                  <a:defRPr/>
                </a:pPr>
                <a:endParaRPr lang="en-US" altLang="zh-TW" sz="2400" dirty="0" smtClean="0"/>
              </a:p>
              <a:p>
                <a:pPr marL="457200" lvl="1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TW" alt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𝑠𝑖𝑔𝑛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400" dirty="0"/>
              </a:p>
              <a:p>
                <a:pPr lvl="1" indent="-457200">
                  <a:buFont typeface="Wingdings" pitchFamily="2" charset="2"/>
                  <a:buChar char="l"/>
                </a:pPr>
                <a:endParaRPr lang="en-US" altLang="zh-TW" sz="2400" dirty="0"/>
              </a:p>
              <a:p>
                <a:pPr lvl="1" indent="-457200">
                  <a:buFont typeface="Wingdings" pitchFamily="2" charset="2"/>
                  <a:buChar char="l"/>
                </a:pPr>
                <a:endParaRPr lang="en-US" altLang="zh-TW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986319"/>
                <a:ext cx="8689622" cy="3458088"/>
              </a:xfrm>
              <a:blipFill rotWithShape="0">
                <a:blip r:embed="rId3"/>
                <a:stretch>
                  <a:fillRect t="-2646"/>
                </a:stretch>
              </a:blipFill>
            </p:spPr>
            <p:txBody>
              <a:bodyPr/>
              <a:lstStyle/>
              <a:p>
                <a:r>
                  <a:rPr lang="zh-TW" altLang="en-US" dirty="0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接點 4"/>
          <p:cNvCxnSpPr/>
          <p:nvPr/>
        </p:nvCxnSpPr>
        <p:spPr>
          <a:xfrm>
            <a:off x="2923949" y="4508205"/>
            <a:ext cx="0" cy="1860699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2913315" y="6347638"/>
            <a:ext cx="2509284" cy="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4150248" y="4444407"/>
            <a:ext cx="0" cy="208800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矩形 8"/>
              <p:cNvSpPr/>
              <p:nvPr/>
            </p:nvSpPr>
            <p:spPr>
              <a:xfrm>
                <a:off x="4136140" y="6305209"/>
                <a:ext cx="3853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140" y="6305209"/>
                <a:ext cx="385362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矩形 10"/>
              <p:cNvSpPr/>
              <p:nvPr/>
            </p:nvSpPr>
            <p:spPr>
              <a:xfrm>
                <a:off x="4746086" y="5709033"/>
                <a:ext cx="45323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086" y="5709033"/>
                <a:ext cx="453235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/>
          <p:cNvCxnSpPr>
            <a:endCxn id="11" idx="1"/>
          </p:cNvCxnSpPr>
          <p:nvPr/>
        </p:nvCxnSpPr>
        <p:spPr>
          <a:xfrm>
            <a:off x="4401062" y="5909088"/>
            <a:ext cx="34502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2" name="矩形 21"/>
              <p:cNvSpPr/>
              <p:nvPr/>
            </p:nvSpPr>
            <p:spPr>
              <a:xfrm>
                <a:off x="6208186" y="4605627"/>
                <a:ext cx="10479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TW" dirty="0"/>
                  <a:t>feature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TW" dirty="0"/>
              </a:p>
            </p:txBody>
          </p:sp>
        </mc:Choice>
        <mc:Fallback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186" y="4605627"/>
                <a:ext cx="1047979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4651"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3" name="矩形 22"/>
              <p:cNvSpPr/>
              <p:nvPr/>
            </p:nvSpPr>
            <p:spPr>
              <a:xfrm>
                <a:off x="6208186" y="5078776"/>
                <a:ext cx="12702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TW" dirty="0"/>
                  <a:t>threshold</a:t>
                </a:r>
                <a14:m>
                  <m:oMath xmlns:m="http://schemas.openxmlformats.org/officeDocument/2006/math">
                    <m:r>
                      <a:rPr lang="zh-TW" alt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zh-TW" dirty="0"/>
              </a:p>
            </p:txBody>
          </p:sp>
        </mc:Choice>
        <mc:Fallback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186" y="5078776"/>
                <a:ext cx="127022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3828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4" name="矩形 23"/>
              <p:cNvSpPr/>
              <p:nvPr/>
            </p:nvSpPr>
            <p:spPr>
              <a:xfrm>
                <a:off x="6208186" y="5547067"/>
                <a:ext cx="12202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TW" dirty="0"/>
                  <a:t>direction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endParaRPr lang="en-US" altLang="zh-TW" dirty="0"/>
              </a:p>
            </p:txBody>
          </p:sp>
        </mc:Choice>
        <mc:Fallback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186" y="5547067"/>
                <a:ext cx="1220206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3980" t="-9836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 26"/>
          <p:cNvSpPr/>
          <p:nvPr/>
        </p:nvSpPr>
        <p:spPr>
          <a:xfrm>
            <a:off x="5415705" y="6163075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x</a:t>
            </a:r>
            <a:r>
              <a:rPr lang="en-US" altLang="zh-TW" sz="1200" dirty="0"/>
              <a:t>1</a:t>
            </a:r>
            <a:endParaRPr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538907" y="4161542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x</a:t>
            </a:r>
            <a:r>
              <a:rPr lang="en-US" altLang="zh-TW" sz="1200" dirty="0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4003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22" grpId="0" animBg="1"/>
      <p:bldP spid="23" grpId="0" animBg="1"/>
      <p:bldP spid="24" grpId="0" animBg="1"/>
      <p:bldP spid="27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5316280" y="5042837"/>
            <a:ext cx="2488010" cy="997052"/>
          </a:xfrm>
          <a:prstGeom prst="rect">
            <a:avLst/>
          </a:prstGeom>
          <a:solidFill>
            <a:srgbClr val="0C5ADC"/>
          </a:solidFill>
          <a:ln w="222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5318386" y="4193403"/>
            <a:ext cx="2489450" cy="837869"/>
          </a:xfrm>
          <a:prstGeom prst="rect">
            <a:avLst/>
          </a:prstGeom>
          <a:solidFill>
            <a:srgbClr val="FF5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464364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Decision stump example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986320"/>
            <a:ext cx="8689622" cy="12557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>
                <a:latin typeface="Arial"/>
              </a:rPr>
              <a:t>Sleep </a:t>
            </a:r>
            <a:r>
              <a:rPr lang="en-US" altLang="zh-TW" sz="2400" dirty="0" smtClean="0">
                <a:latin typeface="Arial"/>
              </a:rPr>
              <a:t>quality classifier</a:t>
            </a:r>
          </a:p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05F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sleep hours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turning</a:t>
            </a:r>
            <a:r>
              <a:rPr kumimoji="0" lang="en-US" altLang="zh-TW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in bed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</a:t>
            </a:r>
          </a:p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 smtClean="0">
                <a:latin typeface="Arial"/>
              </a:rPr>
              <a:t>Output Y( good</a:t>
            </a:r>
            <a:r>
              <a:rPr lang="zh-TW" altLang="en-US" sz="2400" dirty="0" smtClean="0">
                <a:latin typeface="Arial"/>
              </a:rPr>
              <a:t>   </a:t>
            </a:r>
            <a:r>
              <a:rPr lang="en-US" altLang="zh-TW" sz="2400" dirty="0" smtClean="0">
                <a:latin typeface="Arial"/>
              </a:rPr>
              <a:t>, bad</a:t>
            </a:r>
            <a:r>
              <a:rPr lang="zh-TW" altLang="en-US" sz="2400" dirty="0" smtClean="0">
                <a:latin typeface="Arial"/>
              </a:rPr>
              <a:t>   </a:t>
            </a:r>
            <a:r>
              <a:rPr lang="en-US" altLang="zh-TW" sz="2400" dirty="0" smtClean="0">
                <a:latin typeface="Arial"/>
              </a:rPr>
              <a:t>)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6183" y="2613065"/>
            <a:ext cx="3147234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dirty="0"/>
              <a:t>If </a:t>
            </a:r>
            <a:r>
              <a:rPr lang="en-US" altLang="zh-TW" dirty="0">
                <a:solidFill>
                  <a:srgbClr val="2705F5"/>
                </a:solidFill>
              </a:rPr>
              <a:t>sleep hours </a:t>
            </a:r>
            <a:r>
              <a:rPr lang="en-US" altLang="zh-TW" dirty="0" smtClean="0"/>
              <a:t>&gt;= </a:t>
            </a:r>
            <a:r>
              <a:rPr lang="en-US" altLang="zh-TW" dirty="0"/>
              <a:t>7 </a:t>
            </a:r>
            <a:r>
              <a:rPr lang="en-US" altLang="zh-TW" dirty="0" smtClean="0"/>
              <a:t>hours</a:t>
            </a:r>
          </a:p>
          <a:p>
            <a:pPr marL="285750">
              <a:spcBef>
                <a:spcPct val="20000"/>
              </a:spcBef>
              <a:defRPr/>
            </a:pPr>
            <a:r>
              <a:rPr lang="en-US" altLang="zh-TW" dirty="0"/>
              <a:t>	</a:t>
            </a:r>
            <a:r>
              <a:rPr lang="en-US" altLang="zh-TW" dirty="0" smtClean="0"/>
              <a:t>return good </a:t>
            </a:r>
          </a:p>
          <a:p>
            <a:pPr marL="285750">
              <a:spcBef>
                <a:spcPct val="20000"/>
              </a:spcBef>
              <a:defRPr/>
            </a:pPr>
            <a:r>
              <a:rPr lang="en-US" altLang="zh-TW" dirty="0" smtClean="0">
                <a:sym typeface="Wingdings" pitchFamily="2" charset="2"/>
              </a:rPr>
              <a:t>else</a:t>
            </a:r>
          </a:p>
          <a:p>
            <a:pPr marL="285750">
              <a:spcBef>
                <a:spcPct val="20000"/>
              </a:spcBef>
              <a:defRPr/>
            </a:pPr>
            <a:r>
              <a:rPr lang="en-US" altLang="zh-TW" dirty="0" smtClean="0">
                <a:sym typeface="Wingdings" pitchFamily="2" charset="2"/>
              </a:rPr>
              <a:t>	return bad</a:t>
            </a:r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4997308" y="2613065"/>
            <a:ext cx="3359886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dirty="0"/>
              <a:t>If </a:t>
            </a:r>
            <a:r>
              <a:rPr lang="en-US" altLang="zh-TW" dirty="0">
                <a:solidFill>
                  <a:srgbClr val="FF0000"/>
                </a:solidFill>
              </a:rPr>
              <a:t>turning in bed </a:t>
            </a:r>
            <a:r>
              <a:rPr lang="en-US" altLang="zh-TW" dirty="0" smtClean="0"/>
              <a:t>&gt;= </a:t>
            </a:r>
            <a:r>
              <a:rPr lang="en-US" altLang="zh-TW" dirty="0"/>
              <a:t>20 </a:t>
            </a:r>
            <a:endParaRPr lang="en-US" altLang="zh-TW" dirty="0" smtClean="0"/>
          </a:p>
          <a:p>
            <a:pPr marL="285750">
              <a:spcBef>
                <a:spcPct val="20000"/>
              </a:spcBef>
              <a:defRPr/>
            </a:pPr>
            <a:r>
              <a:rPr lang="en-US" altLang="zh-TW" dirty="0"/>
              <a:t>	</a:t>
            </a:r>
            <a:r>
              <a:rPr lang="en-US" altLang="zh-TW" dirty="0" smtClean="0"/>
              <a:t>return bad</a:t>
            </a:r>
          </a:p>
          <a:p>
            <a:pPr marL="285750">
              <a:spcBef>
                <a:spcPct val="20000"/>
              </a:spcBef>
              <a:defRPr/>
            </a:pPr>
            <a:r>
              <a:rPr lang="en-US" altLang="zh-TW" dirty="0" smtClean="0"/>
              <a:t>else</a:t>
            </a:r>
          </a:p>
          <a:p>
            <a:pPr marL="285750">
              <a:spcBef>
                <a:spcPct val="20000"/>
              </a:spcBef>
              <a:defRPr/>
            </a:pPr>
            <a:r>
              <a:rPr lang="en-US" altLang="zh-TW" dirty="0"/>
              <a:t>	</a:t>
            </a:r>
            <a:r>
              <a:rPr lang="en-US" altLang="zh-TW" dirty="0" smtClean="0"/>
              <a:t>return good</a:t>
            </a:r>
            <a:endParaRPr lang="en-US" altLang="zh-TW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1063251" y="4199860"/>
            <a:ext cx="0" cy="1860699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1052617" y="6049926"/>
            <a:ext cx="2509284" cy="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170551" y="624501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331603" y="4199860"/>
            <a:ext cx="1230297" cy="1839433"/>
          </a:xfrm>
          <a:prstGeom prst="rect">
            <a:avLst/>
          </a:prstGeom>
          <a:solidFill>
            <a:srgbClr val="0C5ADC"/>
          </a:solidFill>
          <a:ln w="222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084092" y="4199861"/>
            <a:ext cx="1224000" cy="1839434"/>
          </a:xfrm>
          <a:prstGeom prst="rect">
            <a:avLst/>
          </a:prstGeom>
          <a:solidFill>
            <a:srgbClr val="FF5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接點 33"/>
          <p:cNvCxnSpPr/>
          <p:nvPr/>
        </p:nvCxnSpPr>
        <p:spPr>
          <a:xfrm>
            <a:off x="2310815" y="4099899"/>
            <a:ext cx="0" cy="208800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橢圓 34"/>
          <p:cNvSpPr/>
          <p:nvPr/>
        </p:nvSpPr>
        <p:spPr>
          <a:xfrm>
            <a:off x="2748456" y="5042241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2915276" y="5476588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2405083" y="5748265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1584433" y="5678360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3" name="直線接點 42"/>
          <p:cNvCxnSpPr/>
          <p:nvPr/>
        </p:nvCxnSpPr>
        <p:spPr>
          <a:xfrm>
            <a:off x="5309186" y="4195979"/>
            <a:ext cx="0" cy="1860699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>
            <a:off x="5298552" y="6046045"/>
            <a:ext cx="2509284" cy="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橢圓 48"/>
          <p:cNvSpPr/>
          <p:nvPr/>
        </p:nvSpPr>
        <p:spPr>
          <a:xfrm>
            <a:off x="6994391" y="5038360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7161211" y="5472707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6651018" y="5744384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/>
          <p:cNvSpPr/>
          <p:nvPr/>
        </p:nvSpPr>
        <p:spPr>
          <a:xfrm>
            <a:off x="5830368" y="5674479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7" name="直線接點 56"/>
          <p:cNvCxnSpPr/>
          <p:nvPr/>
        </p:nvCxnSpPr>
        <p:spPr>
          <a:xfrm>
            <a:off x="5111894" y="5031272"/>
            <a:ext cx="2880000" cy="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4614770" y="489024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20</a:t>
            </a:r>
            <a:endParaRPr lang="zh-TW" altLang="en-US" dirty="0"/>
          </a:p>
        </p:txBody>
      </p:sp>
      <p:sp>
        <p:nvSpPr>
          <p:cNvPr id="45" name="等腰三角形 44"/>
          <p:cNvSpPr/>
          <p:nvPr/>
        </p:nvSpPr>
        <p:spPr>
          <a:xfrm>
            <a:off x="1404433" y="494127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等腰三角形 45"/>
          <p:cNvSpPr/>
          <p:nvPr/>
        </p:nvSpPr>
        <p:spPr>
          <a:xfrm>
            <a:off x="1789633" y="456183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等腰三角形 46"/>
          <p:cNvSpPr/>
          <p:nvPr/>
        </p:nvSpPr>
        <p:spPr>
          <a:xfrm>
            <a:off x="3120476" y="447183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等腰三角形 47"/>
          <p:cNvSpPr/>
          <p:nvPr/>
        </p:nvSpPr>
        <p:spPr>
          <a:xfrm>
            <a:off x="3210476" y="570301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等腰三角形 57"/>
          <p:cNvSpPr/>
          <p:nvPr/>
        </p:nvSpPr>
        <p:spPr>
          <a:xfrm>
            <a:off x="5650368" y="477663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等腰三角形 61"/>
          <p:cNvSpPr/>
          <p:nvPr/>
        </p:nvSpPr>
        <p:spPr>
          <a:xfrm>
            <a:off x="6035568" y="4434707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等腰三角形 62"/>
          <p:cNvSpPr/>
          <p:nvPr/>
        </p:nvSpPr>
        <p:spPr>
          <a:xfrm>
            <a:off x="7285936" y="4434707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等腰三角形 63"/>
          <p:cNvSpPr/>
          <p:nvPr/>
        </p:nvSpPr>
        <p:spPr>
          <a:xfrm>
            <a:off x="7465936" y="5744384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3095276" y="1974369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等腰三角形 39"/>
          <p:cNvSpPr/>
          <p:nvPr/>
        </p:nvSpPr>
        <p:spPr>
          <a:xfrm>
            <a:off x="4008372" y="198908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3028521"/>
          </a:xfrm>
        </p:spPr>
        <p:txBody>
          <a:bodyPr/>
          <a:lstStyle/>
          <a:p>
            <a:pPr lvl="1" indent="-457200">
              <a:buFont typeface="Wingdings" pitchFamily="2" charset="2"/>
              <a:buChar char="l"/>
            </a:pPr>
            <a:r>
              <a:rPr lang="en-US" altLang="zh-TW" sz="2400" dirty="0" smtClean="0"/>
              <a:t>Pros</a:t>
            </a:r>
          </a:p>
          <a:p>
            <a:pPr marL="1028700" lvl="2" indent="-34290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TW" sz="2000" dirty="0" smtClean="0"/>
              <a:t>Simple</a:t>
            </a:r>
          </a:p>
          <a:p>
            <a:pPr marL="1028700" lvl="2" indent="-34290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TW" sz="2000" dirty="0" smtClean="0"/>
              <a:t>Fast</a:t>
            </a:r>
          </a:p>
          <a:p>
            <a:pPr marL="685800" lvl="2" indent="0">
              <a:buClr>
                <a:schemeClr val="accent1"/>
              </a:buClr>
              <a:buNone/>
            </a:pPr>
            <a:endParaRPr lang="en-US" altLang="zh-TW" sz="2000" dirty="0" smtClean="0"/>
          </a:p>
          <a:p>
            <a:pPr lvl="1" indent="-457200">
              <a:buFont typeface="Wingdings" pitchFamily="2" charset="2"/>
              <a:buChar char="l"/>
            </a:pPr>
            <a:r>
              <a:rPr lang="en-US" altLang="zh-TW" sz="2400" dirty="0" smtClean="0"/>
              <a:t>Cons</a:t>
            </a:r>
          </a:p>
          <a:p>
            <a:pPr marL="1028700" lvl="2" indent="-34290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TW" sz="2000" dirty="0"/>
              <a:t>Not </a:t>
            </a:r>
            <a:r>
              <a:rPr lang="en-US" altLang="zh-TW" sz="2000" dirty="0" smtClean="0"/>
              <a:t>accuracy ( slight better than 50% )</a:t>
            </a:r>
            <a:endParaRPr lang="en-US" altLang="zh-TW" sz="2000" dirty="0"/>
          </a:p>
          <a:p>
            <a:pPr lvl="2" indent="-457200">
              <a:buFont typeface="Wingdings" pitchFamily="2" charset="2"/>
              <a:buChar char="l"/>
            </a:pPr>
            <a:endParaRPr lang="en-US" altLang="zh-TW" sz="2000" dirty="0"/>
          </a:p>
          <a:p>
            <a:pPr lvl="2" indent="-457200">
              <a:buFont typeface="Wingdings" pitchFamily="2" charset="2"/>
              <a:buChar char="l"/>
            </a:pPr>
            <a:endParaRPr lang="en-US" altLang="zh-TW" sz="2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749727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Weak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2134227" y="4802789"/>
            <a:ext cx="5892800" cy="0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V="1">
            <a:off x="2125845" y="4573309"/>
            <a:ext cx="0" cy="512671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V="1">
            <a:off x="8052428" y="4531850"/>
            <a:ext cx="0" cy="490114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H="1" flipV="1">
            <a:off x="5021360" y="4523383"/>
            <a:ext cx="11510" cy="498581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952136" y="53424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665142" y="534245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100%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780237" y="53424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50%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03393" y="4523382"/>
            <a:ext cx="1265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Error rate</a:t>
            </a:r>
            <a:endParaRPr lang="zh-TW" altLang="en-US" sz="2000" dirty="0"/>
          </a:p>
        </p:txBody>
      </p:sp>
      <p:sp>
        <p:nvSpPr>
          <p:cNvPr id="17" name="左大括弧 16"/>
          <p:cNvSpPr/>
          <p:nvPr/>
        </p:nvSpPr>
        <p:spPr>
          <a:xfrm rot="5400000">
            <a:off x="4325567" y="3760967"/>
            <a:ext cx="466737" cy="924847"/>
          </a:xfrm>
          <a:prstGeom prst="leftBrace">
            <a:avLst>
              <a:gd name="adj1" fmla="val 8333"/>
              <a:gd name="adj2" fmla="val 47118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Title 3"/>
          <p:cNvSpPr txBox="1">
            <a:spLocks/>
          </p:cNvSpPr>
          <p:nvPr/>
        </p:nvSpPr>
        <p:spPr>
          <a:xfrm>
            <a:off x="3910640" y="3629111"/>
            <a:ext cx="1720215" cy="307777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Weak classifier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左大括弧 18"/>
          <p:cNvSpPr/>
          <p:nvPr/>
        </p:nvSpPr>
        <p:spPr>
          <a:xfrm rot="5400000">
            <a:off x="2297623" y="3860350"/>
            <a:ext cx="435023" cy="728133"/>
          </a:xfrm>
          <a:prstGeom prst="leftBrace">
            <a:avLst>
              <a:gd name="adj1" fmla="val 8333"/>
              <a:gd name="adj2" fmla="val 47118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1768483" y="3637572"/>
            <a:ext cx="1824217" cy="307777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Strong classifier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圓角矩形 34"/>
          <p:cNvSpPr/>
          <p:nvPr/>
        </p:nvSpPr>
        <p:spPr>
          <a:xfrm>
            <a:off x="5133483" y="3292263"/>
            <a:ext cx="2441986" cy="189736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917687" y="3284620"/>
            <a:ext cx="2441986" cy="189736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15</a:t>
            </a:fld>
            <a:endParaRPr lang="en-US" dirty="0">
              <a:latin typeface="+mj-lt"/>
            </a:endParaRPr>
          </a:p>
        </p:txBody>
      </p:sp>
      <p:sp>
        <p:nvSpPr>
          <p:cNvPr id="10" name="橢圓 9"/>
          <p:cNvSpPr/>
          <p:nvPr/>
        </p:nvSpPr>
        <p:spPr>
          <a:xfrm>
            <a:off x="1384327" y="4233302"/>
            <a:ext cx="360000" cy="360000"/>
          </a:xfrm>
          <a:prstGeom prst="ellipse">
            <a:avLst/>
          </a:prstGeom>
          <a:solidFill>
            <a:srgbClr val="FF0000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G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5912124" y="3372078"/>
            <a:ext cx="940153" cy="962820"/>
          </a:xfrm>
          <a:prstGeom prst="ellipse">
            <a:avLst/>
          </a:prstGeom>
          <a:solidFill>
            <a:srgbClr val="FFC000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g</a:t>
            </a:r>
            <a:endParaRPr lang="zh-TW" altLang="en-US" sz="2400" dirty="0"/>
          </a:p>
        </p:txBody>
      </p:sp>
      <p:sp>
        <p:nvSpPr>
          <p:cNvPr id="12" name="橢圓 11"/>
          <p:cNvSpPr/>
          <p:nvPr/>
        </p:nvSpPr>
        <p:spPr>
          <a:xfrm>
            <a:off x="6565953" y="4316426"/>
            <a:ext cx="836681" cy="7794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k</a:t>
            </a:r>
            <a:endParaRPr lang="zh-TW" altLang="en-US" sz="2400" dirty="0"/>
          </a:p>
        </p:txBody>
      </p:sp>
      <p:sp>
        <p:nvSpPr>
          <p:cNvPr id="13" name="橢圓 12"/>
          <p:cNvSpPr/>
          <p:nvPr/>
        </p:nvSpPr>
        <p:spPr>
          <a:xfrm>
            <a:off x="5331097" y="4233302"/>
            <a:ext cx="816516" cy="779404"/>
          </a:xfrm>
          <a:prstGeom prst="ellipse">
            <a:avLst/>
          </a:prstGeom>
          <a:solidFill>
            <a:srgbClr val="FF5050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h</a:t>
            </a:r>
            <a:endParaRPr lang="zh-TW" altLang="en-US" sz="2400" dirty="0"/>
          </a:p>
        </p:txBody>
      </p:sp>
      <p:graphicFrame>
        <p:nvGraphicFramePr>
          <p:cNvPr id="14" name="物件 13"/>
          <p:cNvGraphicFramePr>
            <a:graphicFrameLocks noChangeAspect="1"/>
          </p:cNvGraphicFramePr>
          <p:nvPr/>
        </p:nvGraphicFramePr>
        <p:xfrm>
          <a:off x="953229" y="2530475"/>
          <a:ext cx="860425" cy="482600"/>
        </p:xfrm>
        <a:graphic>
          <a:graphicData uri="http://schemas.openxmlformats.org/presentationml/2006/ole">
            <p:oleObj spid="_x0000_s2646" name="方程式" r:id="rId4" imgW="330057" imgH="203112" progId="Equation.3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35229844"/>
              </p:ext>
            </p:extLst>
          </p:nvPr>
        </p:nvGraphicFramePr>
        <p:xfrm>
          <a:off x="5079141" y="2513013"/>
          <a:ext cx="2895600" cy="519112"/>
        </p:xfrm>
        <a:graphic>
          <a:graphicData uri="http://schemas.openxmlformats.org/presentationml/2006/ole">
            <p:oleObj spid="_x0000_s2647" name="方程式" r:id="rId5" imgW="1079032" imgH="203112" progId="Equation.3">
              <p:embed/>
            </p:oleObj>
          </a:graphicData>
        </a:graphic>
      </p:graphicFrame>
      <p:sp>
        <p:nvSpPr>
          <p:cNvPr id="31" name="文字方塊 30"/>
          <p:cNvSpPr txBox="1"/>
          <p:nvPr/>
        </p:nvSpPr>
        <p:spPr>
          <a:xfrm>
            <a:off x="1312506" y="5352512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Space of data</a:t>
            </a:r>
            <a:endParaRPr lang="zh-TW" altLang="en-US" dirty="0"/>
          </a:p>
        </p:txBody>
      </p:sp>
      <p:sp>
        <p:nvSpPr>
          <p:cNvPr id="22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555421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Two heads are better than one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616482" y="5352512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Space of data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917687" y="1496352"/>
            <a:ext cx="2767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A strong classifier :</a:t>
            </a:r>
            <a:endParaRPr lang="zh-TW" altLang="en-US" sz="24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5010676" y="1496352"/>
            <a:ext cx="34018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Three weak classifiers :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Voting and aggregation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3359673" y="367930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Error </a:t>
            </a:r>
            <a:r>
              <a:rPr lang="en-US" altLang="zh-TW" dirty="0" smtClean="0">
                <a:solidFill>
                  <a:srgbClr val="FF0000"/>
                </a:solidFill>
              </a:rPr>
              <a:t>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7575469" y="3679304"/>
            <a:ext cx="889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Error </a:t>
            </a:r>
            <a:r>
              <a:rPr lang="en-US" altLang="zh-TW" dirty="0" smtClean="0">
                <a:solidFill>
                  <a:srgbClr val="FFC000"/>
                </a:solidFill>
              </a:rPr>
              <a:t>g</a:t>
            </a:r>
          </a:p>
          <a:p>
            <a:r>
              <a:rPr lang="en-US" altLang="zh-TW" dirty="0" smtClean="0"/>
              <a:t>Error </a:t>
            </a:r>
            <a:r>
              <a:rPr lang="en-US" altLang="zh-TW" dirty="0" smtClean="0">
                <a:solidFill>
                  <a:srgbClr val="FF5050"/>
                </a:solidFill>
              </a:rPr>
              <a:t>h</a:t>
            </a:r>
          </a:p>
          <a:p>
            <a:r>
              <a:rPr lang="en-US" altLang="zh-TW" dirty="0" smtClean="0"/>
              <a:t>Error </a:t>
            </a:r>
            <a:r>
              <a:rPr lang="en-US" altLang="zh-TW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k</a:t>
            </a:r>
            <a:endParaRPr lang="zh-TW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3685432" y="2022669"/>
            <a:ext cx="9044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600" dirty="0" smtClean="0"/>
              <a:t>&lt;</a:t>
            </a:r>
            <a:endParaRPr lang="zh-TW" altLang="en-US" sz="9600" dirty="0"/>
          </a:p>
        </p:txBody>
      </p:sp>
    </p:spTree>
    <p:extLst>
      <p:ext uri="{BB962C8B-B14F-4D97-AF65-F5344CB8AC3E}">
        <p14:creationId xmlns:p14="http://schemas.microsoft.com/office/powerpoint/2010/main" xmlns="" val="342715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 animBg="1"/>
      <p:bldP spid="10" grpId="0" animBg="1"/>
      <p:bldP spid="11" grpId="0" animBg="1"/>
      <p:bldP spid="12" grpId="0" animBg="1"/>
      <p:bldP spid="13" grpId="0" animBg="1"/>
      <p:bldP spid="31" grpId="0"/>
      <p:bldP spid="36" grpId="0"/>
      <p:bldP spid="40" grpId="0"/>
      <p:bldP spid="41" grpId="0"/>
      <p:bldP spid="4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圓角矩形 34"/>
          <p:cNvSpPr/>
          <p:nvPr/>
        </p:nvSpPr>
        <p:spPr>
          <a:xfrm>
            <a:off x="5133483" y="3292263"/>
            <a:ext cx="2441986" cy="189736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917687" y="3284620"/>
            <a:ext cx="2441986" cy="189736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16</a:t>
            </a:fld>
            <a:endParaRPr lang="en-US" dirty="0">
              <a:latin typeface="+mj-lt"/>
            </a:endParaRPr>
          </a:p>
        </p:txBody>
      </p:sp>
      <p:sp>
        <p:nvSpPr>
          <p:cNvPr id="10" name="橢圓 9"/>
          <p:cNvSpPr/>
          <p:nvPr/>
        </p:nvSpPr>
        <p:spPr>
          <a:xfrm>
            <a:off x="1384327" y="4233302"/>
            <a:ext cx="360000" cy="360000"/>
          </a:xfrm>
          <a:prstGeom prst="ellipse">
            <a:avLst/>
          </a:prstGeom>
          <a:solidFill>
            <a:srgbClr val="FF0000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G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14" name="物件 13"/>
          <p:cNvGraphicFramePr>
            <a:graphicFrameLocks noChangeAspect="1"/>
          </p:cNvGraphicFramePr>
          <p:nvPr/>
        </p:nvGraphicFramePr>
        <p:xfrm>
          <a:off x="953229" y="2530475"/>
          <a:ext cx="860425" cy="482600"/>
        </p:xfrm>
        <a:graphic>
          <a:graphicData uri="http://schemas.openxmlformats.org/presentationml/2006/ole">
            <p:oleObj spid="_x0000_s56528" name="方程式" r:id="rId4" imgW="330057" imgH="203112" progId="Equation.3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35229844"/>
              </p:ext>
            </p:extLst>
          </p:nvPr>
        </p:nvGraphicFramePr>
        <p:xfrm>
          <a:off x="5079141" y="2513013"/>
          <a:ext cx="2895600" cy="519112"/>
        </p:xfrm>
        <a:graphic>
          <a:graphicData uri="http://schemas.openxmlformats.org/presentationml/2006/ole">
            <p:oleObj spid="_x0000_s56529" name="方程式" r:id="rId5" imgW="1079032" imgH="203112" progId="Equation.3">
              <p:embed/>
            </p:oleObj>
          </a:graphicData>
        </a:graphic>
      </p:graphicFrame>
      <p:sp>
        <p:nvSpPr>
          <p:cNvPr id="31" name="文字方塊 30"/>
          <p:cNvSpPr txBox="1"/>
          <p:nvPr/>
        </p:nvSpPr>
        <p:spPr>
          <a:xfrm>
            <a:off x="1312506" y="5352512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Space of data</a:t>
            </a:r>
            <a:endParaRPr lang="zh-TW" altLang="en-US" dirty="0"/>
          </a:p>
        </p:txBody>
      </p:sp>
      <p:sp>
        <p:nvSpPr>
          <p:cNvPr id="22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91801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The importance of diversity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616482" y="5352512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Space of data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917687" y="1496352"/>
            <a:ext cx="2767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A strong classifier :</a:t>
            </a:r>
            <a:endParaRPr lang="zh-TW" altLang="en-US" sz="24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5010676" y="1496352"/>
            <a:ext cx="34018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Three weak classifiers :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Voting and aggregation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3359673" y="367930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Error </a:t>
            </a:r>
            <a:r>
              <a:rPr lang="en-US" altLang="zh-TW" dirty="0" smtClean="0">
                <a:solidFill>
                  <a:srgbClr val="FF0000"/>
                </a:solidFill>
              </a:rPr>
              <a:t>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7575469" y="3679304"/>
            <a:ext cx="889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Error </a:t>
            </a:r>
            <a:r>
              <a:rPr lang="en-US" altLang="zh-TW" dirty="0" smtClean="0">
                <a:solidFill>
                  <a:srgbClr val="FFC000"/>
                </a:solidFill>
              </a:rPr>
              <a:t>g</a:t>
            </a:r>
          </a:p>
          <a:p>
            <a:r>
              <a:rPr lang="en-US" altLang="zh-TW" dirty="0" smtClean="0"/>
              <a:t>Error </a:t>
            </a:r>
            <a:r>
              <a:rPr lang="en-US" altLang="zh-TW" dirty="0" smtClean="0">
                <a:solidFill>
                  <a:srgbClr val="FF5050"/>
                </a:solidFill>
              </a:rPr>
              <a:t>h</a:t>
            </a:r>
          </a:p>
          <a:p>
            <a:r>
              <a:rPr lang="en-US" altLang="zh-TW" dirty="0" smtClean="0"/>
              <a:t>Error </a:t>
            </a:r>
            <a:r>
              <a:rPr lang="en-US" altLang="zh-TW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k</a:t>
            </a:r>
            <a:endParaRPr lang="zh-TW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 rot="10800000">
            <a:off x="3685432" y="2022669"/>
            <a:ext cx="9044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600" dirty="0" smtClean="0"/>
              <a:t>&lt;</a:t>
            </a:r>
            <a:endParaRPr lang="zh-TW" altLang="en-US" sz="9600" dirty="0"/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78733" y="3442727"/>
            <a:ext cx="146685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矩形 19"/>
          <p:cNvSpPr/>
          <p:nvPr/>
        </p:nvSpPr>
        <p:spPr>
          <a:xfrm>
            <a:off x="6134136" y="3613666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g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134136" y="451017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5050"/>
                </a:solidFill>
              </a:rPr>
              <a:t>h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6796330" y="414084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2715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615072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How to pick the diverse classifiers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1231336" y="1126073"/>
            <a:ext cx="2073533" cy="499534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Weighted Data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83806" y="1126073"/>
            <a:ext cx="2810929" cy="499534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Classifier learner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3448805" y="1231908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7063360" y="1231908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4999505"/>
              </p:ext>
            </p:extLst>
          </p:nvPr>
        </p:nvGraphicFramePr>
        <p:xfrm>
          <a:off x="7662512" y="1117600"/>
          <a:ext cx="833437" cy="508000"/>
        </p:xfrm>
        <a:graphic>
          <a:graphicData uri="http://schemas.openxmlformats.org/presentationml/2006/ole">
            <p:oleObj spid="_x0000_s26322" name="方程式" r:id="rId4" imgW="355292" imgH="215713" progId="Equation.3">
              <p:embed/>
            </p:oleObj>
          </a:graphicData>
        </a:graphic>
      </p:graphicFrame>
      <p:sp>
        <p:nvSpPr>
          <p:cNvPr id="11" name="右彎箭號 10"/>
          <p:cNvSpPr/>
          <p:nvPr/>
        </p:nvSpPr>
        <p:spPr>
          <a:xfrm rot="10800000">
            <a:off x="7063360" y="1896534"/>
            <a:ext cx="950900" cy="49953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92271" y="1998134"/>
            <a:ext cx="2811600" cy="4995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Update data weights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右彎箭號 12"/>
          <p:cNvSpPr/>
          <p:nvPr/>
        </p:nvSpPr>
        <p:spPr>
          <a:xfrm rot="5400000" flipV="1">
            <a:off x="2734294" y="1563107"/>
            <a:ext cx="556901" cy="180344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1298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231336" y="2895601"/>
            <a:ext cx="2073533" cy="4995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Weighted Data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92272" y="2895601"/>
            <a:ext cx="2810929" cy="499534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Classifier learner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向右箭號 15"/>
          <p:cNvSpPr/>
          <p:nvPr/>
        </p:nvSpPr>
        <p:spPr>
          <a:xfrm>
            <a:off x="3457271" y="2992969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>
            <a:off x="7071826" y="3001436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56793762"/>
              </p:ext>
            </p:extLst>
          </p:nvPr>
        </p:nvGraphicFramePr>
        <p:xfrm>
          <a:off x="7649812" y="2895600"/>
          <a:ext cx="871537" cy="508000"/>
        </p:xfrm>
        <a:graphic>
          <a:graphicData uri="http://schemas.openxmlformats.org/presentationml/2006/ole">
            <p:oleObj spid="_x0000_s26323" name="方程式" r:id="rId5" imgW="368140" imgH="215806" progId="Equation.3">
              <p:embed/>
            </p:oleObj>
          </a:graphicData>
        </a:graphic>
      </p:graphicFrame>
      <p:sp>
        <p:nvSpPr>
          <p:cNvPr id="19" name="右彎箭號 18"/>
          <p:cNvSpPr/>
          <p:nvPr/>
        </p:nvSpPr>
        <p:spPr>
          <a:xfrm rot="10800000">
            <a:off x="7063360" y="3649136"/>
            <a:ext cx="950900" cy="49953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067944" y="3750736"/>
            <a:ext cx="2811600" cy="4995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Update data weights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右彎箭號 20"/>
          <p:cNvSpPr/>
          <p:nvPr/>
        </p:nvSpPr>
        <p:spPr>
          <a:xfrm rot="5400000" flipV="1">
            <a:off x="2713571" y="3294986"/>
            <a:ext cx="598348" cy="180344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1298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1231336" y="4631797"/>
            <a:ext cx="2049205" cy="49953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Weighted Data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067943" y="4631797"/>
            <a:ext cx="2810929" cy="499534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Classifier learner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向右箭號 23"/>
          <p:cNvSpPr/>
          <p:nvPr/>
        </p:nvSpPr>
        <p:spPr>
          <a:xfrm>
            <a:off x="3432942" y="4729165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右箭號 24"/>
          <p:cNvSpPr/>
          <p:nvPr/>
        </p:nvSpPr>
        <p:spPr>
          <a:xfrm>
            <a:off x="7047497" y="4737632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91878997"/>
              </p:ext>
            </p:extLst>
          </p:nvPr>
        </p:nvGraphicFramePr>
        <p:xfrm>
          <a:off x="7637112" y="4610100"/>
          <a:ext cx="871537" cy="533400"/>
        </p:xfrm>
        <a:graphic>
          <a:graphicData uri="http://schemas.openxmlformats.org/presentationml/2006/ole">
            <p:oleObj spid="_x0000_s26324" name="方程式" r:id="rId6" imgW="368300" imgH="228600" progId="Equation.3">
              <p:embed/>
            </p:oleObj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499401" y="1204918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T=1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29135" y="2935264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T=2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28640" y="4630766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T=3</a:t>
            </a:r>
            <a:endParaRPr lang="zh-TW" altLang="en-US" dirty="0"/>
          </a:p>
        </p:txBody>
      </p:sp>
      <p:sp>
        <p:nvSpPr>
          <p:cNvPr id="30" name="橢圓 29"/>
          <p:cNvSpPr/>
          <p:nvPr/>
        </p:nvSpPr>
        <p:spPr>
          <a:xfrm>
            <a:off x="763825" y="5162336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763825" y="5455317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763825" y="5697542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533268" y="5937922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T=N</a:t>
            </a:r>
            <a:endParaRPr lang="zh-TW" altLang="en-US" dirty="0"/>
          </a:p>
        </p:txBody>
      </p:sp>
      <p:sp>
        <p:nvSpPr>
          <p:cNvPr id="34" name="橢圓 33"/>
          <p:cNvSpPr/>
          <p:nvPr/>
        </p:nvSpPr>
        <p:spPr>
          <a:xfrm>
            <a:off x="4779226" y="5498576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5173954" y="5498576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5506463" y="5498576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7774212" y="5164140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7774212" y="5430841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7775303" y="5697542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05293343"/>
              </p:ext>
            </p:extLst>
          </p:nvPr>
        </p:nvGraphicFramePr>
        <p:xfrm>
          <a:off x="7602187" y="5778500"/>
          <a:ext cx="930275" cy="533400"/>
        </p:xfrm>
        <a:graphic>
          <a:graphicData uri="http://schemas.openxmlformats.org/presentationml/2006/ole">
            <p:oleObj spid="_x0000_s26325" name="方程式" r:id="rId7" imgW="393529" imgH="228501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12341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8" grpId="0"/>
      <p:bldP spid="29" grpId="0"/>
      <p:bldP spid="30" grpId="0" animBg="1"/>
      <p:bldP spid="31" grpId="0" animBg="1"/>
      <p:bldP spid="32" grpId="0" animBg="1"/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圓角矩形 21"/>
          <p:cNvSpPr/>
          <p:nvPr/>
        </p:nvSpPr>
        <p:spPr>
          <a:xfrm>
            <a:off x="206022" y="2868307"/>
            <a:ext cx="8689622" cy="31486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圓角矩形 1"/>
          <p:cNvSpPr/>
          <p:nvPr/>
        </p:nvSpPr>
        <p:spPr>
          <a:xfrm>
            <a:off x="206022" y="1116157"/>
            <a:ext cx="8689622" cy="15367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75556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Re-weight data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06022" y="1643410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Initially data weight =</a:t>
            </a:r>
            <a:r>
              <a:rPr lang="zh-TW" altLang="en-US" sz="2400" dirty="0" smtClean="0">
                <a:latin typeface="Arial"/>
              </a:rPr>
              <a:t>               </a:t>
            </a:r>
            <a:r>
              <a:rPr lang="en-US" altLang="zh-TW" sz="2400" dirty="0" smtClean="0">
                <a:latin typeface="Arial"/>
              </a:rPr>
              <a:t>N:</a:t>
            </a:r>
            <a:r>
              <a:rPr lang="zh-TW" altLang="en-US" sz="2400" dirty="0" smtClean="0">
                <a:latin typeface="Arial"/>
              </a:rPr>
              <a:t> </a:t>
            </a:r>
            <a:r>
              <a:rPr lang="en-US" altLang="zh-TW" sz="2400" dirty="0" smtClean="0">
                <a:latin typeface="Arial"/>
              </a:rPr>
              <a:t>number of data</a:t>
            </a:r>
          </a:p>
        </p:txBody>
      </p:sp>
      <p:graphicFrame>
        <p:nvGraphicFramePr>
          <p:cNvPr id="1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13311030"/>
              </p:ext>
            </p:extLst>
          </p:nvPr>
        </p:nvGraphicFramePr>
        <p:xfrm>
          <a:off x="3522310" y="1379607"/>
          <a:ext cx="449263" cy="896938"/>
        </p:xfrm>
        <a:graphic>
          <a:graphicData uri="http://schemas.openxmlformats.org/presentationml/2006/ole">
            <p:oleObj spid="_x0000_s58517" name="方程式" r:id="rId4" imgW="190417" imgH="393529" progId="Equation.3">
              <p:embed/>
            </p:oleObj>
          </a:graphicData>
        </a:graphic>
      </p:graphicFrame>
      <p:graphicFrame>
        <p:nvGraphicFramePr>
          <p:cNvPr id="1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35336135"/>
              </p:ext>
            </p:extLst>
          </p:nvPr>
        </p:nvGraphicFramePr>
        <p:xfrm>
          <a:off x="1411288" y="2868963"/>
          <a:ext cx="387350" cy="538162"/>
        </p:xfrm>
        <a:graphic>
          <a:graphicData uri="http://schemas.openxmlformats.org/presentationml/2006/ole">
            <p:oleObj spid="_x0000_s58518" name="方程式" r:id="rId5" imgW="165028" imgH="228501" progId="Equation.3">
              <p:embed/>
            </p:oleObj>
          </a:graphicData>
        </a:graphic>
      </p:graphicFrame>
      <p:sp>
        <p:nvSpPr>
          <p:cNvPr id="23" name="Content Placeholder 2"/>
          <p:cNvSpPr txBox="1">
            <a:spLocks/>
          </p:cNvSpPr>
          <p:nvPr/>
        </p:nvSpPr>
        <p:spPr>
          <a:xfrm>
            <a:off x="232929" y="2952723"/>
            <a:ext cx="8689622" cy="812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get </a:t>
            </a:r>
          </a:p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define </a:t>
            </a:r>
            <a:r>
              <a:rPr lang="en-US" altLang="zh-TW" sz="2400" dirty="0" smtClean="0">
                <a:solidFill>
                  <a:srgbClr val="7030A0"/>
                </a:solidFill>
                <a:latin typeface="Arial"/>
              </a:rPr>
              <a:t>scale factor</a:t>
            </a:r>
            <a:r>
              <a:rPr lang="en-US" altLang="zh-TW" sz="2400" dirty="0" smtClean="0">
                <a:latin typeface="Arial"/>
              </a:rPr>
              <a:t>                                      : error of </a:t>
            </a:r>
          </a:p>
        </p:txBody>
      </p:sp>
      <p:graphicFrame>
        <p:nvGraphicFramePr>
          <p:cNvPr id="2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01021019"/>
              </p:ext>
            </p:extLst>
          </p:nvPr>
        </p:nvGraphicFramePr>
        <p:xfrm>
          <a:off x="3087336" y="3216525"/>
          <a:ext cx="1552398" cy="943841"/>
        </p:xfrm>
        <a:graphic>
          <a:graphicData uri="http://schemas.openxmlformats.org/presentationml/2006/ole">
            <p:oleObj spid="_x0000_s58519" name="方程式" r:id="rId6" imgW="698197" imgH="482391" progId="Equation.3">
              <p:embed/>
            </p:oleObj>
          </a:graphicData>
        </a:graphic>
      </p:graphicFrame>
      <p:sp>
        <p:nvSpPr>
          <p:cNvPr id="26" name="Content Placeholder 2"/>
          <p:cNvSpPr txBox="1">
            <a:spLocks/>
          </p:cNvSpPr>
          <p:nvPr/>
        </p:nvSpPr>
        <p:spPr>
          <a:xfrm>
            <a:off x="1798638" y="4301648"/>
            <a:ext cx="172367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>
                <a:solidFill>
                  <a:srgbClr val="FF0000"/>
                </a:solidFill>
                <a:latin typeface="Arial"/>
              </a:rPr>
              <a:t>i</a:t>
            </a:r>
            <a:r>
              <a:rPr lang="en-US" altLang="zh-TW" sz="2400" dirty="0" smtClean="0">
                <a:solidFill>
                  <a:srgbClr val="FF0000"/>
                </a:solidFill>
                <a:latin typeface="Arial"/>
              </a:rPr>
              <a:t>ncorrect </a:t>
            </a:r>
          </a:p>
        </p:txBody>
      </p:sp>
      <p:cxnSp>
        <p:nvCxnSpPr>
          <p:cNvPr id="6" name="直線單箭頭接點 5"/>
          <p:cNvCxnSpPr/>
          <p:nvPr/>
        </p:nvCxnSpPr>
        <p:spPr>
          <a:xfrm flipH="1">
            <a:off x="3599128" y="4486314"/>
            <a:ext cx="7448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/>
          <p:cNvSpPr txBox="1">
            <a:spLocks/>
          </p:cNvSpPr>
          <p:nvPr/>
        </p:nvSpPr>
        <p:spPr>
          <a:xfrm>
            <a:off x="4320824" y="4307877"/>
            <a:ext cx="172367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>
                <a:solidFill>
                  <a:srgbClr val="FF0000"/>
                </a:solidFill>
                <a:latin typeface="Arial"/>
              </a:rPr>
              <a:t>i</a:t>
            </a:r>
            <a:r>
              <a:rPr lang="en-US" altLang="zh-TW" sz="2400" dirty="0" smtClean="0">
                <a:solidFill>
                  <a:srgbClr val="FF0000"/>
                </a:solidFill>
                <a:latin typeface="Arial"/>
              </a:rPr>
              <a:t>ncorrect </a:t>
            </a:r>
          </a:p>
        </p:txBody>
      </p:sp>
      <p:sp>
        <p:nvSpPr>
          <p:cNvPr id="7" name="流程圖: 接點 6"/>
          <p:cNvSpPr/>
          <p:nvPr/>
        </p:nvSpPr>
        <p:spPr>
          <a:xfrm>
            <a:off x="6003950" y="4432314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272636" y="4307877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</a:rPr>
              <a:t>scale factor</a:t>
            </a:r>
            <a:endParaRPr lang="zh-TW" altLang="en-US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1821832" y="4899968"/>
            <a:ext cx="172367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solidFill>
                  <a:srgbClr val="00B050"/>
                </a:solidFill>
                <a:latin typeface="Arial"/>
              </a:rPr>
              <a:t>correct </a:t>
            </a:r>
          </a:p>
        </p:txBody>
      </p:sp>
      <p:cxnSp>
        <p:nvCxnSpPr>
          <p:cNvPr id="31" name="直線單箭頭接點 30"/>
          <p:cNvCxnSpPr/>
          <p:nvPr/>
        </p:nvCxnSpPr>
        <p:spPr>
          <a:xfrm flipH="1">
            <a:off x="3622322" y="5084634"/>
            <a:ext cx="7448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/>
          <p:cNvSpPr txBox="1">
            <a:spLocks/>
          </p:cNvSpPr>
          <p:nvPr/>
        </p:nvSpPr>
        <p:spPr>
          <a:xfrm>
            <a:off x="4344018" y="4906197"/>
            <a:ext cx="172367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solidFill>
                  <a:srgbClr val="00B050"/>
                </a:solidFill>
                <a:latin typeface="Arial"/>
              </a:rPr>
              <a:t>correct</a:t>
            </a:r>
            <a:r>
              <a:rPr lang="en-US" altLang="zh-TW" sz="2400" dirty="0" smtClean="0">
                <a:solidFill>
                  <a:srgbClr val="FF0000"/>
                </a:solidFill>
                <a:latin typeface="Arial"/>
              </a:rPr>
              <a:t> </a:t>
            </a:r>
          </a:p>
        </p:txBody>
      </p:sp>
      <p:sp>
        <p:nvSpPr>
          <p:cNvPr id="34" name="矩形 33"/>
          <p:cNvSpPr/>
          <p:nvPr/>
        </p:nvSpPr>
        <p:spPr>
          <a:xfrm>
            <a:off x="6295830" y="4906197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</a:rPr>
              <a:t>scale factor</a:t>
            </a:r>
            <a:endParaRPr lang="zh-TW" altLang="en-US" dirty="0"/>
          </a:p>
        </p:txBody>
      </p:sp>
      <p:cxnSp>
        <p:nvCxnSpPr>
          <p:cNvPr id="10" name="直線接點 9"/>
          <p:cNvCxnSpPr/>
          <p:nvPr/>
        </p:nvCxnSpPr>
        <p:spPr>
          <a:xfrm flipH="1">
            <a:off x="5892126" y="4950926"/>
            <a:ext cx="175564" cy="278811"/>
          </a:xfrm>
          <a:prstGeom prst="line">
            <a:avLst/>
          </a:prstGeom>
          <a:ln w="349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 txBox="1">
            <a:spLocks/>
          </p:cNvSpPr>
          <p:nvPr/>
        </p:nvSpPr>
        <p:spPr>
          <a:xfrm>
            <a:off x="844726" y="5499028"/>
            <a:ext cx="730585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If                   then </a:t>
            </a:r>
            <a:r>
              <a:rPr lang="en-US" altLang="zh-TW" sz="2400" dirty="0" smtClean="0">
                <a:solidFill>
                  <a:srgbClr val="7030A0"/>
                </a:solidFill>
                <a:latin typeface="Arial"/>
              </a:rPr>
              <a:t>scale factor                               </a:t>
            </a:r>
          </a:p>
        </p:txBody>
      </p:sp>
      <p:graphicFrame>
        <p:nvGraphicFramePr>
          <p:cNvPr id="29" name="物件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16764055"/>
              </p:ext>
            </p:extLst>
          </p:nvPr>
        </p:nvGraphicFramePr>
        <p:xfrm>
          <a:off x="1374069" y="5295900"/>
          <a:ext cx="1459441" cy="776288"/>
        </p:xfrm>
        <a:graphic>
          <a:graphicData uri="http://schemas.openxmlformats.org/presentationml/2006/ole">
            <p:oleObj spid="_x0000_s58520" name="方程式" r:id="rId7" imgW="634725" imgH="393529" progId="Equation.3">
              <p:embed/>
            </p:oleObj>
          </a:graphicData>
        </a:graphic>
      </p:graphicFrame>
      <p:graphicFrame>
        <p:nvGraphicFramePr>
          <p:cNvPr id="41" name="物件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37683971"/>
              </p:ext>
            </p:extLst>
          </p:nvPr>
        </p:nvGraphicFramePr>
        <p:xfrm>
          <a:off x="5234019" y="5541060"/>
          <a:ext cx="496888" cy="325438"/>
        </p:xfrm>
        <a:graphic>
          <a:graphicData uri="http://schemas.openxmlformats.org/presentationml/2006/ole">
            <p:oleObj spid="_x0000_s58521" name="方程式" r:id="rId8" imgW="215619" imgH="164885" progId="Equation.3">
              <p:embed/>
            </p:oleObj>
          </a:graphicData>
        </a:graphic>
      </p:graphicFrame>
      <p:graphicFrame>
        <p:nvGraphicFramePr>
          <p:cNvPr id="35" name="物件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53590548"/>
              </p:ext>
            </p:extLst>
          </p:nvPr>
        </p:nvGraphicFramePr>
        <p:xfrm>
          <a:off x="5233225" y="3306160"/>
          <a:ext cx="995363" cy="533400"/>
        </p:xfrm>
        <a:graphic>
          <a:graphicData uri="http://schemas.openxmlformats.org/presentationml/2006/ole">
            <p:oleObj spid="_x0000_s58522" name="方程式" r:id="rId9" imgW="368300" imgH="228600" progId="Equation.3">
              <p:embed/>
            </p:oleObj>
          </a:graphicData>
        </a:graphic>
      </p:graphicFrame>
      <p:graphicFrame>
        <p:nvGraphicFramePr>
          <p:cNvPr id="4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85560787"/>
              </p:ext>
            </p:extLst>
          </p:nvPr>
        </p:nvGraphicFramePr>
        <p:xfrm>
          <a:off x="7494141" y="3293438"/>
          <a:ext cx="387350" cy="538162"/>
        </p:xfrm>
        <a:graphic>
          <a:graphicData uri="http://schemas.openxmlformats.org/presentationml/2006/ole">
            <p:oleObj spid="_x0000_s58523" name="方程式" r:id="rId10" imgW="165028" imgH="228501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04003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6" grpId="0"/>
      <p:bldP spid="27" grpId="0"/>
      <p:bldP spid="7" grpId="0" animBg="1"/>
      <p:bldP spid="8" grpId="0"/>
      <p:bldP spid="30" grpId="0"/>
      <p:bldP spid="32" grpId="0"/>
      <p:bldP spid="34" grpId="0"/>
      <p:bldP spid="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835966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Combine weak classifiers into strong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12" name="物件 11"/>
          <p:cNvGraphicFramePr>
            <a:graphicFrameLocks noChangeAspect="1"/>
          </p:cNvGraphicFramePr>
          <p:nvPr/>
        </p:nvGraphicFramePr>
        <p:xfrm>
          <a:off x="561975" y="1485900"/>
          <a:ext cx="8058150" cy="546100"/>
        </p:xfrm>
        <a:graphic>
          <a:graphicData uri="http://schemas.openxmlformats.org/presentationml/2006/ole">
            <p:oleObj spid="_x0000_s57916" name="方程式" r:id="rId4" imgW="3530600" imgH="228600" progId="Equation.3">
              <p:embed/>
            </p:oleObj>
          </a:graphicData>
        </a:graphic>
      </p:graphicFrame>
      <p:sp>
        <p:nvSpPr>
          <p:cNvPr id="13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Strong classifier:</a:t>
            </a: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5203322"/>
              </p:ext>
            </p:extLst>
          </p:nvPr>
        </p:nvGraphicFramePr>
        <p:xfrm>
          <a:off x="627063" y="3041650"/>
          <a:ext cx="2871787" cy="984250"/>
        </p:xfrm>
        <a:graphic>
          <a:graphicData uri="http://schemas.openxmlformats.org/presentationml/2006/ole">
            <p:oleObj spid="_x0000_s57917" name="方程式" r:id="rId5" imgW="1218671" imgH="431613" progId="Equation.3">
              <p:embed/>
            </p:oleObj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69262457"/>
              </p:ext>
            </p:extLst>
          </p:nvPr>
        </p:nvGraphicFramePr>
        <p:xfrm>
          <a:off x="3738386" y="3249572"/>
          <a:ext cx="867481" cy="533834"/>
        </p:xfrm>
        <a:graphic>
          <a:graphicData uri="http://schemas.openxmlformats.org/presentationml/2006/ole">
            <p:oleObj spid="_x0000_s57918" name="方程式" r:id="rId6" imgW="368300" imgH="228600" progId="Equation.3">
              <p:embed/>
            </p:oleObj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25395811"/>
              </p:ext>
            </p:extLst>
          </p:nvPr>
        </p:nvGraphicFramePr>
        <p:xfrm>
          <a:off x="6554788" y="3225800"/>
          <a:ext cx="363537" cy="495300"/>
        </p:xfrm>
        <a:graphic>
          <a:graphicData uri="http://schemas.openxmlformats.org/presentationml/2006/ole">
            <p:oleObj spid="_x0000_s57919" name="方程式" r:id="rId7" imgW="165028" imgH="228501" progId="Equation.3">
              <p:embed/>
            </p:oleObj>
          </a:graphicData>
        </a:graphic>
      </p:graphicFrame>
      <p:sp>
        <p:nvSpPr>
          <p:cNvPr id="18" name="右彎箭號 17"/>
          <p:cNvSpPr/>
          <p:nvPr/>
        </p:nvSpPr>
        <p:spPr>
          <a:xfrm rot="16200000" flipV="1">
            <a:off x="4945245" y="2917943"/>
            <a:ext cx="619948" cy="719204"/>
          </a:xfrm>
          <a:prstGeom prst="bentArrow">
            <a:avLst/>
          </a:prstGeom>
          <a:solidFill>
            <a:srgbClr val="1C5D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右彎箭號 18"/>
          <p:cNvSpPr/>
          <p:nvPr/>
        </p:nvSpPr>
        <p:spPr>
          <a:xfrm rot="16200000" flipH="1" flipV="1">
            <a:off x="7343995" y="3382659"/>
            <a:ext cx="654059" cy="719204"/>
          </a:xfrm>
          <a:prstGeom prst="bentArrow">
            <a:avLst/>
          </a:prstGeom>
          <a:solidFill>
            <a:srgbClr val="1C5D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aphicFrame>
        <p:nvGraphicFramePr>
          <p:cNvPr id="266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8186736"/>
              </p:ext>
            </p:extLst>
          </p:nvPr>
        </p:nvGraphicFramePr>
        <p:xfrm>
          <a:off x="3749675" y="4089400"/>
          <a:ext cx="1389063" cy="863600"/>
        </p:xfrm>
        <a:graphic>
          <a:graphicData uri="http://schemas.openxmlformats.org/presentationml/2006/ole">
            <p:oleObj spid="_x0000_s57920" name="方程式" r:id="rId8" imgW="634725" imgH="393529" progId="Equation.3">
              <p:embed/>
            </p:oleObj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7220219"/>
              </p:ext>
            </p:extLst>
          </p:nvPr>
        </p:nvGraphicFramePr>
        <p:xfrm>
          <a:off x="6554788" y="4367213"/>
          <a:ext cx="884237" cy="496887"/>
        </p:xfrm>
        <a:graphic>
          <a:graphicData uri="http://schemas.openxmlformats.org/presentationml/2006/ole">
            <p:oleObj spid="_x0000_s57921" name="方程式" r:id="rId9" imgW="406224" imgH="228501" progId="Equation.3">
              <p:embed/>
            </p:oleObj>
          </a:graphicData>
        </a:graphic>
      </p:graphicFrame>
      <p:sp>
        <p:nvSpPr>
          <p:cNvPr id="21" name="矩形 20"/>
          <p:cNvSpPr/>
          <p:nvPr/>
        </p:nvSpPr>
        <p:spPr>
          <a:xfrm>
            <a:off x="230400" y="2431451"/>
            <a:ext cx="38563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Weight of weak classifier</a:t>
            </a:r>
          </a:p>
        </p:txBody>
      </p:sp>
    </p:spTree>
    <p:extLst>
      <p:ext uri="{BB962C8B-B14F-4D97-AF65-F5344CB8AC3E}">
        <p14:creationId xmlns:p14="http://schemas.microsoft.com/office/powerpoint/2010/main" xmlns="" val="192688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1412246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Agenda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2585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/>
              <a:t>A toy example</a:t>
            </a: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endParaRPr lang="en-US" altLang="zh-TW" sz="2400" dirty="0" smtClean="0"/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err="1" smtClean="0">
                <a:solidFill>
                  <a:schemeClr val="bg1">
                    <a:lumMod val="75000"/>
                  </a:schemeClr>
                </a:solidFill>
              </a:rPr>
              <a:t>Adaboost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endParaRPr lang="en-US" altLang="zh-TW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Vehicle detection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464364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Diversity by re-weighting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71200" y="1951200"/>
            <a:ext cx="5683014" cy="42516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71207" y="1951200"/>
            <a:ext cx="5683013" cy="42516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71200" y="1951200"/>
            <a:ext cx="5683020" cy="42516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71200" y="1951200"/>
            <a:ext cx="5683020" cy="42516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71200" y="1951200"/>
            <a:ext cx="5683020" cy="4251600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Update the weight of data by previous classifier</a:t>
            </a:r>
          </a:p>
        </p:txBody>
      </p:sp>
      <p:sp>
        <p:nvSpPr>
          <p:cNvPr id="11" name="矩形 10"/>
          <p:cNvSpPr/>
          <p:nvPr/>
        </p:nvSpPr>
        <p:spPr>
          <a:xfrm>
            <a:off x="765199" y="1952592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Initially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75778" y="1951200"/>
            <a:ext cx="712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1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65199" y="1951200"/>
            <a:ext cx="712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2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65199" y="1951200"/>
            <a:ext cx="776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3 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65199" y="1951200"/>
            <a:ext cx="776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4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496767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2" grpId="1"/>
      <p:bldP spid="13" grpId="0"/>
      <p:bldP spid="13" grpId="1"/>
      <p:bldP spid="14" grpId="0"/>
      <p:bldP spid="14" grpId="1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91586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Strong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71200" y="1951200"/>
            <a:ext cx="5686356" cy="4248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71200" y="1951200"/>
            <a:ext cx="5686348" cy="4248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71200" y="1951200"/>
            <a:ext cx="5686348" cy="4248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71200" y="1951200"/>
            <a:ext cx="5686348" cy="424800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71200" y="1951200"/>
            <a:ext cx="5684400" cy="4246545"/>
          </a:xfrm>
          <a:prstGeom prst="rect">
            <a:avLst/>
          </a:prstGeom>
        </p:spPr>
      </p:pic>
      <p:cxnSp>
        <p:nvCxnSpPr>
          <p:cNvPr id="16" name="直線接點 15"/>
          <p:cNvCxnSpPr/>
          <p:nvPr/>
        </p:nvCxnSpPr>
        <p:spPr>
          <a:xfrm>
            <a:off x="6520873" y="3371295"/>
            <a:ext cx="17092" cy="2678523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4894933" y="3345184"/>
            <a:ext cx="16259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4894933" y="3335948"/>
            <a:ext cx="0" cy="271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75778" y="1951200"/>
            <a:ext cx="712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1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65199" y="1951200"/>
            <a:ext cx="712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2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765199" y="1951200"/>
            <a:ext cx="776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3 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65199" y="1951200"/>
            <a:ext cx="776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4 </a:t>
            </a:r>
            <a:endParaRPr lang="zh-TW" altLang="en-US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Build complex boundary by horizontal and vertical lines</a:t>
            </a:r>
          </a:p>
        </p:txBody>
      </p:sp>
    </p:spTree>
    <p:extLst>
      <p:ext uri="{BB962C8B-B14F-4D97-AF65-F5344CB8AC3E}">
        <p14:creationId xmlns:p14="http://schemas.microsoft.com/office/powerpoint/2010/main" xmlns="" val="263148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23" grpId="0"/>
      <p:bldP spid="23" grpId="1"/>
      <p:bldP spid="24" grpId="0"/>
      <p:bldP spid="24" grpId="1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371116" cy="492443"/>
          </a:xfrm>
        </p:spPr>
        <p:txBody>
          <a:bodyPr/>
          <a:lstStyle/>
          <a:p>
            <a:pPr marL="342900" indent="-342900"/>
            <a:r>
              <a:rPr lang="en-US" altLang="zh-TW" sz="3200" dirty="0" err="1" smtClean="0">
                <a:solidFill>
                  <a:schemeClr val="tx1"/>
                </a:solidFill>
                <a:latin typeface="+mj-lt"/>
              </a:rPr>
              <a:t>Adaboost</a:t>
            </a:r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 in action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9698" name="Picture 2" descr="D:\ComputerVision\Github\AdaBoostExample\Presentation\Circle_dat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71200" y="1951200"/>
            <a:ext cx="5582738" cy="4248000"/>
          </a:xfrm>
          <a:prstGeom prst="rect">
            <a:avLst/>
          </a:prstGeom>
          <a:noFill/>
        </p:spPr>
      </p:pic>
      <p:pic>
        <p:nvPicPr>
          <p:cNvPr id="29699" name="Picture 3" descr="D:\ComputerVision\Github\AdaBoostExample\Presentation\Circle_data_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71200" y="1951200"/>
            <a:ext cx="5582737" cy="4248000"/>
          </a:xfrm>
          <a:prstGeom prst="rect">
            <a:avLst/>
          </a:prstGeom>
          <a:noFill/>
        </p:spPr>
      </p:pic>
      <p:pic>
        <p:nvPicPr>
          <p:cNvPr id="29700" name="Picture 4" descr="D:\ComputerVision\Github\AdaBoostExample\Presentation\Circle_data_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71200" y="1951200"/>
            <a:ext cx="5582738" cy="4248000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765199" y="1951200"/>
            <a:ext cx="905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76 </a:t>
            </a:r>
            <a:endParaRPr lang="zh-TW" alt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A more complicated example</a:t>
            </a:r>
          </a:p>
        </p:txBody>
      </p:sp>
    </p:spTree>
    <p:extLst>
      <p:ext uri="{BB962C8B-B14F-4D97-AF65-F5344CB8AC3E}">
        <p14:creationId xmlns:p14="http://schemas.microsoft.com/office/powerpoint/2010/main" xmlns="" val="263148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1412246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Agenda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214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A simple example</a:t>
            </a: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endParaRPr lang="en-US" altLang="zh-TW" sz="2400" dirty="0" smtClean="0"/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err="1" smtClean="0">
                <a:solidFill>
                  <a:schemeClr val="bg1">
                    <a:lumMod val="75000"/>
                  </a:schemeClr>
                </a:solidFill>
              </a:rPr>
              <a:t>Adaboost</a:t>
            </a:r>
            <a:r>
              <a:rPr lang="en-US" altLang="zh-TW" sz="2400" dirty="0" smtClean="0"/>
              <a:t> </a:t>
            </a: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endParaRPr lang="en-US" altLang="zh-TW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/>
              <a:t>Vehicle detection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239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91" name="Picture 7" descr="D:\ComputerVision\Github\AdaBoostExample\Presentation\Positiv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981" y="997283"/>
            <a:ext cx="5300151" cy="2650075"/>
          </a:xfrm>
          <a:prstGeom prst="rect">
            <a:avLst/>
          </a:prstGeom>
          <a:noFill/>
        </p:spPr>
      </p:pic>
      <p:pic>
        <p:nvPicPr>
          <p:cNvPr id="41992" name="Picture 8" descr="D:\ComputerVision\Github\AdaBoostExample\Presentation\Negativ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6981" y="3785010"/>
            <a:ext cx="5300151" cy="2650075"/>
          </a:xfrm>
          <a:prstGeom prst="rect">
            <a:avLst/>
          </a:prstGeom>
          <a:noFill/>
        </p:spPr>
      </p:pic>
      <p:sp>
        <p:nvSpPr>
          <p:cNvPr id="25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255699" cy="492443"/>
          </a:xfrm>
        </p:spPr>
        <p:txBody>
          <a:bodyPr/>
          <a:lstStyle/>
          <a:p>
            <a:pPr marL="342900" indent="-342900"/>
            <a:r>
              <a:rPr lang="en-US" altLang="zh-TW" sz="3200" smtClean="0">
                <a:solidFill>
                  <a:schemeClr val="tx1"/>
                </a:solidFill>
                <a:latin typeface="+mj-lt"/>
              </a:rPr>
              <a:t>Prepare database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>
            <a:off x="5791200" y="2472267"/>
            <a:ext cx="956733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951133" y="2129367"/>
            <a:ext cx="1490134" cy="685800"/>
          </a:xfrm>
          <a:prstGeom prst="rect">
            <a:avLst/>
          </a:prstGeom>
          <a:noFill/>
          <a:ln w="317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Cars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5740400" y="4961467"/>
            <a:ext cx="956733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951133" y="4618567"/>
            <a:ext cx="1490134" cy="685800"/>
          </a:xfrm>
          <a:prstGeom prst="rect">
            <a:avLst/>
          </a:prstGeom>
          <a:noFill/>
          <a:ln w="317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Background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42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4991663" y="1905000"/>
            <a:ext cx="3565400" cy="206210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Rectangle shape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Symmetry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Entropy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Contrast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098412" cy="492443"/>
          </a:xfrm>
        </p:spPr>
        <p:txBody>
          <a:bodyPr/>
          <a:lstStyle/>
          <a:p>
            <a:r>
              <a:rPr lang="en-US" altLang="zh-TW" sz="3200" dirty="0" smtClean="0">
                <a:solidFill>
                  <a:schemeClr val="tx1"/>
                </a:solidFill>
              </a:rPr>
              <a:t>Vehicle detection</a:t>
            </a:r>
            <a:endParaRPr lang="en-US" sz="32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880" y="1905000"/>
            <a:ext cx="3796388" cy="3270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1025495" y="2230451"/>
            <a:ext cx="3179035" cy="2640651"/>
          </a:xfrm>
          <a:prstGeom prst="rect">
            <a:avLst/>
          </a:prstGeom>
          <a:noFill/>
          <a:ln w="53975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6" name="直線接點 5"/>
          <p:cNvCxnSpPr/>
          <p:nvPr/>
        </p:nvCxnSpPr>
        <p:spPr>
          <a:xfrm>
            <a:off x="2726111" y="2230451"/>
            <a:ext cx="0" cy="2640651"/>
          </a:xfrm>
          <a:prstGeom prst="line">
            <a:avLst/>
          </a:prstGeom>
          <a:ln w="44450">
            <a:solidFill>
              <a:srgbClr val="00B0F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384420" y="3038555"/>
            <a:ext cx="2615012" cy="1483257"/>
          </a:xfrm>
          <a:prstGeom prst="rect">
            <a:avLst/>
          </a:prstGeom>
          <a:noFill/>
          <a:ln w="53975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905712" y="1896533"/>
            <a:ext cx="1512606" cy="727105"/>
          </a:xfrm>
          <a:prstGeom prst="rect">
            <a:avLst/>
          </a:prstGeom>
          <a:noFill/>
          <a:ln w="539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>
            <a:off x="1905712" y="2234369"/>
            <a:ext cx="1512606" cy="0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905712" y="2188116"/>
            <a:ext cx="1512606" cy="435522"/>
          </a:xfrm>
          <a:prstGeom prst="rect">
            <a:avLst/>
          </a:prstGeom>
          <a:solidFill>
            <a:schemeClr val="tx1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What features can we use to detect vehicle?</a:t>
            </a:r>
          </a:p>
        </p:txBody>
      </p:sp>
    </p:spTree>
    <p:extLst>
      <p:ext uri="{BB962C8B-B14F-4D97-AF65-F5344CB8AC3E}">
        <p14:creationId xmlns:p14="http://schemas.microsoft.com/office/powerpoint/2010/main" xmlns="" val="169247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1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2" grpId="0" animBg="1"/>
      <p:bldP spid="2" grpId="1" animBg="1"/>
      <p:bldP spid="13" grpId="0" animBg="1"/>
      <p:bldP spid="13" grpId="1" animBg="1"/>
      <p:bldP spid="7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028073" cy="492443"/>
          </a:xfrm>
        </p:spPr>
        <p:txBody>
          <a:bodyPr/>
          <a:lstStyle/>
          <a:p>
            <a:pPr marL="342900" indent="-342900"/>
            <a:r>
              <a:rPr lang="en-US" altLang="zh-TW" sz="3200" dirty="0" err="1" smtClean="0">
                <a:solidFill>
                  <a:schemeClr val="tx1"/>
                </a:solidFill>
                <a:latin typeface="+mj-lt"/>
              </a:rPr>
              <a:t>Haar</a:t>
            </a:r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-like feature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723347" y="4982527"/>
            <a:ext cx="144000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2879362" y="4982526"/>
            <a:ext cx="144000" cy="144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925961" y="4665134"/>
            <a:ext cx="121789" cy="3132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806450" y="4665134"/>
            <a:ext cx="107442" cy="31326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538049" y="2291752"/>
            <a:ext cx="1616363" cy="1544546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2286771" y="2291752"/>
            <a:ext cx="1616363" cy="1544546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2286771" y="3984463"/>
            <a:ext cx="1616363" cy="1544546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538049" y="3984463"/>
            <a:ext cx="1616363" cy="1544546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228600" y="986319"/>
            <a:ext cx="8689622" cy="812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 smtClean="0">
                <a:latin typeface="Arial"/>
              </a:rPr>
              <a:t>Difference of the sum of pixels of areas</a:t>
            </a:r>
          </a:p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 smtClean="0">
                <a:latin typeface="Arial"/>
              </a:rPr>
              <a:t>Combination of different types, positions, and sizes</a:t>
            </a:r>
          </a:p>
        </p:txBody>
      </p:sp>
      <p:pic>
        <p:nvPicPr>
          <p:cNvPr id="44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4180" y="2302088"/>
            <a:ext cx="1791017" cy="1544546"/>
          </a:xfrm>
          <a:prstGeom prst="rect">
            <a:avLst/>
          </a:prstGeom>
          <a:noFill/>
        </p:spPr>
      </p:pic>
      <p:sp>
        <p:nvSpPr>
          <p:cNvPr id="45" name="矩形 44"/>
          <p:cNvSpPr/>
          <p:nvPr/>
        </p:nvSpPr>
        <p:spPr>
          <a:xfrm rot="16200000">
            <a:off x="5747510" y="2454435"/>
            <a:ext cx="110789" cy="6883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 rot="16200000">
            <a:off x="5743998" y="2581434"/>
            <a:ext cx="130511" cy="6883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9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7805" y="2302088"/>
            <a:ext cx="1791017" cy="1544546"/>
          </a:xfrm>
          <a:prstGeom prst="rect">
            <a:avLst/>
          </a:prstGeom>
          <a:noFill/>
        </p:spPr>
      </p:pic>
      <p:sp>
        <p:nvSpPr>
          <p:cNvPr id="47" name="矩形 46"/>
          <p:cNvSpPr/>
          <p:nvPr/>
        </p:nvSpPr>
        <p:spPr>
          <a:xfrm rot="16200000">
            <a:off x="1251262" y="2450044"/>
            <a:ext cx="111600" cy="6883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 rot="16200000">
            <a:off x="1251261" y="2566451"/>
            <a:ext cx="111600" cy="6883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/>
        </p:nvSpPr>
        <p:spPr>
          <a:xfrm>
            <a:off x="8378382" y="2908705"/>
            <a:ext cx="126000" cy="6154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8504382" y="2908705"/>
            <a:ext cx="125204" cy="61540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/>
          <p:cNvSpPr/>
          <p:nvPr/>
        </p:nvSpPr>
        <p:spPr>
          <a:xfrm>
            <a:off x="3651870" y="2908705"/>
            <a:ext cx="126000" cy="6154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3777870" y="2908705"/>
            <a:ext cx="125204" cy="61540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4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9952" y="3985200"/>
            <a:ext cx="1791017" cy="1544546"/>
          </a:xfrm>
          <a:prstGeom prst="rect">
            <a:avLst/>
          </a:prstGeom>
          <a:noFill/>
        </p:spPr>
      </p:pic>
      <p:sp>
        <p:nvSpPr>
          <p:cNvPr id="55" name="矩形 54"/>
          <p:cNvSpPr/>
          <p:nvPr/>
        </p:nvSpPr>
        <p:spPr>
          <a:xfrm>
            <a:off x="5132421" y="4641553"/>
            <a:ext cx="112679" cy="3132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5003800" y="4641553"/>
            <a:ext cx="116552" cy="31326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7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7805" y="3984463"/>
            <a:ext cx="1791017" cy="1544546"/>
          </a:xfrm>
          <a:prstGeom prst="rect">
            <a:avLst/>
          </a:prstGeom>
          <a:noFill/>
        </p:spPr>
      </p:pic>
      <p:sp>
        <p:nvSpPr>
          <p:cNvPr id="58" name="矩形 57"/>
          <p:cNvSpPr/>
          <p:nvPr/>
        </p:nvSpPr>
        <p:spPr>
          <a:xfrm>
            <a:off x="2723347" y="5134927"/>
            <a:ext cx="144000" cy="144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2875747" y="5134927"/>
            <a:ext cx="144000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7150418" y="4982400"/>
            <a:ext cx="144000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7300768" y="4982581"/>
            <a:ext cx="144000" cy="144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/>
        </p:nvSpPr>
        <p:spPr>
          <a:xfrm>
            <a:off x="7150418" y="5120231"/>
            <a:ext cx="144000" cy="144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7302818" y="5119653"/>
            <a:ext cx="144000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流程圖: 接點 63"/>
          <p:cNvSpPr/>
          <p:nvPr/>
        </p:nvSpPr>
        <p:spPr>
          <a:xfrm>
            <a:off x="925961" y="2699249"/>
            <a:ext cx="72000" cy="72000"/>
          </a:xfrm>
          <a:prstGeom prst="flowChartConnector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/>
          <p:cNvSpPr txBox="1"/>
          <p:nvPr/>
        </p:nvSpPr>
        <p:spPr>
          <a:xfrm>
            <a:off x="913892" y="2422250"/>
            <a:ext cx="937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(</a:t>
            </a:r>
            <a:r>
              <a:rPr lang="en-US" altLang="zh-TW" sz="1200" dirty="0" smtClean="0">
                <a:solidFill>
                  <a:srgbClr val="2705F5"/>
                </a:solidFill>
              </a:rPr>
              <a:t>x, y</a:t>
            </a:r>
            <a:r>
              <a:rPr lang="en-US" altLang="zh-TW" sz="1200" dirty="0" smtClean="0"/>
              <a:t>, </a:t>
            </a:r>
            <a:r>
              <a:rPr lang="en-US" altLang="zh-TW" sz="1200" dirty="0" smtClean="0">
                <a:solidFill>
                  <a:srgbClr val="FF5050"/>
                </a:solidFill>
              </a:rPr>
              <a:t>W, H</a:t>
            </a:r>
            <a:r>
              <a:rPr lang="en-US" altLang="zh-TW" sz="1200" dirty="0" smtClean="0"/>
              <a:t>)</a:t>
            </a:r>
            <a:endParaRPr lang="zh-TW" altLang="en-US" sz="1200" dirty="0"/>
          </a:p>
        </p:txBody>
      </p:sp>
      <p:sp>
        <p:nvSpPr>
          <p:cNvPr id="66" name="矩形 65"/>
          <p:cNvSpPr/>
          <p:nvPr/>
        </p:nvSpPr>
        <p:spPr>
          <a:xfrm>
            <a:off x="1870378" y="1894099"/>
            <a:ext cx="800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1C5D9C"/>
                </a:solidFill>
              </a:rPr>
              <a:t>Types</a:t>
            </a:r>
            <a:endParaRPr lang="zh-TW" altLang="en-US" dirty="0">
              <a:solidFill>
                <a:srgbClr val="1C5D9C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8049" y="6060059"/>
            <a:ext cx="6288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Robust Real-Time Face </a:t>
            </a:r>
            <a:r>
              <a:rPr lang="en-US" altLang="zh-TW" dirty="0" smtClean="0"/>
              <a:t>Detection, 2001, Viola and Jones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314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027799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Conclusion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228600" y="986320"/>
            <a:ext cx="8689622" cy="812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noProof="0" dirty="0" smtClean="0">
                <a:latin typeface="Arial"/>
              </a:rPr>
              <a:t>Two heads are better than one</a:t>
            </a:r>
          </a:p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noProof="0" dirty="0" smtClean="0">
                <a:latin typeface="Arial"/>
              </a:rPr>
              <a:t>Re-weight data for the </a:t>
            </a:r>
            <a:r>
              <a:rPr lang="en-US" altLang="zh-TW" sz="2400" dirty="0" smtClean="0"/>
              <a:t>diversity of classifier</a:t>
            </a:r>
            <a:endParaRPr kumimoji="0" lang="en-US" altLang="zh-TW" sz="2400" b="0" i="0" u="none" strike="noStrike" kern="1200" cap="none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14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28</a:t>
            </a:fld>
            <a:endParaRPr lang="en-US" dirty="0"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80882" y="287867"/>
            <a:ext cx="5715000" cy="443205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200" dirty="0" smtClean="0">
                <a:solidFill>
                  <a:schemeClr val="tx1"/>
                </a:solidFill>
              </a:rPr>
              <a:t>Thanks</a:t>
            </a:r>
            <a:endParaRPr lang="zh-TW" altLang="en-US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80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483052" cy="492443"/>
          </a:xfrm>
        </p:spPr>
        <p:txBody>
          <a:bodyPr/>
          <a:lstStyle/>
          <a:p>
            <a:r>
              <a:rPr lang="en-US" altLang="zh-TW" sz="3200" dirty="0" smtClean="0">
                <a:solidFill>
                  <a:schemeClr val="tx1"/>
                </a:solidFill>
              </a:rPr>
              <a:t>Human vision</a:t>
            </a:r>
            <a:endParaRPr lang="en-US" sz="32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623" y="1905000"/>
            <a:ext cx="3796388" cy="3270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文字方塊 19"/>
          <p:cNvSpPr txBox="1"/>
          <p:nvPr/>
        </p:nvSpPr>
        <p:spPr>
          <a:xfrm>
            <a:off x="731623" y="1397000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What is this?</a:t>
            </a:r>
            <a:endParaRPr lang="zh-TW" altLang="en-US" dirty="0"/>
          </a:p>
        </p:txBody>
      </p:sp>
      <p:pic>
        <p:nvPicPr>
          <p:cNvPr id="51202" name="Picture 2" descr="https://encrypted-tbn2.gstatic.com/images?q=tbn:ANd9GcT7s2G9mEsm95u-IZODLMdIiCIv_QWDC5FdhKkl5SOHCfcYMuldBw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4756526" y="2278249"/>
            <a:ext cx="2974045" cy="2753302"/>
          </a:xfrm>
          <a:prstGeom prst="rect">
            <a:avLst/>
          </a:prstGeom>
          <a:noFill/>
        </p:spPr>
      </p:pic>
      <p:sp>
        <p:nvSpPr>
          <p:cNvPr id="24" name="直線圖說文字 1 (無框線) 23"/>
          <p:cNvSpPr/>
          <p:nvPr/>
        </p:nvSpPr>
        <p:spPr>
          <a:xfrm>
            <a:off x="6925728" y="1622393"/>
            <a:ext cx="2091272" cy="468868"/>
          </a:xfrm>
          <a:prstGeom prst="callout1">
            <a:avLst>
              <a:gd name="adj1" fmla="val 94592"/>
              <a:gd name="adj2" fmla="val 42679"/>
              <a:gd name="adj3" fmla="val 217235"/>
              <a:gd name="adj4" fmla="val -10783"/>
            </a:avLst>
          </a:prstGeom>
          <a:noFill/>
          <a:ln w="2222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Classification skill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06479" y="5436954"/>
            <a:ext cx="7443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800" dirty="0" smtClean="0"/>
              <a:t>Hard to program the human classification skill</a:t>
            </a:r>
            <a:endParaRPr lang="zh-TW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208484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2749" y="2826335"/>
            <a:ext cx="975360" cy="476306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72587" y="2824275"/>
            <a:ext cx="1112713" cy="455339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91679" y="2749747"/>
            <a:ext cx="1134020" cy="60439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96445" y="2749747"/>
            <a:ext cx="1074882" cy="552894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84564" y="4637338"/>
            <a:ext cx="1254721" cy="941041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56534" y="4687693"/>
            <a:ext cx="995956" cy="82257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24773" y="4451820"/>
            <a:ext cx="749503" cy="1126559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31876" y="4752633"/>
            <a:ext cx="889694" cy="75763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9697885">
            <a:off x="7851600" y="2701916"/>
            <a:ext cx="803216" cy="57998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0025" y="4698631"/>
            <a:ext cx="757630" cy="757630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20580" y="2329517"/>
            <a:ext cx="8932118" cy="1396721"/>
          </a:xfrm>
          <a:prstGeom prst="roundRect">
            <a:avLst/>
          </a:prstGeom>
          <a:noFill/>
          <a:ln w="254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120580" y="4377260"/>
            <a:ext cx="8932118" cy="1396721"/>
          </a:xfrm>
          <a:prstGeom prst="round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2585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/>
              <a:t>Is </a:t>
            </a:r>
            <a:r>
              <a:rPr lang="en-US" altLang="zh-TW" sz="2400" dirty="0" smtClean="0"/>
              <a:t>this a picture of a banana?</a:t>
            </a:r>
          </a:p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 smtClean="0"/>
              <a:t>Want to find some rules to describe a banana</a:t>
            </a:r>
          </a:p>
          <a:p>
            <a:pPr marL="1200150" lvl="1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TW" sz="2400" dirty="0" smtClean="0"/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228599" y="2145890"/>
            <a:ext cx="1755058" cy="183627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28598" y="4184395"/>
            <a:ext cx="1755059" cy="183627"/>
          </a:xfrm>
          <a:prstGeom prst="roundRect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Non-bananas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04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960747" cy="492443"/>
          </a:xfrm>
        </p:spPr>
        <p:txBody>
          <a:bodyPr/>
          <a:lstStyle/>
          <a:p>
            <a:r>
              <a:rPr lang="en-US" sz="3200" b="0" dirty="0" smtClean="0">
                <a:solidFill>
                  <a:schemeClr val="tx1"/>
                </a:solidFill>
                <a:latin typeface="+mj-lt"/>
              </a:rPr>
              <a:t>Computer vision</a:t>
            </a:r>
            <a:endParaRPr lang="en-US" sz="32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880" y="1905000"/>
            <a:ext cx="3796388" cy="3270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矩形 14"/>
          <p:cNvSpPr/>
          <p:nvPr/>
        </p:nvSpPr>
        <p:spPr>
          <a:xfrm>
            <a:off x="2930532" y="3682914"/>
            <a:ext cx="205415" cy="152400"/>
          </a:xfrm>
          <a:prstGeom prst="rect">
            <a:avLst/>
          </a:prstGeom>
          <a:noFill/>
          <a:ln w="31750">
            <a:solidFill>
              <a:srgbClr val="FF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/>
          <p:cNvCxnSpPr>
            <a:stCxn id="15" idx="0"/>
          </p:cNvCxnSpPr>
          <p:nvPr/>
        </p:nvCxnSpPr>
        <p:spPr>
          <a:xfrm flipV="1">
            <a:off x="3033240" y="1913381"/>
            <a:ext cx="1786285" cy="1769533"/>
          </a:xfrm>
          <a:prstGeom prst="line">
            <a:avLst/>
          </a:prstGeom>
          <a:ln w="31750"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15" idx="2"/>
          </p:cNvCxnSpPr>
          <p:nvPr/>
        </p:nvCxnSpPr>
        <p:spPr>
          <a:xfrm>
            <a:off x="3033240" y="3835314"/>
            <a:ext cx="1786285" cy="1348556"/>
          </a:xfrm>
          <a:prstGeom prst="line">
            <a:avLst/>
          </a:prstGeom>
          <a:ln w="31750"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5931779" y="5291667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Computer sees…</a:t>
            </a:r>
            <a:endParaRPr lang="zh-TW" altLang="en-US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4977199" y="1904605"/>
          <a:ext cx="3907371" cy="3270885"/>
        </p:xfrm>
        <a:graphic>
          <a:graphicData uri="http://schemas.openxmlformats.org/drawingml/2006/table">
            <a:tbl>
              <a:tblPr/>
              <a:tblGrid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</a:tblGrid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723880" y="1397000"/>
            <a:ext cx="4634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How does an object look like to computers?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0413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326232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Cascade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" name="群組 8"/>
          <p:cNvGrpSpPr/>
          <p:nvPr/>
        </p:nvGrpSpPr>
        <p:grpSpPr>
          <a:xfrm>
            <a:off x="363792" y="2141097"/>
            <a:ext cx="8448368" cy="1766583"/>
            <a:chOff x="363792" y="3329444"/>
            <a:chExt cx="8448368" cy="1766583"/>
          </a:xfrm>
        </p:grpSpPr>
        <p:sp>
          <p:nvSpPr>
            <p:cNvPr id="10" name="圓角矩形 9"/>
            <p:cNvSpPr/>
            <p:nvPr/>
          </p:nvSpPr>
          <p:spPr bwMode="auto">
            <a:xfrm>
              <a:off x="14207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1" name="圓角矩形 10"/>
            <p:cNvSpPr/>
            <p:nvPr/>
          </p:nvSpPr>
          <p:spPr bwMode="auto">
            <a:xfrm>
              <a:off x="25637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2" name="圓角矩形 11"/>
            <p:cNvSpPr/>
            <p:nvPr/>
          </p:nvSpPr>
          <p:spPr bwMode="auto">
            <a:xfrm>
              <a:off x="37067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3" name="圓角矩形 12"/>
            <p:cNvSpPr/>
            <p:nvPr/>
          </p:nvSpPr>
          <p:spPr bwMode="auto">
            <a:xfrm>
              <a:off x="56879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4" name="圓角矩形 13"/>
            <p:cNvSpPr/>
            <p:nvPr/>
          </p:nvSpPr>
          <p:spPr bwMode="auto">
            <a:xfrm>
              <a:off x="68309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5" name="向右箭號 14"/>
            <p:cNvSpPr/>
            <p:nvPr/>
          </p:nvSpPr>
          <p:spPr bwMode="auto">
            <a:xfrm>
              <a:off x="363792" y="3626868"/>
              <a:ext cx="914400" cy="381000"/>
            </a:xfrm>
            <a:prstGeom prst="rightArrow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511712" y="3685860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0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2659624" y="3685860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1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3790336" y="3676028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2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5687960" y="3676028"/>
              <a:ext cx="934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N-1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870288" y="3676028"/>
              <a:ext cx="838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N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1" name="直線單箭頭接點 20"/>
            <p:cNvCxnSpPr>
              <a:stCxn id="10" idx="3"/>
              <a:endCxn id="11" idx="1"/>
            </p:cNvCxnSpPr>
            <p:nvPr/>
          </p:nvCxnSpPr>
          <p:spPr bwMode="auto">
            <a:xfrm>
              <a:off x="23351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2" name="直線單箭頭接點 21"/>
            <p:cNvCxnSpPr>
              <a:stCxn id="11" idx="3"/>
              <a:endCxn id="12" idx="1"/>
            </p:cNvCxnSpPr>
            <p:nvPr/>
          </p:nvCxnSpPr>
          <p:spPr bwMode="auto">
            <a:xfrm>
              <a:off x="34781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3" name="直線單箭頭接點 22"/>
            <p:cNvCxnSpPr>
              <a:stCxn id="13" idx="3"/>
              <a:endCxn id="14" idx="1"/>
            </p:cNvCxnSpPr>
            <p:nvPr/>
          </p:nvCxnSpPr>
          <p:spPr bwMode="auto">
            <a:xfrm>
              <a:off x="66023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4" name="直線單箭頭接點 23"/>
            <p:cNvCxnSpPr>
              <a:stCxn id="12" idx="3"/>
            </p:cNvCxnSpPr>
            <p:nvPr/>
          </p:nvCxnSpPr>
          <p:spPr bwMode="auto">
            <a:xfrm>
              <a:off x="46211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5" name="直線單箭頭接點 24"/>
            <p:cNvCxnSpPr>
              <a:endCxn id="13" idx="1"/>
            </p:cNvCxnSpPr>
            <p:nvPr/>
          </p:nvCxnSpPr>
          <p:spPr bwMode="auto">
            <a:xfrm>
              <a:off x="54593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sp>
          <p:nvSpPr>
            <p:cNvPr id="26" name="文字方塊 25"/>
            <p:cNvSpPr txBox="1"/>
            <p:nvPr/>
          </p:nvSpPr>
          <p:spPr>
            <a:xfrm>
              <a:off x="4744064" y="3329444"/>
              <a:ext cx="838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b="1" dirty="0" smtClean="0"/>
                <a:t>…</a:t>
              </a:r>
              <a:endParaRPr lang="zh-TW" altLang="en-US" sz="4000" b="1" dirty="0"/>
            </a:p>
          </p:txBody>
        </p:sp>
        <p:sp>
          <p:nvSpPr>
            <p:cNvPr id="27" name="向右箭號 26"/>
            <p:cNvSpPr/>
            <p:nvPr/>
          </p:nvSpPr>
          <p:spPr bwMode="auto">
            <a:xfrm>
              <a:off x="7897760" y="3629324"/>
              <a:ext cx="914400" cy="381000"/>
            </a:xfrm>
            <a:prstGeom prst="rightArrow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cxnSp>
          <p:nvCxnSpPr>
            <p:cNvPr id="28" name="直線單箭頭接點 27"/>
            <p:cNvCxnSpPr>
              <a:stCxn id="10" idx="2"/>
            </p:cNvCxnSpPr>
            <p:nvPr/>
          </p:nvCxnSpPr>
          <p:spPr bwMode="auto">
            <a:xfrm>
              <a:off x="18779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9" name="直線單箭頭接點 28"/>
            <p:cNvCxnSpPr>
              <a:stCxn id="11" idx="2"/>
            </p:cNvCxnSpPr>
            <p:nvPr/>
          </p:nvCxnSpPr>
          <p:spPr bwMode="auto">
            <a:xfrm>
              <a:off x="30209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30" name="直線單箭頭接點 29"/>
            <p:cNvCxnSpPr>
              <a:stCxn id="12" idx="2"/>
            </p:cNvCxnSpPr>
            <p:nvPr/>
          </p:nvCxnSpPr>
          <p:spPr bwMode="auto">
            <a:xfrm>
              <a:off x="41639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31" name="直線單箭頭接點 30"/>
            <p:cNvCxnSpPr>
              <a:stCxn id="13" idx="2"/>
            </p:cNvCxnSpPr>
            <p:nvPr/>
          </p:nvCxnSpPr>
          <p:spPr bwMode="auto">
            <a:xfrm>
              <a:off x="61451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32" name="直線單箭頭接點 31"/>
            <p:cNvCxnSpPr>
              <a:stCxn id="14" idx="2"/>
            </p:cNvCxnSpPr>
            <p:nvPr/>
          </p:nvCxnSpPr>
          <p:spPr bwMode="auto">
            <a:xfrm>
              <a:off x="72881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sp>
          <p:nvSpPr>
            <p:cNvPr id="33" name="文字方塊 32"/>
            <p:cNvSpPr txBox="1"/>
            <p:nvPr/>
          </p:nvSpPr>
          <p:spPr>
            <a:xfrm>
              <a:off x="1546120" y="4819028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2679288" y="4819028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3837032" y="4816572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5810864" y="4809196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6951408" y="4809196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398208" y="3494140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Input</a:t>
              </a:r>
              <a:endParaRPr lang="zh-TW" altLang="en-US" sz="1200" b="1" dirty="0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7914968" y="3496596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Output</a:t>
              </a:r>
              <a:endParaRPr lang="zh-TW" altLang="en-US" sz="1200" b="1" dirty="0"/>
            </a:p>
          </p:txBody>
        </p:sp>
      </p:grpSp>
      <p:sp>
        <p:nvSpPr>
          <p:cNvPr id="44" name="Content Placeholder 2"/>
          <p:cNvSpPr txBox="1">
            <a:spLocks/>
          </p:cNvSpPr>
          <p:nvPr/>
        </p:nvSpPr>
        <p:spPr>
          <a:xfrm>
            <a:off x="228600" y="910116"/>
            <a:ext cx="8689622" cy="812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 smtClean="0">
                <a:latin typeface="Arial"/>
              </a:rPr>
              <a:t>1~2% target patches</a:t>
            </a:r>
          </a:p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 smtClean="0">
                <a:latin typeface="Arial"/>
              </a:rPr>
              <a:t>Remove false cases fast</a:t>
            </a:r>
          </a:p>
        </p:txBody>
      </p:sp>
      <p:sp>
        <p:nvSpPr>
          <p:cNvPr id="35" name="圓角矩形 34"/>
          <p:cNvSpPr/>
          <p:nvPr/>
        </p:nvSpPr>
        <p:spPr bwMode="auto">
          <a:xfrm>
            <a:off x="1414608" y="4425950"/>
            <a:ext cx="6216448" cy="1879600"/>
          </a:xfrm>
          <a:prstGeom prst="roundRect">
            <a:avLst/>
          </a:prstGeom>
          <a:solidFill>
            <a:srgbClr val="6C7472"/>
          </a:solidFill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48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Gill Sans Light" charset="0"/>
              <a:ea typeface="Heiti TC Light" pitchFamily="-1" charset="-120"/>
              <a:cs typeface="Heiti TC Light" pitchFamily="-1" charset="-120"/>
              <a:sym typeface="Gill Sans Light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020130" y="4425950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Stage 0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cxnSp>
        <p:nvCxnSpPr>
          <p:cNvPr id="43" name="直線接點 42"/>
          <p:cNvCxnSpPr/>
          <p:nvPr/>
        </p:nvCxnSpPr>
        <p:spPr>
          <a:xfrm>
            <a:off x="1414608" y="2981325"/>
            <a:ext cx="6152" cy="1692275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2335160" y="2981325"/>
            <a:ext cx="5107040" cy="1463675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3264" y="4910339"/>
            <a:ext cx="1120895" cy="966643"/>
          </a:xfrm>
          <a:prstGeom prst="rect">
            <a:avLst/>
          </a:prstGeom>
          <a:noFill/>
        </p:spPr>
      </p:pic>
      <p:sp>
        <p:nvSpPr>
          <p:cNvPr id="59" name="矩形 58"/>
          <p:cNvSpPr/>
          <p:nvPr/>
        </p:nvSpPr>
        <p:spPr>
          <a:xfrm rot="16200000">
            <a:off x="2256084" y="5384060"/>
            <a:ext cx="72000" cy="5560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 rot="16200000">
            <a:off x="2256084" y="5457149"/>
            <a:ext cx="72000" cy="55606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1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2987" y="4909250"/>
            <a:ext cx="1120895" cy="966643"/>
          </a:xfrm>
          <a:prstGeom prst="rect">
            <a:avLst/>
          </a:prstGeom>
          <a:noFill/>
        </p:spPr>
      </p:pic>
      <p:pic>
        <p:nvPicPr>
          <p:cNvPr id="62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3619" y="4909250"/>
            <a:ext cx="1120895" cy="966643"/>
          </a:xfrm>
          <a:prstGeom prst="rect">
            <a:avLst/>
          </a:prstGeom>
          <a:noFill/>
        </p:spPr>
      </p:pic>
      <p:pic>
        <p:nvPicPr>
          <p:cNvPr id="63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89610" y="4909250"/>
            <a:ext cx="1120895" cy="966643"/>
          </a:xfrm>
          <a:prstGeom prst="rect">
            <a:avLst/>
          </a:prstGeom>
          <a:noFill/>
        </p:spPr>
      </p:pic>
      <p:sp>
        <p:nvSpPr>
          <p:cNvPr id="64" name="矩形 63"/>
          <p:cNvSpPr/>
          <p:nvPr/>
        </p:nvSpPr>
        <p:spPr>
          <a:xfrm rot="16200000">
            <a:off x="2258053" y="5536460"/>
            <a:ext cx="72000" cy="5560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4153296" y="5381625"/>
            <a:ext cx="72000" cy="164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4236985" y="5381625"/>
            <a:ext cx="72000" cy="16404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 rot="16200000">
            <a:off x="5196492" y="5157217"/>
            <a:ext cx="108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/>
        </p:nvSpPr>
        <p:spPr>
          <a:xfrm rot="16200000">
            <a:off x="5192286" y="5269421"/>
            <a:ext cx="116408" cy="108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6189610" y="5461007"/>
            <a:ext cx="121789" cy="846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/>
        </p:nvSpPr>
        <p:spPr>
          <a:xfrm>
            <a:off x="6311399" y="5461007"/>
            <a:ext cx="107442" cy="8466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63148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59" grpId="0" animBg="1"/>
      <p:bldP spid="60" grpId="0" animBg="1"/>
      <p:bldP spid="64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2749" y="2826335"/>
            <a:ext cx="975360" cy="476306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72587" y="2824275"/>
            <a:ext cx="1112713" cy="455339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91679" y="2749747"/>
            <a:ext cx="1134020" cy="60439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96445" y="2749747"/>
            <a:ext cx="1074882" cy="552894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84564" y="4637338"/>
            <a:ext cx="1254721" cy="941041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56534" y="4687693"/>
            <a:ext cx="995956" cy="82257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24773" y="4451820"/>
            <a:ext cx="749503" cy="1126559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31876" y="4752633"/>
            <a:ext cx="889694" cy="75763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0025" y="4698631"/>
            <a:ext cx="757630" cy="757630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20580" y="2329517"/>
            <a:ext cx="8932118" cy="1396721"/>
          </a:xfrm>
          <a:prstGeom prst="roundRect">
            <a:avLst/>
          </a:prstGeom>
          <a:noFill/>
          <a:ln w="254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120580" y="4377260"/>
            <a:ext cx="8932118" cy="1396721"/>
          </a:xfrm>
          <a:prstGeom prst="round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/>
              <a:t>Rule 1: Bananas are </a:t>
            </a:r>
            <a:r>
              <a:rPr lang="en-US" altLang="zh-TW" sz="2400" dirty="0" smtClean="0"/>
              <a:t>yellow</a:t>
            </a:r>
            <a:endParaRPr lang="en-US" altLang="zh-TW" sz="2400" dirty="0"/>
          </a:p>
        </p:txBody>
      </p:sp>
      <p:sp>
        <p:nvSpPr>
          <p:cNvPr id="23" name="圓角矩形 22"/>
          <p:cNvSpPr/>
          <p:nvPr/>
        </p:nvSpPr>
        <p:spPr>
          <a:xfrm>
            <a:off x="228599" y="2145890"/>
            <a:ext cx="1755058" cy="183627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28598" y="4184395"/>
            <a:ext cx="1755059" cy="183627"/>
          </a:xfrm>
          <a:prstGeom prst="roundRect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Non-bananas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56532" y="4563641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5856532" y="2570935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7561253" y="4560198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9697885">
            <a:off x="7851600" y="2701916"/>
            <a:ext cx="803216" cy="57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774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0" grpId="0" animBg="1"/>
      <p:bldP spid="26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2427" y="2905004"/>
            <a:ext cx="393700" cy="24574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06220" y="2905004"/>
            <a:ext cx="600527" cy="245745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15947" y="2862542"/>
            <a:ext cx="620431" cy="33067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97018" y="2684542"/>
            <a:ext cx="1271271" cy="653912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84564" y="4752633"/>
            <a:ext cx="810897" cy="608173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08150" y="4668458"/>
            <a:ext cx="1171750" cy="96776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16719" y="4334689"/>
            <a:ext cx="880711" cy="1323774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48032" y="4838775"/>
            <a:ext cx="556259" cy="473689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013290">
            <a:off x="7897221" y="2850263"/>
            <a:ext cx="456249" cy="31286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2427" y="4852431"/>
            <a:ext cx="482281" cy="482281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20580" y="2329517"/>
            <a:ext cx="8932118" cy="1396721"/>
          </a:xfrm>
          <a:prstGeom prst="roundRect">
            <a:avLst/>
          </a:prstGeom>
          <a:noFill/>
          <a:ln w="254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120580" y="4377260"/>
            <a:ext cx="8932118" cy="1396721"/>
          </a:xfrm>
          <a:prstGeom prst="round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/>
              <a:t>Rule 2: Bananas can be green</a:t>
            </a:r>
          </a:p>
        </p:txBody>
      </p:sp>
      <p:sp>
        <p:nvSpPr>
          <p:cNvPr id="23" name="圓角矩形 22"/>
          <p:cNvSpPr/>
          <p:nvPr/>
        </p:nvSpPr>
        <p:spPr>
          <a:xfrm>
            <a:off x="228599" y="2145890"/>
            <a:ext cx="1755058" cy="183627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28598" y="4184395"/>
            <a:ext cx="1755059" cy="183627"/>
          </a:xfrm>
          <a:prstGeom prst="roundRect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Non-bananas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4092" y="2513144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1914067" y="2513144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3708969" y="2513144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7508150" y="2534324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3708968" y="4497627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17787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9750" y="2813501"/>
            <a:ext cx="920387" cy="434694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06219" y="2813501"/>
            <a:ext cx="968605" cy="396369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20906" y="2770789"/>
            <a:ext cx="1004522" cy="535378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16719" y="2964125"/>
            <a:ext cx="594085" cy="305583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06220" y="4852431"/>
            <a:ext cx="594541" cy="445906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58100" y="4829252"/>
            <a:ext cx="736600" cy="608366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06000" y="4635500"/>
            <a:ext cx="533652" cy="802118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20906" y="4700103"/>
            <a:ext cx="933410" cy="794857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205450">
            <a:off x="7742549" y="2744987"/>
            <a:ext cx="696874" cy="48861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0434" y="4891225"/>
            <a:ext cx="407112" cy="407112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20580" y="2329517"/>
            <a:ext cx="8932118" cy="1396721"/>
          </a:xfrm>
          <a:prstGeom prst="roundRect">
            <a:avLst/>
          </a:prstGeom>
          <a:noFill/>
          <a:ln w="254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120580" y="4377260"/>
            <a:ext cx="8932118" cy="1396721"/>
          </a:xfrm>
          <a:prstGeom prst="round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 smtClean="0"/>
              <a:t>Rule 3: Bananas are elongated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228599" y="2145890"/>
            <a:ext cx="1755058" cy="183627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28598" y="4184395"/>
            <a:ext cx="1755059" cy="183627"/>
          </a:xfrm>
          <a:prstGeom prst="roundRect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Non-bananas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409204" y="2578114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1858798" y="4525491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53078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6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6144" y="2964125"/>
            <a:ext cx="622300" cy="293909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32824" y="2967245"/>
            <a:ext cx="686556" cy="28095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02456" y="2967245"/>
            <a:ext cx="471964" cy="251542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06000" y="2967245"/>
            <a:ext cx="495181" cy="254709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73427" y="4709515"/>
            <a:ext cx="1205350" cy="732209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88956" y="4901618"/>
            <a:ext cx="480343" cy="39672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2815" y="4793123"/>
            <a:ext cx="355543" cy="534408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86114" y="4955527"/>
            <a:ext cx="495793" cy="422198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205450">
            <a:off x="7619430" y="2637501"/>
            <a:ext cx="1039767" cy="72902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3538" y="4980371"/>
            <a:ext cx="317966" cy="317966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20580" y="2329517"/>
            <a:ext cx="8932118" cy="1396721"/>
          </a:xfrm>
          <a:prstGeom prst="roundRect">
            <a:avLst/>
          </a:prstGeom>
          <a:noFill/>
          <a:ln w="254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120580" y="4377260"/>
            <a:ext cx="8932118" cy="1396721"/>
          </a:xfrm>
          <a:prstGeom prst="round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 smtClean="0"/>
              <a:t>Rule 4: Bananas have brown spots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228599" y="2145890"/>
            <a:ext cx="1755058" cy="183627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28598" y="4184395"/>
            <a:ext cx="1755059" cy="183627"/>
          </a:xfrm>
          <a:prstGeom prst="roundRect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Non-bananas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584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圓角矩形 2"/>
          <p:cNvSpPr/>
          <p:nvPr/>
        </p:nvSpPr>
        <p:spPr>
          <a:xfrm>
            <a:off x="2888482" y="1977924"/>
            <a:ext cx="3204672" cy="3409772"/>
          </a:xfrm>
          <a:prstGeom prst="roundRect">
            <a:avLst/>
          </a:prstGeom>
          <a:noFill/>
          <a:ln w="34925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圓角矩形 19"/>
          <p:cNvSpPr/>
          <p:nvPr/>
        </p:nvSpPr>
        <p:spPr>
          <a:xfrm>
            <a:off x="3404709" y="2253991"/>
            <a:ext cx="2172217" cy="404624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Rule 1: Yellow</a:t>
            </a:r>
            <a:r>
              <a:rPr lang="en-US" altLang="zh-TW" dirty="0" smtClean="0">
                <a:solidFill>
                  <a:srgbClr val="FFFF00"/>
                </a:solidFill>
              </a:rPr>
              <a:t>111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3404709" y="3033863"/>
            <a:ext cx="2172217" cy="404624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Rule 2: Green</a:t>
            </a:r>
            <a:r>
              <a:rPr lang="en-US" altLang="zh-TW" dirty="0" smtClean="0">
                <a:solidFill>
                  <a:srgbClr val="FFFF00"/>
                </a:solidFill>
              </a:rPr>
              <a:t>111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3404708" y="3866889"/>
            <a:ext cx="2172217" cy="404624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Rule 3</a:t>
            </a:r>
            <a:r>
              <a:rPr lang="en-US" altLang="zh-TW" smtClean="0">
                <a:solidFill>
                  <a:schemeClr val="tx1"/>
                </a:solidFill>
              </a:rPr>
              <a:t>: Elongated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3404707" y="4640107"/>
            <a:ext cx="2172217" cy="404624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Rule 4: Spots</a:t>
            </a:r>
            <a:r>
              <a:rPr lang="en-US" altLang="zh-TW" dirty="0" smtClean="0">
                <a:solidFill>
                  <a:srgbClr val="FFFF00"/>
                </a:solidFill>
              </a:rPr>
              <a:t>111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3404708" y="1782638"/>
            <a:ext cx="2172215" cy="164967"/>
          </a:xfrm>
          <a:prstGeom prst="roundRect">
            <a:avLst/>
          </a:prstGeom>
          <a:solidFill>
            <a:srgbClr val="FFC0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 Classifier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6964" y="3009121"/>
            <a:ext cx="1298961" cy="1237650"/>
          </a:xfrm>
          <a:prstGeom prst="rect">
            <a:avLst/>
          </a:prstGeom>
          <a:noFill/>
          <a:ln w="349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2111361" y="3438487"/>
            <a:ext cx="483957" cy="368237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72804" y="333021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?</a:t>
            </a:r>
            <a:endParaRPr lang="zh-TW" altLang="en-US" sz="3200" dirty="0"/>
          </a:p>
        </p:txBody>
      </p:sp>
      <p:sp>
        <p:nvSpPr>
          <p:cNvPr id="32" name="向右箭號 31"/>
          <p:cNvSpPr/>
          <p:nvPr/>
        </p:nvSpPr>
        <p:spPr>
          <a:xfrm>
            <a:off x="6253108" y="3438487"/>
            <a:ext cx="483957" cy="368237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38852" y="3337516"/>
            <a:ext cx="920387" cy="434694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7049564" y="2949057"/>
            <a:ext cx="1298961" cy="1237650"/>
          </a:xfrm>
          <a:prstGeom prst="rect">
            <a:avLst/>
          </a:prstGeom>
          <a:noFill/>
          <a:ln w="34925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94244" y="411152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7453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554132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Summary of the example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742824" y="2206090"/>
            <a:ext cx="293522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/>
              <a:t>T</a:t>
            </a:r>
            <a:r>
              <a:rPr lang="en-US" altLang="zh-TW" sz="2400" noProof="0" dirty="0" smtClean="0"/>
              <a:t>he simple rules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5105664" y="2206800"/>
            <a:ext cx="293522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Weak classifiers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737234" y="3099842"/>
            <a:ext cx="378097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Kid </a:t>
            </a:r>
            <a:r>
              <a:rPr lang="en-US" altLang="zh-TW" sz="2400" dirty="0" smtClean="0"/>
              <a:t>l</a:t>
            </a:r>
            <a:r>
              <a:rPr lang="en-US" altLang="zh-TW" sz="2400" noProof="0" dirty="0" smtClean="0"/>
              <a:t>earned from pictures 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5090922" y="3099600"/>
            <a:ext cx="345643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Weak classifier learner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737235" y="4060470"/>
            <a:ext cx="403707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Change the size of pictures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5090922" y="4060800"/>
            <a:ext cx="345643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Re-weight data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737235" y="5022774"/>
            <a:ext cx="356844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dirty="0" smtClean="0"/>
              <a:t>Final </a:t>
            </a:r>
            <a:r>
              <a:rPr lang="en-US" altLang="zh-TW" sz="2400" noProof="0" dirty="0" smtClean="0"/>
              <a:t>Banana classifier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5090922" y="5022000"/>
            <a:ext cx="345643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Strong classifier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001268" y="1252800"/>
            <a:ext cx="1636776" cy="58521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Example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5367528" y="1252800"/>
            <a:ext cx="1636776" cy="58521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Adaboost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906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0" grpId="0"/>
      <p:bldP spid="26" grpId="0"/>
      <p:bldP spid="30" grpId="0"/>
      <p:bldP spid="31" grpId="0"/>
      <p:bldP spid="33" grpId="0"/>
      <p:bldP spid="34" grpId="0"/>
      <p:bldP spid="36" grpId="0"/>
    </p:bldLst>
  </p:timing>
</p:sld>
</file>

<file path=ppt/theme/theme1.xml><?xml version="1.0" encoding="utf-8"?>
<a:theme xmlns:a="http://schemas.openxmlformats.org/drawingml/2006/main" name="CorpTemplate">
  <a:themeElements>
    <a:clrScheme name="Final Garmin Set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595"/>
      </a:accent1>
      <a:accent2>
        <a:srgbClr val="393835"/>
      </a:accent2>
      <a:accent3>
        <a:srgbClr val="779A2F"/>
      </a:accent3>
      <a:accent4>
        <a:srgbClr val="C56A2B"/>
      </a:accent4>
      <a:accent5>
        <a:srgbClr val="A72B36"/>
      </a:accent5>
      <a:accent6>
        <a:srgbClr val="DACC2A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0CB458D5399432479E0BB962A3AC807C" ma:contentTypeVersion="1" ma:contentTypeDescription="建立新的文件。" ma:contentTypeScope="" ma:versionID="2090fcdc2e9aae8469eabc8d31b189fb">
  <xsd:schema xmlns:xsd="http://www.w3.org/2001/XMLSchema" xmlns:xs="http://www.w3.org/2001/XMLSchema" xmlns:p="http://schemas.microsoft.com/office/2006/metadata/properties" xmlns:ns2="24ac9ee2-1f69-49ec-81c1-d01c86227436" targetNamespace="http://schemas.microsoft.com/office/2006/metadata/properties" ma:root="true" ma:fieldsID="3ada4ee18b918396c161ab8726fa03da" ns2:_="">
    <xsd:import namespace="24ac9ee2-1f69-49ec-81c1-d01c86227436"/>
    <xsd:element name="properties">
      <xsd:complexType>
        <xsd:sequence>
          <xsd:element name="documentManagement">
            <xsd:complexType>
              <xsd:all>
                <xsd:element ref="ns2:Yea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ac9ee2-1f69-49ec-81c1-d01c86227436" elementFormDefault="qualified">
    <xsd:import namespace="http://schemas.microsoft.com/office/2006/documentManagement/types"/>
    <xsd:import namespace="http://schemas.microsoft.com/office/infopath/2007/PartnerControls"/>
    <xsd:element name="Year" ma:index="8" nillable="true" ma:displayName="版本_" ma:default="2015" ma:format="Dropdown" ma:internalName="Year">
      <xsd:simpleType>
        <xsd:restriction base="dms:Choice">
          <xsd:enumeration value="2014"/>
          <xsd:enumeration value="2015"/>
          <xsd:enumeration value="2016"/>
          <xsd:enumeration value="2017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 ma:readOnly="true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Year xmlns="24ac9ee2-1f69-49ec-81c1-d01c86227436">2015</Year>
  </documentManagement>
</p:properties>
</file>

<file path=customXml/itemProps1.xml><?xml version="1.0" encoding="utf-8"?>
<ds:datastoreItem xmlns:ds="http://schemas.openxmlformats.org/officeDocument/2006/customXml" ds:itemID="{4C9F39EC-CE5D-4921-B7BB-5650597DBD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ac9ee2-1f69-49ec-81c1-d01c862274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703042-9C6F-440D-9A8D-0836740E8E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7D2673-F33E-4BA5-8F43-8D9B5FEBC44E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http://purl.org/dc/elements/1.1/"/>
    <ds:schemaRef ds:uri="http://www.w3.org/XML/1998/namespace"/>
    <ds:schemaRef ds:uri="http://schemas.openxmlformats.org/package/2006/metadata/core-properties"/>
    <ds:schemaRef ds:uri="24ac9ee2-1f69-49ec-81c1-d01c8622743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9867</TotalTime>
  <Words>4702</Words>
  <Application>Microsoft Office PowerPoint</Application>
  <PresentationFormat>如螢幕大小 (4:3)</PresentationFormat>
  <Paragraphs>646</Paragraphs>
  <Slides>31</Slides>
  <Notes>30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3" baseType="lpstr">
      <vt:lpstr>CorpTemplate</vt:lpstr>
      <vt:lpstr>方程式</vt:lpstr>
      <vt:lpstr>投影片 1</vt:lpstr>
      <vt:lpstr>Agenda</vt:lpstr>
      <vt:lpstr>A Banana Classifier</vt:lpstr>
      <vt:lpstr>A Banana Classifier</vt:lpstr>
      <vt:lpstr>A Banana Classifier</vt:lpstr>
      <vt:lpstr>A Banana Classifier</vt:lpstr>
      <vt:lpstr>A Banana Classifier</vt:lpstr>
      <vt:lpstr>A Banana Classifier</vt:lpstr>
      <vt:lpstr>Summary of the example</vt:lpstr>
      <vt:lpstr>Agenda</vt:lpstr>
      <vt:lpstr>Binary classification problems</vt:lpstr>
      <vt:lpstr>Weak classifier learner</vt:lpstr>
      <vt:lpstr>Decision stump example</vt:lpstr>
      <vt:lpstr>Weak classifier</vt:lpstr>
      <vt:lpstr>Two heads are better than one</vt:lpstr>
      <vt:lpstr>The importance of diversity</vt:lpstr>
      <vt:lpstr>How to pick the diverse classifiers</vt:lpstr>
      <vt:lpstr>Re-weight data</vt:lpstr>
      <vt:lpstr>Combine weak classifiers into strong classifier</vt:lpstr>
      <vt:lpstr>Diversity by re-weighting</vt:lpstr>
      <vt:lpstr>Strong classifier</vt:lpstr>
      <vt:lpstr>Adaboost in action</vt:lpstr>
      <vt:lpstr>Agenda</vt:lpstr>
      <vt:lpstr>Prepare database</vt:lpstr>
      <vt:lpstr>Vehicle detection</vt:lpstr>
      <vt:lpstr>Haar-like feature</vt:lpstr>
      <vt:lpstr>Conclusion</vt:lpstr>
      <vt:lpstr>投影片 28</vt:lpstr>
      <vt:lpstr>Human vision</vt:lpstr>
      <vt:lpstr>Computer vision</vt:lpstr>
      <vt:lpstr>Cascade classifier</vt:lpstr>
    </vt:vector>
  </TitlesOfParts>
  <Company>Garmin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Kampen, Rachel</dc:creator>
  <cp:lastModifiedBy>Liang, Leon</cp:lastModifiedBy>
  <cp:revision>708</cp:revision>
  <cp:lastPrinted>2013-06-05T19:38:58Z</cp:lastPrinted>
  <dcterms:created xsi:type="dcterms:W3CDTF">2013-04-23T13:39:24Z</dcterms:created>
  <dcterms:modified xsi:type="dcterms:W3CDTF">2015-07-28T05:02:54Z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0x0101000CB458D5399432479E0BB962A3AC807C</vt:lpwstr>
  </property>
</Properties>
</file>