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3041" autoAdjust="0"/>
  </p:normalViewPr>
  <p:slideViewPr>
    <p:cSldViewPr snapToGrid="0" snapToObjects="1" showGuides="1">
      <p:cViewPr varScale="1">
        <p:scale>
          <a:sx n="85" d="100"/>
          <a:sy n="85" d="100"/>
        </p:scale>
        <p:origin x="2364" y="7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，和如何應用在車輛偵測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演算法的一些細節</a:t>
            </a:r>
            <a:endParaRPr lang="en-US" altLang="zh-TW" dirty="0" smtClean="0"/>
          </a:p>
          <a:p>
            <a:r>
              <a:rPr lang="zh-TW" altLang="en-US" dirty="0" smtClean="0"/>
              <a:t>像是 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我們什麼時候能用他</a:t>
            </a:r>
            <a:endParaRPr lang="en-US" altLang="zh-TW" dirty="0" smtClean="0"/>
          </a:p>
          <a:p>
            <a:r>
              <a:rPr lang="zh-TW" altLang="en-US" dirty="0" smtClean="0"/>
              <a:t>以及他是如何做到的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下面這些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的資料中，這種把資料分類成兩種類別的，就是一個二元分類器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裡面一個做為基底的演算法，因為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基於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之上在建構的演算法，通常會使用別的機器學習演算法來實作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條件只要學習時能夠加上不同權重的資料，就像是那個小孩能特別的去注意比較大張的圖片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就是根據現有的資料呢 找到是個最好的分類器，能將資料一分為二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但是大概能夠看的出來，如果只能用垂直或是水平的分隔線來分成兩類的話，永遠沒辦法分得很好</a:t>
            </a:r>
            <a:endParaRPr lang="en-US" altLang="zh-TW" dirty="0" smtClean="0"/>
          </a:p>
          <a:p>
            <a:r>
              <a:rPr lang="zh-TW" altLang="en-US" dirty="0" smtClean="0"/>
              <a:t>總是會有一些錯誤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演算法中最重要的想法就是他相信眾人的智慧會超越個人的智慧，如果只用 香蕉是黃色的規則是不夠的，但是只要找到很多這樣的規則就能形成一個更</a:t>
            </a:r>
            <a:endParaRPr lang="en-US" altLang="zh-TW" dirty="0" smtClean="0"/>
          </a:p>
          <a:p>
            <a:r>
              <a:rPr lang="zh-TW" altLang="en-US" dirty="0" smtClean="0"/>
              <a:t>好的分類能力，所以一些中文的翻譯將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</a:t>
            </a:r>
            <a:r>
              <a:rPr lang="zh-TW" altLang="en-US" dirty="0" smtClean="0"/>
              <a:t>我們一件事情，</a:t>
            </a:r>
            <a:r>
              <a:rPr lang="zh-TW" altLang="en-US" dirty="0" smtClean="0"/>
              <a:t>就是雖然眾人的智慧會超越個人的智慧，但是選出來的這些人，必須要有一些差異性才行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首先我們將原本的資料，再多加上一個他們的權重，代表這筆資料的重要性，然後再將這些資料餵給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，在一直做下去，那就會找到很多個有點差異的弱分類器了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我今天會從一個很簡單的範例開始介紹，這整個範例的流程會使用很多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演算法的精神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8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81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於是就從網路上找了很多水果的圖片，然後告訴小孩說上面的是香蕉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大部分的香蕉是黃色的，黃色的這條規則，因該能幫助我們分辨出是不是香蕉，那我們就來看一下這些圖片是不是都符合黃色的規則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都是這條條規則會做對的，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這條規則就會做錯</a:t>
            </a:r>
            <a:endParaRPr lang="en-US" altLang="zh-TW" dirty="0" smtClean="0"/>
          </a:p>
          <a:p>
            <a:r>
              <a:rPr lang="zh-TW" altLang="en-US" dirty="0" smtClean="0"/>
              <a:t>所以可以看到，單靠這條規則去是不太夠的，會在一些地方會，但是沒有關係，這時候父母就做了一個動作，他們把那些作對的圖片稍微拿遠一些，把做錯的圖片 拿近一些</a:t>
            </a:r>
            <a:r>
              <a:rPr lang="zh-TW" altLang="en-US" baseline="0" dirty="0" smtClean="0"/>
              <a:t> 下一頁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那看起來就會像這個樣子，這些做錯的就會被放大，做對的就會被縮小，有了這個動作，就能讓小孩就能更集中注意力在那些做錯的圖片，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於是小孩就看了看圖片，特別是那些放大的圖片，於是又發現另外一條規則 香蕉也有可能是綠色的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那香蕉是綠色的這條規則，我們一樣把它做錯的標記出來，可以看到他在上面這些黃色的香蕉會做錯，下面綠的檸檬會做錯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所以父母的做的事情，就是指出小孩的規則還不完美的地方，那從剛才第一條規則說香蕉是黃色的，現在說香蕉是綠色的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那透過這樣放縮的動作，能夠找出很不一樣的規則，小孩到目前為止就知道了 香蕉是黃色的，也有可能是綠色的 這樣的概念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但是靠這些規則還是不夠完美，於是再一次經過縮放圖片的動作，小孩又在發現另外一條規則 香蕉是長條狀的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然後小孩看了一看這圖片又再找到新的規則，就是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於是學到這邊時，小孩就學到了一個 對於香蕉的完整的概念，就是香蕉是黃色的，也有可能是綠色的，是長條狀的，而且會可能有斑點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那這樣的完整的概念，雖然不敢說百分之百正確，但是至少比一開始只有單一條規則來的好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這個例子的流程，就是今天要介紹的演算法的全部流程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弱的分類器，因為他們單一使用的時候都會犯一些錯誤，不夠精準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，通常是使用其他機器學習演算法來做 例如</a:t>
            </a:r>
            <a:r>
              <a:rPr lang="en-US" altLang="zh-TW" dirty="0" smtClean="0"/>
              <a:t>PLA/ Decision</a:t>
            </a:r>
            <a:r>
              <a:rPr lang="en-US" altLang="zh-TW" baseline="0" dirty="0" smtClean="0"/>
              <a:t> stump/SVM</a:t>
            </a:r>
            <a:r>
              <a:rPr lang="zh-TW" altLang="en-US" baseline="0" dirty="0" smtClean="0"/>
              <a:t>等等 只要他能夠從資料學會一個還可以用的分類器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父母不斷縮放圖片，來改變小孩專注在那些做錯的上面，這樣的動作，在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，透過改變資料的權重，來學習到不同的</a:t>
            </a:r>
            <a:r>
              <a:rPr lang="en-US" altLang="zh-TW" baseline="0" dirty="0" smtClean="0"/>
              <a:t>weak classifier</a:t>
            </a:r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最後小孩學會的香蕉分類概念，就稱為是一個強的分類器，將很多不完美的規則融合在一起，就會得到完整而且複雜的分類結果，整個表現也會比任何單一的弱分類器還好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方程式" r:id="rId4" imgW="330120" imgH="203040" progId="Equation.3">
                  <p:embed/>
                </p:oleObj>
              </mc:Choice>
              <mc:Fallback>
                <p:oleObj name="方程式" r:id="rId4" imgW="330120" imgH="203040" progId="Equation.3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方程式" r:id="rId6" imgW="1079280" imgH="203040" progId="Equation.3">
                  <p:embed/>
                </p:oleObj>
              </mc:Choice>
              <mc:Fallback>
                <p:oleObj name="方程式" r:id="rId6" imgW="1079280" imgH="203040" progId="Equation.3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2" name="方程式" r:id="rId4" imgW="330120" imgH="203040" progId="Equation.3">
                  <p:embed/>
                </p:oleObj>
              </mc:Choice>
              <mc:Fallback>
                <p:oleObj name="方程式" r:id="rId4" imgW="3301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229" y="2530475"/>
                        <a:ext cx="860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方程式" r:id="rId6" imgW="1079280" imgH="203040" progId="Equation.3">
                  <p:embed/>
                </p:oleObj>
              </mc:Choice>
              <mc:Fallback>
                <p:oleObj name="方程式" r:id="rId6" imgW="10792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141" y="2513013"/>
                        <a:ext cx="28956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6" name="方程式" r:id="rId4" imgW="355320" imgH="215640" progId="Equation.3">
                  <p:embed/>
                </p:oleObj>
              </mc:Choice>
              <mc:Fallback>
                <p:oleObj name="方程式" r:id="rId4" imgW="355320" imgH="21564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512" y="1117600"/>
                        <a:ext cx="8334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" name="方程式" r:id="rId6" imgW="368280" imgH="215640" progId="Equation.3">
                  <p:embed/>
                </p:oleObj>
              </mc:Choice>
              <mc:Fallback>
                <p:oleObj name="方程式" r:id="rId6" imgW="368280" imgH="215640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812" y="2895600"/>
                        <a:ext cx="8715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8" name="方程式" r:id="rId8" imgW="368280" imgH="228600" progId="Equation.3">
                  <p:embed/>
                </p:oleObj>
              </mc:Choice>
              <mc:Fallback>
                <p:oleObj name="方程式" r:id="rId8" imgW="368280" imgH="228600" progId="Equation.3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112" y="4610100"/>
                        <a:ext cx="8715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9" name="方程式" r:id="rId10" imgW="393480" imgH="228600" progId="Equation.3">
                  <p:embed/>
                </p:oleObj>
              </mc:Choice>
              <mc:Fallback>
                <p:oleObj name="方程式" r:id="rId10" imgW="393480" imgH="228600" progId="Equation.3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187" y="5778500"/>
                        <a:ext cx="930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endParaRPr lang="en-US" altLang="zh-TW" sz="2400" dirty="0" smtClean="0">
              <a:latin typeface="Arial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7" name="方程式" r:id="rId4" imgW="190440" imgH="393480" progId="Equation.3">
                  <p:embed/>
                </p:oleObj>
              </mc:Choice>
              <mc:Fallback>
                <p:oleObj name="方程式" r:id="rId4" imgW="190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10" y="1379607"/>
                        <a:ext cx="449263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8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868963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  <a:endParaRPr lang="en-US" altLang="zh-TW" sz="2400" dirty="0" smtClean="0">
              <a:latin typeface="Arial"/>
            </a:endParaRP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9" name="方程式" r:id="rId8" imgW="698400" imgH="482400" progId="Equation.3">
                  <p:embed/>
                </p:oleObj>
              </mc:Choice>
              <mc:Fallback>
                <p:oleObj name="方程式" r:id="rId8" imgW="698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336" y="3216525"/>
                        <a:ext cx="1552398" cy="9438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  <a:endParaRPr lang="en-US" altLang="zh-TW" sz="2400" dirty="0" smtClean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  <a:endParaRPr lang="en-US" altLang="zh-TW" sz="2400" dirty="0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  <a:endParaRPr lang="en-US" altLang="zh-TW" sz="2400" dirty="0" smtClean="0">
              <a:solidFill>
                <a:srgbClr val="00B050"/>
              </a:solidFill>
              <a:latin typeface="Arial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 </a:t>
            </a:r>
            <a:endParaRPr lang="en-US" altLang="zh-TW" sz="2400" dirty="0" smtClean="0">
              <a:solidFill>
                <a:srgbClr val="7030A0"/>
              </a:solidFill>
              <a:latin typeface="Arial"/>
            </a:endParaRP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0" name="方程式" r:id="rId10" imgW="634680" imgH="393480" progId="Equation.3">
                  <p:embed/>
                </p:oleObj>
              </mc:Choice>
              <mc:Fallback>
                <p:oleObj name="方程式" r:id="rId10" imgW="634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4069" y="5295900"/>
                        <a:ext cx="1459441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1" name="方程式" r:id="rId12" imgW="215640" imgH="164880" progId="Equation.3">
                  <p:embed/>
                </p:oleObj>
              </mc:Choice>
              <mc:Fallback>
                <p:oleObj name="方程式" r:id="rId12" imgW="21564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34019" y="5541060"/>
                        <a:ext cx="496888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2" name="方程式" r:id="rId14" imgW="368280" imgH="228600" progId="Equation.3">
                  <p:embed/>
                </p:oleObj>
              </mc:Choice>
              <mc:Fallback>
                <p:oleObj name="方程式" r:id="rId14" imgW="368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33225" y="3306160"/>
                        <a:ext cx="995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3" name="方程式" r:id="rId16" imgW="164880" imgH="228600" progId="Equation.3">
                  <p:embed/>
                </p:oleObj>
              </mc:Choice>
              <mc:Fallback>
                <p:oleObj name="方程式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141" y="3293438"/>
                        <a:ext cx="3873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方程式" r:id="rId4" imgW="3530520" imgH="228600" progId="Equation.3">
                  <p:embed/>
                </p:oleObj>
              </mc:Choice>
              <mc:Fallback>
                <p:oleObj name="方程式" r:id="rId4" imgW="3530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85900"/>
                        <a:ext cx="8058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  <a:endParaRPr lang="en-US" altLang="zh-TW" sz="2400" dirty="0" smtClean="0">
              <a:latin typeface="Arial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方程式" r:id="rId6" imgW="1218960" imgH="431640" progId="Equation.3">
                  <p:embed/>
                </p:oleObj>
              </mc:Choice>
              <mc:Fallback>
                <p:oleObj name="方程式" r:id="rId6" imgW="1218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041650"/>
                        <a:ext cx="2871787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24650"/>
              </p:ext>
            </p:extLst>
          </p:nvPr>
        </p:nvGraphicFramePr>
        <p:xfrm>
          <a:off x="3749675" y="3225800"/>
          <a:ext cx="8048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方程式" r:id="rId8" imgW="368280" imgH="228600" progId="Equation.3">
                  <p:embed/>
                </p:oleObj>
              </mc:Choice>
              <mc:Fallback>
                <p:oleObj name="方程式" r:id="rId8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225800"/>
                        <a:ext cx="8048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225800"/>
                        <a:ext cx="3635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方程式" r:id="rId12" imgW="634680" imgH="393480" progId="Equation.3">
                  <p:embed/>
                </p:oleObj>
              </mc:Choice>
              <mc:Fallback>
                <p:oleObj name="方程式" r:id="rId12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4089400"/>
                        <a:ext cx="1389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方程式" r:id="rId14" imgW="406080" imgH="228600" progId="Equation.3">
                  <p:embed/>
                </p:oleObj>
              </mc:Choice>
              <mc:Fallback>
                <p:oleObj name="方程式" r:id="rId14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4367213"/>
                        <a:ext cx="8842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7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6583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striped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3: Striped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8659</TotalTime>
  <Words>3027</Words>
  <Application>Microsoft Office PowerPoint</Application>
  <PresentationFormat>如螢幕大小 (4:3)</PresentationFormat>
  <Paragraphs>576</Paragraphs>
  <Slides>31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2" baseType="lpstr">
      <vt:lpstr>Gill Sans Light</vt:lpstr>
      <vt:lpstr>Heiti TC Light</vt:lpstr>
      <vt:lpstr>微軟正黑體</vt:lpstr>
      <vt:lpstr>新細明體</vt:lpstr>
      <vt:lpstr>Arial</vt:lpstr>
      <vt:lpstr>Calibri</vt:lpstr>
      <vt:lpstr>Cambria Math</vt:lpstr>
      <vt:lpstr>Wingdings</vt:lpstr>
      <vt:lpstr>CorpTemplate</vt:lpstr>
      <vt:lpstr>方程式</vt:lpstr>
      <vt:lpstr>Microsoft 方程式編輯器 3.0</vt:lpstr>
      <vt:lpstr>PowerPoint 簡報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PowerPoint 簡報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leftword Liang</cp:lastModifiedBy>
  <cp:revision>580</cp:revision>
  <cp:lastPrinted>2013-06-05T19:38:58Z</cp:lastPrinted>
  <dcterms:created xsi:type="dcterms:W3CDTF">2013-04-23T13:39:24Z</dcterms:created>
  <dcterms:modified xsi:type="dcterms:W3CDTF">2015-07-18T16:36:18Z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