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6"/>
  </p:notesMasterIdLst>
  <p:handoutMasterIdLst>
    <p:handoutMasterId r:id="rId37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20" r:id="rId16"/>
    <p:sldId id="336" r:id="rId17"/>
    <p:sldId id="322" r:id="rId18"/>
    <p:sldId id="312" r:id="rId19"/>
    <p:sldId id="355" r:id="rId20"/>
    <p:sldId id="321" r:id="rId21"/>
    <p:sldId id="330" r:id="rId22"/>
    <p:sldId id="356" r:id="rId23"/>
    <p:sldId id="324" r:id="rId24"/>
    <p:sldId id="323" r:id="rId25"/>
    <p:sldId id="331" r:id="rId26"/>
    <p:sldId id="354" r:id="rId27"/>
    <p:sldId id="344" r:id="rId28"/>
    <p:sldId id="341" r:id="rId29"/>
    <p:sldId id="332" r:id="rId30"/>
    <p:sldId id="334" r:id="rId31"/>
    <p:sldId id="316" r:id="rId32"/>
    <p:sldId id="343" r:id="rId33"/>
    <p:sldId id="342" r:id="rId34"/>
    <p:sldId id="33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48CC"/>
    <a:srgbClr val="1C5D9C"/>
    <a:srgbClr val="FF5050"/>
    <a:srgbClr val="2705F5"/>
    <a:srgbClr val="F37278"/>
    <a:srgbClr val="2173DC"/>
    <a:srgbClr val="0C5ADC"/>
    <a:srgbClr val="297DD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60714" autoAdjust="0"/>
  </p:normalViewPr>
  <p:slideViewPr>
    <p:cSldViewPr snapToGrid="0" snapToObjects="1" showGuides="1">
      <p:cViewPr varScale="1">
        <p:scale>
          <a:sx n="70" d="100"/>
          <a:sy n="70" d="100"/>
        </p:scale>
        <p:origin x="2784" y="72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嗨 大家好</a:t>
            </a:r>
            <a:endParaRPr lang="en-US" altLang="zh-TW" dirty="0" smtClean="0"/>
          </a:p>
          <a:p>
            <a:r>
              <a:rPr lang="zh-TW" altLang="en-US" dirty="0" smtClean="0"/>
              <a:t>我今天要介紹一個在機器學習領域裡很有名的演算法，叫做</a:t>
            </a:r>
            <a:r>
              <a:rPr lang="en-US" altLang="zh-TW" dirty="0" smtClean="0"/>
              <a:t>Adaptive boosting</a:t>
            </a:r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，那今天為什麼要介紹這個題目呢，因為，我們的行車紀錄器像是</a:t>
            </a:r>
            <a:r>
              <a:rPr lang="en-US" altLang="zh-TW" dirty="0" smtClean="0"/>
              <a:t>IDVR,</a:t>
            </a:r>
            <a:r>
              <a:rPr lang="en-US" altLang="zh-TW" baseline="0" dirty="0" smtClean="0"/>
              <a:t> GDR4X</a:t>
            </a:r>
            <a:r>
              <a:rPr lang="zh-TW" altLang="en-US" baseline="0" dirty="0" smtClean="0"/>
              <a:t>的前車碰撞系統</a:t>
            </a:r>
            <a:endParaRPr lang="en-US" altLang="zh-TW" dirty="0" smtClean="0"/>
          </a:p>
          <a:p>
            <a:r>
              <a:rPr lang="zh-TW" altLang="en-US" dirty="0" smtClean="0"/>
              <a:t>上面的車輛偵測技術就是使用這個演算法來完成</a:t>
            </a:r>
            <a:endParaRPr lang="en-US" altLang="zh-TW" dirty="0" smtClean="0"/>
          </a:p>
          <a:p>
            <a:r>
              <a:rPr lang="zh-TW" altLang="en-US" dirty="0" smtClean="0"/>
              <a:t>的，那我最後也會介紹如何使用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來做</a:t>
            </a:r>
            <a:r>
              <a:rPr lang="en-US" altLang="zh-TW" dirty="0" smtClean="0"/>
              <a:t>vehicle detection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接下來會介紹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能幫我們做什麼</a:t>
            </a:r>
            <a:endParaRPr lang="en-US" altLang="zh-TW" dirty="0" smtClean="0"/>
          </a:p>
          <a:p>
            <a:r>
              <a:rPr lang="zh-TW" altLang="en-US" dirty="0" smtClean="0"/>
              <a:t>以及這個演算法的重要元素的細節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有一種在機器學習中很基本的問題，叫做二元分類問題</a:t>
            </a:r>
            <a:endParaRPr lang="en-US" altLang="zh-TW" dirty="0" smtClean="0"/>
          </a:p>
          <a:p>
            <a:r>
              <a:rPr lang="zh-TW" altLang="en-US" dirty="0" smtClean="0"/>
              <a:t>簡單的說，就是想要讓機器回答一些是非題，像是這是不是一根香蕉，答案只有是和不是</a:t>
            </a:r>
            <a:endParaRPr lang="en-US" altLang="zh-TW" dirty="0" smtClean="0"/>
          </a:p>
          <a:p>
            <a:r>
              <a:rPr lang="zh-TW" altLang="en-US" dirty="0" smtClean="0"/>
              <a:t>還有其他像是 股票會不會長，答案只有兩種 就是漲和跌</a:t>
            </a:r>
            <a:endParaRPr lang="en-US" altLang="zh-TW" dirty="0" smtClean="0"/>
          </a:p>
          <a:p>
            <a:r>
              <a:rPr lang="zh-TW" altLang="en-US" dirty="0" smtClean="0"/>
              <a:t>這是不是一封垃圾郵件，還有今天睡眠品質好不好，這些都屬於二元分類的問題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我們會給電腦一筆資料，然後電腦使用分類器去回答說這筆資料是屬於哪一類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下面這些圖片，是一些二元分類器的例子，在</a:t>
            </a:r>
            <a:r>
              <a:rPr lang="en-US" altLang="zh-TW" dirty="0" smtClean="0"/>
              <a:t>2D</a:t>
            </a:r>
            <a:r>
              <a:rPr lang="zh-TW" altLang="en-US" dirty="0" smtClean="0"/>
              <a:t>的資料平面上</a:t>
            </a:r>
            <a:r>
              <a:rPr lang="zh-TW" altLang="en-US" dirty="0" smtClean="0"/>
              <a:t>，圓形和三角形是兩種不同的資料，圓形</a:t>
            </a:r>
            <a:r>
              <a:rPr lang="zh-TW" altLang="en-US" dirty="0" smtClean="0"/>
              <a:t>可能代表是香蕉的圖片，三角形代表不是香蕉的圖片</a:t>
            </a:r>
            <a:endParaRPr lang="en-US" altLang="zh-TW" dirty="0" smtClean="0"/>
          </a:p>
          <a:p>
            <a:r>
              <a:rPr lang="zh-TW" altLang="en-US" dirty="0" smtClean="0"/>
              <a:t>一個二元分類器是一條分隔線，能把資料平面分類成藍色和紅色區域</a:t>
            </a:r>
            <a:endParaRPr lang="en-US" altLang="zh-TW" dirty="0" smtClean="0"/>
          </a:p>
          <a:p>
            <a:r>
              <a:rPr lang="zh-TW" altLang="en-US" dirty="0" smtClean="0"/>
              <a:t>要解決二元分類問題，我們的目標就是要找到一條很好的分隔線，能正確的分割圓形 和 三角形的資料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裡面，有一個專門負責找到那些分隔線的演算法，叫做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，只要給他兩種類別的</a:t>
            </a:r>
            <a:r>
              <a:rPr lang="zh-TW" altLang="en-US" baseline="0" dirty="0" smtClean="0"/>
              <a:t>資料他就能</a:t>
            </a:r>
            <a:endParaRPr lang="en-US" altLang="zh-TW" baseline="0" dirty="0" smtClean="0"/>
          </a:p>
          <a:p>
            <a:r>
              <a:rPr lang="zh-TW" altLang="en-US" baseline="0" dirty="0" smtClean="0"/>
              <a:t>找到從中找到分類的方法，</a:t>
            </a:r>
            <a:r>
              <a:rPr lang="zh-TW" altLang="en-US" dirty="0" smtClean="0"/>
              <a:t>就像是之前範例的那個小孩，只要讓他看一些香蕉的圖片 和不是香蕉的圖片，他</a:t>
            </a:r>
            <a:endParaRPr lang="en-US" altLang="zh-TW" dirty="0" smtClean="0"/>
          </a:p>
          <a:p>
            <a:r>
              <a:rPr lang="zh-TW" altLang="en-US" dirty="0" smtClean="0"/>
              <a:t>就能夠找到一些分類香蕉的簡單規則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所以他是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裡面的一個</a:t>
            </a:r>
            <a:r>
              <a:rPr lang="en-US" altLang="zh-TW" dirty="0" smtClean="0"/>
              <a:t>base algorithm</a:t>
            </a:r>
            <a:r>
              <a:rPr lang="zh-TW" altLang="en-US" dirty="0" smtClean="0"/>
              <a:t>，因為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是在基於這個演算法之上再建構的演算法</a:t>
            </a:r>
            <a:endParaRPr lang="en-US" altLang="zh-TW" dirty="0" smtClean="0"/>
          </a:p>
          <a:p>
            <a:r>
              <a:rPr lang="zh-TW" altLang="en-US" dirty="0" smtClean="0"/>
              <a:t>通常會使用別的機器學習方法來實作</a:t>
            </a:r>
            <a:endParaRPr lang="en-US" altLang="zh-TW" dirty="0" smtClean="0"/>
          </a:p>
          <a:p>
            <a:r>
              <a:rPr lang="zh-TW" altLang="en-US" dirty="0" smtClean="0"/>
              <a:t>那甚麼樣子的演算法能來當作</a:t>
            </a:r>
            <a:r>
              <a:rPr lang="en-US" altLang="zh-TW" dirty="0" smtClean="0"/>
              <a:t>base</a:t>
            </a:r>
            <a:r>
              <a:rPr lang="en-US" altLang="zh-TW" baseline="0" dirty="0" smtClean="0"/>
              <a:t> algorithm?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條件只要學習時能夠把資料的重要性也考慮進去，就像是那個小孩能特別的去注意比較大張的圖片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這邊介紹一個很簡單的</a:t>
            </a:r>
            <a:r>
              <a:rPr lang="en-US" altLang="zh-TW" dirty="0" smtClean="0"/>
              <a:t>base algorithm</a:t>
            </a:r>
            <a:r>
              <a:rPr lang="zh-TW" altLang="en-US" dirty="0" smtClean="0"/>
              <a:t>，它叫做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，他的概念是說 通常我們的資料都有很多維度的特徵</a:t>
            </a:r>
            <a:endParaRPr lang="en-US" altLang="zh-TW" dirty="0" smtClean="0"/>
          </a:p>
          <a:p>
            <a:r>
              <a:rPr lang="en-US" altLang="zh-TW" dirty="0" smtClean="0"/>
              <a:t>Decision stump</a:t>
            </a:r>
            <a:r>
              <a:rPr lang="zh-TW" altLang="en-US" dirty="0" smtClean="0"/>
              <a:t>一次只看資料的其中一個特徵去做分類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數學表示如下 決定了三個參數就能決定一個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，分別是 </a:t>
            </a:r>
            <a:r>
              <a:rPr lang="en-US" altLang="zh-TW" dirty="0" smtClean="0"/>
              <a:t>xi</a:t>
            </a:r>
            <a:r>
              <a:rPr lang="zh-TW" altLang="en-US" dirty="0" smtClean="0"/>
              <a:t>代表是第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個特徵，</a:t>
            </a:r>
            <a:endParaRPr lang="en-US" altLang="zh-TW" dirty="0" smtClean="0"/>
          </a:p>
          <a:p>
            <a:r>
              <a:rPr lang="zh-TW" altLang="en-US" dirty="0" smtClean="0"/>
              <a:t>門檻值和哪個方向為正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維的資料上面，如果選到的是</a:t>
            </a:r>
            <a:r>
              <a:rPr lang="en-US" altLang="zh-TW" dirty="0" smtClean="0"/>
              <a:t>x1</a:t>
            </a:r>
            <a:r>
              <a:rPr lang="zh-TW" altLang="en-US" dirty="0" smtClean="0"/>
              <a:t>這個特徵，那他就是一條垂直的線，如果選到</a:t>
            </a:r>
            <a:r>
              <a:rPr lang="en-US" altLang="zh-TW" dirty="0" smtClean="0"/>
              <a:t>x2</a:t>
            </a:r>
            <a:r>
              <a:rPr lang="zh-TW" altLang="en-US" dirty="0" smtClean="0"/>
              <a:t>的話 那他就是一個水平的線</a:t>
            </a:r>
            <a:endParaRPr lang="en-US" altLang="zh-TW" dirty="0" smtClean="0"/>
          </a:p>
          <a:p>
            <a:r>
              <a:rPr lang="zh-TW" altLang="en-US" dirty="0" smtClean="0"/>
              <a:t>門檻值</a:t>
            </a:r>
            <a:r>
              <a:rPr lang="en-US" altLang="zh-TW" dirty="0" smtClean="0"/>
              <a:t>theta</a:t>
            </a:r>
            <a:r>
              <a:rPr lang="zh-TW" altLang="en-US" dirty="0" smtClean="0"/>
              <a:t>代表要從哪裡開始切，方向</a:t>
            </a:r>
            <a:r>
              <a:rPr lang="en-US" altLang="zh-TW" dirty="0" smtClean="0"/>
              <a:t>s</a:t>
            </a:r>
            <a:r>
              <a:rPr lang="zh-TW" altLang="en-US" dirty="0" smtClean="0"/>
              <a:t>代表從哪個方向為</a:t>
            </a:r>
            <a:r>
              <a:rPr lang="en-US" altLang="zh-TW" dirty="0" smtClean="0"/>
              <a:t>+</a:t>
            </a:r>
            <a:r>
              <a:rPr lang="zh-TW" altLang="en-US" dirty="0" smtClean="0"/>
              <a:t>那個方向為</a:t>
            </a:r>
            <a:r>
              <a:rPr lang="en-US" altLang="zh-TW" dirty="0" smtClean="0"/>
              <a:t>-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這邊是一個</a:t>
            </a:r>
            <a:r>
              <a:rPr lang="en-US" altLang="zh-TW" dirty="0" smtClean="0"/>
              <a:t>decision</a:t>
            </a:r>
            <a:r>
              <a:rPr lang="en-US" altLang="zh-TW" baseline="0" dirty="0" smtClean="0"/>
              <a:t> stump</a:t>
            </a:r>
            <a:r>
              <a:rPr lang="zh-TW" altLang="en-US" baseline="0" dirty="0" smtClean="0"/>
              <a:t>實際上的範例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如果有一個能預測我們睡眠品質好壞的系統，那他的輸入資料包含兩個特徵</a:t>
            </a:r>
            <a:endParaRPr lang="en-US" altLang="zh-TW" baseline="0" dirty="0" smtClean="0"/>
          </a:p>
          <a:p>
            <a:r>
              <a:rPr lang="zh-TW" altLang="en-US" baseline="0" dirty="0" smtClean="0"/>
              <a:t>第一個是睡眠的時數，第二個是翻身的次數</a:t>
            </a:r>
            <a:endParaRPr lang="en-US" altLang="zh-TW" baseline="0" dirty="0" smtClean="0"/>
          </a:p>
          <a:p>
            <a:r>
              <a:rPr lang="zh-TW" altLang="en-US" baseline="0" dirty="0" smtClean="0"/>
              <a:t>輸出結果就是 好和不好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第一個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 規則如下</a:t>
            </a:r>
            <a:endParaRPr lang="en-US" altLang="zh-TW" dirty="0" smtClean="0"/>
          </a:p>
          <a:p>
            <a:r>
              <a:rPr lang="zh-TW" altLang="en-US" dirty="0" smtClean="0"/>
              <a:t>只要睡眠時數大於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個小時，就把他分類成好，小於七個小時就把他分類成不好</a:t>
            </a:r>
            <a:endParaRPr lang="en-US" altLang="zh-TW" dirty="0" smtClean="0"/>
          </a:p>
          <a:p>
            <a:r>
              <a:rPr lang="zh-TW" altLang="en-US" dirty="0" smtClean="0"/>
              <a:t>可以看到就是一條垂直的分割線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另外一個是 只要翻身次數大於</a:t>
            </a:r>
            <a:r>
              <a:rPr lang="en-US" altLang="zh-TW" dirty="0" smtClean="0"/>
              <a:t>20</a:t>
            </a:r>
            <a:r>
              <a:rPr lang="zh-TW" altLang="en-US" dirty="0" smtClean="0"/>
              <a:t>次 就把他分類成不好，小於的話就把他分類成好</a:t>
            </a:r>
            <a:endParaRPr lang="en-US" altLang="zh-TW" dirty="0" smtClean="0"/>
          </a:p>
          <a:p>
            <a:r>
              <a:rPr lang="en-US" altLang="zh-TW" dirty="0" smtClean="0"/>
              <a:t>decision stump</a:t>
            </a:r>
            <a:r>
              <a:rPr lang="zh-TW" altLang="en-US" dirty="0" smtClean="0"/>
              <a:t>演算法 就是根據現有的資料，找到是個最好的分割位置，使得他的分類錯誤最少，但是只能使用垂直或水平的線， </a:t>
            </a:r>
            <a:endParaRPr lang="en-US" altLang="zh-TW" dirty="0" smtClean="0"/>
          </a:p>
          <a:p>
            <a:r>
              <a:rPr lang="zh-TW" altLang="en-US" dirty="0" smtClean="0"/>
              <a:t>但是大概能夠看的出來，如果只能用垂直或是水平的分隔線來分成兩類的話，永遠沒辦法將圓形和三角形完美的分開</a:t>
            </a:r>
            <a:endParaRPr lang="en-US" altLang="zh-TW" dirty="0" smtClean="0"/>
          </a:p>
          <a:p>
            <a:r>
              <a:rPr lang="zh-TW" altLang="en-US" dirty="0" smtClean="0"/>
              <a:t>總是會有一些錯誤，所以找到的通常是一些弱的分類方法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為什麼我們要用那些很弱的分類方法呢，他有幾個好處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第一個就是 他分類的方法很簡單，越是簡單的方法，對資料的敏感程度也越低，發生過度適應資料的可能性也會降低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第二是他會非常快速，可能在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的時候很快速，例如剛剛說的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stump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的方法做得好的話，能夠在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O(d*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Nlog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(N))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，除此之外，在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的時候計算也非常快速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但是他的缺點很明顯，就是不夠準確，一般來說一個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classifier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的正確性只比丟亂猜的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還好一點點而已，下面這條犯錯機率的線段，弱分類器的範圍大約在這邊，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那強分類器的範圍在這邊，犯錯率很低，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當然，我們實務上沒辦法直接拿弱分類器來用，我們還是必須要想法辦得到比較精準的分類結果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演算的作用 就是在說如何將一群弱的分類器，並且使用某種方法把他們結合起來成為一個強的分類器的過程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Boosting </a:t>
            </a:r>
            <a:r>
              <a:rPr lang="zh-TW" altLang="en-US" dirty="0" smtClean="0"/>
              <a:t>演算法中最重要的精神就是他相信眾人的智慧會超越個人的智慧，如果只用黃色的水果是香蕉，這樣的規則是不夠的，需要有很多其他規則結合再一起，</a:t>
            </a:r>
            <a:endParaRPr lang="en-US" altLang="zh-TW" dirty="0" smtClean="0"/>
          </a:p>
          <a:p>
            <a:r>
              <a:rPr lang="zh-TW" altLang="en-US" dirty="0" smtClean="0"/>
              <a:t>才能夠比較完整的描述一根香蕉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所以一些中文的翻譯將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翻譯成皮匠法，是取其三個臭皮匠 勝過一個諸葛亮的意思，下面的例子能夠說明為什麼三個臭皮匠能勝過一個諸葛亮，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假如有一個二元分類器的問題，左邊是使用一個強的分類器大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去回答，右邊是用三個弱的分類器，並且讓他們各自回答答案，之後再將它們的答案結果全部加起來，</a:t>
            </a:r>
            <a:endParaRPr lang="en-US" altLang="zh-TW" dirty="0" smtClean="0"/>
          </a:p>
          <a:p>
            <a:r>
              <a:rPr lang="zh-TW" altLang="en-US" dirty="0" smtClean="0"/>
              <a:t>也就是類似讓他們投票，看最後是投</a:t>
            </a:r>
            <a:r>
              <a:rPr lang="en-US" altLang="zh-TW" dirty="0" smtClean="0"/>
              <a:t>yes</a:t>
            </a:r>
            <a:r>
              <a:rPr lang="zh-TW" altLang="en-US" dirty="0" smtClean="0"/>
              <a:t>的人多 還是</a:t>
            </a:r>
            <a:r>
              <a:rPr lang="en-US" altLang="zh-TW" dirty="0" smtClean="0"/>
              <a:t>no</a:t>
            </a:r>
            <a:r>
              <a:rPr lang="zh-TW" altLang="en-US" dirty="0" smtClean="0"/>
              <a:t>的人多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下面這個大的框框代表這個二元分類問題的所有可能的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，中間的紅點是大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會犯錯誤的地方，相對的 右邊這三個區域是 三個弱的分類器會犯錯的地方，雖然每個弱分類器會犯錯誤的</a:t>
            </a:r>
            <a:endParaRPr lang="en-US" altLang="zh-TW" dirty="0" smtClean="0"/>
          </a:p>
          <a:p>
            <a:r>
              <a:rPr lang="zh-TW" altLang="en-US" dirty="0" smtClean="0"/>
              <a:t>區域都比右邊得來的大，但是當三個人用投票方式合起來的時候，他們的表現會變成永遠都不會犯錯，原因是當其中一個人犯了錯 另外兩個人會把他更正回來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所以總和來說 右邊的表現 將會比左邊的還要好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可是實際上也不是隨便找三個弱的分類器就可以贏過強分類器，如果我們找到的三個人 他們的同質性太高，也就是他們可能犯了同樣的錯誤，那這樣子</a:t>
            </a:r>
            <a:endParaRPr lang="en-US" altLang="zh-TW" dirty="0" smtClean="0"/>
          </a:p>
          <a:p>
            <a:r>
              <a:rPr lang="zh-TW" altLang="en-US" dirty="0" smtClean="0"/>
              <a:t>三個總和的結果，就會比左邊只有一個強分類器還來的差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所以這告訴我們一件事情，就是雖然眾人的智慧會超越個人的智慧，但是選出來的這些人，必須要有一些差異性才行，也就是說要有一點不一樣才行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是如何能夠挑選到那些有點不一樣的弱分類器呢，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首先我們將原本的資料，再多加上一個他們的權重，代表這筆資料的重要性，第一輪我們將這些資料餵給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，請他去學會第一個分類器小</a:t>
            </a:r>
            <a:r>
              <a:rPr lang="en-US" altLang="zh-TW" dirty="0" smtClean="0"/>
              <a:t>g1</a:t>
            </a:r>
          </a:p>
          <a:p>
            <a:r>
              <a:rPr lang="zh-TW" altLang="en-US" dirty="0" smtClean="0"/>
              <a:t>然後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演算法，就會根據</a:t>
            </a:r>
            <a:r>
              <a:rPr lang="en-US" altLang="zh-TW" dirty="0" smtClean="0"/>
              <a:t>g1</a:t>
            </a:r>
            <a:r>
              <a:rPr lang="zh-TW" altLang="en-US" dirty="0" smtClean="0"/>
              <a:t>他的表現去調整資料的權重，目的是為了要得到有一點不一樣的分類器，所以調整權重的方法是將那些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做對的資料的權重</a:t>
            </a:r>
            <a:endParaRPr lang="en-US" altLang="zh-TW" dirty="0" smtClean="0"/>
          </a:p>
          <a:p>
            <a:r>
              <a:rPr lang="zh-TW" altLang="en-US" dirty="0" smtClean="0"/>
              <a:t>調小，然後將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做錯的那些資料權重調大，這樣一來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就不可能再選到</a:t>
            </a:r>
            <a:r>
              <a:rPr lang="en-US" altLang="zh-TW" dirty="0" smtClean="0"/>
              <a:t>g1</a:t>
            </a:r>
            <a:r>
              <a:rPr lang="zh-TW" altLang="en-US" dirty="0" smtClean="0"/>
              <a:t>，第二輪的時候，將新調整過權重的資料再餵給演算法，就會得到</a:t>
            </a:r>
            <a:r>
              <a:rPr lang="en-US" altLang="zh-TW" dirty="0" smtClean="0"/>
              <a:t>g2</a:t>
            </a:r>
            <a:r>
              <a:rPr lang="zh-TW" altLang="en-US" dirty="0" smtClean="0"/>
              <a:t>，</a:t>
            </a:r>
            <a:r>
              <a:rPr lang="en-US" altLang="zh-TW" dirty="0" smtClean="0"/>
              <a:t>g2</a:t>
            </a:r>
            <a:r>
              <a:rPr lang="zh-TW" altLang="en-US" dirty="0" smtClean="0"/>
              <a:t>將會更加注重在</a:t>
            </a:r>
            <a:r>
              <a:rPr lang="zh-TW" altLang="en-US" dirty="0" smtClean="0"/>
              <a:t>那些</a:t>
            </a:r>
            <a:r>
              <a:rPr lang="en-US" altLang="zh-TW" dirty="0" smtClean="0"/>
              <a:t>g1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每一輪就是 學會一個分類器 就根據他的表現去更新資料，在去學下一個分類器，直到</a:t>
            </a:r>
            <a:r>
              <a:rPr lang="en-US" altLang="zh-TW" dirty="0" smtClean="0"/>
              <a:t>N</a:t>
            </a:r>
            <a:r>
              <a:rPr lang="zh-TW" altLang="en-US" dirty="0" smtClean="0"/>
              <a:t>輪 就會得到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個有點差異的分類器了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一開始的時候 把每筆資料的的</a:t>
            </a:r>
            <a:r>
              <a:rPr lang="zh-TW" altLang="en-US" dirty="0" smtClean="0"/>
              <a:t>權重</a:t>
            </a:r>
            <a:r>
              <a:rPr lang="zh-TW" altLang="en-US" dirty="0" smtClean="0"/>
              <a:t>都設定一樣</a:t>
            </a:r>
            <a:r>
              <a:rPr lang="zh-TW" altLang="en-US" dirty="0" smtClean="0"/>
              <a:t>，是</a:t>
            </a:r>
            <a:r>
              <a:rPr lang="en-US" altLang="zh-TW" dirty="0" smtClean="0"/>
              <a:t>1/N</a:t>
            </a:r>
            <a:r>
              <a:rPr lang="zh-TW" altLang="en-US" dirty="0" smtClean="0"/>
              <a:t>，然後呢當</a:t>
            </a:r>
            <a:r>
              <a:rPr lang="en-US" altLang="zh-TW" dirty="0" smtClean="0"/>
              <a:t>classifier</a:t>
            </a:r>
            <a:r>
              <a:rPr lang="en-US" altLang="zh-TW" baseline="0" dirty="0" smtClean="0"/>
              <a:t> learner</a:t>
            </a:r>
            <a:r>
              <a:rPr lang="zh-TW" altLang="en-US" baseline="0" dirty="0" smtClean="0"/>
              <a:t>學會一個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的時候，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我們會根據他的表現去調整每個資料的權重，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的作者定義了一個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 ，這個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和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error</a:t>
            </a:r>
            <a:r>
              <a:rPr lang="zh-TW" altLang="en-US" baseline="0" dirty="0" smtClean="0"/>
              <a:t>有關，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會將那些做錯的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的權重，都乘上這個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，那些做對的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 通通都除上這個</a:t>
            </a:r>
            <a:r>
              <a:rPr lang="en-US" altLang="zh-TW" baseline="0" dirty="0" smtClean="0"/>
              <a:t>factor</a:t>
            </a:r>
            <a:r>
              <a:rPr lang="zh-TW" altLang="en-US" baseline="0" dirty="0" smtClean="0"/>
              <a:t>，如果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error</a:t>
            </a:r>
            <a:r>
              <a:rPr lang="zh-TW" altLang="en-US" baseline="0" dirty="0" smtClean="0"/>
              <a:t>比</a:t>
            </a:r>
            <a:r>
              <a:rPr lang="en-US" altLang="zh-TW" baseline="0" dirty="0" smtClean="0"/>
              <a:t>1/2</a:t>
            </a:r>
          </a:p>
          <a:p>
            <a:r>
              <a:rPr lang="zh-TW" altLang="en-US" baseline="0" dirty="0" smtClean="0"/>
              <a:t>還要小或是相等的話，那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就會大於等於</a:t>
            </a:r>
            <a:r>
              <a:rPr lang="en-US" altLang="zh-TW" baseline="0" dirty="0" smtClean="0"/>
              <a:t>1</a:t>
            </a:r>
            <a:r>
              <a:rPr lang="zh-TW" altLang="en-US" baseline="0" dirty="0" smtClean="0"/>
              <a:t>，所以那些錯誤的資料權重真的被放大了，那些正確地被縮小了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那就父母把圖片放大縮小的效果是一樣的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0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那剛剛已經說明如何去找到一些有一點不一樣的弱分類器了，那要如何把他們結合再一起，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演算法是採用投票的方法，</a:t>
            </a:r>
            <a:endParaRPr lang="en-US" altLang="zh-TW" dirty="0" smtClean="0"/>
          </a:p>
          <a:p>
            <a:r>
              <a:rPr lang="zh-TW" altLang="en-US" dirty="0" smtClean="0"/>
              <a:t>但是並不是每個人的票數都一樣，而是將每個小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的結果前面在乘上一個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的權重，最後再把他們全部加起來就是最後的結果，那這個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的權重可以看</a:t>
            </a:r>
            <a:endParaRPr lang="en-US" altLang="zh-TW" dirty="0" smtClean="0"/>
          </a:p>
          <a:p>
            <a:r>
              <a:rPr lang="zh-TW" altLang="en-US" dirty="0" smtClean="0"/>
              <a:t>成有多相信這個小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的判斷，如果小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的表現很好，就給他比較高的權重，也就是票數比較多，如果表現不好就給他比較低的權重，</a:t>
            </a:r>
            <a:endParaRPr lang="en-US" altLang="zh-TW" dirty="0" smtClean="0"/>
          </a:p>
          <a:p>
            <a:r>
              <a:rPr lang="zh-TW" altLang="en-US" dirty="0" smtClean="0"/>
              <a:t>而當決定一個小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的時候，我們就會去計算這個小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的表現如何，所以說可以順便將</a:t>
            </a:r>
            <a:r>
              <a:rPr lang="en-US" altLang="zh-TW" dirty="0" smtClean="0"/>
              <a:t>a</a:t>
            </a:r>
            <a:r>
              <a:rPr lang="zh-TW" altLang="en-US" dirty="0" smtClean="0"/>
              <a:t>也一起決定了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adaboost</a:t>
            </a:r>
            <a:r>
              <a:rPr lang="zh-TW" altLang="en-US" dirty="0" smtClean="0"/>
              <a:t>定義了</a:t>
            </a:r>
            <a:r>
              <a:rPr lang="en-US" altLang="zh-TW" dirty="0" smtClean="0"/>
              <a:t>a</a:t>
            </a:r>
            <a:r>
              <a:rPr lang="zh-TW" altLang="en-US" dirty="0" smtClean="0"/>
              <a:t>是長這樣，和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有關，它的物理意義是當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越高的時候，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就會變小，當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1/2</a:t>
            </a:r>
            <a:r>
              <a:rPr lang="zh-TW" altLang="en-US" dirty="0" smtClean="0"/>
              <a:t>，也就是和亂猜沒兩樣的時候</a:t>
            </a:r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會等於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也就是一票都不給他，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我今天會從一個很簡單的範例開始介紹，這整個範例的流程，會包含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演算法的重要的觀念在裡面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維的例子可看到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怎麼調整資料的權重，然後學到不同的</a:t>
            </a:r>
            <a:r>
              <a:rPr lang="en-US" altLang="zh-TW" dirty="0" smtClean="0"/>
              <a:t>weak classifier</a:t>
            </a:r>
          </a:p>
          <a:p>
            <a:r>
              <a:rPr lang="zh-TW" altLang="en-US" dirty="0" smtClean="0"/>
              <a:t>首先一開始的時候，每個資料權重都是一樣，然後用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學到第一個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，可以看到</a:t>
            </a:r>
            <a:r>
              <a:rPr lang="en-US" altLang="zh-TW" dirty="0" smtClean="0"/>
              <a:t>decision stump</a:t>
            </a:r>
          </a:p>
          <a:p>
            <a:r>
              <a:rPr lang="zh-TW" altLang="en-US" dirty="0" smtClean="0"/>
              <a:t>找到的都是垂直或是水平的分隔線，這條線左邊分成紅色，右邊是藍色，那些做對的點會縮小，做錯的點會放到，之後找到第二個</a:t>
            </a:r>
            <a:endParaRPr lang="en-US" altLang="zh-TW" dirty="0" smtClean="0"/>
          </a:p>
          <a:p>
            <a:r>
              <a:rPr lang="zh-TW" altLang="en-US" dirty="0" smtClean="0"/>
              <a:t>又會調整資料的權重，然後第三條線，最後第四條線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找到的分隔線都是垂直 水平的線，這樣圖可以看到 當一條一條的線加上去的時候，分類邊線的變化</a:t>
            </a:r>
            <a:endParaRPr lang="en-US" altLang="zh-TW" dirty="0" smtClean="0"/>
          </a:p>
          <a:p>
            <a:r>
              <a:rPr lang="zh-TW" altLang="en-US" dirty="0" smtClean="0"/>
              <a:t>第一條線的時候</a:t>
            </a:r>
            <a:endParaRPr lang="en-US" altLang="zh-TW" dirty="0" smtClean="0"/>
          </a:p>
          <a:p>
            <a:r>
              <a:rPr lang="zh-TW" altLang="en-US" dirty="0" smtClean="0"/>
              <a:t>第二條線的時候，雖然結果沒有變化，但已經更改資料的權重了</a:t>
            </a:r>
            <a:endParaRPr lang="en-US" altLang="zh-TW" dirty="0" smtClean="0"/>
          </a:p>
          <a:p>
            <a:r>
              <a:rPr lang="zh-TW" altLang="en-US" dirty="0" smtClean="0"/>
              <a:t>第三條線的時候，可以看到分隔線，已經不是直線了，但還是有一些錯誤</a:t>
            </a:r>
            <a:endParaRPr lang="en-US" altLang="zh-TW" dirty="0" smtClean="0"/>
          </a:p>
          <a:p>
            <a:r>
              <a:rPr lang="zh-TW" altLang="en-US" dirty="0" smtClean="0"/>
              <a:t>直到第四條線的時候，已經完美的將資料分開了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4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這是個比較複雜的例子，可以看到藍的資料大概是一個圓形，那能不能只用垂直 和水平的分隔線，分出這兩類呢</a:t>
            </a:r>
            <a:endParaRPr lang="en-US" altLang="zh-TW" dirty="0" smtClean="0"/>
          </a:p>
          <a:p>
            <a:r>
              <a:rPr lang="zh-TW" altLang="en-US" dirty="0" smtClean="0"/>
              <a:t>那實際去跑的結果，使用了</a:t>
            </a:r>
            <a:r>
              <a:rPr lang="en-US" altLang="zh-TW" dirty="0" smtClean="0"/>
              <a:t>76</a:t>
            </a:r>
            <a:r>
              <a:rPr lang="zh-TW" altLang="en-US" dirty="0" smtClean="0"/>
              <a:t>個分隔線，能夠將資料分開來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1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車輛偵測的問題，就是判斷一張圖片是一台車子 或 不是一台車子 所以這也是屬於一個二元分類的問題</a:t>
            </a:r>
            <a:endParaRPr lang="en-US" altLang="zh-TW" dirty="0" smtClean="0"/>
          </a:p>
          <a:p>
            <a:r>
              <a:rPr lang="zh-TW" altLang="en-US" dirty="0" smtClean="0"/>
              <a:t>那我們想要用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演算法來解決這個問題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2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所以要使用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首先要收集很多資料，我們收集了很多 車子的圖片 和不是車子的圖片，並且把這些圖片標記好他們分類</a:t>
            </a:r>
            <a:endParaRPr lang="en-US" altLang="zh-TW" dirty="0" smtClean="0"/>
          </a:p>
          <a:p>
            <a:r>
              <a:rPr lang="zh-TW" altLang="en-US" dirty="0" smtClean="0"/>
              <a:t>再把他餵進演算法裡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1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有了資料以後，我們還需要一些簡單的能判斷車子的方法</a:t>
            </a:r>
            <a:endParaRPr lang="en-US" altLang="zh-TW" dirty="0" smtClean="0"/>
          </a:p>
          <a:p>
            <a:r>
              <a:rPr lang="zh-TW" altLang="en-US" dirty="0" smtClean="0"/>
              <a:t>看這個車子的圖片，其實可以想出很多能判斷是不是一輛車子的特徵，像是一輛車子可能有個矩形的外框</a:t>
            </a:r>
            <a:endParaRPr lang="en-US" altLang="zh-TW" dirty="0" smtClean="0"/>
          </a:p>
          <a:p>
            <a:r>
              <a:rPr lang="zh-TW" altLang="en-US" dirty="0" smtClean="0"/>
              <a:t>他可能有很好的對稱性，還有車體裡面的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可能比較高，因為有滿多線條，還可以用車體和背景的一些</a:t>
            </a:r>
            <a:endParaRPr lang="en-US" altLang="zh-TW" dirty="0" smtClean="0"/>
          </a:p>
          <a:p>
            <a:r>
              <a:rPr lang="zh-TW" altLang="en-US" dirty="0" smtClean="0"/>
              <a:t>亮度對比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這些方法都有個特性，就是他們單獨的判斷效果都很容易犯錯，所以它們都算是一種弱的分類器，</a:t>
            </a:r>
            <a:endParaRPr lang="en-US" altLang="zh-TW" dirty="0" smtClean="0"/>
          </a:p>
          <a:p>
            <a:r>
              <a:rPr lang="zh-TW" altLang="en-US" dirty="0" smtClean="0"/>
              <a:t>我們手上有一些</a:t>
            </a:r>
            <a:r>
              <a:rPr lang="zh-TW" altLang="en-US" dirty="0" smtClean="0"/>
              <a:t>弱分類器，而且又有很多車子和不是車子的資料，就可以使用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演算法把一些弱分類</a:t>
            </a:r>
            <a:r>
              <a:rPr lang="zh-TW" altLang="en-US" dirty="0" smtClean="0"/>
              <a:t>器組合</a:t>
            </a:r>
            <a:r>
              <a:rPr lang="zh-TW" altLang="en-US" dirty="0" smtClean="0"/>
              <a:t>成一個強分類器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實際上，我們用的</a:t>
            </a:r>
            <a:r>
              <a:rPr lang="en-US" altLang="zh-TW" dirty="0" smtClean="0"/>
              <a:t>weak classifier</a:t>
            </a:r>
            <a:r>
              <a:rPr lang="zh-TW" altLang="en-US" dirty="0" smtClean="0"/>
              <a:t>是一個叫做</a:t>
            </a:r>
            <a:r>
              <a:rPr lang="en-US" altLang="zh-TW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的特徵，他是有白色和黑色相鄰的矩形區塊，將區塊內的</a:t>
            </a:r>
            <a:r>
              <a:rPr lang="en-US" altLang="zh-TW" baseline="0" dirty="0" smtClean="0"/>
              <a:t>pixel value</a:t>
            </a:r>
            <a:r>
              <a:rPr lang="zh-TW" altLang="en-US" baseline="0" dirty="0" smtClean="0"/>
              <a:t>全部加起來，然後兩個區塊再相減的特徵，簡單說就是黑色和白色區塊</a:t>
            </a:r>
            <a:r>
              <a:rPr lang="zh-TW" altLang="en-US" dirty="0" smtClean="0"/>
              <a:t>的亮度的對比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這種</a:t>
            </a:r>
            <a:r>
              <a:rPr lang="en-US" altLang="zh-TW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可以有很多種</a:t>
            </a:r>
            <a:r>
              <a:rPr lang="en-US" altLang="zh-TW" baseline="0" dirty="0" smtClean="0"/>
              <a:t>type</a:t>
            </a:r>
            <a:r>
              <a:rPr lang="zh-TW" altLang="en-US" baseline="0" dirty="0" smtClean="0"/>
              <a:t>，這邊有畫出四種</a:t>
            </a:r>
            <a:r>
              <a:rPr lang="en-US" altLang="zh-TW" baseline="0" dirty="0" smtClean="0"/>
              <a:t>type</a:t>
            </a:r>
            <a:r>
              <a:rPr lang="zh-TW" altLang="en-US" baseline="0" dirty="0" smtClean="0"/>
              <a:t>，他也可以出現在</a:t>
            </a:r>
            <a:r>
              <a:rPr lang="en-US" altLang="zh-TW" baseline="0" dirty="0" smtClean="0"/>
              <a:t>image patch</a:t>
            </a:r>
            <a:r>
              <a:rPr lang="zh-TW" altLang="en-US" baseline="0" dirty="0" smtClean="0"/>
              <a:t>上面不同的位置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x,y</a:t>
            </a:r>
            <a:r>
              <a:rPr lang="en-US" altLang="zh-TW" baseline="0" dirty="0" smtClean="0"/>
              <a:t>)</a:t>
            </a:r>
          </a:p>
          <a:p>
            <a:r>
              <a:rPr lang="zh-TW" altLang="en-US" baseline="0" dirty="0" smtClean="0"/>
              <a:t>然後也能縮放不同的大小</a:t>
            </a:r>
            <a:r>
              <a:rPr lang="en-US" altLang="zh-TW" baseline="0" dirty="0" smtClean="0"/>
              <a:t>(W,H)</a:t>
            </a:r>
            <a:r>
              <a:rPr lang="zh-TW" altLang="en-US" baseline="0" dirty="0" smtClean="0"/>
              <a:t>，那每一種組合就相當於是一個獨立的分類器，為什麼呢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我們將他疊在車子的圖片上面，可以看到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如果是一張車子的影像的話，在玻璃和車體這兩個區塊就會有一個亮度的對比存在，所以第一個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就會有一個很強的</a:t>
            </a:r>
            <a:r>
              <a:rPr lang="en-US" altLang="zh-TW" baseline="0" dirty="0" smtClean="0"/>
              <a:t>response</a:t>
            </a:r>
            <a:r>
              <a:rPr lang="zh-TW" altLang="en-US" baseline="0" dirty="0" smtClean="0"/>
              <a:t>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這兩個可能用來描述車體和背景之間的亮度對比，最後這個看起來就對分辨車子比較沒有貢獻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就一個</a:t>
            </a:r>
            <a:r>
              <a:rPr lang="en-US" altLang="zh-TW" baseline="0" dirty="0" smtClean="0"/>
              <a:t>24x24</a:t>
            </a:r>
            <a:r>
              <a:rPr lang="zh-TW" altLang="en-US" baseline="0" dirty="0" smtClean="0"/>
              <a:t>大小的</a:t>
            </a:r>
            <a:r>
              <a:rPr lang="en-US" altLang="zh-TW" baseline="0" dirty="0" smtClean="0"/>
              <a:t>patch</a:t>
            </a:r>
            <a:r>
              <a:rPr lang="zh-TW" altLang="en-US" baseline="0" dirty="0" smtClean="0"/>
              <a:t> 這樣的組合總共有約</a:t>
            </a:r>
            <a:r>
              <a:rPr lang="en-US" altLang="zh-TW" baseline="0" dirty="0" smtClean="0"/>
              <a:t>16</a:t>
            </a:r>
            <a:r>
              <a:rPr lang="zh-TW" altLang="en-US" baseline="0" dirty="0" smtClean="0"/>
              <a:t>萬個</a:t>
            </a:r>
            <a:r>
              <a:rPr lang="en-US" altLang="zh-TW" baseline="0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，那可以從左邊的圖看出 有些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可能有用，有些可能沒用，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有些只對部分的資料表現比較好，所以能就可以用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 選擇出那些能幫助我們分類的</a:t>
            </a:r>
            <a:r>
              <a:rPr lang="en-US" altLang="zh-TW" baseline="0" dirty="0" smtClean="0"/>
              <a:t>harr feature</a:t>
            </a:r>
            <a:r>
              <a:rPr lang="zh-TW" altLang="en-US" baseline="0" dirty="0" smtClean="0"/>
              <a:t>，最後我們是找到約一百多個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組合成很強的</a:t>
            </a:r>
            <a:r>
              <a:rPr lang="en-US" altLang="zh-TW" baseline="0" dirty="0" smtClean="0"/>
              <a:t>vehicle classifier</a:t>
            </a:r>
          </a:p>
          <a:p>
            <a:r>
              <a:rPr lang="zh-TW" altLang="en-US" dirty="0" smtClean="0"/>
              <a:t>其實這些方法全部都來至</a:t>
            </a:r>
            <a:r>
              <a:rPr lang="en-US" altLang="zh-TW" dirty="0" smtClean="0"/>
              <a:t>2001 viola 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jones</a:t>
            </a:r>
            <a:r>
              <a:rPr lang="zh-TW" altLang="en-US" dirty="0" smtClean="0"/>
              <a:t>這兩個人提出來的論文，這是全世界第一個能做到即時的人臉偵測的論文，重點是他們能做到即時的運算，</a:t>
            </a:r>
            <a:endParaRPr lang="en-US" altLang="zh-TW" dirty="0" smtClean="0"/>
          </a:p>
          <a:p>
            <a:r>
              <a:rPr lang="zh-TW" altLang="en-US" dirty="0" smtClean="0"/>
              <a:t>除了使用</a:t>
            </a:r>
            <a:r>
              <a:rPr lang="en-US" altLang="zh-TW" dirty="0" err="1" smtClean="0"/>
              <a:t>Harr</a:t>
            </a:r>
            <a:r>
              <a:rPr lang="en-US" altLang="zh-TW" dirty="0" smtClean="0"/>
              <a:t> feature</a:t>
            </a:r>
            <a:r>
              <a:rPr lang="zh-TW" altLang="en-US" dirty="0" smtClean="0"/>
              <a:t>外，他們還對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的方法做了一些改良，有興趣的人可以找來看看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今天介紹的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演算法，找到很多弱分類器</a:t>
            </a:r>
            <a:r>
              <a:rPr lang="zh-TW" altLang="en-US" baseline="0" dirty="0" smtClean="0"/>
              <a:t>將他們組合再一起形成一個強分類器的方法</a:t>
            </a:r>
            <a:endParaRPr lang="en-US" altLang="zh-TW" baseline="0" dirty="0" smtClean="0"/>
          </a:p>
          <a:p>
            <a:r>
              <a:rPr lang="zh-TW" altLang="en-US" baseline="0" dirty="0" smtClean="0"/>
              <a:t>而且為了找到很不一樣的弱分類器，他使用了重新調整資料重要性的方法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如果你想要判斷一個二元分類的問題，手上剛好有一些不是這麼好的方法，然後又有很多資料可以用的話，不仿試試看</a:t>
            </a:r>
            <a:r>
              <a:rPr lang="en-US" altLang="zh-TW" baseline="0" dirty="0" err="1" smtClean="0"/>
              <a:t>adaboost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演算法</a:t>
            </a:r>
            <a:endParaRPr lang="en-US" altLang="zh-TW" baseline="0" dirty="0" smtClean="0"/>
          </a:p>
          <a:p>
            <a:r>
              <a:rPr lang="zh-TW" altLang="en-US" baseline="0" dirty="0" smtClean="0"/>
              <a:t>謝謝大家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8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這個例子是這樣子的，想像今天是一對父母想要讓他們的小孩子去認識香蕉長什麼樣子</a:t>
            </a:r>
            <a:endParaRPr lang="en-US" altLang="zh-TW" dirty="0" smtClean="0"/>
          </a:p>
          <a:p>
            <a:r>
              <a:rPr lang="zh-TW" altLang="en-US" dirty="0" smtClean="0"/>
              <a:t>於是就從網路上找了很多水果的圖片，再告訴小孩說上面這排的是香蕉， 下面的這排不是香蕉</a:t>
            </a:r>
            <a:endParaRPr lang="en-US" altLang="zh-TW" dirty="0" smtClean="0"/>
          </a:p>
          <a:p>
            <a:r>
              <a:rPr lang="zh-TW" altLang="en-US" dirty="0" smtClean="0"/>
              <a:t>讓小朋友找出香蕉是長什麼樣子呢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原始版本的</a:t>
            </a:r>
            <a:r>
              <a:rPr lang="en-US" altLang="zh-TW" dirty="0" err="1" smtClean="0"/>
              <a:t>adaboosting</a:t>
            </a:r>
            <a:r>
              <a:rPr lang="zh-TW" altLang="en-US" dirty="0" smtClean="0"/>
              <a:t>演算法有一個缺點，因為他是由很多人組合再一起，類似一個委員會一樣，所以每次做決定的時候，都要詢問過每個人的意見，所以在偵測上就會會變得很慢</a:t>
            </a:r>
            <a:endParaRPr lang="en-US" altLang="zh-TW" dirty="0" smtClean="0"/>
          </a:p>
          <a:p>
            <a:r>
              <a:rPr lang="zh-TW" altLang="en-US" dirty="0" smtClean="0"/>
              <a:t>像是我們的</a:t>
            </a:r>
            <a:r>
              <a:rPr lang="en-US" altLang="zh-TW" dirty="0" smtClean="0"/>
              <a:t>vehicle classifier</a:t>
            </a:r>
            <a:r>
              <a:rPr lang="zh-TW" altLang="en-US" dirty="0" smtClean="0"/>
              <a:t>就要計算一百多個</a:t>
            </a:r>
            <a:r>
              <a:rPr lang="en-US" altLang="zh-TW" dirty="0" smtClean="0"/>
              <a:t>weak classifier</a:t>
            </a:r>
            <a:r>
              <a:rPr lang="zh-TW" altLang="en-US" dirty="0" smtClean="0"/>
              <a:t>的結果 才能確定這是不是一輛車子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viola jones</a:t>
            </a:r>
            <a:r>
              <a:rPr lang="zh-TW" altLang="en-US" dirty="0" smtClean="0"/>
              <a:t>這兩個人就提出一個改良版本的，觀察一張影像，我們真正想要偵測的目標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像是人臉或是車輛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可能就只佔了影像中的一小部分，</a:t>
            </a:r>
            <a:endParaRPr lang="en-US" altLang="zh-TW" dirty="0" smtClean="0"/>
          </a:p>
          <a:p>
            <a:r>
              <a:rPr lang="zh-TW" altLang="en-US" dirty="0" smtClean="0"/>
              <a:t>如果能從一百多個人中先找到幾個人出來，組成先行的決策小組，這個小組的功能就是希望能夠過濾掉大部分差很多的</a:t>
            </a:r>
            <a:r>
              <a:rPr lang="en-US" altLang="zh-TW" dirty="0" smtClean="0"/>
              <a:t>case</a:t>
            </a:r>
            <a:r>
              <a:rPr lang="zh-TW" altLang="en-US" baseline="0" dirty="0" smtClean="0"/>
              <a:t>，然後通過的</a:t>
            </a:r>
            <a:r>
              <a:rPr lang="en-US" altLang="zh-TW" baseline="0" dirty="0" smtClean="0"/>
              <a:t>sample</a:t>
            </a:r>
            <a:r>
              <a:rPr lang="zh-TW" altLang="en-US" baseline="0" dirty="0" smtClean="0"/>
              <a:t>再繼續由下一個小組判斷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整個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看起來就會像這樣分一層一層的，每一層都是一個獨立的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，又稱為</a:t>
            </a:r>
            <a:r>
              <a:rPr lang="en-US" altLang="zh-TW" dirty="0" smtClean="0"/>
              <a:t>cascade classifier</a:t>
            </a:r>
            <a:r>
              <a:rPr lang="zh-TW" altLang="en-US" dirty="0" smtClean="0"/>
              <a:t>，但是越前面的</a:t>
            </a:r>
            <a:endParaRPr lang="en-US" altLang="zh-TW" dirty="0" smtClean="0"/>
          </a:p>
          <a:p>
            <a:r>
              <a:rPr lang="en-US" altLang="zh-TW" dirty="0" smtClean="0"/>
              <a:t>Classifier</a:t>
            </a:r>
            <a:r>
              <a:rPr lang="zh-TW" altLang="en-US" dirty="0" smtClean="0"/>
              <a:t>他們組成的人數越少，越後面的組成人數就越多，計算也會花比較多時間，那些</a:t>
            </a:r>
            <a:r>
              <a:rPr lang="en-US" altLang="zh-TW" dirty="0" smtClean="0"/>
              <a:t>false case</a:t>
            </a:r>
            <a:r>
              <a:rPr lang="zh-TW" altLang="en-US" dirty="0" smtClean="0"/>
              <a:t>就可以在前面幾層就被濾掉，</a:t>
            </a:r>
            <a:endParaRPr lang="en-US" altLang="zh-TW" dirty="0" smtClean="0"/>
          </a:p>
          <a:p>
            <a:r>
              <a:rPr lang="zh-TW" altLang="en-US" dirty="0" smtClean="0"/>
              <a:t>只有通過每一層的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最會是分類成</a:t>
            </a:r>
            <a:r>
              <a:rPr lang="en-US" altLang="zh-TW" dirty="0" smtClean="0"/>
              <a:t>positive</a:t>
            </a:r>
            <a:r>
              <a:rPr lang="en-US" altLang="zh-TW" baseline="0" dirty="0" smtClean="0"/>
              <a:t> sample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那我們拿實際上在用的</a:t>
            </a:r>
            <a:r>
              <a:rPr lang="en-US" altLang="zh-TW" dirty="0" smtClean="0"/>
              <a:t>vehicle</a:t>
            </a:r>
            <a:r>
              <a:rPr lang="en-US" altLang="zh-TW" baseline="0" dirty="0" smtClean="0"/>
              <a:t> classifier</a:t>
            </a:r>
            <a:r>
              <a:rPr lang="zh-TW" altLang="en-US" baseline="0" dirty="0" smtClean="0"/>
              <a:t>的第一層 拿出來分析，發現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選了四個人，可以發現這些</a:t>
            </a:r>
            <a:r>
              <a:rPr lang="en-US" altLang="zh-TW" baseline="0" dirty="0" smtClean="0"/>
              <a:t>weak classifier</a:t>
            </a:r>
            <a:r>
              <a:rPr lang="zh-TW" altLang="en-US" baseline="0" dirty="0" smtClean="0"/>
              <a:t>都是滿符合我們的預期的結果，這四個人組成的先行決策小組，就能過濾掉大部分不是車子的</a:t>
            </a:r>
            <a:r>
              <a:rPr lang="en-US" altLang="zh-TW" baseline="0" dirty="0" smtClean="0"/>
              <a:t>sample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於是，小孩就看了看圖片，發現說 大部分的香蕉是黃色的，那不是香蕉的圖片大部分也都不是黃色的，黃色的這個方法，因該能幫助我們分辨出是不是香蕉，只要是黃色的就是一根香蕉，那我們我們可以看到這個方法，在一些圖片上面是對的像是</a:t>
            </a:r>
            <a:endParaRPr lang="en-US" altLang="zh-TW" dirty="0" smtClean="0"/>
          </a:p>
          <a:p>
            <a:r>
              <a:rPr lang="zh-TW" altLang="en-US" dirty="0" smtClean="0"/>
              <a:t>這邊的香蕉是黃色的所以是，然後下面蘋果 茄子 檸檬 都不是黃色，所以這些圖片都是這個方法會做對的，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停頓</a:t>
            </a:r>
            <a:r>
              <a:rPr lang="en-US" altLang="zh-TW" dirty="0" smtClean="0"/>
              <a:t>) </a:t>
            </a:r>
            <a:r>
              <a:rPr lang="zh-TW" altLang="en-US" dirty="0" smtClean="0"/>
              <a:t> 但對於這條綠色的香蕉，和下面黃色的梨子 黃色的楊桃 這個方法就會失效</a:t>
            </a:r>
            <a:endParaRPr lang="en-US" altLang="zh-TW" dirty="0" smtClean="0"/>
          </a:p>
          <a:p>
            <a:r>
              <a:rPr lang="zh-TW" altLang="en-US" dirty="0" smtClean="0"/>
              <a:t>那怎麼辦呢</a:t>
            </a:r>
            <a:r>
              <a:rPr lang="en-US" altLang="zh-TW" dirty="0" smtClean="0"/>
              <a:t>?</a:t>
            </a:r>
            <a:r>
              <a:rPr lang="zh-TW" altLang="en-US" dirty="0" smtClean="0"/>
              <a:t> 沒有關係，她們就把那些做錯的圖片標示出來，然後做了一個動作，就是把那些做對的圖片</a:t>
            </a:r>
            <a:endParaRPr lang="en-US" altLang="zh-TW" dirty="0" smtClean="0"/>
          </a:p>
          <a:p>
            <a:r>
              <a:rPr lang="zh-TW" altLang="en-US" dirty="0" smtClean="0"/>
              <a:t>稍微拿遠一點，把做錯的圖片拿近一點，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那看起來就會像這個樣子，這些做錯的就會被放大，做對的就會被縮小，有了這個動作，就能讓小孩就能更集中注意力在那些比較大的圖片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於是父母就說，的確香蕉是黃色的但只靠這樣是不夠的，你還能不能找到其他規則呢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於是小孩就看了看圖片，發現這邊有根大大的綠色香蕉，於是他就說香蕉也可能是綠色的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哪我們再把綠色的這條規則，會做錯的圖片標記出來，可以看到他在上面這些黃色的香蕉會做錯，下面綠的檸檬會做錯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所以父母的功能就是會來提醒小孩哪裡還做得不好，然後透過縮放圖片的動作，來讓小孩找到更多不同的方法來描述一根香蕉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於是再一次經過縮放圖片的動作，小孩又在發現出大部分的香蕉都是長條型的</a:t>
            </a:r>
            <a:endParaRPr lang="en-US" altLang="zh-TW" dirty="0" smtClean="0"/>
          </a:p>
          <a:p>
            <a:r>
              <a:rPr lang="zh-TW" altLang="en-US" dirty="0" smtClean="0"/>
              <a:t>長條狀的規則會在這邊彎彎的香蕉，和下面長條狀的茄子會犯錯</a:t>
            </a:r>
            <a:endParaRPr lang="en-US" altLang="zh-TW" dirty="0" smtClean="0"/>
          </a:p>
          <a:p>
            <a:r>
              <a:rPr lang="zh-TW" altLang="en-US" dirty="0" smtClean="0"/>
              <a:t>然後父母就再繼續做一樣的動作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小孩又再找到一條新的規則，就是 香蕉可能會有一些斑點</a:t>
            </a:r>
            <a:endParaRPr lang="en-US" altLang="zh-TW" dirty="0" smtClean="0"/>
          </a:p>
          <a:p>
            <a:r>
              <a:rPr lang="zh-TW" altLang="en-US" dirty="0" smtClean="0"/>
              <a:t>於是學到這邊時，小孩對於香蕉認識就比較完整了</a:t>
            </a:r>
            <a:endParaRPr lang="en-US" altLang="zh-TW" dirty="0" smtClean="0"/>
          </a:p>
          <a:p>
            <a:r>
              <a:rPr lang="zh-TW" altLang="en-US" dirty="0" smtClean="0"/>
              <a:t>就是香蕉是黃色的，也有可能是綠色的，是長條狀的，而且會可能有斑點</a:t>
            </a:r>
            <a:endParaRPr lang="en-US" altLang="zh-TW" dirty="0" smtClean="0"/>
          </a:p>
          <a:p>
            <a:r>
              <a:rPr lang="zh-TW" altLang="en-US" dirty="0" smtClean="0"/>
              <a:t>那這樣的的概念，雖然不敢說百分之百正確，但是至少比一開始只有單一條規則說 看到黃色的就是香蕉來的完整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於是之後 父母拿任何水果的圖片給小孩看，小孩都能使用他已經學會了的香蕉的完整概念，來分辨出這張圖片是不是一根香蕉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這個例子的流程，和今天要介紹的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有很多對應的關係</a:t>
            </a:r>
            <a:endParaRPr lang="en-US" altLang="zh-TW" dirty="0" smtClean="0"/>
          </a:p>
          <a:p>
            <a:r>
              <a:rPr lang="zh-TW" altLang="en-US" dirty="0" smtClean="0"/>
              <a:t>那些能幫助分辨香蕉的規則，在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裡面叫做 弱的分類器，這些規則單獨使用的時候都會犯一些錯誤，他們都並不夠正確</a:t>
            </a:r>
            <a:endParaRPr lang="en-US" altLang="zh-TW" dirty="0" smtClean="0"/>
          </a:p>
          <a:p>
            <a:r>
              <a:rPr lang="zh-TW" altLang="en-US" dirty="0" smtClean="0"/>
              <a:t>那個學著認識香蕉的小孩，在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 裡面 是一個 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，只要給他看一些圖片就能夠學會一些簡單的規則</a:t>
            </a:r>
            <a:endParaRPr lang="en-US" altLang="zh-TW" baseline="0" dirty="0" smtClean="0"/>
          </a:p>
          <a:p>
            <a:r>
              <a:rPr lang="zh-TW" altLang="en-US" baseline="0" dirty="0" smtClean="0"/>
              <a:t>父母不斷縮放圖片這樣的動作，在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裡面叫做</a:t>
            </a:r>
            <a:r>
              <a:rPr lang="en-US" altLang="zh-TW" baseline="0" dirty="0" smtClean="0"/>
              <a:t>re-weight data</a:t>
            </a:r>
            <a:r>
              <a:rPr lang="zh-TW" altLang="en-US" baseline="0" dirty="0" smtClean="0"/>
              <a:t>，透過改變圖片的大小，來讓小孩專注在那些做錯的圖片上面，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最後小孩學會的香蕉分類概念，就稱為是一個強的分類器，將很多不完美的規則融合在一起，就會得到比較完整且複雜的分類規則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toy 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Re-weight </a:t>
            </a:r>
            <a:r>
              <a:rPr lang="en-US" altLang="zh-TW" sz="2400" dirty="0"/>
              <a:t>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A banana?       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3F48CC"/>
                </a:solidFill>
              </a:rPr>
              <a:t>yes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F37278"/>
                </a:solidFill>
              </a:rPr>
              <a:t>no</a:t>
            </a:r>
            <a:r>
              <a:rPr lang="zh-TW" altLang="en-US" sz="2400" dirty="0" smtClean="0">
                <a:solidFill>
                  <a:srgbClr val="F37278"/>
                </a:solidFill>
              </a:rPr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tock market 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48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27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Email?              { </a:t>
            </a:r>
            <a:r>
              <a:rPr lang="en-US" altLang="zh-TW" sz="2400" dirty="0" smtClean="0">
                <a:solidFill>
                  <a:srgbClr val="3F48CC"/>
                </a:solidFill>
              </a:rPr>
              <a:t>spam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non-spam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Sleep quality?  { </a:t>
            </a:r>
            <a:r>
              <a:rPr lang="en-US" altLang="zh-TW" sz="2400" dirty="0" smtClean="0">
                <a:solidFill>
                  <a:srgbClr val="3F48CC"/>
                </a:solidFill>
              </a:rPr>
              <a:t>good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bad</a:t>
            </a:r>
            <a:r>
              <a:rPr lang="en-US" altLang="zh-TW" sz="2400" dirty="0" smtClean="0"/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86" name="Picture 38" descr="D:\ComputerVision\Github\AdaBoostExample\Presentation\Data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478" y="3497404"/>
            <a:ext cx="2770639" cy="2532895"/>
          </a:xfrm>
          <a:prstGeom prst="rect">
            <a:avLst/>
          </a:prstGeom>
          <a:noFill/>
        </p:spPr>
      </p:pic>
      <p:cxnSp>
        <p:nvCxnSpPr>
          <p:cNvPr id="18" name="直線接點 17"/>
          <p:cNvCxnSpPr/>
          <p:nvPr/>
        </p:nvCxnSpPr>
        <p:spPr>
          <a:xfrm flipH="1">
            <a:off x="1246207" y="3679623"/>
            <a:ext cx="828000" cy="223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484717" y="551625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6299" y="53797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04581" y="412592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33195" y="465715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687" name="Picture 39" descr="D:\ComputerVision\Github\AdaBoostExample\Presentation\Data_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911" y="3683130"/>
            <a:ext cx="2686050" cy="2371725"/>
          </a:xfrm>
          <a:prstGeom prst="rect">
            <a:avLst/>
          </a:prstGeom>
          <a:noFill/>
        </p:spPr>
      </p:pic>
      <p:sp>
        <p:nvSpPr>
          <p:cNvPr id="41" name="橢圓 40"/>
          <p:cNvSpPr/>
          <p:nvPr/>
        </p:nvSpPr>
        <p:spPr>
          <a:xfrm>
            <a:off x="4089007" y="392127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106646" y="437282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42614" y="49954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47814" y="379418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214802" y="550180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291164" y="3694371"/>
            <a:ext cx="2592000" cy="226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88" name="Picture 40" descr="D:\ComputerVision\Github\AdaBoostExample\Presentation\Data_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756" y="3703288"/>
            <a:ext cx="2647950" cy="2295525"/>
          </a:xfrm>
          <a:prstGeom prst="rect">
            <a:avLst/>
          </a:prstGeom>
          <a:noFill/>
        </p:spPr>
      </p:pic>
      <p:sp>
        <p:nvSpPr>
          <p:cNvPr id="55" name="橢圓 54"/>
          <p:cNvSpPr/>
          <p:nvPr/>
        </p:nvSpPr>
        <p:spPr>
          <a:xfrm>
            <a:off x="6927115" y="44462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380154" y="43198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482754" y="51139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698712" y="469918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277554" y="474872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811778" y="4148834"/>
            <a:ext cx="1388877" cy="1362022"/>
          </a:xfrm>
          <a:prstGeom prst="ellipse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17117" y="306358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Binary classifier in 2D</a:t>
            </a:r>
            <a:endParaRPr lang="zh-TW" altLang="en-US" sz="2400" dirty="0"/>
          </a:p>
        </p:txBody>
      </p:sp>
      <p:sp>
        <p:nvSpPr>
          <p:cNvPr id="50" name="等腰三角形 49"/>
          <p:cNvSpPr/>
          <p:nvPr/>
        </p:nvSpPr>
        <p:spPr>
          <a:xfrm>
            <a:off x="822330" y="403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51"/>
          <p:cNvSpPr/>
          <p:nvPr/>
        </p:nvSpPr>
        <p:spPr>
          <a:xfrm>
            <a:off x="822330" y="520010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/>
          <p:cNvSpPr/>
          <p:nvPr/>
        </p:nvSpPr>
        <p:spPr>
          <a:xfrm>
            <a:off x="1408517" y="4259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等腰三角形 53"/>
          <p:cNvSpPr/>
          <p:nvPr/>
        </p:nvSpPr>
        <p:spPr>
          <a:xfrm>
            <a:off x="3528020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708020" y="548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/>
          <p:cNvSpPr/>
          <p:nvPr/>
        </p:nvSpPr>
        <p:spPr>
          <a:xfrm>
            <a:off x="4204207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/>
          <p:cNvSpPr/>
          <p:nvPr/>
        </p:nvSpPr>
        <p:spPr>
          <a:xfrm>
            <a:off x="6493865" y="530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/>
          <p:cNvSpPr/>
          <p:nvPr/>
        </p:nvSpPr>
        <p:spPr>
          <a:xfrm>
            <a:off x="7405354" y="5584375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等腰三角形 72"/>
          <p:cNvSpPr/>
          <p:nvPr/>
        </p:nvSpPr>
        <p:spPr>
          <a:xfrm>
            <a:off x="6868566" y="557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等腰三角形 73"/>
          <p:cNvSpPr/>
          <p:nvPr/>
        </p:nvSpPr>
        <p:spPr>
          <a:xfrm>
            <a:off x="8110655" y="5540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等腰三角形 74"/>
          <p:cNvSpPr/>
          <p:nvPr/>
        </p:nvSpPr>
        <p:spPr>
          <a:xfrm>
            <a:off x="8359918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等腰三角形 75"/>
          <p:cNvSpPr/>
          <p:nvPr/>
        </p:nvSpPr>
        <p:spPr>
          <a:xfrm>
            <a:off x="8449918" y="42828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等腰三角形 76"/>
          <p:cNvSpPr/>
          <p:nvPr/>
        </p:nvSpPr>
        <p:spPr>
          <a:xfrm>
            <a:off x="8020655" y="3945929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等腰三角形 77"/>
          <p:cNvSpPr/>
          <p:nvPr/>
        </p:nvSpPr>
        <p:spPr>
          <a:xfrm>
            <a:off x="7132315" y="385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等腰三角形 78"/>
          <p:cNvSpPr/>
          <p:nvPr/>
        </p:nvSpPr>
        <p:spPr>
          <a:xfrm>
            <a:off x="6583865" y="392935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等腰三角形 79"/>
          <p:cNvSpPr/>
          <p:nvPr/>
        </p:nvSpPr>
        <p:spPr>
          <a:xfrm>
            <a:off x="6313865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等腰三角形 80"/>
          <p:cNvSpPr/>
          <p:nvPr/>
        </p:nvSpPr>
        <p:spPr>
          <a:xfrm>
            <a:off x="8629918" y="46152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等腰三角形 81"/>
          <p:cNvSpPr/>
          <p:nvPr/>
        </p:nvSpPr>
        <p:spPr>
          <a:xfrm>
            <a:off x="4525350" y="4356251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2710248" y="5164104"/>
            <a:ext cx="288000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lvl="1" indent="-342900" algn="l" defTabSz="457200" rtl="0">
              <a:spcBef>
                <a:spcPct val="0"/>
              </a:spcBef>
              <a:defRPr/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 classifier learner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</p:spPr>
            <p:txBody>
              <a:bodyPr/>
              <a:lstStyle/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 base algorithm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Able to learn from weighted data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Decision stump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Classify by one feature of data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Data X = { x</a:t>
                </a:r>
                <a:r>
                  <a:rPr lang="en-US" altLang="zh-TW" sz="1600" dirty="0"/>
                  <a:t>1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2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3</a:t>
                </a:r>
                <a:r>
                  <a:rPr lang="en-US" altLang="zh-TW" sz="2400" dirty="0"/>
                  <a:t>, … , </a:t>
                </a:r>
                <a:r>
                  <a:rPr lang="en-US" altLang="zh-TW" sz="2400" dirty="0" err="1"/>
                  <a:t>x</a:t>
                </a:r>
                <a:r>
                  <a:rPr lang="en-US" altLang="zh-TW" sz="1600" dirty="0" err="1"/>
                  <a:t>d</a:t>
                </a:r>
                <a:r>
                  <a:rPr lang="en-US" altLang="zh-TW" sz="2400" dirty="0"/>
                  <a:t> }</a:t>
                </a:r>
              </a:p>
              <a:p>
                <a:pPr lvl="1">
                  <a:defRPr/>
                </a:pPr>
                <a:endParaRPr lang="en-US" altLang="zh-TW" sz="2400" dirty="0" smtClean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  <a:blipFill rotWithShape="0">
                <a:blip r:embed="rId3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2923949" y="4508205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913315" y="6347638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50248" y="4444407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4401062" y="5909088"/>
            <a:ext cx="345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feature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threshold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98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415705" y="616307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38907" y="416154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2" grpId="0" animBg="1"/>
      <p:bldP spid="23" grpId="0" animBg="1"/>
      <p:bldP spid="24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316280" y="5042837"/>
            <a:ext cx="2488010" cy="997052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18386" y="4193403"/>
            <a:ext cx="2489450" cy="837869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>
                <a:latin typeface="Arial"/>
              </a:rPr>
              <a:t>Sleep </a:t>
            </a:r>
            <a:r>
              <a:rPr lang="en-US" altLang="zh-TW" sz="2400" dirty="0" smtClean="0">
                <a:latin typeface="Arial"/>
              </a:rPr>
              <a:t>quality classifier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sleep hours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turning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bed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Output Y( good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, bad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6183" y="2613065"/>
            <a:ext cx="314723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2705F5"/>
                </a:solidFill>
              </a:rPr>
              <a:t>sleep hours </a:t>
            </a:r>
            <a:r>
              <a:rPr lang="en-US" altLang="zh-TW" dirty="0" smtClean="0"/>
              <a:t>&gt;= </a:t>
            </a:r>
            <a:r>
              <a:rPr lang="en-US" altLang="zh-TW" dirty="0"/>
              <a:t>7 </a:t>
            </a:r>
            <a:r>
              <a:rPr lang="en-US" altLang="zh-TW" dirty="0" smtClean="0"/>
              <a:t>hours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 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	return bad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997308" y="2613065"/>
            <a:ext cx="335988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turning in bed </a:t>
            </a:r>
            <a:r>
              <a:rPr lang="en-US" altLang="zh-TW" dirty="0" smtClean="0"/>
              <a:t>&gt;= </a:t>
            </a:r>
            <a:r>
              <a:rPr lang="en-US" altLang="zh-TW" dirty="0"/>
              <a:t>20 </a:t>
            </a:r>
            <a:endParaRPr lang="en-US" altLang="zh-TW" dirty="0" smtClean="0"/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bad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/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</a:t>
            </a:r>
            <a:endParaRPr lang="en-US" altLang="zh-TW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63251" y="4199860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2617" y="6049926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70551" y="62450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1603" y="4199860"/>
            <a:ext cx="1230297" cy="1839433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84092" y="4199861"/>
            <a:ext cx="1224000" cy="1839434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310815" y="4099899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748456" y="504224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915276" y="5476588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405083" y="574826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584433" y="567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5309186" y="4195979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298552" y="6046045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994391" y="503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61211" y="54727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651018" y="5744384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830368" y="567447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5111894" y="5031272"/>
            <a:ext cx="2880000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614770" y="48902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45" name="等腰三角形 44"/>
          <p:cNvSpPr/>
          <p:nvPr/>
        </p:nvSpPr>
        <p:spPr>
          <a:xfrm>
            <a:off x="1404433" y="494127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789633" y="456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等腰三角形 46"/>
          <p:cNvSpPr/>
          <p:nvPr/>
        </p:nvSpPr>
        <p:spPr>
          <a:xfrm>
            <a:off x="3120476" y="447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210476" y="570301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等腰三角形 57"/>
          <p:cNvSpPr/>
          <p:nvPr/>
        </p:nvSpPr>
        <p:spPr>
          <a:xfrm>
            <a:off x="5650368" y="47766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/>
          <p:cNvSpPr/>
          <p:nvPr/>
        </p:nvSpPr>
        <p:spPr>
          <a:xfrm>
            <a:off x="6035568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等腰三角形 62"/>
          <p:cNvSpPr/>
          <p:nvPr/>
        </p:nvSpPr>
        <p:spPr>
          <a:xfrm>
            <a:off x="7285936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/>
          <p:cNvSpPr/>
          <p:nvPr/>
        </p:nvSpPr>
        <p:spPr>
          <a:xfrm>
            <a:off x="7465936" y="5744384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3095276" y="197436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4008372" y="198908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028521"/>
          </a:xfrm>
        </p:spPr>
        <p:txBody>
          <a:bodyPr/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Pros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Simple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Fast</a:t>
            </a:r>
          </a:p>
          <a:p>
            <a:pPr marL="685800" lvl="2" indent="0">
              <a:buClr>
                <a:schemeClr val="accent1"/>
              </a:buClr>
              <a:buNone/>
            </a:pPr>
            <a:endParaRPr lang="en-US" altLang="zh-TW" sz="2000" dirty="0" smtClean="0"/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Cons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Not </a:t>
            </a:r>
            <a:r>
              <a:rPr lang="en-US" altLang="zh-TW" sz="2000" dirty="0" smtClean="0"/>
              <a:t>accuracy ( slight better than 50% )</a:t>
            </a: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134227" y="4802789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125845" y="4573309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052428" y="4531850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021360" y="4523383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52136" y="5342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65142" y="53424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80237" y="5342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393" y="452338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325567" y="3760967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910640" y="3629111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297623" y="3860350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768483" y="3637572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912124" y="3372078"/>
            <a:ext cx="940153" cy="962820"/>
          </a:xfrm>
          <a:prstGeom prst="ellipse">
            <a:avLst/>
          </a:prstGeom>
          <a:solidFill>
            <a:srgbClr val="FFC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6565953" y="4316426"/>
            <a:ext cx="836681" cy="7794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k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331097" y="4233302"/>
            <a:ext cx="816516" cy="779404"/>
          </a:xfrm>
          <a:prstGeom prst="ellipse">
            <a:avLst/>
          </a:prstGeom>
          <a:solidFill>
            <a:srgbClr val="FF505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h</a:t>
            </a:r>
            <a:endParaRPr lang="zh-TW" altLang="en-US" sz="2400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" name="方程式" r:id="rId4" imgW="330057" imgH="203112" progId="Equation.3">
                  <p:embed/>
                </p:oleObj>
              </mc:Choice>
              <mc:Fallback>
                <p:oleObj name="方程式" r:id="rId4" imgW="330057" imgH="203112" progId="Equation.3">
                  <p:embed/>
                  <p:pic>
                    <p:nvPicPr>
                      <p:cNvPr id="0" name="Picture 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29" y="2530475"/>
                        <a:ext cx="8604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" name="方程式" r:id="rId6" imgW="1079032" imgH="203112" progId="Equation.3">
                  <p:embed/>
                </p:oleObj>
              </mc:Choice>
              <mc:Fallback>
                <p:oleObj name="方程式" r:id="rId6" imgW="1079032" imgH="203112" progId="Equation.3">
                  <p:embed/>
                  <p:pic>
                    <p:nvPicPr>
                      <p:cNvPr id="0" name="Picture 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141" y="2513013"/>
                        <a:ext cx="28956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5542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Two heads are better than one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10" grpId="0" animBg="1"/>
      <p:bldP spid="11" grpId="0" animBg="1"/>
      <p:bldP spid="12" grpId="0" animBg="1"/>
      <p:bldP spid="13" grpId="0" animBg="1"/>
      <p:bldP spid="31" grpId="0"/>
      <p:bldP spid="36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8" name="方程式" r:id="rId4" imgW="330057" imgH="203112" progId="Equation.3">
                  <p:embed/>
                </p:oleObj>
              </mc:Choice>
              <mc:Fallback>
                <p:oleObj name="方程式" r:id="rId4" imgW="330057" imgH="203112" progId="Equation.3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29" y="2530475"/>
                        <a:ext cx="8604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9" name="方程式" r:id="rId6" imgW="1079032" imgH="203112" progId="Equation.3">
                  <p:embed/>
                </p:oleObj>
              </mc:Choice>
              <mc:Fallback>
                <p:oleObj name="方程式" r:id="rId6" imgW="1079032" imgH="203112" progId="Equation.3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141" y="2513013"/>
                        <a:ext cx="28956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9180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The importance of diversity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 rot="10800000"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78733" y="3442727"/>
            <a:ext cx="14668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6134136" y="361366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g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34136" y="45101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5050"/>
                </a:solidFill>
              </a:rPr>
              <a:t>h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96330" y="4140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231336" y="1126073"/>
            <a:ext cx="2073533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3806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448805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7063360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9505"/>
              </p:ext>
            </p:extLst>
          </p:nvPr>
        </p:nvGraphicFramePr>
        <p:xfrm>
          <a:off x="7662512" y="1117600"/>
          <a:ext cx="8334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2" name="方程式" r:id="rId4" imgW="355292" imgH="215713" progId="Equation.3">
                  <p:embed/>
                </p:oleObj>
              </mc:Choice>
              <mc:Fallback>
                <p:oleObj name="方程式" r:id="rId4" imgW="355292" imgH="215713" progId="Equation.3">
                  <p:embed/>
                  <p:pic>
                    <p:nvPicPr>
                      <p:cNvPr id="0" name="Picture 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2512" y="1117600"/>
                        <a:ext cx="8334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7063360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2271" y="1998134"/>
            <a:ext cx="2811600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734294" y="1563107"/>
            <a:ext cx="556901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31336" y="2895601"/>
            <a:ext cx="20735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2272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457271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7071826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793762"/>
              </p:ext>
            </p:extLst>
          </p:nvPr>
        </p:nvGraphicFramePr>
        <p:xfrm>
          <a:off x="7649812" y="2895600"/>
          <a:ext cx="8715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3" name="方程式" r:id="rId6" imgW="368140" imgH="215806" progId="Equation.3">
                  <p:embed/>
                </p:oleObj>
              </mc:Choice>
              <mc:Fallback>
                <p:oleObj name="方程式" r:id="rId6" imgW="368140" imgH="215806" progId="Equation.3">
                  <p:embed/>
                  <p:pic>
                    <p:nvPicPr>
                      <p:cNvPr id="0" name="Picture 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9812" y="2895600"/>
                        <a:ext cx="8715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7063360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7944" y="3750736"/>
            <a:ext cx="2811600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713571" y="3294986"/>
            <a:ext cx="598348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231336" y="4631797"/>
            <a:ext cx="2049205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67943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432942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7047497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78997"/>
              </p:ext>
            </p:extLst>
          </p:nvPr>
        </p:nvGraphicFramePr>
        <p:xfrm>
          <a:off x="7637112" y="4610100"/>
          <a:ext cx="8715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4" name="方程式" r:id="rId8" imgW="368300" imgH="228600" progId="Equation.3">
                  <p:embed/>
                </p:oleObj>
              </mc:Choice>
              <mc:Fallback>
                <p:oleObj name="方程式" r:id="rId8" imgW="368300" imgH="228600" progId="Equation.3">
                  <p:embed/>
                  <p:pic>
                    <p:nvPicPr>
                      <p:cNvPr id="0" name="Picture 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112" y="4610100"/>
                        <a:ext cx="8715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4994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9135" y="29352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8640" y="46307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63825" y="516233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63825" y="5455317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63825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33268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4779226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173954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06463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774212" y="5164140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774212" y="5430841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775303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293343"/>
              </p:ext>
            </p:extLst>
          </p:nvPr>
        </p:nvGraphicFramePr>
        <p:xfrm>
          <a:off x="7602187" y="5778500"/>
          <a:ext cx="930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5" name="方程式" r:id="rId10" imgW="393529" imgH="228501" progId="Equation.3">
                  <p:embed/>
                </p:oleObj>
              </mc:Choice>
              <mc:Fallback>
                <p:oleObj name="方程式" r:id="rId10" imgW="393529" imgH="228501" progId="Equation.3">
                  <p:embed/>
                  <p:pic>
                    <p:nvPicPr>
                      <p:cNvPr id="0" name="Picture 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187" y="5778500"/>
                        <a:ext cx="9302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圓角矩形 21"/>
          <p:cNvSpPr/>
          <p:nvPr/>
        </p:nvSpPr>
        <p:spPr>
          <a:xfrm>
            <a:off x="206022" y="2868307"/>
            <a:ext cx="8689622" cy="3148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206022" y="1116157"/>
            <a:ext cx="8689622" cy="15367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555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Re-weight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6022" y="1643410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Initially data weight =</a:t>
            </a:r>
            <a:r>
              <a:rPr lang="zh-TW" altLang="en-US" sz="2400" dirty="0" smtClean="0">
                <a:latin typeface="Arial"/>
              </a:rPr>
              <a:t>               </a:t>
            </a:r>
            <a:r>
              <a:rPr lang="en-US" altLang="zh-TW" sz="2400" dirty="0" smtClean="0">
                <a:latin typeface="Arial"/>
              </a:rPr>
              <a:t>N:</a:t>
            </a:r>
            <a:r>
              <a:rPr lang="zh-TW" altLang="en-US" sz="2400" dirty="0" smtClean="0">
                <a:latin typeface="Arial"/>
              </a:rPr>
              <a:t> </a:t>
            </a:r>
            <a:r>
              <a:rPr lang="en-US" altLang="zh-TW" sz="2400" dirty="0" smtClean="0">
                <a:latin typeface="Arial"/>
              </a:rPr>
              <a:t>number of data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11030"/>
              </p:ext>
            </p:extLst>
          </p:nvPr>
        </p:nvGraphicFramePr>
        <p:xfrm>
          <a:off x="3522310" y="1379607"/>
          <a:ext cx="449263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7" name="方程式" r:id="rId4" imgW="190417" imgH="393529" progId="Equation.3">
                  <p:embed/>
                </p:oleObj>
              </mc:Choice>
              <mc:Fallback>
                <p:oleObj name="方程式" r:id="rId4" imgW="190417" imgH="393529" progId="Equation.3">
                  <p:embed/>
                  <p:pic>
                    <p:nvPicPr>
                      <p:cNvPr id="0" name="Picture 1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310" y="1379607"/>
                        <a:ext cx="449263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336135"/>
              </p:ext>
            </p:extLst>
          </p:nvPr>
        </p:nvGraphicFramePr>
        <p:xfrm>
          <a:off x="1411288" y="2868963"/>
          <a:ext cx="387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8" name="方程式" r:id="rId6" imgW="165028" imgH="228501" progId="Equation.3">
                  <p:embed/>
                </p:oleObj>
              </mc:Choice>
              <mc:Fallback>
                <p:oleObj name="方程式" r:id="rId6" imgW="165028" imgH="228501" progId="Equation.3">
                  <p:embed/>
                  <p:pic>
                    <p:nvPicPr>
                      <p:cNvPr id="0" name="Picture 1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868963"/>
                        <a:ext cx="3873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232929" y="2952723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get 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define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</a:t>
            </a:r>
            <a:r>
              <a:rPr lang="en-US" altLang="zh-TW" sz="2400" dirty="0" smtClean="0">
                <a:latin typeface="Arial"/>
              </a:rPr>
              <a:t>                                      : error of </a:t>
            </a:r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21019"/>
              </p:ext>
            </p:extLst>
          </p:nvPr>
        </p:nvGraphicFramePr>
        <p:xfrm>
          <a:off x="3087336" y="3216525"/>
          <a:ext cx="1552398" cy="943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9" name="方程式" r:id="rId8" imgW="698197" imgH="482391" progId="Equation.3">
                  <p:embed/>
                </p:oleObj>
              </mc:Choice>
              <mc:Fallback>
                <p:oleObj name="方程式" r:id="rId8" imgW="698197" imgH="482391" progId="Equation.3">
                  <p:embed/>
                  <p:pic>
                    <p:nvPicPr>
                      <p:cNvPr id="0" name="Picture 1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336" y="3216525"/>
                        <a:ext cx="1552398" cy="943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1798638" y="430164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599128" y="448631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320824" y="430787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sp>
        <p:nvSpPr>
          <p:cNvPr id="7" name="流程圖: 接點 6"/>
          <p:cNvSpPr/>
          <p:nvPr/>
        </p:nvSpPr>
        <p:spPr>
          <a:xfrm>
            <a:off x="6003950" y="443231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72636" y="430787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21832" y="489996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 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3622322" y="508463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4344018" y="490619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 </a:t>
            </a:r>
          </a:p>
        </p:txBody>
      </p:sp>
      <p:sp>
        <p:nvSpPr>
          <p:cNvPr id="34" name="矩形 33"/>
          <p:cNvSpPr/>
          <p:nvPr/>
        </p:nvSpPr>
        <p:spPr>
          <a:xfrm>
            <a:off x="6295830" y="490619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5892126" y="4950926"/>
            <a:ext cx="175564" cy="278811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844726" y="5499028"/>
            <a:ext cx="73058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If                   then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                               </a:t>
            </a:r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764055"/>
              </p:ext>
            </p:extLst>
          </p:nvPr>
        </p:nvGraphicFramePr>
        <p:xfrm>
          <a:off x="1374069" y="5295900"/>
          <a:ext cx="1459441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0" name="方程式" r:id="rId10" imgW="634725" imgH="393529" progId="Equation.3">
                  <p:embed/>
                </p:oleObj>
              </mc:Choice>
              <mc:Fallback>
                <p:oleObj name="方程式" r:id="rId10" imgW="634725" imgH="393529" progId="Equation.3">
                  <p:embed/>
                  <p:pic>
                    <p:nvPicPr>
                      <p:cNvPr id="0" name="Picture 1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069" y="5295900"/>
                        <a:ext cx="1459441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683971"/>
              </p:ext>
            </p:extLst>
          </p:nvPr>
        </p:nvGraphicFramePr>
        <p:xfrm>
          <a:off x="5234019" y="5541060"/>
          <a:ext cx="49688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1" name="方程式" r:id="rId12" imgW="215619" imgH="164885" progId="Equation.3">
                  <p:embed/>
                </p:oleObj>
              </mc:Choice>
              <mc:Fallback>
                <p:oleObj name="方程式" r:id="rId12" imgW="215619" imgH="164885" progId="Equation.3">
                  <p:embed/>
                  <p:pic>
                    <p:nvPicPr>
                      <p:cNvPr id="0" name="Picture 1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019" y="5541060"/>
                        <a:ext cx="496888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590548"/>
              </p:ext>
            </p:extLst>
          </p:nvPr>
        </p:nvGraphicFramePr>
        <p:xfrm>
          <a:off x="5233225" y="3306160"/>
          <a:ext cx="995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2" name="方程式" r:id="rId14" imgW="368300" imgH="228600" progId="Equation.3">
                  <p:embed/>
                </p:oleObj>
              </mc:Choice>
              <mc:Fallback>
                <p:oleObj name="方程式" r:id="rId14" imgW="368300" imgH="228600" progId="Equation.3">
                  <p:embed/>
                  <p:pic>
                    <p:nvPicPr>
                      <p:cNvPr id="0" name="Picture 1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225" y="3306160"/>
                        <a:ext cx="9953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560787"/>
              </p:ext>
            </p:extLst>
          </p:nvPr>
        </p:nvGraphicFramePr>
        <p:xfrm>
          <a:off x="7494141" y="3293438"/>
          <a:ext cx="387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3" name="方程式" r:id="rId16" imgW="165028" imgH="228501" progId="Equation.3">
                  <p:embed/>
                </p:oleObj>
              </mc:Choice>
              <mc:Fallback>
                <p:oleObj name="方程式" r:id="rId16" imgW="165028" imgH="228501" progId="Equation.3">
                  <p:embed/>
                  <p:pic>
                    <p:nvPicPr>
                      <p:cNvPr id="0" name="Picture 1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141" y="3293438"/>
                        <a:ext cx="3873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  <p:bldP spid="27" grpId="0"/>
      <p:bldP spid="7" grpId="0" animBg="1"/>
      <p:bldP spid="8" grpId="0"/>
      <p:bldP spid="30" grpId="0"/>
      <p:bldP spid="32" grpId="0"/>
      <p:bldP spid="3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561975" y="1485900"/>
          <a:ext cx="8058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6" name="方程式" r:id="rId4" imgW="3530600" imgH="228600" progId="Equation.3">
                  <p:embed/>
                </p:oleObj>
              </mc:Choice>
              <mc:Fallback>
                <p:oleObj name="方程式" r:id="rId4" imgW="3530600" imgH="228600" progId="Equation.3">
                  <p:embed/>
                  <p:pic>
                    <p:nvPicPr>
                      <p:cNvPr id="0" name="Picture 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485900"/>
                        <a:ext cx="80581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Strong classifier: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03322"/>
              </p:ext>
            </p:extLst>
          </p:nvPr>
        </p:nvGraphicFramePr>
        <p:xfrm>
          <a:off x="627063" y="3041650"/>
          <a:ext cx="28717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7" name="方程式" r:id="rId6" imgW="1218671" imgH="431613" progId="Equation.3">
                  <p:embed/>
                </p:oleObj>
              </mc:Choice>
              <mc:Fallback>
                <p:oleObj name="方程式" r:id="rId6" imgW="1218671" imgH="431613" progId="Equation.3">
                  <p:embed/>
                  <p:pic>
                    <p:nvPicPr>
                      <p:cNvPr id="0" name="Picture 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041650"/>
                        <a:ext cx="2871787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262457"/>
              </p:ext>
            </p:extLst>
          </p:nvPr>
        </p:nvGraphicFramePr>
        <p:xfrm>
          <a:off x="3738386" y="3249572"/>
          <a:ext cx="867481" cy="533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8" name="方程式" r:id="rId8" imgW="368300" imgH="228600" progId="Equation.3">
                  <p:embed/>
                </p:oleObj>
              </mc:Choice>
              <mc:Fallback>
                <p:oleObj name="方程式" r:id="rId8" imgW="368300" imgH="228600" progId="Equation.3">
                  <p:embed/>
                  <p:pic>
                    <p:nvPicPr>
                      <p:cNvPr id="0" name="Picture 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386" y="3249572"/>
                        <a:ext cx="867481" cy="533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395811"/>
              </p:ext>
            </p:extLst>
          </p:nvPr>
        </p:nvGraphicFramePr>
        <p:xfrm>
          <a:off x="6554788" y="3225800"/>
          <a:ext cx="3635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9" name="方程式" r:id="rId10" imgW="165028" imgH="228501" progId="Equation.3">
                  <p:embed/>
                </p:oleObj>
              </mc:Choice>
              <mc:Fallback>
                <p:oleObj name="方程式" r:id="rId10" imgW="165028" imgH="228501" progId="Equation.3">
                  <p:embed/>
                  <p:pic>
                    <p:nvPicPr>
                      <p:cNvPr id="0" name="Picture 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3225800"/>
                        <a:ext cx="3635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86736"/>
              </p:ext>
            </p:extLst>
          </p:nvPr>
        </p:nvGraphicFramePr>
        <p:xfrm>
          <a:off x="3749675" y="4089400"/>
          <a:ext cx="13890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20" name="方程式" r:id="rId12" imgW="634725" imgH="393529" progId="Equation.3">
                  <p:embed/>
                </p:oleObj>
              </mc:Choice>
              <mc:Fallback>
                <p:oleObj name="方程式" r:id="rId12" imgW="634725" imgH="393529" progId="Equation.3">
                  <p:embed/>
                  <p:pic>
                    <p:nvPicPr>
                      <p:cNvPr id="0" name="Picture 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4089400"/>
                        <a:ext cx="13890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20219"/>
              </p:ext>
            </p:extLst>
          </p:nvPr>
        </p:nvGraphicFramePr>
        <p:xfrm>
          <a:off x="6554788" y="4367213"/>
          <a:ext cx="8842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21" name="方程式" r:id="rId14" imgW="406224" imgH="228501" progId="Equation.3">
                  <p:embed/>
                </p:oleObj>
              </mc:Choice>
              <mc:Fallback>
                <p:oleObj name="方程式" r:id="rId14" imgW="406224" imgH="228501" progId="Equation.3">
                  <p:embed/>
                  <p:pic>
                    <p:nvPicPr>
                      <p:cNvPr id="0" name="Picture 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4367213"/>
                        <a:ext cx="8842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val="19268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14" cy="425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7" y="1951200"/>
            <a:ext cx="5683013" cy="425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Update the weight of data by previous classifier</a:t>
            </a:r>
          </a:p>
        </p:txBody>
      </p:sp>
      <p:sp>
        <p:nvSpPr>
          <p:cNvPr id="11" name="矩形 10"/>
          <p:cNvSpPr/>
          <p:nvPr/>
        </p:nvSpPr>
        <p:spPr>
          <a:xfrm>
            <a:off x="765199" y="195259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Initially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56" cy="424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4400" cy="4246545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6520873" y="3371295"/>
            <a:ext cx="17092" cy="267852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94933" y="3345184"/>
            <a:ext cx="1625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94933" y="3335948"/>
            <a:ext cx="0" cy="271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Build complex boundary by horizontal and vertical lines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200" y="1951200"/>
            <a:ext cx="5582737" cy="4248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65199" y="1951200"/>
            <a:ext cx="90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76 </a:t>
            </a:r>
            <a:endParaRPr lang="zh-TW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A more complicated example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9841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Vehicle detection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chemeClr val="tx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What features can we use to detect vehicle?</a:t>
            </a:r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28073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Haar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-like feature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23347" y="49825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879362" y="4982526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25961" y="4665134"/>
            <a:ext cx="12178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06450" y="4665134"/>
            <a:ext cx="10744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38049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286771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286771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8049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Difference of the sum of pixels of areas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Combination of different types, positions, and sizes</a:t>
            </a:r>
          </a:p>
        </p:txBody>
      </p:sp>
      <p:pic>
        <p:nvPicPr>
          <p:cNvPr id="4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180" y="2302088"/>
            <a:ext cx="1791017" cy="1544546"/>
          </a:xfrm>
          <a:prstGeom prst="rect">
            <a:avLst/>
          </a:prstGeom>
          <a:noFill/>
        </p:spPr>
      </p:pic>
      <p:sp>
        <p:nvSpPr>
          <p:cNvPr id="45" name="矩形 44"/>
          <p:cNvSpPr/>
          <p:nvPr/>
        </p:nvSpPr>
        <p:spPr>
          <a:xfrm rot="16200000">
            <a:off x="5747510" y="2454435"/>
            <a:ext cx="110789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5743998" y="2581434"/>
            <a:ext cx="130511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2302088"/>
            <a:ext cx="1791017" cy="1544546"/>
          </a:xfrm>
          <a:prstGeom prst="rect">
            <a:avLst/>
          </a:prstGeom>
          <a:noFill/>
        </p:spPr>
      </p:pic>
      <p:sp>
        <p:nvSpPr>
          <p:cNvPr id="47" name="矩形 46"/>
          <p:cNvSpPr/>
          <p:nvPr/>
        </p:nvSpPr>
        <p:spPr>
          <a:xfrm rot="16200000">
            <a:off x="1251262" y="2450044"/>
            <a:ext cx="111600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1251261" y="2566451"/>
            <a:ext cx="111600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8378382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504382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651870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777870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952" y="3985200"/>
            <a:ext cx="1791017" cy="1544546"/>
          </a:xfrm>
          <a:prstGeom prst="rect">
            <a:avLst/>
          </a:prstGeom>
          <a:noFill/>
        </p:spPr>
      </p:pic>
      <p:sp>
        <p:nvSpPr>
          <p:cNvPr id="55" name="矩形 54"/>
          <p:cNvSpPr/>
          <p:nvPr/>
        </p:nvSpPr>
        <p:spPr>
          <a:xfrm>
            <a:off x="5132421" y="4641553"/>
            <a:ext cx="11267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003800" y="4641553"/>
            <a:ext cx="11655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3984463"/>
            <a:ext cx="1791017" cy="1544546"/>
          </a:xfrm>
          <a:prstGeom prst="rect">
            <a:avLst/>
          </a:prstGeom>
          <a:noFill/>
        </p:spPr>
      </p:pic>
      <p:sp>
        <p:nvSpPr>
          <p:cNvPr id="58" name="矩形 57"/>
          <p:cNvSpPr/>
          <p:nvPr/>
        </p:nvSpPr>
        <p:spPr>
          <a:xfrm>
            <a:off x="2723347" y="5134927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2875747" y="51349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150418" y="4982400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300768" y="498258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150418" y="512023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302818" y="5119653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925961" y="269924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913892" y="2422250"/>
            <a:ext cx="937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en-US" altLang="zh-TW" sz="1200" dirty="0" smtClean="0">
                <a:solidFill>
                  <a:srgbClr val="2705F5"/>
                </a:solidFill>
              </a:rPr>
              <a:t>x, y</a:t>
            </a:r>
            <a:r>
              <a:rPr lang="en-US" altLang="zh-TW" sz="1200" dirty="0" smtClean="0"/>
              <a:t>, </a:t>
            </a:r>
            <a:r>
              <a:rPr lang="en-US" altLang="zh-TW" sz="1200" dirty="0" smtClean="0">
                <a:solidFill>
                  <a:srgbClr val="FF5050"/>
                </a:solidFill>
              </a:rPr>
              <a:t>W, H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1870378" y="1894099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1C5D9C"/>
                </a:solidFill>
              </a:rPr>
              <a:t>Types</a:t>
            </a:r>
            <a:endParaRPr lang="zh-TW" altLang="en-US" dirty="0">
              <a:solidFill>
                <a:srgbClr val="1C5D9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8049" y="6060059"/>
            <a:ext cx="6288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Robust Real-Time Face </a:t>
            </a:r>
            <a:r>
              <a:rPr lang="en-US" altLang="zh-TW" dirty="0" smtClean="0"/>
              <a:t>Detection, 2001, Viola and Jones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Re-weight data for the </a:t>
            </a:r>
            <a:r>
              <a:rPr lang="en-US" altLang="zh-TW" sz="2400" dirty="0" smtClean="0"/>
              <a:t>diversity of classifier</a:t>
            </a:r>
            <a:endParaRPr kumimoji="0" lang="en-US" altLang="zh-TW" sz="24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28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1~2% target patches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Remove false cases fast</a:t>
            </a:r>
          </a:p>
        </p:txBody>
      </p:sp>
      <p:sp>
        <p:nvSpPr>
          <p:cNvPr id="35" name="圓角矩形 34"/>
          <p:cNvSpPr/>
          <p:nvPr/>
        </p:nvSpPr>
        <p:spPr bwMode="auto">
          <a:xfrm>
            <a:off x="1414608" y="4425950"/>
            <a:ext cx="6216448" cy="1879600"/>
          </a:xfrm>
          <a:prstGeom prst="roundRect">
            <a:avLst/>
          </a:prstGeom>
          <a:solidFill>
            <a:srgbClr val="6C7472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20130" y="442595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Stage 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414608" y="2981325"/>
            <a:ext cx="6152" cy="16922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335160" y="2981325"/>
            <a:ext cx="5107040" cy="14636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3264" y="4910339"/>
            <a:ext cx="1120895" cy="966643"/>
          </a:xfrm>
          <a:prstGeom prst="rect">
            <a:avLst/>
          </a:prstGeom>
          <a:noFill/>
        </p:spPr>
      </p:pic>
      <p:sp>
        <p:nvSpPr>
          <p:cNvPr id="59" name="矩形 58"/>
          <p:cNvSpPr/>
          <p:nvPr/>
        </p:nvSpPr>
        <p:spPr>
          <a:xfrm rot="16200000">
            <a:off x="2256084" y="53840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 rot="16200000">
            <a:off x="2256084" y="5457149"/>
            <a:ext cx="72000" cy="5560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2987" y="4909250"/>
            <a:ext cx="1120895" cy="966643"/>
          </a:xfrm>
          <a:prstGeom prst="rect">
            <a:avLst/>
          </a:prstGeom>
          <a:noFill/>
        </p:spPr>
      </p:pic>
      <p:pic>
        <p:nvPicPr>
          <p:cNvPr id="6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619" y="4909250"/>
            <a:ext cx="1120895" cy="966643"/>
          </a:xfrm>
          <a:prstGeom prst="rect">
            <a:avLst/>
          </a:prstGeom>
          <a:noFill/>
        </p:spPr>
      </p:pic>
      <p:pic>
        <p:nvPicPr>
          <p:cNvPr id="63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9610" y="4909250"/>
            <a:ext cx="1120895" cy="966643"/>
          </a:xfrm>
          <a:prstGeom prst="rect">
            <a:avLst/>
          </a:prstGeom>
          <a:noFill/>
        </p:spPr>
      </p:pic>
      <p:sp>
        <p:nvSpPr>
          <p:cNvPr id="64" name="矩形 63"/>
          <p:cNvSpPr/>
          <p:nvPr/>
        </p:nvSpPr>
        <p:spPr>
          <a:xfrm rot="16200000">
            <a:off x="2258053" y="55364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153296" y="5381625"/>
            <a:ext cx="72000" cy="164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236985" y="5381625"/>
            <a:ext cx="72000" cy="164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6200000">
            <a:off x="5196492" y="5157217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6200000">
            <a:off x="5192286" y="5269421"/>
            <a:ext cx="116408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89610" y="5461007"/>
            <a:ext cx="121789" cy="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311399" y="5461007"/>
            <a:ext cx="107442" cy="846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9" grpId="0" animBg="1"/>
      <p:bldP spid="60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1: Bananas are </a:t>
            </a:r>
            <a:r>
              <a:rPr lang="en-US" altLang="zh-TW" sz="2400" dirty="0" smtClean="0"/>
              <a:t>yellow</a:t>
            </a:r>
            <a:endParaRPr lang="en-US" altLang="zh-TW" sz="2400" dirty="0"/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2: Bananas can be green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elongated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</a:t>
            </a:r>
            <a:r>
              <a:rPr lang="en-US" altLang="zh-TW" smtClean="0">
                <a:solidFill>
                  <a:schemeClr val="tx1"/>
                </a:solidFill>
              </a:rPr>
              <a:t>: Elongated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2804" y="33302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52" y="3337516"/>
            <a:ext cx="920387" cy="43469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49564" y="2949057"/>
            <a:ext cx="1298961" cy="123765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44" y="41115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2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9837</TotalTime>
  <Words>4742</Words>
  <Application>Microsoft Office PowerPoint</Application>
  <PresentationFormat>如螢幕大小 (4:3)</PresentationFormat>
  <Paragraphs>652</Paragraphs>
  <Slides>31</Slides>
  <Notes>30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Gill Sans Light</vt:lpstr>
      <vt:lpstr>Heiti TC Light</vt:lpstr>
      <vt:lpstr>微軟正黑體</vt:lpstr>
      <vt:lpstr>新細明體</vt:lpstr>
      <vt:lpstr>Arial</vt:lpstr>
      <vt:lpstr>Calibri</vt:lpstr>
      <vt:lpstr>Cambria Math</vt:lpstr>
      <vt:lpstr>Wingdings</vt:lpstr>
      <vt:lpstr>CorpTemplate</vt:lpstr>
      <vt:lpstr>方程式</vt:lpstr>
      <vt:lpstr>PowerPoint 簡報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Weak classifier learner</vt:lpstr>
      <vt:lpstr>Decision stump example</vt:lpstr>
      <vt:lpstr>Weak classifier</vt:lpstr>
      <vt:lpstr>Two heads are better than one</vt:lpstr>
      <vt:lpstr>The importance of diversity</vt:lpstr>
      <vt:lpstr>How to pick the diverse classifiers</vt:lpstr>
      <vt:lpstr>Re-weight data</vt:lpstr>
      <vt:lpstr>Combine weak classifiers into strong classifier</vt:lpstr>
      <vt:lpstr>Diversity by re-weighting</vt:lpstr>
      <vt:lpstr>Strong classifier</vt:lpstr>
      <vt:lpstr>Adaboost in action</vt:lpstr>
      <vt:lpstr>Agenda</vt:lpstr>
      <vt:lpstr>Learn from label data(supervised)</vt:lpstr>
      <vt:lpstr>Vehicle detection</vt:lpstr>
      <vt:lpstr>Haar-like feature</vt:lpstr>
      <vt:lpstr>Conclusion</vt:lpstr>
      <vt:lpstr>PowerPoint 簡報</vt:lpstr>
      <vt:lpstr>Human vision</vt:lpstr>
      <vt:lpstr>Computer vision</vt:lpstr>
      <vt:lpstr>Cascade classifier</vt:lpstr>
    </vt:vector>
  </TitlesOfParts>
  <Company>Garmin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leftword Liang</cp:lastModifiedBy>
  <cp:revision>706</cp:revision>
  <cp:lastPrinted>2013-06-05T19:38:58Z</cp:lastPrinted>
  <dcterms:created xsi:type="dcterms:W3CDTF">2013-04-23T13:39:24Z</dcterms:created>
  <dcterms:modified xsi:type="dcterms:W3CDTF">2015-07-27T13:45:03Z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