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8"/>
  </p:notesMasterIdLst>
  <p:handoutMasterIdLst>
    <p:handoutMasterId r:id="rId39"/>
  </p:handoutMasterIdLst>
  <p:sldIdLst>
    <p:sldId id="288" r:id="rId5"/>
    <p:sldId id="319" r:id="rId6"/>
    <p:sldId id="352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45" r:id="rId15"/>
    <p:sldId id="320" r:id="rId16"/>
    <p:sldId id="336" r:id="rId17"/>
    <p:sldId id="322" r:id="rId18"/>
    <p:sldId id="313" r:id="rId19"/>
    <p:sldId id="312" r:id="rId20"/>
    <p:sldId id="317" r:id="rId21"/>
    <p:sldId id="321" r:id="rId22"/>
    <p:sldId id="328" r:id="rId23"/>
    <p:sldId id="324" r:id="rId24"/>
    <p:sldId id="330" r:id="rId25"/>
    <p:sldId id="323" r:id="rId26"/>
    <p:sldId id="331" r:id="rId27"/>
    <p:sldId id="354" r:id="rId28"/>
    <p:sldId id="332" r:id="rId29"/>
    <p:sldId id="333" r:id="rId30"/>
    <p:sldId id="337" r:id="rId31"/>
    <p:sldId id="334" r:id="rId32"/>
    <p:sldId id="316" r:id="rId33"/>
    <p:sldId id="343" r:id="rId34"/>
    <p:sldId id="344" r:id="rId35"/>
    <p:sldId id="341" r:id="rId36"/>
    <p:sldId id="34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F48CC"/>
    <a:srgbClr val="F37278"/>
    <a:srgbClr val="2173DC"/>
    <a:srgbClr val="FF5050"/>
    <a:srgbClr val="0C5ADC"/>
    <a:srgbClr val="297DD3"/>
    <a:srgbClr val="2705F5"/>
    <a:srgbClr val="FF66FF"/>
    <a:srgbClr val="1C5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77998" autoAdjust="0"/>
  </p:normalViewPr>
  <p:slideViewPr>
    <p:cSldViewPr snapToGrid="0" snapToObjects="1" showGuides="1">
      <p:cViewPr varScale="1">
        <p:scale>
          <a:sx n="90" d="100"/>
          <a:sy n="90" d="100"/>
        </p:scale>
        <p:origin x="2214" y="96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嗨 大家好</a:t>
            </a:r>
            <a:endParaRPr lang="en-US" altLang="zh-TW" dirty="0" smtClean="0"/>
          </a:p>
          <a:p>
            <a:r>
              <a:rPr lang="zh-TW" altLang="en-US" dirty="0" smtClean="0"/>
              <a:t>我今天要介紹一個在機器學習領域裡很有名的演算法，叫做</a:t>
            </a:r>
            <a:r>
              <a:rPr lang="en-US" altLang="zh-TW" dirty="0" smtClean="0"/>
              <a:t>Adaptive boosting</a:t>
            </a:r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，和如何應用在車輛偵測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接下來會介紹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演算法的一些細節</a:t>
            </a:r>
            <a:endParaRPr lang="en-US" altLang="zh-TW" dirty="0" smtClean="0"/>
          </a:p>
          <a:p>
            <a:r>
              <a:rPr lang="zh-TW" altLang="en-US" dirty="0" smtClean="0"/>
              <a:t>像是 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能幫我們做什麼</a:t>
            </a:r>
            <a:endParaRPr lang="en-US" altLang="zh-TW" dirty="0" smtClean="0"/>
          </a:p>
          <a:p>
            <a:r>
              <a:rPr lang="zh-TW" altLang="en-US" dirty="0" smtClean="0"/>
              <a:t>我們什麼時候能用他</a:t>
            </a:r>
            <a:endParaRPr lang="en-US" altLang="zh-TW" dirty="0" smtClean="0"/>
          </a:p>
          <a:p>
            <a:r>
              <a:rPr lang="zh-TW" altLang="en-US" dirty="0" smtClean="0"/>
              <a:t>以及他是如何做到的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3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有一種在機器學習中很基本的問題，叫做二元分類問題</a:t>
            </a:r>
            <a:endParaRPr lang="en-US" altLang="zh-TW" dirty="0" smtClean="0"/>
          </a:p>
          <a:p>
            <a:r>
              <a:rPr lang="zh-TW" altLang="en-US" dirty="0" smtClean="0"/>
              <a:t>簡單的說，就是想要讓機器回答一些是非題，像是這是不是一根香蕉，答案只有是和不是</a:t>
            </a:r>
            <a:endParaRPr lang="en-US" altLang="zh-TW" dirty="0" smtClean="0"/>
          </a:p>
          <a:p>
            <a:r>
              <a:rPr lang="zh-TW" altLang="en-US" dirty="0" smtClean="0"/>
              <a:t>還有其他像是 股票會不會長，答案只有兩種 就是漲和跌</a:t>
            </a:r>
            <a:endParaRPr lang="en-US" altLang="zh-TW" dirty="0" smtClean="0"/>
          </a:p>
          <a:p>
            <a:r>
              <a:rPr lang="zh-TW" altLang="en-US" dirty="0" smtClean="0"/>
              <a:t>這是不是一封垃圾郵件，還有今天睡眠品質好不好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下面這些</a:t>
            </a:r>
            <a:r>
              <a:rPr lang="en-US" altLang="zh-TW" dirty="0" smtClean="0"/>
              <a:t>2D</a:t>
            </a:r>
            <a:r>
              <a:rPr lang="zh-TW" altLang="en-US" dirty="0" smtClean="0"/>
              <a:t>的資料中，這種把資料分類成兩種類別的，就是一個二元分類器</a:t>
            </a:r>
            <a:endParaRPr lang="en-US" altLang="zh-TW" dirty="0" smtClean="0"/>
          </a:p>
          <a:p>
            <a:r>
              <a:rPr lang="zh-TW" altLang="en-US" dirty="0" smtClean="0"/>
              <a:t>一個二元分類器可能像是一條斜線，他把資料分類成兩種，也就是藍色和紅色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剛才香蕉範例的那個小孩，他看著那些圖片就能夠找到一些簡單的分類規則，在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裡稱為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，又稱為是一個</a:t>
            </a:r>
            <a:r>
              <a:rPr lang="en-US" altLang="zh-TW" dirty="0" smtClean="0"/>
              <a:t>base algorithm</a:t>
            </a:r>
          </a:p>
          <a:p>
            <a:r>
              <a:rPr lang="zh-TW" altLang="en-US" dirty="0" smtClean="0"/>
              <a:t>因為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基於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之上在建構的演算法，通常會使用別的機器學習演算法來實作</a:t>
            </a:r>
            <a:endParaRPr lang="en-US" altLang="zh-TW" dirty="0" smtClean="0"/>
          </a:p>
          <a:p>
            <a:r>
              <a:rPr lang="zh-TW" altLang="en-US" dirty="0" smtClean="0"/>
              <a:t>條件只要學習時能夠加上不同權重的資料，就像是那個小孩能特別的去注意比較大張的圖片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這邊介紹一個很簡單的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，叫做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，他的概念是 一次只看某一個資料的特徵去做分類</a:t>
            </a:r>
            <a:endParaRPr lang="en-US" altLang="zh-TW" dirty="0" smtClean="0"/>
          </a:p>
          <a:p>
            <a:r>
              <a:rPr lang="zh-TW" altLang="en-US" dirty="0" smtClean="0"/>
              <a:t>，通常一筆資料會有很多的特徵，也就是有很多的維度，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會選擇某一個特徵，然後找到一個門檻值</a:t>
            </a:r>
            <a:endParaRPr lang="en-US" altLang="zh-TW" dirty="0" smtClean="0"/>
          </a:p>
          <a:p>
            <a:r>
              <a:rPr lang="zh-TW" altLang="en-US" dirty="0" smtClean="0"/>
              <a:t>和分類方向就能將資料分為兩類，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數學表示如下 決定了三個參數就能決定一個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，分別是 </a:t>
            </a:r>
            <a:r>
              <a:rPr lang="en-US" altLang="zh-TW" dirty="0" smtClean="0"/>
              <a:t>xi</a:t>
            </a:r>
            <a:r>
              <a:rPr lang="zh-TW" altLang="en-US" dirty="0" smtClean="0"/>
              <a:t>代表是第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個特徵，門檻值和哪個方向為正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維的資料上面，一個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的分類器其實就是一個 垂直或是水平的分隔線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這邊是一個</a:t>
            </a:r>
            <a:r>
              <a:rPr lang="en-US" altLang="zh-TW" dirty="0" smtClean="0"/>
              <a:t>decision</a:t>
            </a:r>
            <a:r>
              <a:rPr lang="en-US" altLang="zh-TW" baseline="0" dirty="0" smtClean="0"/>
              <a:t> stump</a:t>
            </a:r>
            <a:r>
              <a:rPr lang="zh-TW" altLang="en-US" baseline="0" dirty="0" smtClean="0"/>
              <a:t>實際上的範例</a:t>
            </a:r>
            <a:endParaRPr lang="en-US" altLang="zh-TW" baseline="0" dirty="0" smtClean="0"/>
          </a:p>
          <a:p>
            <a:r>
              <a:rPr lang="zh-TW" altLang="en-US" baseline="0" dirty="0" smtClean="0"/>
              <a:t>如果有一個能預測我們睡眠品質好壞的系統，那他的輸入資料能 可能包含兩個欄位</a:t>
            </a:r>
            <a:endParaRPr lang="en-US" altLang="zh-TW" baseline="0" dirty="0" smtClean="0"/>
          </a:p>
          <a:p>
            <a:r>
              <a:rPr lang="zh-TW" altLang="en-US" baseline="0" dirty="0" smtClean="0"/>
              <a:t>分別是 睡眠的時數，以及翻身的次數</a:t>
            </a:r>
            <a:endParaRPr lang="en-US" altLang="zh-TW" baseline="0" dirty="0" smtClean="0"/>
          </a:p>
          <a:p>
            <a:r>
              <a:rPr lang="zh-TW" altLang="en-US" baseline="0" dirty="0" smtClean="0"/>
              <a:t>輸出結果就是 好和不好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dirty="0" smtClean="0"/>
              <a:t>第一個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 規則如下</a:t>
            </a:r>
            <a:endParaRPr lang="en-US" altLang="zh-TW" dirty="0" smtClean="0"/>
          </a:p>
          <a:p>
            <a:r>
              <a:rPr lang="zh-TW" altLang="en-US" dirty="0" smtClean="0"/>
              <a:t>只要睡眠時數大於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個小時，就把他分類成好，小於七個小時就把他分類成不好</a:t>
            </a:r>
            <a:endParaRPr lang="en-US" altLang="zh-TW" dirty="0" smtClean="0"/>
          </a:p>
          <a:p>
            <a:r>
              <a:rPr lang="zh-TW" altLang="en-US" dirty="0" smtClean="0"/>
              <a:t>可以看到就是一條垂直的分割線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另外一個是 只要翻身次數大於</a:t>
            </a:r>
            <a:r>
              <a:rPr lang="en-US" altLang="zh-TW" dirty="0" smtClean="0"/>
              <a:t>20</a:t>
            </a:r>
            <a:r>
              <a:rPr lang="zh-TW" altLang="en-US" dirty="0" smtClean="0"/>
              <a:t>次 就把他分類成不好，小於的話就把他分類成好</a:t>
            </a:r>
            <a:endParaRPr lang="en-US" altLang="zh-TW" dirty="0" smtClean="0"/>
          </a:p>
          <a:p>
            <a:r>
              <a:rPr lang="en-US" altLang="zh-TW" dirty="0" smtClean="0"/>
              <a:t>decision stump</a:t>
            </a:r>
            <a:r>
              <a:rPr lang="zh-TW" altLang="en-US" dirty="0" smtClean="0"/>
              <a:t>演算法 就是根據現有的資料呢 找到是個最好的分類器，能將資料一分為二</a:t>
            </a:r>
            <a:endParaRPr lang="en-US" altLang="zh-TW" dirty="0" smtClean="0"/>
          </a:p>
          <a:p>
            <a:r>
              <a:rPr lang="zh-TW" altLang="en-US" dirty="0" smtClean="0"/>
              <a:t>但是大概能夠看的出來，如果只能用垂直或是水平的分隔線來分成兩類的話，永遠沒辦法分得很好</a:t>
            </a:r>
            <a:endParaRPr lang="en-US" altLang="zh-TW" dirty="0" smtClean="0"/>
          </a:p>
          <a:p>
            <a:r>
              <a:rPr lang="zh-TW" altLang="en-US" dirty="0" smtClean="0"/>
              <a:t>總是會有一些錯誤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為什麼我們要用那些很弱的分類方法呢，他有幾個好處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第一個就是 他分類的方法很簡單，越是簡單的方法，對資料的敏感程度也越低，發生過度適應資料的可能性也會降低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第二是他會非常快速，可能在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的時候很快速，例如剛剛說的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stump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的方法做得好的話，能夠在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O(d*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Nlog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(N))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的時候計算也非常快速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但是他的缺點很明顯，就是不夠準確，一般來說一個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 classifier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的正確性只比丟亂猜的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還好一點點而已，下面這條犯錯機率的線段，弱分類器的範圍大約在這邊，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那強分類器的範圍在這邊，犯錯率很低，但我們還是一個弱分類器當然是沒辦法拿來實務上用，我們還是必須要想法辦得到比較精準的分類結果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演算的作用 就是在說如何將一群弱的分類器，結合起來成為一個強的分類器的過程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94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6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7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我今天會從一個很簡單的範例開始介紹，這整個範例的流程會使用很多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演算法的精神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5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22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5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 use machine learning</a:t>
            </a:r>
          </a:p>
          <a:p>
            <a:r>
              <a:rPr lang="en-US" altLang="zh-TW" dirty="0" smtClean="0"/>
              <a:t>Computer vision is difficult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8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81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Computer vision is difficult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這個例子是這樣子的，想像今天是一對父母想要教會，他們的小孩子 怎麼分辨出一根香蕉</a:t>
            </a:r>
            <a:endParaRPr lang="en-US" altLang="zh-TW" dirty="0" smtClean="0"/>
          </a:p>
          <a:p>
            <a:r>
              <a:rPr lang="zh-TW" altLang="en-US" dirty="0" smtClean="0"/>
              <a:t>於是就從網路上找了很多水果的圖片，圖片裡面有是香蕉的圖片，也有不是香蕉的圖片，然後請小朋友看一看這些圖片，然後告訴小孩說上面的是香蕉 下面的這排不是香蕉</a:t>
            </a:r>
            <a:endParaRPr lang="en-US" altLang="zh-TW" dirty="0" smtClean="0"/>
          </a:p>
          <a:p>
            <a:r>
              <a:rPr lang="zh-TW" altLang="en-US" dirty="0" smtClean="0"/>
              <a:t>請小朋友找出香蕉是長什麼樣子呢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於是，小孩就看了看圖片，發現說 大部分的香蕉是黃色的，黃色的這條規則，因該能幫助我們分辨出是不是香蕉，那我們就來看一下這些圖片是不是都符合黃色的規則</a:t>
            </a:r>
            <a:endParaRPr lang="en-US" altLang="zh-TW" dirty="0" smtClean="0"/>
          </a:p>
          <a:p>
            <a:r>
              <a:rPr lang="zh-TW" altLang="en-US" dirty="0" smtClean="0"/>
              <a:t>這邊的香蕉是黃色的所以是，然後下面蘋果 茄子 檸檬 都可以用這條規則分辨出來， </a:t>
            </a:r>
            <a:r>
              <a:rPr lang="en-US" altLang="zh-TW" dirty="0" smtClean="0"/>
              <a:t>(</a:t>
            </a:r>
            <a:r>
              <a:rPr lang="zh-TW" altLang="en-US" dirty="0" smtClean="0"/>
              <a:t>停頓</a:t>
            </a:r>
            <a:r>
              <a:rPr lang="en-US" altLang="zh-TW" dirty="0" smtClean="0"/>
              <a:t>) </a:t>
            </a:r>
            <a:r>
              <a:rPr lang="zh-TW" altLang="en-US" dirty="0" smtClean="0"/>
              <a:t> 但對於這條綠色的香蕉，和下面黃色的梨子 黃色的楊桃 這條規則就會做錯</a:t>
            </a:r>
            <a:endParaRPr lang="en-US" altLang="zh-TW" dirty="0" smtClean="0"/>
          </a:p>
          <a:p>
            <a:r>
              <a:rPr lang="zh-TW" altLang="en-US" dirty="0" smtClean="0"/>
              <a:t>所以這條簡單的規則，其實並不完整，但是沒有關係，這時候父母就做了一個動作，就是把那些作對的圖片拿遠一些，把做錯的圖片 拿近一些</a:t>
            </a:r>
            <a:r>
              <a:rPr lang="zh-TW" altLang="en-US" baseline="0" dirty="0" smtClean="0"/>
              <a:t> 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那看起來就會像這個樣子，這些做錯的就會被放大，做對的就會被縮小，有了這個動作，就能讓小孩就能更集中注意力在那些做錯的圖片，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於是父母就說，的確香蕉是黃色的但只靠這樣是不夠的，你還能不能找到其他規則呢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於是小孩就看了看圖片，特別是那些放大的圖片，於是又發現另外一條規則 香蕉也有可能是綠色的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那香蕉是綠色的這條規則，我們一樣把它做錯的標記出來，可以看到他在上面這些黃色的香蕉會做錯，下面綠的檸檬會做錯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所以父母的做的事情，就是指出小孩的規則還不完美的地方，那從剛才第一條規則說香蕉是黃色的，現在說香蕉是綠色的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那透過這樣放縮的動作，能夠找出很不一樣的規則，小孩到目前為止就知道了 香蕉是黃色的，也有可能是綠色的 這樣的概念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但是靠這些規則還是不夠完美，於是再一次經過縮放圖片的動作，小孩又在發現另外一條規則 香蕉是長條狀的</a:t>
            </a:r>
            <a:endParaRPr lang="en-US" altLang="zh-TW" dirty="0" smtClean="0"/>
          </a:p>
          <a:p>
            <a:r>
              <a:rPr lang="zh-TW" altLang="en-US" dirty="0" smtClean="0"/>
              <a:t>長條狀的規則會在這邊彎彎的香蕉，和下面長條狀的茄子會犯錯</a:t>
            </a:r>
            <a:endParaRPr lang="en-US" altLang="zh-TW" dirty="0" smtClean="0"/>
          </a:p>
          <a:p>
            <a:r>
              <a:rPr lang="zh-TW" altLang="en-US" dirty="0" smtClean="0"/>
              <a:t>然後父母就再繼續做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6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然後小孩看了一看這圖片又再找到新的規則，就是 香蕉可能會有一些斑點</a:t>
            </a:r>
            <a:endParaRPr lang="en-US" altLang="zh-TW" dirty="0" smtClean="0"/>
          </a:p>
          <a:p>
            <a:r>
              <a:rPr lang="zh-TW" altLang="en-US" dirty="0" smtClean="0"/>
              <a:t>於是學到這邊時，小孩就學到了一個 對於香蕉的完整的概念，就是香蕉是黃色的，也有可能是綠色的，是長條狀的，而且會可能有斑點</a:t>
            </a:r>
            <a:endParaRPr lang="en-US" altLang="zh-TW" dirty="0" smtClean="0"/>
          </a:p>
          <a:p>
            <a:r>
              <a:rPr lang="zh-TW" altLang="en-US" dirty="0" smtClean="0"/>
              <a:t>那這樣的完整的概念就會比只有單一條規則來的好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於是之後 父母拿任何水果的圖片給小孩看，小孩都能使用他已經學會了的香蕉的完整概念，來分辨出這張圖片是不是一根香蕉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1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這個例子的流程，就是今天要介紹的演算法的全部流程</a:t>
            </a:r>
            <a:endParaRPr lang="en-US" altLang="zh-TW" dirty="0" smtClean="0"/>
          </a:p>
          <a:p>
            <a:r>
              <a:rPr lang="zh-TW" altLang="en-US" dirty="0" smtClean="0"/>
              <a:t>那些能幫助分辨香蕉的規則，在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裡面叫做 弱的分類器，因為他們單一使用的時候都會犯一些錯誤，不夠精準</a:t>
            </a:r>
            <a:endParaRPr lang="en-US" altLang="zh-TW" dirty="0" smtClean="0"/>
          </a:p>
          <a:p>
            <a:r>
              <a:rPr lang="zh-TW" altLang="en-US" dirty="0" smtClean="0"/>
              <a:t>那個看著圖片就能夠找到不同規則的小孩，在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 裡面 是一個 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，通常是使用其他機器學習演算法來做 例如</a:t>
            </a:r>
            <a:r>
              <a:rPr lang="en-US" altLang="zh-TW" dirty="0" smtClean="0"/>
              <a:t>PLA/ Decision</a:t>
            </a:r>
            <a:r>
              <a:rPr lang="en-US" altLang="zh-TW" baseline="0" dirty="0" smtClean="0"/>
              <a:t> stump/SVM</a:t>
            </a:r>
            <a:r>
              <a:rPr lang="zh-TW" altLang="en-US" baseline="0" dirty="0" smtClean="0"/>
              <a:t>等等 只要他能夠從資料學會一個還可以用的分類器</a:t>
            </a:r>
            <a:endParaRPr lang="en-US" altLang="zh-TW" baseline="0" dirty="0" smtClean="0"/>
          </a:p>
          <a:p>
            <a:r>
              <a:rPr lang="zh-TW" altLang="en-US" baseline="0" dirty="0" smtClean="0"/>
              <a:t>父母不斷縮放圖片，來改變小孩專注在那些做錯的上面，這樣的動作，在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裡面叫做</a:t>
            </a:r>
            <a:r>
              <a:rPr lang="en-US" altLang="zh-TW" baseline="0" dirty="0" smtClean="0"/>
              <a:t>re-weight data</a:t>
            </a:r>
            <a:r>
              <a:rPr lang="zh-TW" altLang="en-US" baseline="0" dirty="0" smtClean="0"/>
              <a:t>，透過改變資料的權重，來學習到不同的</a:t>
            </a:r>
            <a:r>
              <a:rPr lang="en-US" altLang="zh-TW" baseline="0" dirty="0" smtClean="0"/>
              <a:t>weak classifier</a:t>
            </a:r>
          </a:p>
          <a:p>
            <a:r>
              <a:rPr lang="zh-TW" altLang="en-US" baseline="0" dirty="0" smtClean="0"/>
              <a:t>最後小孩學會的香蕉分類概念，就稱為是一個強的分類器，將很多不完美的規則融合在一起，就會得到完整而且複雜的分類結果，整個表現也會比任何單一的弱分類器還好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wmf"/><Relationship Id="rId10" Type="http://schemas.openxmlformats.org/officeDocument/2006/relationships/image" Target="../media/image22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4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 and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/>
              <a:t>Adaboost</a:t>
            </a:r>
            <a:endParaRPr lang="en-US" altLang="zh-TW" sz="2400" dirty="0"/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Binary classification </a:t>
            </a:r>
            <a:r>
              <a:rPr lang="en-US" altLang="zh-TW" sz="2400" dirty="0" smtClean="0"/>
              <a:t>problems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Weak classifier </a:t>
            </a:r>
            <a:r>
              <a:rPr lang="en-US" altLang="zh-TW" sz="2400" dirty="0" smtClean="0"/>
              <a:t>learner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Weak </a:t>
            </a:r>
            <a:r>
              <a:rPr lang="en-US" altLang="zh-TW" sz="2400" dirty="0"/>
              <a:t>classifiers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Re-weight </a:t>
            </a:r>
            <a:r>
              <a:rPr lang="en-US" altLang="zh-TW" sz="2400" dirty="0"/>
              <a:t>data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Strong </a:t>
            </a:r>
            <a:r>
              <a:rPr lang="en-US" altLang="zh-TW" sz="2400" dirty="0" smtClean="0"/>
              <a:t>classifier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169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A banana?       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3F48CC"/>
                </a:solidFill>
              </a:rPr>
              <a:t>yes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F37278"/>
                </a:solidFill>
              </a:rPr>
              <a:t>no</a:t>
            </a:r>
            <a:r>
              <a:rPr lang="zh-TW" altLang="en-US" sz="2400" dirty="0" smtClean="0">
                <a:solidFill>
                  <a:srgbClr val="F37278"/>
                </a:solidFill>
              </a:rPr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tock market 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48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727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Email?              { </a:t>
            </a:r>
            <a:r>
              <a:rPr lang="en-US" altLang="zh-TW" sz="2400" dirty="0" smtClean="0">
                <a:solidFill>
                  <a:srgbClr val="3F48CC"/>
                </a:solidFill>
              </a:rPr>
              <a:t>spam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non-spam</a:t>
            </a:r>
            <a:r>
              <a:rPr lang="en-US" altLang="zh-TW" sz="2400" dirty="0" smtClean="0"/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Sleep quality?  { </a:t>
            </a:r>
            <a:r>
              <a:rPr lang="en-US" altLang="zh-TW" sz="2400" dirty="0" smtClean="0">
                <a:solidFill>
                  <a:srgbClr val="3F48CC"/>
                </a:solidFill>
              </a:rPr>
              <a:t>good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bad</a:t>
            </a:r>
            <a:r>
              <a:rPr lang="en-US" altLang="zh-TW" sz="2400" dirty="0" smtClean="0"/>
              <a:t> 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86" name="Picture 38" descr="D:\ComputerVision\Github\AdaBoostExample\Presentation\Data_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925" y="3503462"/>
            <a:ext cx="2770639" cy="2532895"/>
          </a:xfrm>
          <a:prstGeom prst="rect">
            <a:avLst/>
          </a:prstGeom>
          <a:noFill/>
        </p:spPr>
      </p:pic>
      <p:cxnSp>
        <p:nvCxnSpPr>
          <p:cNvPr id="18" name="直線接點 17"/>
          <p:cNvCxnSpPr/>
          <p:nvPr/>
        </p:nvCxnSpPr>
        <p:spPr>
          <a:xfrm flipH="1">
            <a:off x="1246207" y="3679623"/>
            <a:ext cx="828000" cy="2232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484717" y="551625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296299" y="53797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204581" y="412592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433195" y="465715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十字形 32"/>
          <p:cNvSpPr/>
          <p:nvPr/>
        </p:nvSpPr>
        <p:spPr>
          <a:xfrm rot="2514475">
            <a:off x="767161" y="4035929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十字形 34"/>
          <p:cNvSpPr/>
          <p:nvPr/>
        </p:nvSpPr>
        <p:spPr>
          <a:xfrm rot="2514475">
            <a:off x="1477073" y="427038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十字形 35"/>
          <p:cNvSpPr/>
          <p:nvPr/>
        </p:nvSpPr>
        <p:spPr>
          <a:xfrm rot="2514475">
            <a:off x="894256" y="5112267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687" name="Picture 39" descr="D:\ComputerVision\Github\AdaBoostExample\Presentation\Data_1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911" y="3692655"/>
            <a:ext cx="2686050" cy="2371725"/>
          </a:xfrm>
          <a:prstGeom prst="rect">
            <a:avLst/>
          </a:prstGeom>
          <a:noFill/>
        </p:spPr>
      </p:pic>
      <p:sp>
        <p:nvSpPr>
          <p:cNvPr id="41" name="橢圓 40"/>
          <p:cNvSpPr/>
          <p:nvPr/>
        </p:nvSpPr>
        <p:spPr>
          <a:xfrm>
            <a:off x="4089007" y="392127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106646" y="437282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342614" y="49954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十字形 43"/>
          <p:cNvSpPr/>
          <p:nvPr/>
        </p:nvSpPr>
        <p:spPr>
          <a:xfrm rot="2514475">
            <a:off x="4627719" y="4304865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547814" y="379418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十字形 45"/>
          <p:cNvSpPr/>
          <p:nvPr/>
        </p:nvSpPr>
        <p:spPr>
          <a:xfrm rot="2514475">
            <a:off x="3595332" y="4644715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十字形 46"/>
          <p:cNvSpPr/>
          <p:nvPr/>
        </p:nvSpPr>
        <p:spPr>
          <a:xfrm rot="2514475">
            <a:off x="3595332" y="5406183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十字形 47"/>
          <p:cNvSpPr/>
          <p:nvPr/>
        </p:nvSpPr>
        <p:spPr>
          <a:xfrm rot="2514475">
            <a:off x="4485876" y="5558583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214802" y="550180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3291164" y="3694371"/>
            <a:ext cx="2592000" cy="2268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88" name="Picture 40" descr="D:\ComputerVision\Github\AdaBoostExample\Presentation\Data_1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756" y="3703288"/>
            <a:ext cx="2647950" cy="2295525"/>
          </a:xfrm>
          <a:prstGeom prst="rect">
            <a:avLst/>
          </a:prstGeom>
          <a:noFill/>
        </p:spPr>
      </p:pic>
      <p:sp>
        <p:nvSpPr>
          <p:cNvPr id="55" name="橢圓 54"/>
          <p:cNvSpPr/>
          <p:nvPr/>
        </p:nvSpPr>
        <p:spPr>
          <a:xfrm>
            <a:off x="6927115" y="44462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380154" y="43198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482754" y="51139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698712" y="469918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277554" y="474872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十字形 59"/>
          <p:cNvSpPr/>
          <p:nvPr/>
        </p:nvSpPr>
        <p:spPr>
          <a:xfrm rot="2514475">
            <a:off x="6456770" y="5293637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十字形 60"/>
          <p:cNvSpPr/>
          <p:nvPr/>
        </p:nvSpPr>
        <p:spPr>
          <a:xfrm rot="2514475">
            <a:off x="6456771" y="403991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十字形 61"/>
          <p:cNvSpPr/>
          <p:nvPr/>
        </p:nvSpPr>
        <p:spPr>
          <a:xfrm rot="2514475">
            <a:off x="7265660" y="3785729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十字形 62"/>
          <p:cNvSpPr/>
          <p:nvPr/>
        </p:nvSpPr>
        <p:spPr>
          <a:xfrm rot="2514475">
            <a:off x="6828359" y="552251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十字形 63"/>
          <p:cNvSpPr/>
          <p:nvPr/>
        </p:nvSpPr>
        <p:spPr>
          <a:xfrm rot="2514475">
            <a:off x="7470860" y="5547825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十字形 64"/>
          <p:cNvSpPr/>
          <p:nvPr/>
        </p:nvSpPr>
        <p:spPr>
          <a:xfrm rot="2514475">
            <a:off x="8326270" y="5228603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十字形 65"/>
          <p:cNvSpPr/>
          <p:nvPr/>
        </p:nvSpPr>
        <p:spPr>
          <a:xfrm rot="2514475">
            <a:off x="8580458" y="4399163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十字形 66"/>
          <p:cNvSpPr/>
          <p:nvPr/>
        </p:nvSpPr>
        <p:spPr>
          <a:xfrm rot="2514475">
            <a:off x="8199177" y="4025170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十字形 67"/>
          <p:cNvSpPr/>
          <p:nvPr/>
        </p:nvSpPr>
        <p:spPr>
          <a:xfrm rot="2514475">
            <a:off x="8453365" y="5649612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6811778" y="4148834"/>
            <a:ext cx="1388877" cy="1362022"/>
          </a:xfrm>
          <a:prstGeom prst="ellipse">
            <a:avLst/>
          </a:prstGeom>
          <a:noFill/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17117" y="3063586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Binary classifier in 2D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18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>
          <a:xfrm>
            <a:off x="2710248" y="5164104"/>
            <a:ext cx="288000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lvl="1" indent="-342900" algn="l" defTabSz="457200" rtl="0">
              <a:spcBef>
                <a:spcPct val="0"/>
              </a:spcBef>
              <a:defRPr/>
            </a:pPr>
            <a:r>
              <a:rPr lang="en-US" altLang="zh-TW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Weak classifier learner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</p:spPr>
            <p:txBody>
              <a:bodyPr/>
              <a:lstStyle/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 base algorithm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Able to learn from weighted data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Decision stump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Classify by one feature of data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Data X = { x</a:t>
                </a:r>
                <a:r>
                  <a:rPr lang="en-US" altLang="zh-TW" sz="1600" dirty="0"/>
                  <a:t>1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2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3</a:t>
                </a:r>
                <a:r>
                  <a:rPr lang="en-US" altLang="zh-TW" sz="2400" dirty="0"/>
                  <a:t>, … , </a:t>
                </a:r>
                <a:r>
                  <a:rPr lang="en-US" altLang="zh-TW" sz="2400" dirty="0" err="1"/>
                  <a:t>x</a:t>
                </a:r>
                <a:r>
                  <a:rPr lang="en-US" altLang="zh-TW" sz="1600" dirty="0" err="1"/>
                  <a:t>d</a:t>
                </a:r>
                <a:r>
                  <a:rPr lang="en-US" altLang="zh-TW" sz="2400" dirty="0"/>
                  <a:t> }</a:t>
                </a:r>
              </a:p>
              <a:p>
                <a:pPr lvl="1">
                  <a:defRPr/>
                </a:pPr>
                <a:endParaRPr lang="en-US" altLang="zh-TW" sz="2400" dirty="0" smtClean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  <a:blipFill rotWithShape="0">
                <a:blip r:embed="rId3"/>
                <a:stretch>
                  <a:fillRect t="-26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2923949" y="4508205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913315" y="6347638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150248" y="4444407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4401062" y="5909088"/>
            <a:ext cx="345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feature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51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threshold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direction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980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415705" y="616307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538907" y="416154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2" grpId="0"/>
      <p:bldP spid="23" grpId="0"/>
      <p:bldP spid="24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316280" y="5042837"/>
            <a:ext cx="2488010" cy="997052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318386" y="4193403"/>
            <a:ext cx="2489450" cy="837869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125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>
                <a:latin typeface="Arial"/>
              </a:rPr>
              <a:t>Sleep </a:t>
            </a:r>
            <a:r>
              <a:rPr lang="en-US" altLang="zh-TW" sz="2400" dirty="0" smtClean="0">
                <a:latin typeface="Arial"/>
              </a:rPr>
              <a:t>quality classifier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05F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sleep hours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turning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bed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Output Y( good, bad)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6183" y="2613065"/>
            <a:ext cx="314723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2705F5"/>
                </a:solidFill>
              </a:rPr>
              <a:t>sleep hours </a:t>
            </a:r>
            <a:r>
              <a:rPr lang="en-US" altLang="zh-TW" dirty="0" smtClean="0"/>
              <a:t>&gt;= </a:t>
            </a:r>
            <a:r>
              <a:rPr lang="en-US" altLang="zh-TW" dirty="0"/>
              <a:t>7 </a:t>
            </a:r>
            <a:r>
              <a:rPr lang="en-US" altLang="zh-TW" dirty="0" smtClean="0"/>
              <a:t>hours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 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	return bad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997308" y="2613065"/>
            <a:ext cx="335988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C00000"/>
                </a:solidFill>
              </a:rPr>
              <a:t>turning in bed </a:t>
            </a:r>
            <a:r>
              <a:rPr lang="en-US" altLang="zh-TW" dirty="0" smtClean="0"/>
              <a:t>&gt;= </a:t>
            </a:r>
            <a:r>
              <a:rPr lang="en-US" altLang="zh-TW" dirty="0"/>
              <a:t>20 </a:t>
            </a:r>
            <a:endParaRPr lang="en-US" altLang="zh-TW" dirty="0" smtClean="0"/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bad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/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</a:t>
            </a:r>
            <a:endParaRPr lang="en-US" altLang="zh-TW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063251" y="4199860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2617" y="6049926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70551" y="62450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31603" y="4199860"/>
            <a:ext cx="1230297" cy="1839433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093618" y="4199861"/>
            <a:ext cx="1203017" cy="1839434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2310815" y="4099899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748456" y="504224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915276" y="5476588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405083" y="574826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584433" y="567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十字形 38"/>
          <p:cNvSpPr/>
          <p:nvPr/>
        </p:nvSpPr>
        <p:spPr>
          <a:xfrm rot="2514475">
            <a:off x="1390106" y="4857819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十字形 39"/>
          <p:cNvSpPr/>
          <p:nvPr/>
        </p:nvSpPr>
        <p:spPr>
          <a:xfrm rot="2514475">
            <a:off x="1796694" y="4536232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十字形 40"/>
          <p:cNvSpPr/>
          <p:nvPr/>
        </p:nvSpPr>
        <p:spPr>
          <a:xfrm rot="2514475">
            <a:off x="3221947" y="4438619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十字形 41"/>
          <p:cNvSpPr/>
          <p:nvPr/>
        </p:nvSpPr>
        <p:spPr>
          <a:xfrm rot="2514475">
            <a:off x="3319994" y="572312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5309186" y="4195979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298552" y="6046045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6994391" y="503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61211" y="547270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651018" y="5744384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830368" y="567447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十字形 52"/>
          <p:cNvSpPr/>
          <p:nvPr/>
        </p:nvSpPr>
        <p:spPr>
          <a:xfrm rot="2514475">
            <a:off x="5636041" y="485393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十字形 53"/>
          <p:cNvSpPr/>
          <p:nvPr/>
        </p:nvSpPr>
        <p:spPr>
          <a:xfrm rot="2514475">
            <a:off x="6042629" y="4532351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十字形 54"/>
          <p:cNvSpPr/>
          <p:nvPr/>
        </p:nvSpPr>
        <p:spPr>
          <a:xfrm rot="2514475">
            <a:off x="7467882" y="4434738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十字形 55"/>
          <p:cNvSpPr/>
          <p:nvPr/>
        </p:nvSpPr>
        <p:spPr>
          <a:xfrm rot="2514475">
            <a:off x="7565929" y="5719247"/>
            <a:ext cx="180000" cy="180000"/>
          </a:xfrm>
          <a:prstGeom prst="plus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>
            <a:off x="5111894" y="5031272"/>
            <a:ext cx="2880000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614770" y="489024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028521"/>
          </a:xfrm>
        </p:spPr>
        <p:txBody>
          <a:bodyPr/>
          <a:lstStyle/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Pros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Simple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Fast</a:t>
            </a:r>
          </a:p>
          <a:p>
            <a:pPr marL="685800" lvl="2" indent="0">
              <a:buClr>
                <a:schemeClr val="accent1"/>
              </a:buClr>
              <a:buNone/>
            </a:pPr>
            <a:endParaRPr lang="en-US" altLang="zh-TW" sz="2000" dirty="0" smtClean="0"/>
          </a:p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Cons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Not </a:t>
            </a:r>
            <a:r>
              <a:rPr lang="en-US" altLang="zh-TW" sz="2000" dirty="0" smtClean="0"/>
              <a:t>accuracy ( slight better than 50% )</a:t>
            </a: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134227" y="4802789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125845" y="4573309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052428" y="4531850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021360" y="4523383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952136" y="5342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65142" y="53424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80237" y="5342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50%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3393" y="4523382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325567" y="3760967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3910640" y="3629111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297623" y="3860350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768483" y="3637572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040808" y="2499323"/>
            <a:ext cx="7179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+mj-lt"/>
              </a:rPr>
              <a:t>Two heads are better than one</a:t>
            </a:r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16</a:t>
            </a:fld>
            <a:endParaRPr lang="en-US" dirty="0"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999066"/>
            <a:ext cx="982134" cy="57573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27333" y="1744108"/>
            <a:ext cx="1134533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672666" y="2027741"/>
            <a:ext cx="1066799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57343" y="3826873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" name="方程式" r:id="rId4" imgW="342751" imgH="203112" progId="Equation.3">
                  <p:embed/>
                </p:oleObj>
              </mc:Choice>
              <mc:Fallback>
                <p:oleObj name="方程式" r:id="rId4" imgW="342751" imgH="203112" progId="Equation.3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43" y="3826873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29844"/>
              </p:ext>
            </p:extLst>
          </p:nvPr>
        </p:nvGraphicFramePr>
        <p:xfrm>
          <a:off x="5227108" y="3770678"/>
          <a:ext cx="3600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" name="方程式" r:id="rId6" imgW="1803400" imgH="228600" progId="Equation.3">
                  <p:embed/>
                </p:oleObj>
              </mc:Choice>
              <mc:Fallback>
                <p:oleObj name="方程式" r:id="rId6" imgW="1803400" imgH="228600" progId="Equation.3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108" y="3770678"/>
                        <a:ext cx="36004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896897" y="3606860"/>
          <a:ext cx="1032291" cy="78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" name="方程式" r:id="rId8" imgW="126725" imgH="126725" progId="Equation.3">
                  <p:embed/>
                </p:oleObj>
              </mc:Choice>
              <mc:Fallback>
                <p:oleObj name="方程式" r:id="rId8" imgW="126725" imgH="126725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897" y="3606860"/>
                        <a:ext cx="1032291" cy="787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371398" y="181502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G(x)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" idx="1"/>
            <a:endCxn id="10" idx="5"/>
          </p:cNvCxnSpPr>
          <p:nvPr/>
        </p:nvCxnSpPr>
        <p:spPr>
          <a:xfrm flipH="1" flipV="1">
            <a:off x="1925404" y="1704431"/>
            <a:ext cx="445994" cy="2952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55121" y="3026896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g2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0"/>
          </p:cNvCxnSpPr>
          <p:nvPr/>
        </p:nvCxnSpPr>
        <p:spPr>
          <a:xfrm flipV="1">
            <a:off x="5392476" y="2595008"/>
            <a:ext cx="555397" cy="4318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59874" y="56425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g1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7188200" y="770185"/>
            <a:ext cx="703264" cy="34122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727944" y="317434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g3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7859874" y="2318843"/>
            <a:ext cx="301992" cy="79683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307505" y="40963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  <p:bldP spid="23" grpId="0"/>
      <p:bldP spid="27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17</a:t>
            </a:fld>
            <a:endParaRPr lang="en-US" dirty="0">
              <a:latin typeface="+mj-lt"/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77860" y="3230032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方程式" r:id="rId4" imgW="342751" imgH="203112" progId="Equation.3">
                  <p:embed/>
                </p:oleObj>
              </mc:Choice>
              <mc:Fallback>
                <p:oleObj name="方程式" r:id="rId4" imgW="342751" imgH="203112" progId="Equation.3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860" y="3230032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10013" y="3039529"/>
          <a:ext cx="10191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方程式" r:id="rId6" imgW="126725" imgH="126725" progId="Equation.3">
                  <p:embed/>
                </p:oleObj>
              </mc:Choice>
              <mc:Fallback>
                <p:oleObj name="方程式" r:id="rId6" imgW="126725" imgH="126725" progId="Equation.3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3039529"/>
                        <a:ext cx="1019175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橢圓 16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58005" y="4718278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The diversity is important</a:t>
            </a:r>
            <a:endParaRPr lang="zh-TW" altLang="en-US" sz="2800" dirty="0"/>
          </a:p>
        </p:txBody>
      </p: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11872" y="1098525"/>
            <a:ext cx="1857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34" name="Object 62"/>
          <p:cNvGraphicFramePr>
            <a:graphicFrameLocks noChangeAspect="1"/>
          </p:cNvGraphicFramePr>
          <p:nvPr/>
        </p:nvGraphicFramePr>
        <p:xfrm>
          <a:off x="5112835" y="3196166"/>
          <a:ext cx="3692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方程式" r:id="rId9" imgW="1803400" imgH="228600" progId="Equation.3">
                  <p:embed/>
                </p:oleObj>
              </mc:Choice>
              <mc:Fallback>
                <p:oleObj name="方程式" r:id="rId9" imgW="1803400" imgH="228600" progId="Equation.3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835" y="3196166"/>
                        <a:ext cx="36925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95339" y="1126073"/>
            <a:ext cx="1225706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9982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064981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679536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269736" y="1128715"/>
          <a:ext cx="8731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4" name="方程式" r:id="rId4" imgW="368140" imgH="215806" progId="Equation.3">
                  <p:embed/>
                </p:oleObj>
              </mc:Choice>
              <mc:Fallback>
                <p:oleObj name="方程式" r:id="rId4" imgW="368140" imgH="215806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736" y="1128715"/>
                        <a:ext cx="87312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6679536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5426" y="1998134"/>
            <a:ext cx="2556947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518787" y="1731424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95339" y="2895601"/>
            <a:ext cx="1225706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8448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073447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6688002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263903" y="2898777"/>
          <a:ext cx="9032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5" name="方程式" r:id="rId6" imgW="380835" imgH="215806" progId="Equation.3">
                  <p:embed/>
                </p:oleObj>
              </mc:Choice>
              <mc:Fallback>
                <p:oleObj name="方程式" r:id="rId6" imgW="380835" imgH="215806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903" y="2898777"/>
                        <a:ext cx="903287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6679536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35426" y="3750736"/>
            <a:ext cx="2556947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518787" y="3484026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671010" y="4631797"/>
            <a:ext cx="1225706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4119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049118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6663673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7240090" y="4621215"/>
          <a:ext cx="9032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6" name="方程式" r:id="rId8" imgW="381000" imgH="228600" progId="Equation.3">
                  <p:embed/>
                </p:oleObj>
              </mc:Choice>
              <mc:Fallback>
                <p:oleObj name="方程式" r:id="rId8" imgW="381000" imgH="228600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090" y="4621215"/>
                        <a:ext cx="9032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5588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58801" y="294957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8801" y="465940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94776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94776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95867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63005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5052149" y="5168376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052149" y="5435077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053240" y="5701778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390388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390388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391479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192963" y="5778500"/>
          <a:ext cx="993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7" name="方程式" r:id="rId10" imgW="419100" imgH="228600" progId="Equation.3">
                  <p:embed/>
                </p:oleObj>
              </mc:Choice>
              <mc:Fallback>
                <p:oleObj name="方程式" r:id="rId10" imgW="419100" imgH="22860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5778500"/>
                        <a:ext cx="9937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180935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Weighting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5" y="957128"/>
            <a:ext cx="7710299" cy="57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4" y="957127"/>
            <a:ext cx="7704000" cy="5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91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A toy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8418"/>
            <a:ext cx="7704000" cy="57635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6800"/>
            <a:ext cx="7699256" cy="57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699265" cy="57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5" y="948418"/>
            <a:ext cx="7699265" cy="57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53740"/>
            <a:ext cx="769926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442883" y="1485900"/>
          <a:ext cx="832220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4" name="方程式" r:id="rId3" imgW="3644900" imgH="228600" progId="Equation.3">
                  <p:embed/>
                </p:oleObj>
              </mc:Choice>
              <mc:Fallback>
                <p:oleObj name="方程式" r:id="rId3" imgW="3644900" imgH="228600" progId="Equation.3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83" y="1485900"/>
                        <a:ext cx="832220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Final decision: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52979" y="2893116"/>
          <a:ext cx="2860137" cy="98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5" name="方程式" r:id="rId5" imgW="1282700" imgH="431800" progId="Equation.3">
                  <p:embed/>
                </p:oleObj>
              </mc:Choice>
              <mc:Fallback>
                <p:oleObj name="方程式" r:id="rId5" imgW="1282700" imgH="431800" progId="Equation.3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79" y="2893116"/>
                        <a:ext cx="2860137" cy="98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708400" y="3238496"/>
          <a:ext cx="895586" cy="50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6" name="方程式" r:id="rId7" imgW="406224" imgH="228501" progId="Equation.3">
                  <p:embed/>
                </p:oleObj>
              </mc:Choice>
              <mc:Fallback>
                <p:oleObj name="方程式" r:id="rId7" imgW="406224" imgH="228501" progId="Equation.3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238496"/>
                        <a:ext cx="895586" cy="50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536251" y="3238496"/>
          <a:ext cx="419805" cy="503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7" name="方程式" r:id="rId9" imgW="190500" imgH="228600" progId="Equation.3">
                  <p:embed/>
                </p:oleObj>
              </mc:Choice>
              <mc:Fallback>
                <p:oleObj name="方程式" r:id="rId9" imgW="190500" imgH="228600" progId="Equation.3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51" y="3238496"/>
                        <a:ext cx="419805" cy="503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711586" y="4100507"/>
          <a:ext cx="14827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8" name="方程式" r:id="rId11" imgW="672808" imgH="393529" progId="Equation.3">
                  <p:embed/>
                </p:oleObj>
              </mc:Choice>
              <mc:Fallback>
                <p:oleObj name="方程式" r:id="rId11" imgW="672808" imgH="393529" progId="Equation.3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86" y="4100507"/>
                        <a:ext cx="14827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536251" y="4373560"/>
          <a:ext cx="9493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9" name="方程式" r:id="rId13" imgW="431613" imgH="228501" progId="Equation.3">
                  <p:embed/>
                </p:oleObj>
              </mc:Choice>
              <mc:Fallback>
                <p:oleObj name="方程式" r:id="rId13" imgW="431613" imgH="228501" progId="Equation.3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51" y="4373560"/>
                        <a:ext cx="9493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13" cy="576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11" y="946800"/>
            <a:ext cx="7710302" cy="576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02" cy="576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946800"/>
            <a:ext cx="7710302" cy="576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1" y="946800"/>
            <a:ext cx="7710302" cy="57600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7263925" y="2820112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108" y="940035"/>
            <a:ext cx="7333258" cy="558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4831635" y="406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91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/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Vehicle detection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709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of vehicle detection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2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302" y="1504699"/>
            <a:ext cx="4560819" cy="3933183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86319"/>
            <a:ext cx="8689622" cy="52445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err="1" smtClean="0">
                <a:latin typeface="Arial"/>
              </a:rPr>
              <a:t>Haar</a:t>
            </a:r>
            <a:r>
              <a:rPr lang="en-US" altLang="zh-TW" sz="2400" dirty="0" smtClean="0">
                <a:latin typeface="Arial"/>
              </a:rPr>
              <a:t> like feature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Different types</a:t>
            </a: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Classifier number (Type X Position X Size) ≈ 160000</a:t>
            </a:r>
          </a:p>
        </p:txBody>
      </p:sp>
      <p:sp>
        <p:nvSpPr>
          <p:cNvPr id="10" name="矩形 9"/>
          <p:cNvSpPr/>
          <p:nvPr/>
        </p:nvSpPr>
        <p:spPr>
          <a:xfrm>
            <a:off x="3953579" y="1506636"/>
            <a:ext cx="262467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23541" y="1506636"/>
            <a:ext cx="262467" cy="762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8972" y="2014671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70467" y="2014671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6027061" y="2100647"/>
            <a:ext cx="478368" cy="1169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6020711" y="2598063"/>
            <a:ext cx="491067" cy="11699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08972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70467" y="3068150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32934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09251" y="3068152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970746" y="3068151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09251" y="331368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0746" y="3313684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295401" y="4157154"/>
            <a:ext cx="785456" cy="3132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08972" y="4157154"/>
            <a:ext cx="786429" cy="313266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16200000">
            <a:off x="543983" y="4836602"/>
            <a:ext cx="706968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2972" y="507155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112972" y="3826915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374467" y="3826914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112972" y="4072447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374467" y="4072447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928835" y="1502407"/>
            <a:ext cx="4560820" cy="393318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808835" y="3513649"/>
            <a:ext cx="503465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312300" y="3513649"/>
            <a:ext cx="481952" cy="1080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953579" y="3708403"/>
            <a:ext cx="439421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393000" y="3708403"/>
            <a:ext cx="439965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7" grpId="1" animBg="1"/>
      <p:bldP spid="18" grpId="0" animBg="1"/>
      <p:bldP spid="18" grpId="1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0399" y="939800"/>
            <a:ext cx="74234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Gungsuh" pitchFamily="18" charset="-127"/>
                <a:ea typeface="Gungsuh" pitchFamily="18" charset="-127"/>
              </a:rPr>
              <a:t>Robust Real-Time Face Detection</a:t>
            </a:r>
          </a:p>
          <a:p>
            <a:r>
              <a:rPr lang="en-US" altLang="zh-TW" dirty="0" smtClean="0">
                <a:latin typeface="Gungsuh" pitchFamily="18" charset="-127"/>
                <a:ea typeface="Gungsuh" pitchFamily="18" charset="-127"/>
              </a:rPr>
              <a:t>PAUL VIOLA / MICHAEL J. JONE</a:t>
            </a:r>
          </a:p>
        </p:txBody>
      </p:sp>
      <p:pic>
        <p:nvPicPr>
          <p:cNvPr id="31746" name="Picture 2" descr="C:\Users\LiangLeon\Desktop\ha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99" y="1915620"/>
            <a:ext cx="5103761" cy="2448264"/>
          </a:xfrm>
          <a:prstGeom prst="rect">
            <a:avLst/>
          </a:prstGeom>
          <a:noFill/>
        </p:spPr>
      </p:pic>
      <p:pic>
        <p:nvPicPr>
          <p:cNvPr id="31747" name="Picture 3" descr="C:\Users\LiangLeon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8625" y="1996052"/>
            <a:ext cx="3069293" cy="2299007"/>
          </a:xfrm>
          <a:prstGeom prst="rect">
            <a:avLst/>
          </a:prstGeom>
          <a:noFill/>
        </p:spPr>
      </p:pic>
      <p:pic>
        <p:nvPicPr>
          <p:cNvPr id="31748" name="Picture 4" descr="D:\ComputerVision\Github\AdaBoostExample\Presentation\Casca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399" y="4363884"/>
            <a:ext cx="3037734" cy="2192986"/>
          </a:xfrm>
          <a:prstGeom prst="rect">
            <a:avLst/>
          </a:prstGeom>
          <a:noFill/>
        </p:spPr>
      </p:pic>
      <p:sp>
        <p:nvSpPr>
          <p:cNvPr id="36" name="矩形 35"/>
          <p:cNvSpPr/>
          <p:nvPr/>
        </p:nvSpPr>
        <p:spPr>
          <a:xfrm>
            <a:off x="1447800" y="5401733"/>
            <a:ext cx="347133" cy="262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167467" y="5291666"/>
            <a:ext cx="465666" cy="474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59934" y="2946400"/>
            <a:ext cx="753534" cy="7112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78065" y="2590800"/>
            <a:ext cx="530335" cy="55033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67065" y="2946400"/>
            <a:ext cx="428735" cy="469899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altLang="zh-TW" sz="2400" dirty="0" smtClean="0">
              <a:ea typeface="新細明體" pitchFamily="18" charset="-120"/>
            </a:endParaRPr>
          </a:p>
          <a:p>
            <a:r>
              <a:rPr lang="en-US" altLang="zh-TW" sz="2400" dirty="0" smtClean="0">
                <a:ea typeface="新細明體" pitchFamily="18" charset="-120"/>
              </a:rPr>
              <a:t>Remove false cases fast</a:t>
            </a: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en-US" altLang="zh-TW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diversity of weak classifier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29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Is </a:t>
            </a:r>
            <a:r>
              <a:rPr lang="en-US" altLang="zh-TW" sz="2400" dirty="0" smtClean="0"/>
              <a:t>this a picture of a banana?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Want to find some rules to describe a banana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48305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Human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623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731623" y="13970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 is this?</a:t>
            </a:r>
            <a:endParaRPr lang="zh-TW" altLang="en-US" dirty="0"/>
          </a:p>
        </p:txBody>
      </p:sp>
      <p:pic>
        <p:nvPicPr>
          <p:cNvPr id="51202" name="Picture 2" descr="https://encrypted-tbn2.gstatic.com/images?q=tbn:ANd9GcT7s2G9mEsm95u-IZODLMdIiCIv_QWDC5FdhKkl5SOHCfcYMuld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56526" y="2278249"/>
            <a:ext cx="2974045" cy="2753302"/>
          </a:xfrm>
          <a:prstGeom prst="rect">
            <a:avLst/>
          </a:prstGeom>
          <a:noFill/>
        </p:spPr>
      </p:pic>
      <p:sp>
        <p:nvSpPr>
          <p:cNvPr id="24" name="直線圖說文字 1 (無框線) 23"/>
          <p:cNvSpPr/>
          <p:nvPr/>
        </p:nvSpPr>
        <p:spPr>
          <a:xfrm>
            <a:off x="6925728" y="1622393"/>
            <a:ext cx="2091272" cy="468868"/>
          </a:xfrm>
          <a:prstGeom prst="callout1">
            <a:avLst>
              <a:gd name="adj1" fmla="val 94592"/>
              <a:gd name="adj2" fmla="val 42679"/>
              <a:gd name="adj3" fmla="val 217235"/>
              <a:gd name="adj4" fmla="val -10783"/>
            </a:avLst>
          </a:prstGeom>
          <a:noFill/>
          <a:ln w="222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Classification skill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6479" y="5436954"/>
            <a:ext cx="7443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Hard to program the human classification skill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848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778278" cy="49244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The features of a car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rgbClr val="FFFF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60747" cy="492443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Computer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sees…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77199" y="1904605"/>
          <a:ext cx="3907371" cy="3270885"/>
        </p:xfrm>
        <a:graphic>
          <a:graphicData uri="http://schemas.openxmlformats.org/drawingml/2006/table">
            <a:tbl>
              <a:tblPr/>
              <a:tblGrid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</a:tblGrid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3880" y="139700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How does an object look like to computers?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1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1: Bananas are </a:t>
            </a:r>
            <a:r>
              <a:rPr lang="en-US" altLang="zh-TW" sz="2400" dirty="0" smtClean="0"/>
              <a:t>yellow</a:t>
            </a:r>
            <a:endParaRPr lang="en-US" altLang="zh-TW" sz="2400" dirty="0"/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532" y="456364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56532" y="2570935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61253" y="4560198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2905004"/>
            <a:ext cx="393700" cy="2457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2905004"/>
            <a:ext cx="600527" cy="2457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47" y="2862542"/>
            <a:ext cx="620431" cy="3306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18" y="2684542"/>
            <a:ext cx="1271271" cy="6539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752633"/>
            <a:ext cx="810897" cy="60817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50" y="4668458"/>
            <a:ext cx="1171750" cy="96776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4334689"/>
            <a:ext cx="880711" cy="132377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32" y="4838775"/>
            <a:ext cx="556259" cy="4736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3290">
            <a:off x="7897221" y="2850263"/>
            <a:ext cx="456249" cy="3128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4852431"/>
            <a:ext cx="482281" cy="4822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2: Bananas can be green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092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914067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708969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508150" y="253432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708968" y="4497627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8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813501"/>
            <a:ext cx="920387" cy="4346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19" y="2813501"/>
            <a:ext cx="968605" cy="3963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2770789"/>
            <a:ext cx="1004522" cy="53537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2964125"/>
            <a:ext cx="594085" cy="3055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4852431"/>
            <a:ext cx="594541" cy="4459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829252"/>
            <a:ext cx="736600" cy="60836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4635500"/>
            <a:ext cx="533652" cy="8021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4700103"/>
            <a:ext cx="933410" cy="7948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742549" y="2744987"/>
            <a:ext cx="696874" cy="4886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4" y="4891225"/>
            <a:ext cx="407112" cy="4071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3: Bananas are striped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9204" y="257811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58798" y="452549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7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4" y="2964125"/>
            <a:ext cx="622300" cy="2939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24" y="2967245"/>
            <a:ext cx="686556" cy="2809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56" y="2967245"/>
            <a:ext cx="471964" cy="2515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2967245"/>
            <a:ext cx="495181" cy="2547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27" y="4709515"/>
            <a:ext cx="1205350" cy="7322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56" y="4901618"/>
            <a:ext cx="480343" cy="39672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15" y="4793123"/>
            <a:ext cx="355543" cy="53440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14" y="4955527"/>
            <a:ext cx="495793" cy="4221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619430" y="2637501"/>
            <a:ext cx="1039767" cy="7290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8" y="4980371"/>
            <a:ext cx="317966" cy="31796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4: Bananas have brown spots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888482" y="1977924"/>
            <a:ext cx="3204672" cy="3409772"/>
          </a:xfrm>
          <a:prstGeom prst="round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404709" y="2253991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1: Yellow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404709" y="3033863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2: Green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404708" y="3866889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3: Striped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404707" y="4640107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4: Spots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404708" y="1782638"/>
            <a:ext cx="2172215" cy="164967"/>
          </a:xfrm>
          <a:prstGeom prst="roundRect">
            <a:avLst/>
          </a:prstGeom>
          <a:solidFill>
            <a:srgbClr val="FFC0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 Classifier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964" y="3009121"/>
            <a:ext cx="1298961" cy="123765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11361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72804" y="33302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32" name="向右箭號 31"/>
          <p:cNvSpPr/>
          <p:nvPr/>
        </p:nvSpPr>
        <p:spPr>
          <a:xfrm>
            <a:off x="6253108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52" y="3337516"/>
            <a:ext cx="920387" cy="43469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049564" y="2949057"/>
            <a:ext cx="1298961" cy="123765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44" y="41115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541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Summary of the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42824" y="220609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/>
              <a:t>T</a:t>
            </a:r>
            <a:r>
              <a:rPr lang="en-US" altLang="zh-TW" sz="2400" noProof="0" dirty="0" smtClean="0"/>
              <a:t>he simple rules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05664" y="220680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37234" y="3099842"/>
            <a:ext cx="37809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Kid </a:t>
            </a:r>
            <a:r>
              <a:rPr lang="en-US" altLang="zh-TW" sz="2400" dirty="0" smtClean="0"/>
              <a:t>l</a:t>
            </a:r>
            <a:r>
              <a:rPr lang="en-US" altLang="zh-TW" sz="2400" noProof="0" dirty="0" smtClean="0"/>
              <a:t>earned from pictures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0922" y="30996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 learner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37235" y="4060470"/>
            <a:ext cx="40370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Change the size of pictures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0922" y="40608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Re-weight data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37235" y="5022774"/>
            <a:ext cx="35684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dirty="0" smtClean="0"/>
              <a:t>Final </a:t>
            </a:r>
            <a:r>
              <a:rPr lang="en-US" altLang="zh-TW" sz="2400" noProof="0" dirty="0" smtClean="0"/>
              <a:t>Banana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90922" y="50220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Strong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0126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752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6" grpId="0"/>
      <p:bldP spid="30" grpId="0"/>
      <p:bldP spid="31" grpId="0"/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Props1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8046</TotalTime>
  <Words>2318</Words>
  <Application>Microsoft Office PowerPoint</Application>
  <PresentationFormat>如螢幕大小 (4:3)</PresentationFormat>
  <Paragraphs>527</Paragraphs>
  <Slides>33</Slides>
  <Notes>26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4" baseType="lpstr">
      <vt:lpstr>Gill Sans Light</vt:lpstr>
      <vt:lpstr>Gungsuh</vt:lpstr>
      <vt:lpstr>Heiti TC Light</vt:lpstr>
      <vt:lpstr>微軟正黑體</vt:lpstr>
      <vt:lpstr>新細明體</vt:lpstr>
      <vt:lpstr>Arial</vt:lpstr>
      <vt:lpstr>Calibri</vt:lpstr>
      <vt:lpstr>Cambria Math</vt:lpstr>
      <vt:lpstr>Wingdings</vt:lpstr>
      <vt:lpstr>CorpTemplate</vt:lpstr>
      <vt:lpstr>方程式</vt:lpstr>
      <vt:lpstr>PowerPoint 簡報</vt:lpstr>
      <vt:lpstr>Agenda</vt:lpstr>
      <vt:lpstr>A Banana Classifier</vt:lpstr>
      <vt:lpstr>A Banana Classifier</vt:lpstr>
      <vt:lpstr>A Banana Classifier</vt:lpstr>
      <vt:lpstr>A Banana Classifier</vt:lpstr>
      <vt:lpstr>A Banana Classifier</vt:lpstr>
      <vt:lpstr>A Banana Classifier</vt:lpstr>
      <vt:lpstr>Summary of the example</vt:lpstr>
      <vt:lpstr>Agenda</vt:lpstr>
      <vt:lpstr>Binary classification problems</vt:lpstr>
      <vt:lpstr>Weak classifier learner</vt:lpstr>
      <vt:lpstr>Decision stump example</vt:lpstr>
      <vt:lpstr>Weak classifier</vt:lpstr>
      <vt:lpstr>PowerPoint 簡報</vt:lpstr>
      <vt:lpstr>PowerPoint 簡報</vt:lpstr>
      <vt:lpstr>PowerPoint 簡報</vt:lpstr>
      <vt:lpstr>How to pick the diverse classifiers</vt:lpstr>
      <vt:lpstr>Weighting of data</vt:lpstr>
      <vt:lpstr>Diversity by re-weighting</vt:lpstr>
      <vt:lpstr>Combine weak classifiers into strong classifier</vt:lpstr>
      <vt:lpstr>Strong classifier</vt:lpstr>
      <vt:lpstr>Adaboost in action</vt:lpstr>
      <vt:lpstr>Agenda</vt:lpstr>
      <vt:lpstr>Weak classifier of vehicle detection</vt:lpstr>
      <vt:lpstr>Cascade classifier</vt:lpstr>
      <vt:lpstr>Cascade classifier</vt:lpstr>
      <vt:lpstr>Conclusion</vt:lpstr>
      <vt:lpstr>PowerPoint 簡報</vt:lpstr>
      <vt:lpstr>Human vision</vt:lpstr>
      <vt:lpstr>Learn from label data(supervised)</vt:lpstr>
      <vt:lpstr>The features of a car</vt:lpstr>
      <vt:lpstr>Computer vision</vt:lpstr>
    </vt:vector>
  </TitlesOfParts>
  <Company>Garmin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leftword Liang</cp:lastModifiedBy>
  <cp:revision>542</cp:revision>
  <cp:lastPrinted>2013-06-05T19:38:58Z</cp:lastPrinted>
  <dcterms:created xsi:type="dcterms:W3CDTF">2013-04-23T13:39:24Z</dcterms:created>
  <dcterms:modified xsi:type="dcterms:W3CDTF">2015-07-13T15:25:35Z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