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33"/>
  </p:notesMasterIdLst>
  <p:handoutMasterIdLst>
    <p:handoutMasterId r:id="rId34"/>
  </p:handoutMasterIdLst>
  <p:sldIdLst>
    <p:sldId id="288" r:id="rId5"/>
    <p:sldId id="285" r:id="rId6"/>
    <p:sldId id="314" r:id="rId7"/>
    <p:sldId id="294" r:id="rId8"/>
    <p:sldId id="300" r:id="rId9"/>
    <p:sldId id="301" r:id="rId10"/>
    <p:sldId id="298" r:id="rId11"/>
    <p:sldId id="295" r:id="rId12"/>
    <p:sldId id="297" r:id="rId13"/>
    <p:sldId id="290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296" r:id="rId24"/>
    <p:sldId id="320" r:id="rId25"/>
    <p:sldId id="319" r:id="rId26"/>
    <p:sldId id="318" r:id="rId27"/>
    <p:sldId id="317" r:id="rId28"/>
    <p:sldId id="312" r:id="rId29"/>
    <p:sldId id="313" r:id="rId30"/>
    <p:sldId id="315" r:id="rId31"/>
    <p:sldId id="31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FF"/>
    <a:srgbClr val="2705F5"/>
    <a:srgbClr val="FF5050"/>
    <a:srgbClr val="297DD3"/>
    <a:srgbClr val="1C5D9C"/>
    <a:srgbClr val="0C5ADC"/>
    <a:srgbClr val="2173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8611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1584" y="-108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6/11/2015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5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Development flow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Armstrong  03-31-2015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j-lt"/>
              </a:rPr>
              <a:t>Proven Software Development </a:t>
            </a:r>
            <a:r>
              <a:rPr lang="en-US" sz="2400" dirty="0" smtClean="0">
                <a:latin typeface="+mj-lt"/>
              </a:rPr>
              <a:t>Process</a:t>
            </a:r>
            <a:endParaRPr lang="en-US" sz="2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692771" cy="553998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  <a:latin typeface="+mj-lt"/>
              </a:rPr>
              <a:t>V model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10</a:t>
            </a:fld>
            <a:endParaRPr lang="en-US" dirty="0">
              <a:latin typeface="+mj-l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299" y="1679975"/>
            <a:ext cx="8409374" cy="433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群組 14"/>
          <p:cNvGrpSpPr/>
          <p:nvPr/>
        </p:nvGrpSpPr>
        <p:grpSpPr>
          <a:xfrm>
            <a:off x="1867363" y="2564766"/>
            <a:ext cx="4950332" cy="3310280"/>
            <a:chOff x="1867363" y="2564766"/>
            <a:chExt cx="4950332" cy="3310280"/>
          </a:xfrm>
        </p:grpSpPr>
        <p:sp>
          <p:nvSpPr>
            <p:cNvPr id="7" name="圓角矩形 6"/>
            <p:cNvSpPr/>
            <p:nvPr/>
          </p:nvSpPr>
          <p:spPr bwMode="auto">
            <a:xfrm>
              <a:off x="1867363" y="2575735"/>
              <a:ext cx="1584176" cy="576064"/>
            </a:xfrm>
            <a:prstGeom prst="roundRect">
              <a:avLst/>
            </a:prstGeom>
            <a:noFill/>
            <a:ln w="3810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8" name="圓角矩形 7"/>
            <p:cNvSpPr/>
            <p:nvPr/>
          </p:nvSpPr>
          <p:spPr bwMode="auto">
            <a:xfrm>
              <a:off x="2339752" y="3372546"/>
              <a:ext cx="1656184" cy="683299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9" name="圓角矩形 8"/>
            <p:cNvSpPr/>
            <p:nvPr/>
          </p:nvSpPr>
          <p:spPr bwMode="auto">
            <a:xfrm>
              <a:off x="4729463" y="3441674"/>
              <a:ext cx="2088232" cy="576064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0" name="圓角矩形 9"/>
            <p:cNvSpPr/>
            <p:nvPr/>
          </p:nvSpPr>
          <p:spPr bwMode="auto">
            <a:xfrm>
              <a:off x="3072571" y="4397471"/>
              <a:ext cx="1421673" cy="576064"/>
            </a:xfrm>
            <a:prstGeom prst="roundRect">
              <a:avLst/>
            </a:prstGeom>
            <a:noFill/>
            <a:ln w="38100" cap="flat" cmpd="sng" algn="ctr">
              <a:solidFill>
                <a:srgbClr val="FF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5173622" y="2564766"/>
              <a:ext cx="1584176" cy="576064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3334417" y="5298982"/>
              <a:ext cx="2520280" cy="576064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4757929" y="4401954"/>
              <a:ext cx="1669765" cy="576064"/>
            </a:xfrm>
            <a:prstGeom prst="roundRect">
              <a:avLst/>
            </a:prstGeom>
            <a:noFill/>
            <a:ln w="38100" cap="flat" cmpd="sng" algn="ctr">
              <a:solidFill>
                <a:srgbClr val="FF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9851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6261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Purpose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The process by which consumer products are developed at </a:t>
            </a:r>
            <a:r>
              <a:rPr lang="en-US" altLang="zh-TW" sz="2000" dirty="0" smtClean="0">
                <a:latin typeface="+mj-lt"/>
              </a:rPr>
              <a:t>Garmin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Responsibilities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Project manager(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Engineering PM</a:t>
            </a:r>
            <a:r>
              <a:rPr lang="en-US" altLang="zh-TW" sz="2000" dirty="0">
                <a:latin typeface="+mj-lt"/>
              </a:rPr>
              <a:t>): development process, all design review goals have been met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Project engineer(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EE</a:t>
            </a:r>
            <a:r>
              <a:rPr lang="en-US" altLang="zh-TW" sz="2000" dirty="0">
                <a:latin typeface="+mj-lt"/>
              </a:rPr>
              <a:t>): technical leadership for development activities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Product manager(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Marketing</a:t>
            </a:r>
            <a:r>
              <a:rPr lang="en-US" altLang="zh-TW" sz="2000" dirty="0">
                <a:latin typeface="+mj-lt"/>
              </a:rPr>
              <a:t>): communicate customers and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PID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Bi-weekly held after PDP approved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Progress, Challenge, and </a:t>
            </a:r>
            <a:r>
              <a:rPr lang="en-US" altLang="zh-TW" sz="2000" dirty="0" err="1">
                <a:latin typeface="+mj-lt"/>
              </a:rPr>
              <a:t>Todo</a:t>
            </a:r>
            <a:r>
              <a:rPr lang="en-US" altLang="zh-TW" sz="2000" dirty="0">
                <a:latin typeface="+mj-lt"/>
              </a:rPr>
              <a:t>.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Major issues will be included in the PID report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altLang="zh-TW" sz="3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TW" altLang="zh-TW" sz="2000" dirty="0">
              <a:latin typeface="+mj-lt"/>
            </a:endParaRPr>
          </a:p>
          <a:p>
            <a:pPr marL="1085850" lvl="1" indent="-342900">
              <a:buFont typeface="Arial"/>
              <a:buChar char="•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65459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ENG100 - </a:t>
            </a: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Consumer Product </a:t>
            </a:r>
            <a:r>
              <a:rPr lang="en-US" altLang="zh-TW" sz="2400" dirty="0" smtClean="0">
                <a:solidFill>
                  <a:schemeClr val="tx1"/>
                </a:solidFill>
                <a:latin typeface="+mj-lt"/>
              </a:rPr>
              <a:t>Development </a:t>
            </a: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altLang="zh-TW" sz="2400" dirty="0" smtClean="0">
                <a:solidFill>
                  <a:schemeClr val="tx1"/>
                </a:solidFill>
                <a:latin typeface="+mj-lt"/>
              </a:rPr>
              <a:t>Release</a:t>
            </a:r>
            <a:endParaRPr lang="en-U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11</a:t>
            </a:fld>
            <a:endParaRPr lang="en-US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066595"/>
            <a:ext cx="9144000" cy="428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8012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</a:rPr>
              <a:t>Development Process </a:t>
            </a:r>
            <a:r>
              <a:rPr lang="en-US" altLang="zh-TW" sz="2400" dirty="0" smtClean="0">
                <a:latin typeface="+mj-lt"/>
              </a:rPr>
              <a:t>Overview</a:t>
            </a: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65459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ENG100 - </a:t>
            </a: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Consumer Product </a:t>
            </a:r>
            <a:r>
              <a:rPr lang="en-US" altLang="zh-TW" sz="2400" dirty="0" smtClean="0">
                <a:solidFill>
                  <a:schemeClr val="tx1"/>
                </a:solidFill>
                <a:latin typeface="+mj-lt"/>
              </a:rPr>
              <a:t>Development </a:t>
            </a: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altLang="zh-TW" sz="2400" dirty="0" smtClean="0">
                <a:solidFill>
                  <a:schemeClr val="tx1"/>
                </a:solidFill>
                <a:latin typeface="+mj-lt"/>
              </a:rPr>
              <a:t>Release</a:t>
            </a:r>
            <a:endParaRPr lang="en-U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12</a:t>
            </a:fld>
            <a:endParaRPr lang="en-US" dirty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44" y="1404728"/>
            <a:ext cx="8694058" cy="541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群組 8"/>
          <p:cNvGrpSpPr/>
          <p:nvPr/>
        </p:nvGrpSpPr>
        <p:grpSpPr>
          <a:xfrm>
            <a:off x="27484" y="1623394"/>
            <a:ext cx="8997876" cy="5197966"/>
            <a:chOff x="14232" y="1623394"/>
            <a:chExt cx="8997876" cy="5197966"/>
          </a:xfrm>
        </p:grpSpPr>
        <p:sp>
          <p:nvSpPr>
            <p:cNvPr id="7" name="圓角矩形 6"/>
            <p:cNvSpPr/>
            <p:nvPr/>
          </p:nvSpPr>
          <p:spPr bwMode="auto">
            <a:xfrm>
              <a:off x="80492" y="5779744"/>
              <a:ext cx="8931616" cy="1041616"/>
            </a:xfrm>
            <a:prstGeom prst="round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5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  <a:ea typeface="Heiti TC Light" charset="0"/>
                  <a:cs typeface="Heiti TC Light" charset="0"/>
                  <a:sym typeface="Gill Sans Light" charset="0"/>
                </a:rPr>
                <a:t>ENG-116</a:t>
              </a:r>
              <a:endParaRPr kumimoji="0" lang="zh-TW" altLang="en-US" sz="5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Heiti TC Light" charset="0"/>
                <a:cs typeface="Heiti TC Light" charset="0"/>
                <a:sym typeface="Gill Sans Light" charset="0"/>
              </a:endParaRPr>
            </a:p>
          </p:txBody>
        </p:sp>
        <p:sp>
          <p:nvSpPr>
            <p:cNvPr id="8" name="圓角矩形 7"/>
            <p:cNvSpPr/>
            <p:nvPr/>
          </p:nvSpPr>
          <p:spPr bwMode="auto">
            <a:xfrm>
              <a:off x="79511" y="2153476"/>
              <a:ext cx="8932595" cy="1367121"/>
            </a:xfrm>
            <a:prstGeom prst="round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5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  <a:ea typeface="Heiti TC Light" charset="0"/>
                  <a:cs typeface="Heiti TC Light" charset="0"/>
                  <a:sym typeface="Gill Sans Light" charset="0"/>
                </a:rPr>
                <a:t>ENG-112</a:t>
              </a:r>
              <a:endParaRPr kumimoji="0" lang="zh-TW" altLang="en-US" sz="5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Heiti TC Light" charset="0"/>
                <a:cs typeface="Heiti TC Light" charset="0"/>
                <a:sym typeface="Gill Sans Light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4232" y="1630018"/>
              <a:ext cx="14289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TOP Level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399068" y="1623394"/>
              <a:ext cx="180850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Detail Design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27887" y="1653977"/>
              <a:ext cx="237917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Factory Prototype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931326" y="1653977"/>
              <a:ext cx="13099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Pilot Run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650020" y="1647350"/>
              <a:ext cx="56938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MP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611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2624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Purpose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Describes how Garmin 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</a:rPr>
              <a:t>consumer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SW is designed, developed, and </a:t>
            </a:r>
            <a:r>
              <a:rPr lang="en-US" altLang="zh-TW" sz="2000" dirty="0" smtClean="0">
                <a:latin typeface="+mj-lt"/>
              </a:rPr>
              <a:t>maintained</a:t>
            </a:r>
            <a:endParaRPr lang="en-US" altLang="zh-TW" sz="3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Scope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All </a:t>
            </a:r>
            <a:r>
              <a:rPr lang="en-US" altLang="zh-TW" sz="2000" dirty="0">
                <a:latin typeface="+mj-lt"/>
              </a:rPr>
              <a:t>Consumer SW products </a:t>
            </a:r>
            <a:r>
              <a:rPr lang="en-US" altLang="zh-TW" sz="2000" dirty="0" smtClean="0">
                <a:latin typeface="+mj-lt"/>
              </a:rPr>
              <a:t>except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Internal use</a:t>
            </a:r>
            <a:endParaRPr lang="zh-TW" altLang="zh-TW" sz="1800" dirty="0">
              <a:latin typeface="+mj-lt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OEM</a:t>
            </a:r>
            <a:endParaRPr lang="zh-TW" altLang="zh-TW" sz="1800" dirty="0">
              <a:latin typeface="+mj-lt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SW operates on 3</a:t>
            </a:r>
            <a:r>
              <a:rPr lang="en-US" altLang="zh-TW" sz="1800" baseline="30000" dirty="0">
                <a:latin typeface="+mj-lt"/>
              </a:rPr>
              <a:t>rd</a:t>
            </a:r>
            <a:r>
              <a:rPr lang="en-US" altLang="zh-TW" sz="1800" dirty="0">
                <a:latin typeface="+mj-lt"/>
              </a:rPr>
              <a:t> party hardware</a:t>
            </a:r>
            <a:endParaRPr lang="zh-TW" altLang="zh-TW" sz="1800" dirty="0">
              <a:latin typeface="+mj-lt"/>
            </a:endParaRPr>
          </a:p>
          <a:p>
            <a:pPr marL="1714500" lvl="2" indent="-571500">
              <a:buFont typeface="Wingdings" panose="05000000000000000000" pitchFamily="2" charset="2"/>
              <a:buChar char="Ø"/>
            </a:pPr>
            <a:endParaRPr lang="en-US" sz="1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38311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6138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Lead SW engineer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Establish soft task priorities, assign tasks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Collaborate with lead EE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Detail design review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Monitor progress milestone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Collaborate with other departments(Cartography, IT, … )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PID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Ensure compliance, royalty, and 3</a:t>
            </a:r>
            <a:r>
              <a:rPr lang="en-US" altLang="zh-TW" sz="2000" baseline="30000" dirty="0" smtClean="0">
                <a:latin typeface="+mj-lt"/>
              </a:rPr>
              <a:t>rd</a:t>
            </a:r>
            <a:r>
              <a:rPr lang="en-US" altLang="zh-TW" sz="2000" dirty="0" smtClean="0">
                <a:latin typeface="+mj-lt"/>
              </a:rPr>
              <a:t> party agreements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Other </a:t>
            </a:r>
            <a:r>
              <a:rPr lang="en-US" altLang="zh-TW" sz="2000" dirty="0">
                <a:latin typeface="+mj-lt"/>
              </a:rPr>
              <a:t>assignment by manager or team </a:t>
            </a:r>
            <a:r>
              <a:rPr lang="en-US" altLang="zh-TW" sz="2000" dirty="0" smtClean="0">
                <a:latin typeface="+mj-lt"/>
              </a:rPr>
              <a:t>leader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+mj-lt"/>
              </a:rPr>
              <a:t>SW </a:t>
            </a:r>
            <a:r>
              <a:rPr lang="en-US" altLang="zh-TW" sz="2400" dirty="0">
                <a:latin typeface="+mj-lt"/>
              </a:rPr>
              <a:t>engineer(s)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Execute the design and development of product SW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Integrating product SW with </a:t>
            </a:r>
            <a:r>
              <a:rPr lang="en-US" altLang="zh-TW" sz="2000" dirty="0" smtClean="0">
                <a:latin typeface="+mj-lt"/>
              </a:rPr>
              <a:t>hardware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SW release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Report task progress to manager, team leader, or lead SW engineer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Other assignment</a:t>
            </a:r>
            <a:endParaRPr lang="en-US" altLang="zh-TW" sz="3000" dirty="0" smtClean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362079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Product Concept (FRM-221) or PDP (FRM-346</a:t>
            </a:r>
            <a:r>
              <a:rPr lang="en-US" altLang="zh-TW" sz="2400" dirty="0" smtClean="0"/>
              <a:t>)</a:t>
            </a:r>
            <a:endParaRPr lang="en-US" altLang="zh-TW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</a:rPr>
              <a:t>Consumer Software Design Method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9340" y="1580115"/>
            <a:ext cx="7177083" cy="488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746" y="1633123"/>
            <a:ext cx="8685078" cy="417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9854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0783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</a:rPr>
              <a:t>Top-Level Design </a:t>
            </a:r>
            <a:r>
              <a:rPr lang="en-US" altLang="zh-TW" sz="2400" dirty="0" smtClean="0">
                <a:latin typeface="+mj-lt"/>
              </a:rPr>
              <a:t>Phase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Goal -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set a solid foundation for subsequent detailed </a:t>
            </a: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design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A summary of application </a:t>
            </a:r>
            <a:r>
              <a:rPr lang="en-US" altLang="zh-TW" sz="2000" dirty="0" smtClean="0">
                <a:latin typeface="+mj-lt"/>
              </a:rPr>
              <a:t>software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What shall </a:t>
            </a:r>
            <a:r>
              <a:rPr lang="en-US" altLang="zh-TW" sz="1800" dirty="0">
                <a:latin typeface="+mj-lt"/>
              </a:rPr>
              <a:t>be completed at Detailed Design </a:t>
            </a:r>
            <a:r>
              <a:rPr lang="en-US" altLang="zh-TW" sz="1800" dirty="0" smtClean="0">
                <a:latin typeface="+mj-lt"/>
              </a:rPr>
              <a:t>Phase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What shall </a:t>
            </a:r>
            <a:r>
              <a:rPr lang="en-US" altLang="zh-TW" sz="1800" dirty="0">
                <a:latin typeface="+mj-lt"/>
              </a:rPr>
              <a:t>be evaluated at Prototype Design </a:t>
            </a:r>
            <a:r>
              <a:rPr lang="en-US" altLang="zh-TW" sz="1800" dirty="0" smtClean="0">
                <a:latin typeface="+mj-lt"/>
              </a:rPr>
              <a:t>Review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Verification criteria for new soft </a:t>
            </a:r>
            <a:r>
              <a:rPr lang="en-US" altLang="zh-TW" sz="1800" dirty="0" smtClean="0">
                <a:latin typeface="+mj-lt"/>
              </a:rPr>
              <a:t>features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A summary of HW/SW interface software: (</a:t>
            </a:r>
            <a:r>
              <a:rPr lang="en-US" altLang="zh-TW" sz="2000" dirty="0">
                <a:solidFill>
                  <a:srgbClr val="002060"/>
                </a:solidFill>
                <a:latin typeface="+mj-lt"/>
              </a:rPr>
              <a:t>by lead EE</a:t>
            </a:r>
            <a:r>
              <a:rPr lang="en-US" altLang="zh-TW" sz="2000" dirty="0" smtClean="0">
                <a:latin typeface="+mj-lt"/>
              </a:rPr>
              <a:t>)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Overview of HW/SW integration work</a:t>
            </a:r>
            <a:endParaRPr lang="zh-TW" altLang="zh-TW" sz="18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How to test and validate</a:t>
            </a:r>
            <a:endParaRPr lang="zh-TW" altLang="zh-TW" sz="18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Factory test SW support</a:t>
            </a:r>
            <a:endParaRPr lang="zh-TW" altLang="zh-TW" sz="18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Memory resource will be allocated to BB, system code, </a:t>
            </a:r>
            <a:r>
              <a:rPr lang="en-US" altLang="zh-TW" sz="1800" dirty="0" err="1">
                <a:latin typeface="+mj-lt"/>
              </a:rPr>
              <a:t>nonvol</a:t>
            </a:r>
            <a:r>
              <a:rPr lang="en-US" altLang="zh-TW" sz="1800" dirty="0">
                <a:latin typeface="+mj-lt"/>
              </a:rPr>
              <a:t>, built-in </a:t>
            </a:r>
            <a:r>
              <a:rPr lang="en-US" altLang="zh-TW" sz="1800" dirty="0" smtClean="0">
                <a:latin typeface="+mj-lt"/>
              </a:rPr>
              <a:t>maps</a:t>
            </a:r>
            <a:endParaRPr lang="zh-TW" altLang="zh-TW" sz="18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A preliminary test </a:t>
            </a:r>
            <a:r>
              <a:rPr lang="en-US" altLang="zh-TW" sz="1800" dirty="0" smtClean="0">
                <a:latin typeface="+mj-lt"/>
              </a:rPr>
              <a:t>plan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GPN(Garmin Part Numbers), BOM(Bills of Material), royalty-bearing items.</a:t>
            </a:r>
            <a:endParaRPr lang="zh-TW" altLang="zh-TW" sz="18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Top level design review (conduct with ENG-116</a:t>
            </a:r>
            <a:r>
              <a:rPr lang="en-US" altLang="zh-TW" sz="1800" dirty="0" smtClean="0">
                <a:latin typeface="+mj-lt"/>
              </a:rPr>
              <a:t>)</a:t>
            </a:r>
            <a:endParaRPr lang="en-US" altLang="zh-TW" sz="2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34008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69188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Detail design Phase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Goal -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produce a Working Prototype with sufficient confidence to   introduce the product to the </a:t>
            </a: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factory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Establish SW </a:t>
            </a:r>
            <a:r>
              <a:rPr lang="en-US" altLang="zh-TW" sz="2000" dirty="0" smtClean="0">
                <a:latin typeface="+mj-lt"/>
              </a:rPr>
              <a:t>configuration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Low-Level </a:t>
            </a:r>
            <a:r>
              <a:rPr lang="en-US" altLang="zh-TW" sz="2000" dirty="0" smtClean="0">
                <a:latin typeface="+mj-lt"/>
              </a:rPr>
              <a:t>SW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600" dirty="0">
                <a:latin typeface="+mj-lt"/>
              </a:rPr>
              <a:t>Support of both HW and SW design review</a:t>
            </a:r>
            <a:endParaRPr lang="en-US" altLang="zh-TW" sz="1600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600" dirty="0" smtClean="0">
                <a:latin typeface="+mj-lt"/>
              </a:rPr>
              <a:t>HWM </a:t>
            </a:r>
            <a:r>
              <a:rPr lang="en-US" altLang="zh-TW" sz="1600" dirty="0">
                <a:latin typeface="+mj-lt"/>
              </a:rPr>
              <a:t>software development</a:t>
            </a:r>
            <a:endParaRPr lang="zh-TW" altLang="zh-TW" sz="16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600" dirty="0">
                <a:latin typeface="+mj-lt"/>
              </a:rPr>
              <a:t>Establish </a:t>
            </a:r>
            <a:r>
              <a:rPr lang="en-US" altLang="zh-TW" sz="1600" dirty="0" smtClean="0">
                <a:latin typeface="+mj-lt"/>
              </a:rPr>
              <a:t>IOP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600" dirty="0">
                <a:latin typeface="+mj-lt"/>
              </a:rPr>
              <a:t>Support for SW diagnostics such as exception report, memory consumption</a:t>
            </a:r>
            <a:r>
              <a:rPr lang="en-US" altLang="zh-TW" sz="1600" dirty="0" smtClean="0">
                <a:latin typeface="+mj-lt"/>
              </a:rPr>
              <a:t>…</a:t>
            </a:r>
            <a:endParaRPr lang="zh-TW" altLang="zh-TW" sz="16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Application SW (high level</a:t>
            </a:r>
            <a:r>
              <a:rPr lang="en-US" altLang="zh-TW" sz="2000" dirty="0" smtClean="0">
                <a:latin typeface="+mj-lt"/>
              </a:rPr>
              <a:t>)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Simulate </a:t>
            </a:r>
            <a:r>
              <a:rPr lang="en-US" altLang="zh-TW" sz="1800" dirty="0">
                <a:latin typeface="+mj-lt"/>
              </a:rPr>
              <a:t>the target hardware </a:t>
            </a:r>
            <a:r>
              <a:rPr lang="en-US" altLang="zh-TW" sz="1800" dirty="0" smtClean="0">
                <a:latin typeface="+mj-lt"/>
              </a:rPr>
              <a:t>platform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Soft </a:t>
            </a:r>
            <a:r>
              <a:rPr lang="en-US" altLang="zh-TW" sz="1800" dirty="0">
                <a:latin typeface="+mj-lt"/>
              </a:rPr>
              <a:t>feature </a:t>
            </a:r>
            <a:r>
              <a:rPr lang="en-US" altLang="zh-TW" sz="1800" dirty="0" smtClean="0">
                <a:latin typeface="+mj-lt"/>
              </a:rPr>
              <a:t>development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Feature priority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Detailed design review (conduct with ENG-116)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Working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prototype </a:t>
            </a:r>
            <a:r>
              <a:rPr lang="en-US" altLang="zh-TW" sz="2000" dirty="0">
                <a:latin typeface="+mj-lt"/>
              </a:rPr>
              <a:t>design review (conduct with ENG-116)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ü"/>
            </a:pPr>
            <a:endParaRPr lang="en-US" altLang="zh-TW" sz="22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TW" altLang="zh-TW" sz="22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600" dirty="0" smtClean="0">
              <a:solidFill>
                <a:srgbClr val="FF0000"/>
              </a:solidFill>
              <a:latin typeface="+mj-lt"/>
            </a:endParaRPr>
          </a:p>
          <a:p>
            <a:pPr lvl="0"/>
            <a:r>
              <a:rPr lang="en-US" altLang="zh-TW" dirty="0" smtClean="0">
                <a:latin typeface="+mj-lt"/>
              </a:rPr>
              <a:t>		</a:t>
            </a:r>
            <a:endParaRPr lang="zh-TW" altLang="zh-TW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4789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9887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</a:rPr>
              <a:t>Factory Prototype </a:t>
            </a:r>
            <a:r>
              <a:rPr lang="en-US" altLang="zh-TW" sz="2400" dirty="0" smtClean="0">
                <a:latin typeface="+mj-lt"/>
              </a:rPr>
              <a:t>Phase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Goal -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Verify the design and manufacturability of the product</a:t>
            </a:r>
            <a:endParaRPr lang="en-US" altLang="zh-TW" sz="2000" dirty="0" smtClean="0">
              <a:solidFill>
                <a:srgbClr val="FF0000"/>
              </a:solidFill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H</a:t>
            </a:r>
            <a:r>
              <a:rPr lang="en-US" altLang="zh-TW" sz="2000" dirty="0" smtClean="0">
                <a:latin typeface="+mj-lt"/>
              </a:rPr>
              <a:t>ardware </a:t>
            </a:r>
            <a:r>
              <a:rPr lang="en-US" altLang="zh-TW" sz="2000" dirty="0">
                <a:latin typeface="+mj-lt"/>
              </a:rPr>
              <a:t>design will become complete and frozen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HW/SW integration should be stable</a:t>
            </a:r>
            <a:endParaRPr lang="en-US" altLang="zh-TW" sz="2000" dirty="0" smtClean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EIT (Engineering Integration Testing)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Software Usability Assessment (conduct with ENG-116)</a:t>
            </a:r>
            <a:endParaRPr lang="en-US" altLang="zh-TW" sz="1800" dirty="0" smtClean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Technical writing support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Marketing Support (screen capture, demo mode, …)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Testing software release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Factory Prototype design review (conduct with ENG-116</a:t>
            </a:r>
            <a:r>
              <a:rPr lang="en-US" altLang="zh-TW" sz="2000" dirty="0" smtClean="0">
                <a:latin typeface="+mj-lt"/>
              </a:rPr>
              <a:t>)</a:t>
            </a:r>
            <a:endParaRPr lang="zh-TW" altLang="zh-TW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21234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3553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</a:rPr>
              <a:t>Pilot Run Phase</a:t>
            </a:r>
            <a:endParaRPr lang="en-US" altLang="zh-TW" sz="2400" dirty="0" smtClean="0">
              <a:latin typeface="+mj-lt"/>
            </a:endParaRP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Goal -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confirm there are no design faults or factory process </a:t>
            </a: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limitations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Custom-level testing prior to production release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Field testing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Problem shall be managed via the Software Change Control Process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Design changes: Lead Software Engineer </a:t>
            </a:r>
            <a:r>
              <a:rPr lang="en-US" altLang="zh-TW" sz="2000" dirty="0" smtClean="0">
                <a:latin typeface="+mj-lt"/>
              </a:rPr>
              <a:t>consider –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C</a:t>
            </a:r>
            <a:r>
              <a:rPr lang="en-US" altLang="zh-TW" sz="1800" dirty="0" smtClean="0">
                <a:latin typeface="+mj-lt"/>
              </a:rPr>
              <a:t>ustomers </a:t>
            </a:r>
            <a:r>
              <a:rPr lang="en-US" altLang="zh-TW" sz="1800" dirty="0">
                <a:latin typeface="+mj-lt"/>
              </a:rPr>
              <a:t>returning products</a:t>
            </a:r>
            <a:r>
              <a:rPr lang="en-US" altLang="zh-TW" sz="1800" dirty="0" smtClean="0">
                <a:latin typeface="+mj-lt"/>
              </a:rPr>
              <a:t>?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C</a:t>
            </a:r>
            <a:r>
              <a:rPr lang="en-US" altLang="zh-TW" sz="1800" dirty="0" smtClean="0">
                <a:latin typeface="+mj-lt"/>
              </a:rPr>
              <a:t>alling </a:t>
            </a:r>
            <a:r>
              <a:rPr lang="en-US" altLang="zh-TW" sz="1800" dirty="0">
                <a:latin typeface="+mj-lt"/>
              </a:rPr>
              <a:t>Customer Support</a:t>
            </a:r>
            <a:r>
              <a:rPr lang="en-US" altLang="zh-TW" sz="1800" dirty="0" smtClean="0">
                <a:latin typeface="+mj-lt"/>
              </a:rPr>
              <a:t>?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Schedule/cost impact of this change</a:t>
            </a:r>
            <a:endParaRPr lang="en-US" altLang="zh-TW" sz="1800" dirty="0" smtClean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Product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Validation</a:t>
            </a:r>
            <a:r>
              <a:rPr lang="en-US" altLang="zh-TW" sz="2000" dirty="0">
                <a:latin typeface="+mj-lt"/>
              </a:rPr>
              <a:t> Review: verifying the product satisfies the top level requirement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35531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Development evolution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  <a:sym typeface="Gill Sans Light"/>
              </a:rPr>
              <a:t>Software Configuration </a:t>
            </a:r>
            <a:r>
              <a:rPr lang="en-US" altLang="zh-TW" sz="2400" dirty="0" smtClean="0">
                <a:latin typeface="+mj-lt"/>
                <a:sym typeface="Gill Sans Light"/>
              </a:rPr>
              <a:t>Management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Current </a:t>
            </a:r>
            <a:r>
              <a:rPr lang="en-US" altLang="zh-TW" sz="2400" dirty="0" smtClean="0">
                <a:latin typeface="+mj-lt"/>
              </a:rPr>
              <a:t>process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V model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ENG-100 </a:t>
            </a:r>
            <a:r>
              <a:rPr lang="en-US" altLang="zh-TW" sz="2400" dirty="0" smtClean="0">
                <a:latin typeface="+mj-lt"/>
              </a:rPr>
              <a:t>Consumer </a:t>
            </a:r>
            <a:r>
              <a:rPr lang="en-US" altLang="zh-TW" sz="2400" dirty="0">
                <a:latin typeface="+mj-lt"/>
              </a:rPr>
              <a:t>Product Development and </a:t>
            </a:r>
            <a:r>
              <a:rPr lang="en-US" altLang="zh-TW" sz="2400" dirty="0" smtClean="0">
                <a:latin typeface="+mj-lt"/>
              </a:rPr>
              <a:t>Release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ENG-112 Consumer Software Design </a:t>
            </a:r>
            <a:r>
              <a:rPr lang="en-US" altLang="zh-TW" sz="2400" dirty="0" smtClean="0">
                <a:latin typeface="+mj-lt"/>
              </a:rPr>
              <a:t>Method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ENG-116 Consumer Engineering Design Review </a:t>
            </a:r>
            <a:r>
              <a:rPr lang="en-US" altLang="zh-TW" sz="2400" dirty="0" smtClean="0">
                <a:latin typeface="+mj-lt"/>
              </a:rPr>
              <a:t>Procedure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/>
              <a:t>Garmin product development </a:t>
            </a:r>
            <a:r>
              <a:rPr lang="en-US" altLang="zh-TW" sz="2400" dirty="0" smtClean="0"/>
              <a:t>process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APAC derivative product develop flow overview</a:t>
            </a:r>
            <a:endParaRPr lang="zh-TW" altLang="zh-TW" sz="2400" dirty="0">
              <a:latin typeface="+mj-lt"/>
            </a:endParaRPr>
          </a:p>
          <a:p>
            <a:pPr marL="342900" indent="-342900">
              <a:buFont typeface="Arial"/>
              <a:buChar char="•"/>
            </a:pPr>
            <a:endParaRPr lang="en-US" altLang="zh-TW" sz="2400" dirty="0">
              <a:latin typeface="+mj-lt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+mj-lt"/>
            </a:endParaRPr>
          </a:p>
          <a:p>
            <a:pPr marL="1085850" lvl="1" indent="-342900">
              <a:buFont typeface="Arial"/>
              <a:buChar char="•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590179" cy="553998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77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421038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TW" sz="2400" dirty="0" smtClean="0"/>
              <a:t>Purpose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Define procedures for design </a:t>
            </a:r>
            <a:r>
              <a:rPr lang="en-US" altLang="zh-TW" sz="2000" dirty="0" smtClean="0"/>
              <a:t>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Scope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C00000"/>
                </a:solidFill>
              </a:rPr>
              <a:t>Primary</a:t>
            </a:r>
            <a:r>
              <a:rPr lang="en-US" altLang="zh-TW" sz="2000" dirty="0"/>
              <a:t> design reviews</a:t>
            </a:r>
            <a:endParaRPr lang="zh-TW" altLang="zh-TW" sz="2000" dirty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C00000"/>
                </a:solidFill>
              </a:rPr>
              <a:t>Secondary</a:t>
            </a:r>
            <a:r>
              <a:rPr lang="en-US" altLang="zh-TW" sz="2000" dirty="0"/>
              <a:t> design reviews</a:t>
            </a:r>
            <a:endParaRPr lang="en-US" altLang="zh-TW" sz="2000" dirty="0" smtClean="0"/>
          </a:p>
          <a:p>
            <a:pPr marL="342900" indent="-342900">
              <a:buFont typeface="Arial"/>
              <a:buChar char="•"/>
            </a:pPr>
            <a:r>
              <a:rPr lang="en-US" altLang="zh-TW" sz="2400" dirty="0" smtClean="0"/>
              <a:t>Decision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Review goal </a:t>
            </a:r>
            <a:r>
              <a:rPr lang="en-US" sz="2000" dirty="0" smtClean="0"/>
              <a:t>met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Review goal not met / Mitigation plan </a:t>
            </a:r>
            <a:r>
              <a:rPr lang="en-US" sz="2000" dirty="0" smtClean="0"/>
              <a:t>defined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Review goal not met / No mitigation plan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819146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ENG-116 </a:t>
            </a:r>
            <a:r>
              <a:rPr lang="en-US" altLang="zh-TW" sz="2400" dirty="0">
                <a:solidFill>
                  <a:schemeClr val="tx1"/>
                </a:solidFill>
              </a:rPr>
              <a:t>Consumer Engineering Design Review Procedure</a:t>
            </a:r>
            <a:endParaRPr lang="en-U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0829" y="2779222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86" y="4305053"/>
            <a:ext cx="1281231" cy="118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5916" y="1860729"/>
            <a:ext cx="747863" cy="62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198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Find the weak classifier with minimum 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classifier learner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569227" y="2099733"/>
            <a:ext cx="1674439" cy="1159934"/>
          </a:xfrm>
          <a:prstGeom prst="roundRect">
            <a:avLst/>
          </a:prstGeom>
          <a:noFill/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6661" y="2235205"/>
            <a:ext cx="2099734" cy="931332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Weak classifier learner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2429938" y="2599267"/>
            <a:ext cx="491067" cy="262466"/>
          </a:xfrm>
          <a:prstGeom prst="rightArrow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5638805" y="2599267"/>
            <a:ext cx="491067" cy="262466"/>
          </a:xfrm>
          <a:prstGeom prst="rightArrow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332370" y="2599267"/>
            <a:ext cx="1796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Weak classifier 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2607714" y="3852333"/>
            <a:ext cx="3649163" cy="1456266"/>
          </a:xfrm>
          <a:prstGeom prst="ellips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Weak </a:t>
            </a:r>
            <a:r>
              <a:rPr lang="en-US" altLang="zh-TW" dirty="0" smtClean="0">
                <a:solidFill>
                  <a:schemeClr val="tx1"/>
                </a:solidFill>
              </a:rPr>
              <a:t>classifier pool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向右箭號 27"/>
          <p:cNvSpPr/>
          <p:nvPr/>
        </p:nvSpPr>
        <p:spPr>
          <a:xfrm rot="16200000">
            <a:off x="4074900" y="3340288"/>
            <a:ext cx="478796" cy="351216"/>
          </a:xfrm>
          <a:prstGeom prst="rightArrow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7097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stock market go up or down? {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up,down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/>
              <a:t>Is it a car? {</a:t>
            </a:r>
            <a:r>
              <a:rPr lang="en-US" altLang="zh-TW" sz="2400" dirty="0" err="1" smtClean="0"/>
              <a:t>yes,no</a:t>
            </a:r>
            <a:r>
              <a:rPr lang="en-US" altLang="zh-TW" sz="2400" dirty="0" smtClean="0"/>
              <a:t>}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2400" dirty="0" smtClean="0"/>
              <a:t>Will you sleep well or bad tonight? {well,</a:t>
            </a:r>
            <a:r>
              <a:rPr lang="en-US" altLang="zh-TW" sz="2400" dirty="0" smtClean="0"/>
              <a:t> bad</a:t>
            </a:r>
            <a:r>
              <a:rPr lang="en-US" altLang="zh-TW" sz="2400" dirty="0" smtClean="0"/>
              <a:t>}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2265363" y="2430463"/>
          <a:ext cx="3379787" cy="568325"/>
        </p:xfrm>
        <a:graphic>
          <a:graphicData uri="http://schemas.openxmlformats.org/presentationml/2006/ole">
            <p:oleObj spid="_x0000_s4098" name="方程式" r:id="rId3" imgW="1257120" imgH="203040" progId="Equation.3">
              <p:embed/>
            </p:oleObj>
          </a:graphicData>
        </a:graphic>
      </p:graphicFrame>
      <p:pic>
        <p:nvPicPr>
          <p:cNvPr id="14" name="Picture 2" descr="C:\Users\LiangLeon\Pictures\GARMIN\BinaryClassifier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4730" y="3377817"/>
            <a:ext cx="4276040" cy="3187554"/>
          </a:xfrm>
          <a:prstGeom prst="rect">
            <a:avLst/>
          </a:prstGeom>
          <a:noFill/>
        </p:spPr>
      </p:pic>
      <p:cxnSp>
        <p:nvCxnSpPr>
          <p:cNvPr id="16" name="直線接點 15"/>
          <p:cNvCxnSpPr/>
          <p:nvPr/>
        </p:nvCxnSpPr>
        <p:spPr>
          <a:xfrm flipH="1">
            <a:off x="3412068" y="3488267"/>
            <a:ext cx="1896532" cy="289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3543300"/>
            <a:ext cx="200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53200" y="3897696"/>
            <a:ext cx="1619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6891867" y="348403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951136" y="37719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1255728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As known as base classifier </a:t>
            </a: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Fast computation</a:t>
            </a:r>
          </a:p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Error rate is better than random guessing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1481667" y="4250278"/>
            <a:ext cx="58928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1498595" y="3987806"/>
            <a:ext cx="0" cy="28786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7374467" y="3987805"/>
            <a:ext cx="0" cy="28786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4368800" y="3970871"/>
            <a:ext cx="0" cy="28786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342142" y="42857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218014" y="42857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127677" y="42857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1/2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82850" y="39708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rate</a:t>
            </a:r>
            <a:endParaRPr lang="zh-TW" altLang="en-US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3846486" y="3358646"/>
            <a:ext cx="435023" cy="609598"/>
          </a:xfrm>
          <a:prstGeom prst="leftBrace">
            <a:avLst>
              <a:gd name="adj1" fmla="val 8333"/>
              <a:gd name="adj2" fmla="val 471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3258080" y="3076600"/>
            <a:ext cx="1374864" cy="24622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1645063" y="3307839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115923" y="3085061"/>
            <a:ext cx="1458733" cy="24622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24</a:t>
            </a:fld>
            <a:endParaRPr lang="en-US" dirty="0">
              <a:latin typeface="+mj-lt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99016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The important of diversity</a:t>
            </a:r>
            <a:endParaRPr lang="zh-TW" altLang="en-US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905" y="1524000"/>
            <a:ext cx="3657600" cy="3395133"/>
          </a:xfrm>
          <a:prstGeom prst="ellipse">
            <a:avLst/>
          </a:prstGeom>
          <a:noFill/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36110" y="1524000"/>
            <a:ext cx="3657600" cy="3395133"/>
          </a:xfrm>
          <a:prstGeom prst="ellipse">
            <a:avLst/>
          </a:prstGeom>
          <a:noFill/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426200" y="2353733"/>
            <a:ext cx="897467" cy="694267"/>
          </a:xfrm>
          <a:prstGeom prst="ellipse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036733" y="2417233"/>
            <a:ext cx="643466" cy="567267"/>
          </a:xfrm>
          <a:prstGeom prst="ellipse">
            <a:avLst/>
          </a:prstGeom>
          <a:noFill/>
          <a:ln w="12700">
            <a:solidFill>
              <a:schemeClr val="accent1">
                <a:shade val="95000"/>
                <a:satMod val="105000"/>
                <a:alpha val="82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843617" y="5359400"/>
          <a:ext cx="814388" cy="482600"/>
        </p:xfrm>
        <a:graphic>
          <a:graphicData uri="http://schemas.openxmlformats.org/presentationml/2006/ole">
            <p:oleObj spid="_x0000_s3074" name="方程式" r:id="rId3" imgW="342720" imgH="20304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984750" y="5405438"/>
          <a:ext cx="3890963" cy="419100"/>
        </p:xfrm>
        <a:graphic>
          <a:graphicData uri="http://schemas.openxmlformats.org/presentationml/2006/ole">
            <p:oleObj spid="_x0000_s3075" name="方程式" r:id="rId4" imgW="2234880" imgH="228600" progId="Equation.3">
              <p:embed/>
            </p:oleObj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59225" y="5353050"/>
          <a:ext cx="641068" cy="488950"/>
        </p:xfrm>
        <a:graphic>
          <a:graphicData uri="http://schemas.openxmlformats.org/presentationml/2006/ole">
            <p:oleObj spid="_x0000_s3076" name="方程式" r:id="rId5" imgW="126720" imgH="126720" progId="Equation.3">
              <p:embed/>
            </p:oleObj>
          </a:graphicData>
        </a:graphic>
      </p:graphicFrame>
      <p:sp>
        <p:nvSpPr>
          <p:cNvPr id="11" name="橢圓 10"/>
          <p:cNvSpPr/>
          <p:nvPr/>
        </p:nvSpPr>
        <p:spPr>
          <a:xfrm>
            <a:off x="6206066" y="2125133"/>
            <a:ext cx="795867" cy="575734"/>
          </a:xfrm>
          <a:prstGeom prst="ellipse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413013">
            <a:off x="6168394" y="2444422"/>
            <a:ext cx="549888" cy="223518"/>
          </a:xfrm>
          <a:prstGeom prst="ellipse">
            <a:avLst/>
          </a:prstGeom>
          <a:solidFill>
            <a:srgbClr val="FF0000">
              <a:alpha val="62000"/>
            </a:srgbClr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 rot="9177320">
            <a:off x="6399911" y="2387475"/>
            <a:ext cx="639196" cy="304949"/>
          </a:xfrm>
          <a:prstGeom prst="ellipse">
            <a:avLst/>
          </a:prstGeom>
          <a:solidFill>
            <a:srgbClr val="FF0000">
              <a:alpha val="62000"/>
            </a:srgbClr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 rot="5180568">
            <a:off x="6333374" y="2586389"/>
            <a:ext cx="452956" cy="240969"/>
          </a:xfrm>
          <a:prstGeom prst="ellipse">
            <a:avLst/>
          </a:prstGeom>
          <a:solidFill>
            <a:srgbClr val="FF0000">
              <a:alpha val="62000"/>
            </a:srgbClr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600199" y="2328333"/>
            <a:ext cx="270193" cy="27093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71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25</a:t>
            </a:fld>
            <a:endParaRPr lang="en-US" dirty="0">
              <a:latin typeface="+mj-lt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14905" y="1524000"/>
            <a:ext cx="3657600" cy="3395133"/>
          </a:xfrm>
          <a:prstGeom prst="ellipse">
            <a:avLst/>
          </a:prstGeom>
          <a:noFill/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36110" y="1524000"/>
            <a:ext cx="3657600" cy="3395133"/>
          </a:xfrm>
          <a:prstGeom prst="ellipse">
            <a:avLst/>
          </a:prstGeom>
          <a:noFill/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600199" y="2328333"/>
            <a:ext cx="270193" cy="27093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06066" y="2125133"/>
            <a:ext cx="795867" cy="575734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188200" y="3234265"/>
            <a:ext cx="897467" cy="694267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715000" y="3234266"/>
            <a:ext cx="643466" cy="567267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843617" y="5359400"/>
          <a:ext cx="814388" cy="482600"/>
        </p:xfrm>
        <a:graphic>
          <a:graphicData uri="http://schemas.openxmlformats.org/presentationml/2006/ole">
            <p:oleObj spid="_x0000_s2050" name="方程式" r:id="rId3" imgW="342720" imgH="20304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929188" y="5405438"/>
          <a:ext cx="4002087" cy="419100"/>
        </p:xfrm>
        <a:graphic>
          <a:graphicData uri="http://schemas.openxmlformats.org/presentationml/2006/ole">
            <p:oleObj spid="_x0000_s2051" name="方程式" r:id="rId4" imgW="2298600" imgH="228600" progId="Equation.3">
              <p:embed/>
            </p:oleObj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59225" y="5353050"/>
          <a:ext cx="641068" cy="488950"/>
        </p:xfrm>
        <a:graphic>
          <a:graphicData uri="http://schemas.openxmlformats.org/presentationml/2006/ole">
            <p:oleObj spid="_x0000_s2052" name="方程式" r:id="rId5" imgW="126720" imgH="1267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271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/>
          <p:cNvSpPr txBox="1"/>
          <p:nvPr/>
        </p:nvSpPr>
        <p:spPr>
          <a:xfrm>
            <a:off x="1168399" y="2853266"/>
            <a:ext cx="717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Two heads are better than one</a:t>
            </a:r>
            <a:endParaRPr lang="zh-TW" altLang="en-US" sz="3600" dirty="0"/>
          </a:p>
        </p:txBody>
      </p:sp>
      <p:sp>
        <p:nvSpPr>
          <p:cNvPr id="33" name="標題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9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873129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computers see a car?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85109" y="5329726"/>
            <a:ext cx="786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You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242979" y="5329726"/>
            <a:ext cx="152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Computer</a:t>
            </a:r>
            <a:endParaRPr lang="zh-TW" altLang="en-US" sz="20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1663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575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924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28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942633"/>
            <a:ext cx="8689622" cy="5650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Member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One person/project</a:t>
            </a:r>
          </a:p>
          <a:p>
            <a:pPr marL="1085850" lvl="1" indent="-342900">
              <a:buNone/>
            </a:pP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Source control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No source control</a:t>
            </a: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Code review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No code review</a:t>
            </a: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Test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Engineer test</a:t>
            </a: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+mj-lt"/>
              </a:rPr>
              <a:t>Release flow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Engineer </a:t>
            </a:r>
            <a:r>
              <a:rPr lang="en-US" altLang="zh-TW" sz="2000" dirty="0" smtClean="0">
                <a:latin typeface="+mj-lt"/>
              </a:rPr>
              <a:t>release</a:t>
            </a:r>
            <a:endParaRPr lang="en-US" altLang="zh-TW" sz="2000" b="1" dirty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693593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Development evolution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3</a:t>
            </a:fld>
            <a:endParaRPr lang="en-US" dirty="0">
              <a:latin typeface="+mj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537894" y="1308100"/>
            <a:ext cx="3530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multiple persons/project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928793" y="1295400"/>
            <a:ext cx="161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multiple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49399" y="2489200"/>
            <a:ext cx="1149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SVN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09192" y="2476500"/>
            <a:ext cx="98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Git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111500" y="3644900"/>
            <a:ext cx="173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Traceable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751685" y="3644900"/>
            <a:ext cx="1318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Gerrit</a:t>
            </a:r>
            <a:endParaRPr lang="zh-TW" altLang="en-US" sz="2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852583" y="4813300"/>
            <a:ext cx="97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QA</a:t>
            </a:r>
            <a:endParaRPr lang="zh-TW" altLang="en-US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52194" y="4800600"/>
            <a:ext cx="1763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SQE + QA</a:t>
            </a:r>
            <a:endParaRPr lang="zh-TW" altLang="en-US" sz="2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276600" y="5926327"/>
            <a:ext cx="1645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QA verify</a:t>
            </a:r>
            <a:endParaRPr lang="zh-TW" altLang="en-US" sz="2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851401" y="5913627"/>
            <a:ext cx="128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TD016</a:t>
            </a:r>
            <a:endParaRPr lang="zh-TW" altLang="en-US" sz="2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255785" y="1645166"/>
            <a:ext cx="1855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teams/project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89504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97583" y="1604530"/>
            <a:ext cx="4817774" cy="487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j-lt"/>
              </a:rPr>
              <a:t>Coding style - 001-00022-00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693593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Development evolution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4</a:t>
            </a:fld>
            <a:endParaRPr lang="en-US" dirty="0">
              <a:latin typeface="+mj-lt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474564" y="1414598"/>
            <a:ext cx="8212344" cy="5218173"/>
            <a:chOff x="435483" y="1474309"/>
            <a:chExt cx="8212344" cy="521817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83" y="1476674"/>
              <a:ext cx="4069281" cy="521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6470" y="1474309"/>
              <a:ext cx="3941357" cy="5052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4436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14878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  <a:sym typeface="Gill Sans Light"/>
              </a:rPr>
              <a:t>Software Configuration Management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5</a:t>
            </a:fld>
            <a:endParaRPr lang="en-US" dirty="0">
              <a:latin typeface="+mj-lt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29177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414141"/>
                </a:solidFill>
                <a:latin typeface="+mj-lt"/>
                <a:sym typeface="Gill Sans Light"/>
              </a:rPr>
              <a:t>Garmin use </a:t>
            </a:r>
            <a:r>
              <a:rPr lang="en-US" altLang="zh-TW" sz="2400" dirty="0" err="1">
                <a:solidFill>
                  <a:srgbClr val="414141"/>
                </a:solidFill>
                <a:latin typeface="+mj-lt"/>
                <a:sym typeface="Gill Sans Light"/>
              </a:rPr>
              <a:t>git</a:t>
            </a:r>
            <a:r>
              <a:rPr lang="en-US" altLang="zh-TW" sz="2400" dirty="0">
                <a:solidFill>
                  <a:srgbClr val="414141"/>
                </a:solidFill>
                <a:latin typeface="+mj-lt"/>
                <a:sym typeface="Gill Sans Light"/>
              </a:rPr>
              <a:t> as an SCM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414141"/>
                </a:solidFill>
                <a:latin typeface="+mj-lt"/>
                <a:sym typeface="Gill Sans Light"/>
              </a:rPr>
              <a:t>Branch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800" dirty="0">
                <a:solidFill>
                  <a:srgbClr val="414141"/>
                </a:solidFill>
                <a:latin typeface="+mj-lt"/>
                <a:sym typeface="Gill Sans Light"/>
              </a:rPr>
              <a:t>New feature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800" dirty="0">
                <a:solidFill>
                  <a:srgbClr val="414141"/>
                </a:solidFill>
                <a:latin typeface="+mj-lt"/>
                <a:sym typeface="Gill Sans Light"/>
              </a:rPr>
              <a:t>New project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414141"/>
                </a:solidFill>
                <a:latin typeface="+mj-lt"/>
                <a:sym typeface="Gill Sans Light"/>
              </a:rPr>
              <a:t>Tag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800" dirty="0">
                <a:solidFill>
                  <a:srgbClr val="414141"/>
                </a:solidFill>
                <a:latin typeface="+mj-lt"/>
                <a:sym typeface="Gill Sans Light"/>
              </a:rPr>
              <a:t>Release SW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414141"/>
                </a:solidFill>
                <a:latin typeface="+mj-lt"/>
                <a:sym typeface="Gill Sans Light"/>
              </a:rPr>
              <a:t>Commit log</a:t>
            </a:r>
            <a:endParaRPr lang="en-US" altLang="zh-TW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800" dirty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7249" y="2752401"/>
            <a:ext cx="5912186" cy="349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/>
          <p:cNvCxnSpPr/>
          <p:nvPr/>
        </p:nvCxnSpPr>
        <p:spPr bwMode="auto">
          <a:xfrm>
            <a:off x="2716306" y="2132856"/>
            <a:ext cx="1356930" cy="720080"/>
          </a:xfrm>
          <a:prstGeom prst="straightConnector1">
            <a:avLst/>
          </a:prstGeom>
          <a:solidFill>
            <a:srgbClr val="6C747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" name="群組 7"/>
          <p:cNvGrpSpPr/>
          <p:nvPr/>
        </p:nvGrpSpPr>
        <p:grpSpPr>
          <a:xfrm>
            <a:off x="2716306" y="2433918"/>
            <a:ext cx="2742385" cy="1284204"/>
            <a:chOff x="2662518" y="2433918"/>
            <a:chExt cx="2742385" cy="1284204"/>
          </a:xfrm>
        </p:grpSpPr>
        <p:cxnSp>
          <p:nvCxnSpPr>
            <p:cNvPr id="9" name="直線單箭頭接點 8"/>
            <p:cNvCxnSpPr/>
            <p:nvPr/>
          </p:nvCxnSpPr>
          <p:spPr bwMode="auto">
            <a:xfrm>
              <a:off x="2662518" y="2433918"/>
              <a:ext cx="2742385" cy="1284204"/>
            </a:xfrm>
            <a:prstGeom prst="straightConnector1">
              <a:avLst/>
            </a:prstGeom>
            <a:solidFill>
              <a:srgbClr val="6C7472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直線單箭頭接點 9"/>
            <p:cNvCxnSpPr/>
            <p:nvPr/>
          </p:nvCxnSpPr>
          <p:spPr bwMode="auto">
            <a:xfrm>
              <a:off x="2662518" y="2433918"/>
              <a:ext cx="1093694" cy="1139098"/>
            </a:xfrm>
            <a:prstGeom prst="straightConnector1">
              <a:avLst/>
            </a:prstGeom>
            <a:solidFill>
              <a:srgbClr val="6C7472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1" name="直線單箭頭接點 10"/>
          <p:cNvCxnSpPr/>
          <p:nvPr/>
        </p:nvCxnSpPr>
        <p:spPr bwMode="auto">
          <a:xfrm>
            <a:off x="2716306" y="3214255"/>
            <a:ext cx="1232239" cy="1551709"/>
          </a:xfrm>
          <a:prstGeom prst="straightConnector1">
            <a:avLst/>
          </a:prstGeom>
          <a:solidFill>
            <a:srgbClr val="6C747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群組 11"/>
          <p:cNvGrpSpPr/>
          <p:nvPr/>
        </p:nvGrpSpPr>
        <p:grpSpPr>
          <a:xfrm>
            <a:off x="2286000" y="2752400"/>
            <a:ext cx="6773809" cy="3496019"/>
            <a:chOff x="2232212" y="2752400"/>
            <a:chExt cx="6773809" cy="3496019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4186" y="2752400"/>
              <a:ext cx="6111835" cy="3496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直線單箭頭接點 13"/>
            <p:cNvCxnSpPr/>
            <p:nvPr/>
          </p:nvCxnSpPr>
          <p:spPr bwMode="auto">
            <a:xfrm>
              <a:off x="2232212" y="3573016"/>
              <a:ext cx="1662545" cy="0"/>
            </a:xfrm>
            <a:prstGeom prst="straightConnector1">
              <a:avLst/>
            </a:prstGeom>
            <a:solidFill>
              <a:srgbClr val="6C7472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54441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14878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  <a:sym typeface="Gill Sans Light"/>
              </a:rPr>
              <a:t>Software Configuration Management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6</a:t>
            </a:fld>
            <a:endParaRPr lang="en-US" dirty="0">
              <a:latin typeface="+mj-lt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26345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+mj-lt"/>
                <a:sym typeface="Gill Sans Light"/>
              </a:rPr>
              <a:t>Code reuse - submodule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  <a:sym typeface="Gill Sans Light"/>
              </a:rPr>
              <a:t>ADAS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latin typeface="+mj-lt"/>
                <a:sym typeface="Gill Sans Light"/>
              </a:rPr>
              <a:t>Ti</a:t>
            </a:r>
            <a:r>
              <a:rPr lang="en-US" altLang="zh-TW" sz="1800" dirty="0">
                <a:latin typeface="+mj-lt"/>
                <a:sym typeface="Gill Sans Light"/>
              </a:rPr>
              <a:t>-shared-UART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  <a:sym typeface="Gill Sans Light"/>
              </a:rPr>
              <a:t>Garmin-includes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latin typeface="+mj-lt"/>
              </a:rPr>
              <a:t>Nonvol-fm</a:t>
            </a:r>
            <a:endParaRPr lang="en-US" altLang="zh-TW" sz="18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Tech-log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Utilities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…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52736"/>
            <a:ext cx="4896544" cy="490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031776"/>
            <a:ext cx="5610202" cy="487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025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14878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  <a:sym typeface="Gill Sans Light"/>
              </a:rPr>
              <a:t>Software Configuration Management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7</a:t>
            </a:fld>
            <a:endParaRPr lang="en-US" dirty="0">
              <a:latin typeface="+mj-lt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13295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414141"/>
                </a:solidFill>
                <a:latin typeface="+mj-lt"/>
                <a:sym typeface="Gill Sans Light"/>
              </a:rPr>
              <a:t>Gerrit</a:t>
            </a:r>
            <a:r>
              <a:rPr lang="en-US" altLang="zh-TW" sz="2400" dirty="0">
                <a:solidFill>
                  <a:srgbClr val="414141"/>
                </a:solidFill>
                <a:latin typeface="+mj-lt"/>
                <a:sym typeface="Gill Sans Light"/>
              </a:rPr>
              <a:t> and code </a:t>
            </a:r>
            <a:r>
              <a:rPr lang="en-US" altLang="zh-TW" sz="2400" dirty="0" smtClean="0">
                <a:solidFill>
                  <a:srgbClr val="414141"/>
                </a:solidFill>
                <a:latin typeface="+mj-lt"/>
                <a:sym typeface="Gill Sans Light"/>
              </a:rPr>
              <a:t>review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414141"/>
                </a:solidFill>
                <a:latin typeface="+mj-lt"/>
                <a:sym typeface="Gill Sans Light"/>
              </a:rPr>
              <a:t>Jenkins</a:t>
            </a:r>
            <a:endParaRPr lang="en-US" altLang="zh-TW" sz="2000" dirty="0">
              <a:solidFill>
                <a:srgbClr val="414141"/>
              </a:solidFill>
              <a:latin typeface="+mj-lt"/>
              <a:sym typeface="Gill Sans Light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600" dirty="0">
                <a:solidFill>
                  <a:srgbClr val="414141"/>
                </a:solidFill>
                <a:latin typeface="+mj-lt"/>
                <a:sym typeface="Gill Sans Light"/>
              </a:rPr>
              <a:t>Default reviewer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600" dirty="0">
                <a:solidFill>
                  <a:srgbClr val="414141"/>
                </a:solidFill>
                <a:latin typeface="+mj-lt"/>
                <a:sym typeface="Gill Sans Light"/>
              </a:rPr>
              <a:t>Build verification</a:t>
            </a:r>
            <a:endParaRPr lang="zh-TW" altLang="en-US" sz="1600" dirty="0">
              <a:latin typeface="+mj-lt"/>
            </a:endParaRPr>
          </a:p>
        </p:txBody>
      </p:sp>
      <p:cxnSp>
        <p:nvCxnSpPr>
          <p:cNvPr id="6" name="肘形接點 5"/>
          <p:cNvCxnSpPr>
            <a:stCxn id="26" idx="2"/>
          </p:cNvCxnSpPr>
          <p:nvPr/>
        </p:nvCxnSpPr>
        <p:spPr bwMode="auto">
          <a:xfrm>
            <a:off x="5638328" y="2158008"/>
            <a:ext cx="914400" cy="914400"/>
          </a:xfrm>
          <a:prstGeom prst="bentConnector3">
            <a:avLst/>
          </a:prstGeom>
          <a:solidFill>
            <a:srgbClr val="6C7472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" name="群組 6"/>
          <p:cNvGrpSpPr/>
          <p:nvPr/>
        </p:nvGrpSpPr>
        <p:grpSpPr>
          <a:xfrm>
            <a:off x="4296668" y="1631384"/>
            <a:ext cx="3947740" cy="946220"/>
            <a:chOff x="6600924" y="1812818"/>
            <a:chExt cx="3947740" cy="946220"/>
          </a:xfrm>
          <a:solidFill>
            <a:schemeClr val="tx2"/>
          </a:solidFill>
        </p:grpSpPr>
        <p:sp>
          <p:nvSpPr>
            <p:cNvPr id="8" name="文字方塊 7"/>
            <p:cNvSpPr txBox="1"/>
            <p:nvPr/>
          </p:nvSpPr>
          <p:spPr>
            <a:xfrm>
              <a:off x="6948264" y="2482039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Fail</a:t>
              </a:r>
              <a:endParaRPr lang="zh-TW" altLang="en-US" sz="1200" dirty="0">
                <a:latin typeface="+mj-lt"/>
              </a:endParaRPr>
            </a:p>
          </p:txBody>
        </p:sp>
        <p:cxnSp>
          <p:nvCxnSpPr>
            <p:cNvPr id="9" name="肘形接點 8"/>
            <p:cNvCxnSpPr>
              <a:stCxn id="26" idx="2"/>
            </p:cNvCxnSpPr>
            <p:nvPr/>
          </p:nvCxnSpPr>
          <p:spPr bwMode="auto">
            <a:xfrm rot="5400000">
              <a:off x="7094542" y="1845844"/>
              <a:ext cx="354424" cy="1341660"/>
            </a:xfrm>
            <a:prstGeom prst="bentConnector2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線單箭頭接點 9"/>
            <p:cNvCxnSpPr/>
            <p:nvPr/>
          </p:nvCxnSpPr>
          <p:spPr bwMode="auto">
            <a:xfrm flipV="1">
              <a:off x="6600924" y="2314972"/>
              <a:ext cx="0" cy="396054"/>
            </a:xfrm>
            <a:prstGeom prst="straightConnector1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線單箭頭接點 10"/>
            <p:cNvCxnSpPr/>
            <p:nvPr/>
          </p:nvCxnSpPr>
          <p:spPr bwMode="auto">
            <a:xfrm>
              <a:off x="8460432" y="2128664"/>
              <a:ext cx="576064" cy="0"/>
            </a:xfrm>
            <a:prstGeom prst="straightConnector1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圓角矩形 11"/>
            <p:cNvSpPr/>
            <p:nvPr/>
          </p:nvSpPr>
          <p:spPr bwMode="auto">
            <a:xfrm>
              <a:off x="9036496" y="1844824"/>
              <a:ext cx="1512168" cy="633787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rPr>
                <a:t>Project leader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rPr>
                <a:t>Submit code</a:t>
              </a:r>
              <a:endPara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8475672" y="1812818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Pass</a:t>
              </a:r>
              <a:endParaRPr lang="zh-TW" altLang="en-US" sz="1200" dirty="0">
                <a:latin typeface="+mj-lt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958022" y="2996952"/>
            <a:ext cx="3350282" cy="2664296"/>
            <a:chOff x="3453966" y="2636912"/>
            <a:chExt cx="3350282" cy="2664296"/>
          </a:xfrm>
        </p:grpSpPr>
        <p:sp>
          <p:nvSpPr>
            <p:cNvPr id="15" name="笑臉 14"/>
            <p:cNvSpPr/>
            <p:nvPr/>
          </p:nvSpPr>
          <p:spPr bwMode="auto">
            <a:xfrm>
              <a:off x="5801568" y="4758184"/>
              <a:ext cx="720080" cy="543024"/>
            </a:xfrm>
            <a:prstGeom prst="smileyFace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流程圖: 磁碟 15"/>
            <p:cNvSpPr/>
            <p:nvPr/>
          </p:nvSpPr>
          <p:spPr bwMode="auto">
            <a:xfrm>
              <a:off x="5698728" y="2636912"/>
              <a:ext cx="936104" cy="1010555"/>
            </a:xfrm>
            <a:prstGeom prst="flowChartMagneticDisk">
              <a:avLst/>
            </a:prstGeom>
            <a:solidFill>
              <a:srgbClr val="00206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rPr>
                <a:t>Git</a:t>
              </a:r>
              <a:endParaRPr kumimoji="0" lang="zh-TW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7" name="橢圓 16"/>
            <p:cNvSpPr/>
            <p:nvPr/>
          </p:nvSpPr>
          <p:spPr bwMode="auto">
            <a:xfrm>
              <a:off x="3453966" y="2681707"/>
              <a:ext cx="1368152" cy="938114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rPr>
                <a:t>Gerrit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8" name="向上箭號 17"/>
            <p:cNvSpPr/>
            <p:nvPr/>
          </p:nvSpPr>
          <p:spPr bwMode="auto">
            <a:xfrm>
              <a:off x="5940152" y="3764669"/>
              <a:ext cx="432048" cy="888467"/>
            </a:xfrm>
            <a:prstGeom prst="upArrow">
              <a:avLst/>
            </a:prstGeom>
            <a:solidFill>
              <a:schemeClr val="tx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9" name="乘號 18"/>
            <p:cNvSpPr/>
            <p:nvPr/>
          </p:nvSpPr>
          <p:spPr bwMode="auto">
            <a:xfrm>
              <a:off x="5508104" y="3861048"/>
              <a:ext cx="1296144" cy="669776"/>
            </a:xfrm>
            <a:prstGeom prst="mathMultiply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20" name="上彎箭號 19"/>
            <p:cNvSpPr/>
            <p:nvPr/>
          </p:nvSpPr>
          <p:spPr bwMode="auto">
            <a:xfrm flipH="1">
              <a:off x="3851920" y="3764669"/>
              <a:ext cx="1656184" cy="1392523"/>
            </a:xfrm>
            <a:prstGeom prst="bentUp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21" name="燕尾形向右箭號 20"/>
            <p:cNvSpPr/>
            <p:nvPr/>
          </p:nvSpPr>
          <p:spPr bwMode="auto">
            <a:xfrm>
              <a:off x="4822118" y="2870621"/>
              <a:ext cx="876610" cy="655539"/>
            </a:xfrm>
            <a:prstGeom prst="notched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722004" y="1653952"/>
            <a:ext cx="6170476" cy="4464496"/>
            <a:chOff x="2555776" y="1700808"/>
            <a:chExt cx="6170476" cy="4464496"/>
          </a:xfrm>
          <a:solidFill>
            <a:schemeClr val="tx2"/>
          </a:solidFill>
        </p:grpSpPr>
        <p:grpSp>
          <p:nvGrpSpPr>
            <p:cNvPr id="23" name="群組 22"/>
            <p:cNvGrpSpPr/>
            <p:nvPr/>
          </p:nvGrpSpPr>
          <p:grpSpPr>
            <a:xfrm>
              <a:off x="3419872" y="1700808"/>
              <a:ext cx="2592288" cy="504076"/>
              <a:chOff x="3419872" y="1700808"/>
              <a:chExt cx="2592288" cy="504076"/>
            </a:xfrm>
            <a:grpFill/>
          </p:grpSpPr>
          <p:sp>
            <p:nvSpPr>
              <p:cNvPr id="25" name="圓角矩形 24"/>
              <p:cNvSpPr/>
              <p:nvPr/>
            </p:nvSpPr>
            <p:spPr bwMode="auto">
              <a:xfrm>
                <a:off x="3419872" y="1700808"/>
                <a:ext cx="1080120" cy="504056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Commit code</a:t>
                </a:r>
                <a:endParaRPr kumimoji="0" lang="zh-TW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26" name="圓角矩形 25"/>
              <p:cNvSpPr/>
              <p:nvPr/>
            </p:nvSpPr>
            <p:spPr bwMode="auto">
              <a:xfrm>
                <a:off x="4932040" y="1700828"/>
                <a:ext cx="1080120" cy="504056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Review code</a:t>
                </a:r>
                <a:endParaRPr kumimoji="0" lang="zh-TW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27" name="直線單箭頭接點 26"/>
              <p:cNvCxnSpPr>
                <a:stCxn id="25" idx="3"/>
                <a:endCxn id="26" idx="1"/>
              </p:cNvCxnSpPr>
              <p:nvPr/>
            </p:nvCxnSpPr>
            <p:spPr bwMode="auto">
              <a:xfrm>
                <a:off x="4499992" y="1952836"/>
                <a:ext cx="432048" cy="2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971511"/>
              <a:ext cx="6170476" cy="319379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8508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Multi-media team</a:t>
            </a: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282950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Current process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8</a:t>
            </a:fld>
            <a:endParaRPr lang="en-US" dirty="0">
              <a:latin typeface="+mj-lt"/>
            </a:endParaRPr>
          </a:p>
        </p:txBody>
      </p:sp>
      <p:grpSp>
        <p:nvGrpSpPr>
          <p:cNvPr id="64" name="群組 63"/>
          <p:cNvGrpSpPr/>
          <p:nvPr/>
        </p:nvGrpSpPr>
        <p:grpSpPr>
          <a:xfrm>
            <a:off x="459468" y="1431494"/>
            <a:ext cx="8352928" cy="5114416"/>
            <a:chOff x="459468" y="1367994"/>
            <a:chExt cx="8352928" cy="5114416"/>
          </a:xfrm>
        </p:grpSpPr>
        <p:grpSp>
          <p:nvGrpSpPr>
            <p:cNvPr id="5" name="群組 4"/>
            <p:cNvGrpSpPr/>
            <p:nvPr/>
          </p:nvGrpSpPr>
          <p:grpSpPr>
            <a:xfrm>
              <a:off x="459468" y="1367994"/>
              <a:ext cx="8352928" cy="5114416"/>
              <a:chOff x="179512" y="1340768"/>
              <a:chExt cx="8352928" cy="5114416"/>
            </a:xfrm>
          </p:grpSpPr>
          <p:sp>
            <p:nvSpPr>
              <p:cNvPr id="6" name="流程圖: 磁碟 5"/>
              <p:cNvSpPr/>
              <p:nvPr/>
            </p:nvSpPr>
            <p:spPr bwMode="auto">
              <a:xfrm>
                <a:off x="1506972" y="4071770"/>
                <a:ext cx="936104" cy="1080120"/>
              </a:xfrm>
              <a:prstGeom prst="flowChartMagneticDisk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err="1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Jira</a:t>
                </a:r>
                <a:endParaRPr kumimoji="0" lang="en-US" altLang="zh-TW" sz="1400" b="1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Feature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Pool</a:t>
                </a:r>
                <a:endParaRPr kumimoji="0" lang="zh-TW" altLang="en-US" sz="14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7" name="直線單箭頭接點 6"/>
              <p:cNvCxnSpPr>
                <a:stCxn id="6" idx="4"/>
                <a:endCxn id="15" idx="2"/>
              </p:cNvCxnSpPr>
              <p:nvPr/>
            </p:nvCxnSpPr>
            <p:spPr bwMode="auto">
              <a:xfrm flipV="1">
                <a:off x="2443076" y="3125062"/>
                <a:ext cx="1394780" cy="1486768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" name="流程圖: 文件 7"/>
              <p:cNvSpPr/>
              <p:nvPr/>
            </p:nvSpPr>
            <p:spPr bwMode="auto">
              <a:xfrm>
                <a:off x="3774356" y="4383106"/>
                <a:ext cx="1341524" cy="756084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QA test plan</a:t>
                </a:r>
                <a:endParaRPr kumimoji="0" lang="zh-TW" altLang="en-US" sz="1400" b="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9" name="流程圖: 磁碟 8"/>
              <p:cNvSpPr/>
              <p:nvPr/>
            </p:nvSpPr>
            <p:spPr bwMode="auto">
              <a:xfrm>
                <a:off x="3966704" y="5576540"/>
                <a:ext cx="956828" cy="878644"/>
              </a:xfrm>
              <a:prstGeom prst="flowChartMagneticDisk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Quality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Center</a:t>
                </a:r>
                <a:endParaRPr kumimoji="0" lang="zh-TW" altLang="en-US" sz="14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10" name="直線單箭頭接點 9"/>
              <p:cNvCxnSpPr>
                <a:stCxn id="9" idx="1"/>
                <a:endCxn id="8" idx="2"/>
              </p:cNvCxnSpPr>
              <p:nvPr/>
            </p:nvCxnSpPr>
            <p:spPr bwMode="auto">
              <a:xfrm flipV="1">
                <a:off x="4445118" y="5089204"/>
                <a:ext cx="0" cy="487336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1" name="向右箭號 10"/>
              <p:cNvSpPr/>
              <p:nvPr/>
            </p:nvSpPr>
            <p:spPr bwMode="auto">
              <a:xfrm flipH="1">
                <a:off x="5169018" y="4437112"/>
                <a:ext cx="703503" cy="432048"/>
              </a:xfrm>
              <a:prstGeom prst="rightArrow">
                <a:avLst/>
              </a:prstGeom>
              <a:solidFill>
                <a:srgbClr val="6C747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12" name="流程圖: 文件 11"/>
              <p:cNvSpPr/>
              <p:nvPr/>
            </p:nvSpPr>
            <p:spPr bwMode="auto">
              <a:xfrm>
                <a:off x="5856442" y="2762926"/>
                <a:ext cx="1341524" cy="756084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SQE verify</a:t>
                </a:r>
                <a:endParaRPr kumimoji="0" lang="zh-TW" altLang="en-US" sz="1400" b="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13" name="圓角矩形 12"/>
              <p:cNvSpPr/>
              <p:nvPr/>
            </p:nvSpPr>
            <p:spPr bwMode="auto">
              <a:xfrm>
                <a:off x="1182936" y="2584258"/>
                <a:ext cx="1584176" cy="108012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PM</a:t>
                </a:r>
                <a:endParaRPr kumimoji="0" lang="en-US" altLang="zh-TW" sz="1200" i="0" u="none" strike="noStrike" cap="none" normalizeH="0" baseline="0" dirty="0" smtClean="0">
                  <a:ln>
                    <a:noFill/>
                  </a:ln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MKT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Boss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SW engineer</a:t>
                </a:r>
                <a:endParaRPr kumimoji="0" lang="zh-TW" altLang="en-US" sz="120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14" name="直線單箭頭接點 13"/>
              <p:cNvCxnSpPr>
                <a:stCxn id="13" idx="2"/>
                <a:endCxn id="6" idx="1"/>
              </p:cNvCxnSpPr>
              <p:nvPr/>
            </p:nvCxnSpPr>
            <p:spPr bwMode="auto">
              <a:xfrm>
                <a:off x="1975024" y="3664378"/>
                <a:ext cx="0" cy="407392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5" name="流程圖: 磁碟 14"/>
              <p:cNvSpPr/>
              <p:nvPr/>
            </p:nvSpPr>
            <p:spPr bwMode="auto">
              <a:xfrm>
                <a:off x="3837856" y="2585002"/>
                <a:ext cx="1094184" cy="1080120"/>
              </a:xfrm>
              <a:prstGeom prst="flowChartMagneticDisk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1" i="0" u="none" strike="noStrike" cap="none" normalizeH="0" baseline="0" dirty="0" err="1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Jira</a:t>
                </a:r>
                <a:endParaRPr kumimoji="0" lang="en-US" altLang="zh-TW" sz="1600" b="1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600" b="1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Project</a:t>
                </a:r>
                <a:endParaRPr kumimoji="0" lang="zh-TW" altLang="en-US" sz="16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16" name="直線單箭頭接點 15"/>
              <p:cNvCxnSpPr>
                <a:stCxn id="13" idx="3"/>
                <a:endCxn id="15" idx="2"/>
              </p:cNvCxnSpPr>
              <p:nvPr/>
            </p:nvCxnSpPr>
            <p:spPr bwMode="auto">
              <a:xfrm>
                <a:off x="2767112" y="3124318"/>
                <a:ext cx="1070744" cy="744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7" name="剪去單一角落矩形 16"/>
              <p:cNvSpPr/>
              <p:nvPr/>
            </p:nvSpPr>
            <p:spPr bwMode="auto">
              <a:xfrm>
                <a:off x="5897860" y="4282016"/>
                <a:ext cx="1296144" cy="816744"/>
              </a:xfrm>
              <a:prstGeom prst="snip1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0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SW</a:t>
                </a:r>
                <a:endParaRPr kumimoji="0" lang="zh-TW" altLang="en-US" sz="2000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18" name="圓角矩形 17"/>
              <p:cNvSpPr/>
              <p:nvPr/>
            </p:nvSpPr>
            <p:spPr bwMode="auto">
              <a:xfrm>
                <a:off x="2195736" y="1443478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EE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</p:txBody>
          </p:sp>
          <p:cxnSp>
            <p:nvCxnSpPr>
              <p:cNvPr id="19" name="直線單箭頭接點 18"/>
              <p:cNvCxnSpPr>
                <a:stCxn id="18" idx="2"/>
                <a:endCxn id="15" idx="1"/>
              </p:cNvCxnSpPr>
              <p:nvPr/>
            </p:nvCxnSpPr>
            <p:spPr bwMode="auto">
              <a:xfrm>
                <a:off x="2987824" y="1983538"/>
                <a:ext cx="1397124" cy="601464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0" name="圓角矩形 19"/>
              <p:cNvSpPr/>
              <p:nvPr/>
            </p:nvSpPr>
            <p:spPr bwMode="auto">
              <a:xfrm>
                <a:off x="3995936" y="1407474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Optical/SW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</p:txBody>
          </p:sp>
          <p:cxnSp>
            <p:nvCxnSpPr>
              <p:cNvPr id="21" name="直線單箭頭接點 20"/>
              <p:cNvCxnSpPr>
                <a:stCxn id="20" idx="2"/>
                <a:endCxn id="15" idx="1"/>
              </p:cNvCxnSpPr>
              <p:nvPr/>
            </p:nvCxnSpPr>
            <p:spPr bwMode="auto">
              <a:xfrm flipH="1">
                <a:off x="4384948" y="1947534"/>
                <a:ext cx="403076" cy="637468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" name="流程圖: 多重文件 21"/>
              <p:cNvSpPr/>
              <p:nvPr/>
            </p:nvSpPr>
            <p:spPr bwMode="auto">
              <a:xfrm>
                <a:off x="179512" y="1340768"/>
                <a:ext cx="1800200" cy="1146826"/>
              </a:xfrm>
              <a:prstGeom prst="flowChartMultidocumen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Confluence</a:t>
                </a:r>
                <a:endParaRPr kumimoji="0" lang="zh-TW" altLang="en-US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23" name="向下箭號 22"/>
              <p:cNvSpPr/>
              <p:nvPr/>
            </p:nvSpPr>
            <p:spPr bwMode="auto">
              <a:xfrm flipV="1">
                <a:off x="4190994" y="3664378"/>
                <a:ext cx="432048" cy="617638"/>
              </a:xfrm>
              <a:prstGeom prst="downArrow">
                <a:avLst/>
              </a:prstGeom>
              <a:solidFill>
                <a:srgbClr val="6C747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25" name="直線單箭頭接點 24"/>
              <p:cNvCxnSpPr>
                <a:stCxn id="27" idx="2"/>
                <a:endCxn id="15" idx="1"/>
              </p:cNvCxnSpPr>
              <p:nvPr/>
            </p:nvCxnSpPr>
            <p:spPr bwMode="auto">
              <a:xfrm flipH="1">
                <a:off x="4384948" y="1952836"/>
                <a:ext cx="2195774" cy="632166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6" name="向右箭號 25"/>
              <p:cNvSpPr/>
              <p:nvPr/>
            </p:nvSpPr>
            <p:spPr bwMode="auto">
              <a:xfrm flipH="1">
                <a:off x="4952994" y="2924944"/>
                <a:ext cx="842673" cy="432048"/>
              </a:xfrm>
              <a:prstGeom prst="rightArrow">
                <a:avLst/>
              </a:prstGeom>
              <a:solidFill>
                <a:srgbClr val="6C747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27" name="圓角矩形 26"/>
              <p:cNvSpPr/>
              <p:nvPr/>
            </p:nvSpPr>
            <p:spPr bwMode="auto">
              <a:xfrm>
                <a:off x="5788634" y="1412776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VOC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Production Line</a:t>
                </a:r>
              </a:p>
            </p:txBody>
          </p:sp>
          <p:sp>
            <p:nvSpPr>
              <p:cNvPr id="28" name="流程圖: 磁碟 27"/>
              <p:cNvSpPr/>
              <p:nvPr/>
            </p:nvSpPr>
            <p:spPr bwMode="auto">
              <a:xfrm>
                <a:off x="7668344" y="1407474"/>
                <a:ext cx="864096" cy="1080120"/>
              </a:xfrm>
              <a:prstGeom prst="flowChartMagneticDisk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err="1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Jira</a:t>
                </a:r>
                <a:endParaRPr kumimoji="0" lang="en-US" altLang="zh-TW" sz="1400" b="1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UX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project</a:t>
                </a:r>
                <a:endParaRPr kumimoji="0" lang="zh-TW" altLang="en-US" sz="14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29" name="直線單箭頭接點 28"/>
              <p:cNvCxnSpPr>
                <a:stCxn id="28" idx="2"/>
                <a:endCxn id="15" idx="1"/>
              </p:cNvCxnSpPr>
              <p:nvPr/>
            </p:nvCxnSpPr>
            <p:spPr bwMode="auto">
              <a:xfrm flipH="1">
                <a:off x="4384948" y="1947534"/>
                <a:ext cx="3283396" cy="637468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63" name="直線單箭頭接點 62"/>
            <p:cNvCxnSpPr/>
            <p:nvPr/>
          </p:nvCxnSpPr>
          <p:spPr>
            <a:xfrm>
              <a:off x="5211996" y="3546236"/>
              <a:ext cx="924402" cy="763006"/>
            </a:xfrm>
            <a:prstGeom prst="straightConnector1">
              <a:avLst/>
            </a:prstGeom>
            <a:ln w="76200"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向下箭號 60"/>
            <p:cNvSpPr/>
            <p:nvPr/>
          </p:nvSpPr>
          <p:spPr bwMode="auto">
            <a:xfrm flipV="1">
              <a:off x="6591136" y="3623980"/>
              <a:ext cx="432048" cy="617638"/>
            </a:xfrm>
            <a:prstGeom prst="downArrow">
              <a:avLst/>
            </a:prstGeom>
            <a:solidFill>
              <a:srgbClr val="6C747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12999" y="1416698"/>
            <a:ext cx="8399397" cy="3047640"/>
            <a:chOff x="403134" y="1351582"/>
            <a:chExt cx="8399397" cy="3047640"/>
          </a:xfrm>
        </p:grpSpPr>
        <p:grpSp>
          <p:nvGrpSpPr>
            <p:cNvPr id="31" name="群組 30"/>
            <p:cNvGrpSpPr/>
            <p:nvPr/>
          </p:nvGrpSpPr>
          <p:grpSpPr>
            <a:xfrm>
              <a:off x="403134" y="1351582"/>
              <a:ext cx="8399397" cy="3047640"/>
              <a:chOff x="323528" y="1916832"/>
              <a:chExt cx="8399397" cy="3047640"/>
            </a:xfrm>
          </p:grpSpPr>
          <p:sp>
            <p:nvSpPr>
              <p:cNvPr id="32" name="圓角矩形 31"/>
              <p:cNvSpPr/>
              <p:nvPr/>
            </p:nvSpPr>
            <p:spPr bwMode="auto">
              <a:xfrm>
                <a:off x="2411760" y="2336180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EE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</p:txBody>
          </p:sp>
          <p:sp>
            <p:nvSpPr>
              <p:cNvPr id="33" name="圓角矩形 32"/>
              <p:cNvSpPr/>
              <p:nvPr/>
            </p:nvSpPr>
            <p:spPr bwMode="auto">
              <a:xfrm>
                <a:off x="4211960" y="2300176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Optical/SW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</p:txBody>
          </p:sp>
          <p:sp>
            <p:nvSpPr>
              <p:cNvPr id="34" name="圓角矩形 33"/>
              <p:cNvSpPr/>
              <p:nvPr/>
            </p:nvSpPr>
            <p:spPr bwMode="auto">
              <a:xfrm>
                <a:off x="6004658" y="2305478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VOC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Production Line</a:t>
                </a: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323528" y="1916832"/>
                <a:ext cx="8399397" cy="30476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600" dirty="0">
                  <a:solidFill>
                    <a:srgbClr val="414141"/>
                  </a:solidFill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600" dirty="0">
                  <a:solidFill>
                    <a:srgbClr val="414141"/>
                  </a:solidFill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600" dirty="0">
                  <a:solidFill>
                    <a:srgbClr val="414141"/>
                  </a:solidFill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285750" marR="0" indent="-28575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Follow ENG – 100 on new project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lang="en-US" altLang="zh-TW" sz="1600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Top level design review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Detail design review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lang="en-US" altLang="zh-TW" sz="1600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Factory prototype design review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Pilot run design review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lang="en-US" altLang="zh-TW" sz="1600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Product validation review</a:t>
                </a: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grpSp>
            <p:nvGrpSpPr>
              <p:cNvPr id="36" name="群組 35"/>
              <p:cNvGrpSpPr/>
              <p:nvPr/>
            </p:nvGrpSpPr>
            <p:grpSpPr>
              <a:xfrm>
                <a:off x="442005" y="2173951"/>
                <a:ext cx="8280920" cy="1149361"/>
                <a:chOff x="467544" y="2514827"/>
                <a:chExt cx="8280920" cy="1149361"/>
              </a:xfrm>
            </p:grpSpPr>
            <p:cxnSp>
              <p:nvCxnSpPr>
                <p:cNvPr id="45" name="直線單箭頭接點 44"/>
                <p:cNvCxnSpPr/>
                <p:nvPr/>
              </p:nvCxnSpPr>
              <p:spPr bwMode="auto">
                <a:xfrm>
                  <a:off x="467544" y="2996952"/>
                  <a:ext cx="8280920" cy="0"/>
                </a:xfrm>
                <a:prstGeom prst="straightConnector1">
                  <a:avLst/>
                </a:prstGeom>
                <a:solidFill>
                  <a:srgbClr val="6C7472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46" name="矩形 45"/>
                <p:cNvSpPr/>
                <p:nvPr/>
              </p:nvSpPr>
              <p:spPr bwMode="auto">
                <a:xfrm>
                  <a:off x="827584" y="2852936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47" name="文字方塊 46"/>
                <p:cNvSpPr txBox="1"/>
                <p:nvPr/>
              </p:nvSpPr>
              <p:spPr>
                <a:xfrm>
                  <a:off x="474988" y="2514827"/>
                  <a:ext cx="7696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Kick off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 bwMode="auto">
                <a:xfrm>
                  <a:off x="1540220" y="2862809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49" name="文字方塊 48"/>
                <p:cNvSpPr txBox="1"/>
                <p:nvPr/>
              </p:nvSpPr>
              <p:spPr>
                <a:xfrm>
                  <a:off x="1047920" y="3140968"/>
                  <a:ext cx="105990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Repository</a:t>
                  </a:r>
                </a:p>
                <a:p>
                  <a:r>
                    <a:rPr lang="en-US" altLang="zh-TW" sz="1400" dirty="0" err="1" smtClean="0">
                      <a:latin typeface="+mj-lt"/>
                    </a:rPr>
                    <a:t>Jira</a:t>
                  </a:r>
                  <a:r>
                    <a:rPr lang="en-US" altLang="zh-TW" sz="1400" dirty="0" smtClean="0">
                      <a:latin typeface="+mj-lt"/>
                    </a:rPr>
                    <a:t> project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 bwMode="auto">
                <a:xfrm>
                  <a:off x="4572470" y="2852936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1" name="文字方塊 50"/>
                <p:cNvSpPr txBox="1"/>
                <p:nvPr/>
              </p:nvSpPr>
              <p:spPr>
                <a:xfrm>
                  <a:off x="3262137" y="3115271"/>
                  <a:ext cx="13676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Function ready</a:t>
                  </a: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2699792" y="2872100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3" name="文字方塊 52"/>
                <p:cNvSpPr txBox="1"/>
                <p:nvPr/>
              </p:nvSpPr>
              <p:spPr>
                <a:xfrm>
                  <a:off x="2107826" y="2545159"/>
                  <a:ext cx="12586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Prototype run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 bwMode="auto">
                <a:xfrm>
                  <a:off x="3923928" y="2852936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5" name="文字方塊 54"/>
                <p:cNvSpPr txBox="1"/>
                <p:nvPr/>
              </p:nvSpPr>
              <p:spPr>
                <a:xfrm>
                  <a:off x="4186081" y="2559595"/>
                  <a:ext cx="841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Pilot run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 bwMode="auto">
                <a:xfrm>
                  <a:off x="6923962" y="2852936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7" name="文字方塊 56"/>
                <p:cNvSpPr txBox="1"/>
                <p:nvPr/>
              </p:nvSpPr>
              <p:spPr>
                <a:xfrm>
                  <a:off x="6363498" y="3131095"/>
                  <a:ext cx="12089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Final release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 bwMode="auto">
                <a:xfrm>
                  <a:off x="7721712" y="2875943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9" name="文字方塊 58"/>
                <p:cNvSpPr txBox="1"/>
                <p:nvPr/>
              </p:nvSpPr>
              <p:spPr>
                <a:xfrm>
                  <a:off x="7530731" y="2591326"/>
                  <a:ext cx="4539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MP</a:t>
                  </a:r>
                  <a:endParaRPr lang="zh-TW" altLang="en-US" sz="1400" dirty="0">
                    <a:latin typeface="+mj-lt"/>
                  </a:endParaRPr>
                </a:p>
              </p:txBody>
            </p:sp>
          </p:grpSp>
          <p:sp>
            <p:nvSpPr>
              <p:cNvPr id="37" name="橢圓 36"/>
              <p:cNvSpPr/>
              <p:nvPr/>
            </p:nvSpPr>
            <p:spPr bwMode="auto">
              <a:xfrm>
                <a:off x="2660291" y="2590031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38" name="橢圓 37"/>
              <p:cNvSpPr/>
              <p:nvPr/>
            </p:nvSpPr>
            <p:spPr bwMode="auto">
              <a:xfrm>
                <a:off x="3881296" y="2596015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39" name="橢圓 38"/>
              <p:cNvSpPr/>
              <p:nvPr/>
            </p:nvSpPr>
            <p:spPr bwMode="auto">
              <a:xfrm>
                <a:off x="4537319" y="2605108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40" name="橢圓 39"/>
              <p:cNvSpPr/>
              <p:nvPr/>
            </p:nvSpPr>
            <p:spPr bwMode="auto">
              <a:xfrm>
                <a:off x="4977318" y="2603966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41" name="橢圓 40"/>
              <p:cNvSpPr/>
              <p:nvPr/>
            </p:nvSpPr>
            <p:spPr bwMode="auto">
              <a:xfrm>
                <a:off x="5481374" y="2605108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42" name="橢圓 41"/>
              <p:cNvSpPr/>
              <p:nvPr/>
            </p:nvSpPr>
            <p:spPr bwMode="auto">
              <a:xfrm>
                <a:off x="6201454" y="2603966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43" name="橢圓 42"/>
              <p:cNvSpPr/>
              <p:nvPr/>
            </p:nvSpPr>
            <p:spPr bwMode="auto">
              <a:xfrm>
                <a:off x="6835348" y="2565865"/>
                <a:ext cx="199881" cy="170429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</p:grpSp>
        <p:sp>
          <p:nvSpPr>
            <p:cNvPr id="60" name="文字方塊 59"/>
            <p:cNvSpPr txBox="1"/>
            <p:nvPr/>
          </p:nvSpPr>
          <p:spPr>
            <a:xfrm>
              <a:off x="6304046" y="1649234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002060"/>
                  </a:solidFill>
                  <a:latin typeface="+mj-lt"/>
                </a:rPr>
                <a:t>TD016 to QA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17966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282950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Current process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9</a:t>
            </a:fld>
            <a:endParaRPr lang="en-US" dirty="0">
              <a:latin typeface="+mj-lt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2354071" y="3229452"/>
            <a:ext cx="3456384" cy="12961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Project system</a:t>
            </a: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1" name="橢圓 60"/>
          <p:cNvSpPr/>
          <p:nvPr/>
        </p:nvSpPr>
        <p:spPr bwMode="auto">
          <a:xfrm>
            <a:off x="1850015" y="1645276"/>
            <a:ext cx="1728192" cy="11578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EE</a:t>
            </a: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2" name="橢圓 61"/>
          <p:cNvSpPr/>
          <p:nvPr/>
        </p:nvSpPr>
        <p:spPr bwMode="auto">
          <a:xfrm>
            <a:off x="4478547" y="1645276"/>
            <a:ext cx="1728192" cy="11578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dirty="0" smtClean="0">
                <a:solidFill>
                  <a:srgbClr val="414141"/>
                </a:solidFill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SW</a:t>
            </a: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3" name="橢圓 62"/>
          <p:cNvSpPr/>
          <p:nvPr/>
        </p:nvSpPr>
        <p:spPr bwMode="auto">
          <a:xfrm>
            <a:off x="1850015" y="4879888"/>
            <a:ext cx="1728192" cy="11578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ME</a:t>
            </a: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5" name="上-下雙向箭號 64"/>
          <p:cNvSpPr/>
          <p:nvPr/>
        </p:nvSpPr>
        <p:spPr bwMode="auto">
          <a:xfrm>
            <a:off x="2534091" y="2770156"/>
            <a:ext cx="360040" cy="504056"/>
          </a:xfrm>
          <a:prstGeom prst="upDownArrow">
            <a:avLst/>
          </a:prstGeom>
          <a:solidFill>
            <a:srgbClr val="6C747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6" name="上-下雙向箭號 65"/>
          <p:cNvSpPr/>
          <p:nvPr/>
        </p:nvSpPr>
        <p:spPr bwMode="auto">
          <a:xfrm>
            <a:off x="5234391" y="2797404"/>
            <a:ext cx="360040" cy="504056"/>
          </a:xfrm>
          <a:prstGeom prst="upDownArrow">
            <a:avLst/>
          </a:prstGeom>
          <a:solidFill>
            <a:srgbClr val="6C747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8" name="上-下雙向箭號 67"/>
          <p:cNvSpPr/>
          <p:nvPr/>
        </p:nvSpPr>
        <p:spPr bwMode="auto">
          <a:xfrm>
            <a:off x="2498087" y="4453588"/>
            <a:ext cx="360040" cy="504056"/>
          </a:xfrm>
          <a:prstGeom prst="upDownArrow">
            <a:avLst/>
          </a:prstGeom>
          <a:solidFill>
            <a:srgbClr val="6C747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9" name="橢圓 68"/>
          <p:cNvSpPr/>
          <p:nvPr/>
        </p:nvSpPr>
        <p:spPr bwMode="auto">
          <a:xfrm>
            <a:off x="4298527" y="1645276"/>
            <a:ext cx="2088232" cy="1157876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>
                <a:solidFill>
                  <a:srgbClr val="414141"/>
                </a:solidFill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SW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JIRA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Confluence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354071" y="3229452"/>
            <a:ext cx="3456384" cy="1296144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Project 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rgbClr val="FF0000"/>
                </a:solidFill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PM system</a:t>
            </a:r>
            <a:endParaRPr kumimoji="0" lang="zh-TW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3562428" y="1690427"/>
            <a:ext cx="761747" cy="533787"/>
            <a:chOff x="3764133" y="1313911"/>
            <a:chExt cx="761747" cy="533787"/>
          </a:xfrm>
        </p:grpSpPr>
        <p:cxnSp>
          <p:nvCxnSpPr>
            <p:cNvPr id="73" name="直線單箭頭接點 72"/>
            <p:cNvCxnSpPr>
              <a:stCxn id="61" idx="6"/>
              <a:endCxn id="69" idx="2"/>
            </p:cNvCxnSpPr>
            <p:nvPr/>
          </p:nvCxnSpPr>
          <p:spPr bwMode="auto">
            <a:xfrm>
              <a:off x="3766465" y="1847698"/>
              <a:ext cx="720320" cy="0"/>
            </a:xfrm>
            <a:prstGeom prst="straightConnector1">
              <a:avLst/>
            </a:prstGeom>
            <a:solidFill>
              <a:srgbClr val="6C7472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74" name="文字方塊 73"/>
            <p:cNvSpPr txBox="1"/>
            <p:nvPr/>
          </p:nvSpPr>
          <p:spPr>
            <a:xfrm>
              <a:off x="3764133" y="1313911"/>
              <a:ext cx="761747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+mj-lt"/>
                </a:rPr>
                <a:t>E</a:t>
              </a:r>
              <a:r>
                <a:rPr lang="en-US" altLang="zh-TW" dirty="0" smtClean="0">
                  <a:solidFill>
                    <a:srgbClr val="FF0000"/>
                  </a:solidFill>
                  <a:latin typeface="+mj-lt"/>
                </a:rPr>
                <a:t>mail</a:t>
              </a:r>
              <a:endParaRPr lang="zh-TW" altLang="en-US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5988278" y="1378694"/>
            <a:ext cx="2994721" cy="3048812"/>
            <a:chOff x="5988278" y="1378694"/>
            <a:chExt cx="2994721" cy="3048812"/>
          </a:xfrm>
        </p:grpSpPr>
        <p:grpSp>
          <p:nvGrpSpPr>
            <p:cNvPr id="6" name="群組 5"/>
            <p:cNvGrpSpPr/>
            <p:nvPr/>
          </p:nvGrpSpPr>
          <p:grpSpPr>
            <a:xfrm>
              <a:off x="6389318" y="1378694"/>
              <a:ext cx="2517481" cy="1391462"/>
              <a:chOff x="6389318" y="1378694"/>
              <a:chExt cx="2517481" cy="1391462"/>
            </a:xfrm>
          </p:grpSpPr>
          <p:sp>
            <p:nvSpPr>
              <p:cNvPr id="31" name="橢圓 30"/>
              <p:cNvSpPr/>
              <p:nvPr/>
            </p:nvSpPr>
            <p:spPr bwMode="auto">
              <a:xfrm>
                <a:off x="7178607" y="1612280"/>
                <a:ext cx="1728192" cy="11578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32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SQE</a:t>
                </a:r>
                <a:endParaRPr kumimoji="0" lang="zh-TW" altLang="en-US" sz="3200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grpSp>
            <p:nvGrpSpPr>
              <p:cNvPr id="5" name="群組 4"/>
              <p:cNvGrpSpPr/>
              <p:nvPr/>
            </p:nvGrpSpPr>
            <p:grpSpPr>
              <a:xfrm>
                <a:off x="6389318" y="1378694"/>
                <a:ext cx="761747" cy="817197"/>
                <a:chOff x="6389318" y="1378694"/>
                <a:chExt cx="761747" cy="817197"/>
              </a:xfrm>
            </p:grpSpPr>
            <p:cxnSp>
              <p:nvCxnSpPr>
                <p:cNvPr id="35" name="直線單箭頭接點 34"/>
                <p:cNvCxnSpPr/>
                <p:nvPr/>
              </p:nvCxnSpPr>
              <p:spPr bwMode="auto">
                <a:xfrm>
                  <a:off x="6429629" y="2195891"/>
                  <a:ext cx="720320" cy="0"/>
                </a:xfrm>
                <a:prstGeom prst="straightConnector1">
                  <a:avLst/>
                </a:prstGeom>
                <a:solidFill>
                  <a:srgbClr val="6C7472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arrow"/>
                  <a:tailEnd type="arrow"/>
                </a:ln>
                <a:effectLst/>
              </p:spPr>
            </p:cxnSp>
            <p:sp>
              <p:nvSpPr>
                <p:cNvPr id="36" name="文字方塊 35"/>
                <p:cNvSpPr txBox="1"/>
                <p:nvPr/>
              </p:nvSpPr>
              <p:spPr>
                <a:xfrm>
                  <a:off x="6389318" y="1378694"/>
                  <a:ext cx="761747" cy="646331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rgbClr val="FF0000"/>
                      </a:solidFill>
                      <a:latin typeface="+mj-lt"/>
                    </a:rPr>
                    <a:t>Email</a:t>
                  </a:r>
                </a:p>
                <a:p>
                  <a:r>
                    <a:rPr lang="en-US" altLang="zh-TW" dirty="0" smtClean="0">
                      <a:solidFill>
                        <a:srgbClr val="FF0000"/>
                      </a:solidFill>
                      <a:latin typeface="+mj-lt"/>
                    </a:rPr>
                    <a:t>Jira</a:t>
                  </a:r>
                  <a:endParaRPr lang="zh-TW" altLang="en-US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</p:grpSp>
        <p:grpSp>
          <p:nvGrpSpPr>
            <p:cNvPr id="37" name="群組 36"/>
            <p:cNvGrpSpPr/>
            <p:nvPr/>
          </p:nvGrpSpPr>
          <p:grpSpPr>
            <a:xfrm>
              <a:off x="5988278" y="2633585"/>
              <a:ext cx="2994721" cy="1793921"/>
              <a:chOff x="5912078" y="976235"/>
              <a:chExt cx="2994721" cy="1793921"/>
            </a:xfrm>
          </p:grpSpPr>
          <p:sp>
            <p:nvSpPr>
              <p:cNvPr id="38" name="橢圓 37"/>
              <p:cNvSpPr/>
              <p:nvPr/>
            </p:nvSpPr>
            <p:spPr bwMode="auto">
              <a:xfrm>
                <a:off x="7178607" y="1612280"/>
                <a:ext cx="1728192" cy="11578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32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QA</a:t>
                </a:r>
                <a:endParaRPr kumimoji="0" lang="zh-TW" altLang="en-US" sz="3200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5912078" y="976235"/>
                <a:ext cx="1237871" cy="1567104"/>
                <a:chOff x="5912078" y="976235"/>
                <a:chExt cx="1237871" cy="1567104"/>
              </a:xfrm>
            </p:grpSpPr>
            <p:cxnSp>
              <p:nvCxnSpPr>
                <p:cNvPr id="40" name="直線單箭頭接點 39"/>
                <p:cNvCxnSpPr>
                  <a:stCxn id="69" idx="5"/>
                </p:cNvCxnSpPr>
                <p:nvPr/>
              </p:nvCxnSpPr>
              <p:spPr bwMode="auto">
                <a:xfrm>
                  <a:off x="6004745" y="976235"/>
                  <a:ext cx="1145204" cy="1219656"/>
                </a:xfrm>
                <a:prstGeom prst="straightConnector1">
                  <a:avLst/>
                </a:prstGeom>
                <a:solidFill>
                  <a:srgbClr val="6C7472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arrow"/>
                  <a:tailEnd type="arrow"/>
                </a:ln>
                <a:effectLst/>
              </p:spPr>
            </p:cxnSp>
            <p:sp>
              <p:nvSpPr>
                <p:cNvPr id="41" name="文字方塊 40"/>
                <p:cNvSpPr txBox="1"/>
                <p:nvPr/>
              </p:nvSpPr>
              <p:spPr>
                <a:xfrm>
                  <a:off x="5912078" y="1897008"/>
                  <a:ext cx="877163" cy="646331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rgbClr val="FF0000"/>
                      </a:solidFill>
                      <a:latin typeface="+mj-lt"/>
                    </a:rPr>
                    <a:t>TD016</a:t>
                  </a:r>
                </a:p>
                <a:p>
                  <a:r>
                    <a:rPr lang="en-US" altLang="zh-TW" dirty="0" smtClean="0">
                      <a:solidFill>
                        <a:srgbClr val="FF0000"/>
                      </a:solidFill>
                      <a:latin typeface="+mj-lt"/>
                    </a:rPr>
                    <a:t>Jira</a:t>
                  </a:r>
                  <a:endParaRPr lang="zh-TW" altLang="en-US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</p:grpSp>
      </p:grpSp>
      <p:grpSp>
        <p:nvGrpSpPr>
          <p:cNvPr id="7" name="群組 6"/>
          <p:cNvGrpSpPr/>
          <p:nvPr/>
        </p:nvGrpSpPr>
        <p:grpSpPr>
          <a:xfrm>
            <a:off x="193558" y="1058322"/>
            <a:ext cx="8865641" cy="4014304"/>
            <a:chOff x="-1943101" y="914400"/>
            <a:chExt cx="9217960" cy="399041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43101" y="959659"/>
              <a:ext cx="1703051" cy="3080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338" y="914400"/>
              <a:ext cx="7308197" cy="3990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-1943101" y="3022184"/>
              <a:ext cx="1703051" cy="2792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lt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47625" y="1058322"/>
            <a:ext cx="9039225" cy="5038725"/>
            <a:chOff x="1574424" y="5069470"/>
            <a:chExt cx="9039225" cy="5038725"/>
          </a:xfrm>
        </p:grpSpPr>
        <p:pic>
          <p:nvPicPr>
            <p:cNvPr id="4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424" y="5069470"/>
              <a:ext cx="9039225" cy="503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" name="群組 45"/>
            <p:cNvGrpSpPr/>
            <p:nvPr/>
          </p:nvGrpSpPr>
          <p:grpSpPr>
            <a:xfrm>
              <a:off x="1799723" y="5718689"/>
              <a:ext cx="5782235" cy="292571"/>
              <a:chOff x="2884925" y="3883010"/>
              <a:chExt cx="5782235" cy="292571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2884925" y="3909904"/>
                <a:ext cx="995082" cy="22981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296422" y="3883010"/>
                <a:ext cx="497541" cy="27464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lt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170038" y="3900940"/>
                <a:ext cx="1497122" cy="27464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16771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customXml/itemProps2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3556</TotalTime>
  <Words>974</Words>
  <Application>Microsoft Office PowerPoint</Application>
  <PresentationFormat>如螢幕大小 (4:3)</PresentationFormat>
  <Paragraphs>302</Paragraphs>
  <Slides>28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0" baseType="lpstr">
      <vt:lpstr>CorpTemplate</vt:lpstr>
      <vt:lpstr>Microsoft 方程式編輯器 3.0</vt:lpstr>
      <vt:lpstr>投影片 1</vt:lpstr>
      <vt:lpstr>Agenda</vt:lpstr>
      <vt:lpstr>Development evolution</vt:lpstr>
      <vt:lpstr>Development evolution</vt:lpstr>
      <vt:lpstr>Software Configuration Management</vt:lpstr>
      <vt:lpstr>Software Configuration Management</vt:lpstr>
      <vt:lpstr>Software Configuration Management</vt:lpstr>
      <vt:lpstr>Current process</vt:lpstr>
      <vt:lpstr>Current process</vt:lpstr>
      <vt:lpstr>V model</vt:lpstr>
      <vt:lpstr>ENG100 - Consumer Product Development and Release</vt:lpstr>
      <vt:lpstr>ENG100 - Consumer Product Development and Release</vt:lpstr>
      <vt:lpstr>ENG-112 Consumer Software Design Method</vt:lpstr>
      <vt:lpstr>ENG-112 Consumer Software Design Method</vt:lpstr>
      <vt:lpstr>ENG-112 Consumer Software Design Method</vt:lpstr>
      <vt:lpstr>ENG-112 Consumer Software Design Method</vt:lpstr>
      <vt:lpstr>ENG-112 Consumer Software Design Method</vt:lpstr>
      <vt:lpstr>ENG-112 Consumer Software Design Method</vt:lpstr>
      <vt:lpstr>ENG-112 Consumer Software Design Method</vt:lpstr>
      <vt:lpstr>ENG-116 Consumer Engineering Design Review Procedure</vt:lpstr>
      <vt:lpstr>Weak classifier learner</vt:lpstr>
      <vt:lpstr>Binary classifier</vt:lpstr>
      <vt:lpstr>Weak classifier</vt:lpstr>
      <vt:lpstr>The important of diversity</vt:lpstr>
      <vt:lpstr>投影片 25</vt:lpstr>
      <vt:lpstr>投影片 26</vt:lpstr>
      <vt:lpstr>How computers see a car?</vt:lpstr>
      <vt:lpstr>投影片 28</vt:lpstr>
    </vt:vector>
  </TitlesOfParts>
  <Company>Garmin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Liang, Leon</cp:lastModifiedBy>
  <cp:revision>285</cp:revision>
  <cp:lastPrinted>2013-06-05T19:38:58Z</cp:lastPrinted>
  <dcterms:created xsi:type="dcterms:W3CDTF">2013-04-23T13:39:24Z</dcterms:created>
  <dcterms:modified xsi:type="dcterms:W3CDTF">2015-06-11T08:24:16Z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