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55006B-B61E-4D14-95FF-BC9C081F35BA}">
          <p14:sldIdLst>
            <p14:sldId id="256"/>
            <p14:sldId id="257"/>
            <p14:sldId id="258"/>
            <p14:sldId id="262"/>
            <p14:sldId id="261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140F-5EF9-4342-9EC1-5C883AA49DD3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C52B-0BBF-4813-A6A0-28B2FA2B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7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Q1. 10% of depositors are type 1 (need liquidity at t=1), whereas you all represent depositors of type 2 (do not need liquidity at t=1). Do you choose to withdraw early?
https://www.polleverywhere.com/multiple_choice_polls/h6jHJEoOPtWV0nScypbfh?state=opened&amp;flow=Default&amp;onscreen=persist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C52B-0BBF-4813-A6A0-28B2FA2B3203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9207A-623C-02CD-BA8B-A08C48D15BE9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74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Q2. 60% of depositors are type 1 (need liquidity at t=1), whereas you all represent depositors of type 2 (do not need liquidity at t=1). Do you choose to withdraw early?
https://www.polleverywhere.com/multiple_choice_polls/QnraeG7WRw1ADxnOW9fpA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C52B-0BBF-4813-A6A0-28B2FA2B3203}" type="slidenum">
              <a:rPr lang="en-GB" smtClean="0"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086C-4F48-55D4-1615-1D253C7228CA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67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7D75-9B74-2709-7885-B189A721E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E36DC-6C74-5F5C-CBF8-E286A7E8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3061-58DA-76B8-7377-9C0407EE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503E-9231-D528-0B78-739D9BD5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1A19-2736-2995-877E-D19205B2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CD55-1589-7B38-EC8F-3EF772A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610E2-90E4-5A92-D2F6-31F4F24E8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9CC-528B-5F5C-AD6E-DB1CAFF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3F2E-6333-8815-BE17-0771BA4A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54BC-3054-DB69-F62A-FD87C376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1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BE8A7-CCB2-C44C-3228-D1B6AE7E1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1ADBF-0FD4-A516-AD80-5DF3F066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8D0D-83F1-F611-8A9D-4298AAA9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887E-A032-7C5A-7A34-A1AFC4ED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EBAA-D6F5-DF27-F7EF-E4B77F80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BCD-58DF-4048-BF4F-C6EC0473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D690-EA8B-F96C-F512-88C70F27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06FA-4C55-583A-A45C-D25C63C8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2B90-E34C-A8F1-03EC-D094B09E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023A-B79D-474B-EBD0-4A2D2115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82FB-A483-E427-92BA-D7808856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D58E-DD91-43E5-1542-6FEB9AF2E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8C58-A23C-C8D5-DE4B-05A88550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0091-C9FA-6A1D-0DA1-2172DE33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6865-E87D-1D0F-54FA-F5235277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93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51EE-79B1-5794-FAA6-3A9D79AE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DD10-B3C5-5B48-F810-743C3889B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E0BAC-6ACC-6375-24DC-A21B5C966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EEA7-163A-4D72-7B49-0D87040E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0756A-3E74-F873-CFC8-7BFCE3A5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EA79-717C-9A8F-3ED3-127BA61F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3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0C55-22D6-C1AA-C43D-4DC769F4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F10F-0670-63D6-0DCF-1F3E35576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B6FF0-372F-A0EB-4AC9-99FE2FB0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31199-EB48-A750-1B59-C74FC4A80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06DBE-141C-137A-46FA-D31E68E49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A77D5-500E-78F8-D9D3-27ED27A1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25296-7649-8C2D-16CE-4B26D5A4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CED3A-AF4D-96EF-C1F3-13B9835B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00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3BB3-76C9-CBD1-438E-F72B9C8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C3CDE-7AB6-A053-352C-ECAA8AF6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A243B-E031-CFDA-283D-AA924B26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D135E-DFD8-6C05-CEA1-FCB3CCC0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81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C6BCC-8CF5-405C-394D-B4AACEF4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325D0-A198-D1C5-6559-4658F80E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02820-757A-C46B-E1AF-446AD278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07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E36D-4F67-E7C7-F1DF-53976FFA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7EDD-6CAB-C095-CF3D-3B17063B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05029-1433-2CB2-372A-A06DCD7D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24259-22C7-CB94-27D7-8DAB039D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03F73-F7C3-F7A1-B99C-276E2B97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64F-CF47-7B8C-D31C-3EC9B7F9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6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50A5-2AD9-3E56-153B-16A6BB24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1A25-AEF2-9341-8490-2B8BFFFB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44209-446C-8FFE-D616-8EA98C74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8E0D-4621-1BB5-09CB-06977852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4D00A-A38B-E5D2-44DA-FD296F92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57EB6-6827-15F8-1B16-DAC5D647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1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A2D1D-5B3E-FFB4-BFA6-058C55AE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8411-47EB-EDA2-CCEE-E8EB826E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35BE-5657-FBBB-F1F7-F09EDA506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4F6F-C48D-449A-9794-4BBBE875F88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976E-DB11-5C43-BB54-1A9D48B8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DFE8-5E93-7E38-FAC3-F3925F4AF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B4E5-A0CD-464F-8CCD-C064F2E9B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2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B588-44C0-B872-E14B-D22D65C27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Diamond &amp; </a:t>
            </a:r>
            <a:r>
              <a:rPr lang="en-GB" dirty="0" err="1"/>
              <a:t>Dybvig</a:t>
            </a:r>
            <a:r>
              <a:rPr lang="en-GB" dirty="0"/>
              <a:t> Model Class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2CDE-BF3B-368E-C323-A5515E242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64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8199-9826-6EE1-8E6F-01478708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6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The model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7C35-24FC-98B3-12DD-A46EC8EB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/>
          </a:bodyPr>
          <a:lstStyle/>
          <a:p>
            <a:r>
              <a:rPr lang="en-GB" sz="2600" dirty="0"/>
              <a:t>At </a:t>
            </a:r>
            <a:r>
              <a:rPr lang="en-GB" sz="2600" i="1" dirty="0"/>
              <a:t>t=0</a:t>
            </a:r>
            <a:r>
              <a:rPr lang="en-GB" sz="2600" dirty="0"/>
              <a:t>, the banks takes in a deposit of 1 from all depositors; bank loans the funds to a project that matures at </a:t>
            </a:r>
            <a:r>
              <a:rPr lang="en-GB" sz="2600" i="1" dirty="0"/>
              <a:t>t=2</a:t>
            </a:r>
            <a:r>
              <a:rPr lang="en-GB" sz="2600" dirty="0"/>
              <a:t>.</a:t>
            </a:r>
          </a:p>
          <a:p>
            <a:endParaRPr lang="en-GB" sz="2600" dirty="0"/>
          </a:p>
          <a:p>
            <a:r>
              <a:rPr lang="en-GB" sz="2600" dirty="0"/>
              <a:t>At </a:t>
            </a:r>
            <a:r>
              <a:rPr lang="en-GB" sz="2600" i="1" dirty="0"/>
              <a:t>t=1</a:t>
            </a:r>
            <a:r>
              <a:rPr lang="en-GB" sz="2600" dirty="0"/>
              <a:t>, the bank promises to pay </a:t>
            </a:r>
            <a:r>
              <a:rPr lang="en-GB" sz="2600" i="1" dirty="0">
                <a:solidFill>
                  <a:srgbClr val="FF0000"/>
                </a:solidFill>
              </a:rPr>
              <a:t>r1 </a:t>
            </a:r>
            <a:r>
              <a:rPr lang="en-GB" sz="2600" dirty="0"/>
              <a:t>to all depositors who choose to withdraw at t=1.</a:t>
            </a:r>
          </a:p>
          <a:p>
            <a:endParaRPr lang="en-GB" sz="2600" dirty="0"/>
          </a:p>
          <a:p>
            <a:r>
              <a:rPr lang="en-GB" sz="2600" dirty="0"/>
              <a:t>At </a:t>
            </a:r>
            <a:r>
              <a:rPr lang="en-GB" sz="2600" i="1" dirty="0"/>
              <a:t>t=2</a:t>
            </a:r>
            <a:r>
              <a:rPr lang="en-GB" sz="2600" dirty="0"/>
              <a:t>, the investment project matures, giving return </a:t>
            </a:r>
            <a:r>
              <a:rPr lang="en-GB" sz="2600" i="1" dirty="0">
                <a:solidFill>
                  <a:srgbClr val="FF0000"/>
                </a:solidFill>
              </a:rPr>
              <a:t>R </a:t>
            </a:r>
            <a:r>
              <a:rPr lang="en-GB" sz="2600" dirty="0"/>
              <a:t>per unit to the bank. The remaining depositors (withdrawing late) receive all the rest of money. </a:t>
            </a:r>
          </a:p>
          <a:p>
            <a:pPr lvl="1"/>
            <a:r>
              <a:rPr lang="en-GB" sz="2200" dirty="0"/>
              <a:t>Depending on the amount of early withdrawals, the return to late withdrawals might be more or less than r1.</a:t>
            </a:r>
          </a:p>
        </p:txBody>
      </p:sp>
    </p:spTree>
    <p:extLst>
      <p:ext uri="{BB962C8B-B14F-4D97-AF65-F5344CB8AC3E}">
        <p14:creationId xmlns:p14="http://schemas.microsoft.com/office/powerpoint/2010/main" val="331248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5B3E-7E4B-60FA-0B16-9C706DCC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0F65-0B41-5604-26AC-8E0DBC9C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GB" dirty="0"/>
              <a:t>Withdrawal at t=1 does not guarantee </a:t>
            </a:r>
            <a:r>
              <a:rPr lang="en-GB" i="1" dirty="0">
                <a:solidFill>
                  <a:srgbClr val="FF0000"/>
                </a:solidFill>
              </a:rPr>
              <a:t>r1</a:t>
            </a:r>
            <a:r>
              <a:rPr lang="en-GB" dirty="0"/>
              <a:t>. If the share </a:t>
            </a:r>
            <a:r>
              <a:rPr lang="en-GB" i="1" dirty="0">
                <a:solidFill>
                  <a:srgbClr val="FF0000"/>
                </a:solidFill>
              </a:rPr>
              <a:t>s</a:t>
            </a:r>
            <a:r>
              <a:rPr lang="en-GB" dirty="0"/>
              <a:t> of early withdrawals at t=1 is too high, the bank can only pay </a:t>
            </a:r>
            <a:r>
              <a:rPr lang="en-GB" i="1" dirty="0">
                <a:solidFill>
                  <a:srgbClr val="FF0000"/>
                </a:solidFill>
              </a:rPr>
              <a:t>1/s &lt; r1</a:t>
            </a:r>
            <a:r>
              <a:rPr lang="en-GB" dirty="0"/>
              <a:t>. At the worst scenario, you only receive your original deposit (r1 = 1).</a:t>
            </a:r>
          </a:p>
          <a:p>
            <a:endParaRPr lang="en-GB" dirty="0"/>
          </a:p>
          <a:p>
            <a:r>
              <a:rPr lang="en-GB" dirty="0"/>
              <a:t>Withdrawal at t=2 does not guarantee </a:t>
            </a:r>
            <a:r>
              <a:rPr lang="en-GB" i="1" dirty="0">
                <a:solidFill>
                  <a:srgbClr val="FF0000"/>
                </a:solidFill>
              </a:rPr>
              <a:t>r2&gt;1</a:t>
            </a:r>
            <a:r>
              <a:rPr lang="en-GB" dirty="0"/>
              <a:t>. The bank may run out of money, because a lot has been paid to withdrawal requests at t=1. </a:t>
            </a:r>
          </a:p>
          <a:p>
            <a:pPr lvl="1"/>
            <a:r>
              <a:rPr lang="en-GB" dirty="0"/>
              <a:t>But if everybody in the room withdraws late, then r2 &gt;r1 </a:t>
            </a:r>
          </a:p>
          <a:p>
            <a:endParaRPr lang="en-GB" dirty="0"/>
          </a:p>
          <a:p>
            <a:r>
              <a:rPr lang="en-GB" dirty="0"/>
              <a:t>You aim at maximizing your return by choosing to withdraw at t = 1 or at t = 2.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8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0791-11E3-FE93-A2CD-2A9345FB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scenario: Few type 1 depositors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1528-B75E-4D2D-BC81-459C60435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scenario, only 10% of depositors have type 1, that is, they must consume at t=1</a:t>
            </a:r>
          </a:p>
          <a:p>
            <a:pPr lvl="1"/>
            <a:r>
              <a:rPr lang="en-GB" dirty="0"/>
              <a:t>The computer plays these depositors. They all withdraw at t=1</a:t>
            </a:r>
          </a:p>
          <a:p>
            <a:r>
              <a:rPr lang="en-GB" dirty="0"/>
              <a:t>You, the students, play the 90% of depositors with type 2. You have to choose whether to withdraw at t=1 or t=2 to maximize your return.</a:t>
            </a:r>
          </a:p>
          <a:p>
            <a:r>
              <a:rPr lang="en-GB" dirty="0"/>
              <a:t>Here, project return is </a:t>
            </a:r>
            <a:r>
              <a:rPr lang="en-GB" dirty="0">
                <a:solidFill>
                  <a:srgbClr val="FF0000"/>
                </a:solidFill>
              </a:rPr>
              <a:t>R=1.5</a:t>
            </a:r>
            <a:r>
              <a:rPr lang="en-GB" dirty="0"/>
              <a:t>, promised return to type 1 is </a:t>
            </a:r>
            <a:r>
              <a:rPr lang="en-GB" dirty="0">
                <a:solidFill>
                  <a:srgbClr val="FF0000"/>
                </a:solidFill>
              </a:rPr>
              <a:t>r1=1.06</a:t>
            </a:r>
          </a:p>
          <a:p>
            <a:r>
              <a:rPr lang="en-GB" dirty="0"/>
              <a:t>Please make your decision now via the vote</a:t>
            </a:r>
          </a:p>
        </p:txBody>
      </p:sp>
    </p:spTree>
    <p:extLst>
      <p:ext uri="{BB962C8B-B14F-4D97-AF65-F5344CB8AC3E}">
        <p14:creationId xmlns:p14="http://schemas.microsoft.com/office/powerpoint/2010/main" val="234279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7F595-7898-BCC9-2F6A-59D379737C0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1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0791-11E3-FE93-A2CD-2A9345FB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scenario: Many type 1 depositors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1528-B75E-4D2D-BC81-459C60435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scenario, 80% of depositors have type 1, that is, they must consume at t=1</a:t>
            </a:r>
          </a:p>
          <a:p>
            <a:pPr lvl="1"/>
            <a:r>
              <a:rPr lang="en-GB" dirty="0"/>
              <a:t>The computer plays these depositors. They all withdraw at t=1</a:t>
            </a:r>
          </a:p>
          <a:p>
            <a:r>
              <a:rPr lang="en-GB" dirty="0"/>
              <a:t>You, the students, play the 20% of depositors with type 2. You have to choose whether to withdraw at t=1 or t=2 to maximize your return.</a:t>
            </a:r>
          </a:p>
          <a:p>
            <a:r>
              <a:rPr lang="en-GB" dirty="0"/>
              <a:t>Again, project return is </a:t>
            </a:r>
            <a:r>
              <a:rPr lang="en-GB" dirty="0">
                <a:solidFill>
                  <a:srgbClr val="FF0000"/>
                </a:solidFill>
              </a:rPr>
              <a:t>R=1.5</a:t>
            </a:r>
            <a:r>
              <a:rPr lang="en-GB" dirty="0"/>
              <a:t>, promised return to type 1 is </a:t>
            </a:r>
            <a:r>
              <a:rPr lang="en-GB" dirty="0">
                <a:solidFill>
                  <a:srgbClr val="FF0000"/>
                </a:solidFill>
              </a:rPr>
              <a:t>r1=1.06</a:t>
            </a:r>
          </a:p>
          <a:p>
            <a:r>
              <a:rPr lang="en-GB" dirty="0"/>
              <a:t>Please make your decision now via the vote</a:t>
            </a:r>
          </a:p>
        </p:txBody>
      </p:sp>
    </p:spTree>
    <p:extLst>
      <p:ext uri="{BB962C8B-B14F-4D97-AF65-F5344CB8AC3E}">
        <p14:creationId xmlns:p14="http://schemas.microsoft.com/office/powerpoint/2010/main" val="40160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FBC3C-1771-5BBF-D8D1-11E4F4E8B1E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40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26b7dd5-105b-43c3-913e-87720092c2f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aebdc40-ce22-4f47-8c39-2923dfe78cd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635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Diamond &amp; Dybvig Model Class Experiment</vt:lpstr>
      <vt:lpstr>The model (recap)</vt:lpstr>
      <vt:lpstr>Notices</vt:lpstr>
      <vt:lpstr>First scenario: Few type 1 depositors</vt:lpstr>
      <vt:lpstr>PowerPoint Presentation</vt:lpstr>
      <vt:lpstr>Second scenario: Many type 1 depositors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Diamond &amp; Dybvig Model Experiment</dc:title>
  <dc:creator>Shi, Liang</dc:creator>
  <cp:lastModifiedBy>Shi, Liang</cp:lastModifiedBy>
  <cp:revision>31</cp:revision>
  <dcterms:created xsi:type="dcterms:W3CDTF">2023-09-22T09:12:00Z</dcterms:created>
  <dcterms:modified xsi:type="dcterms:W3CDTF">2023-10-24T11:51:16Z</dcterms:modified>
</cp:coreProperties>
</file>