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3" r:id="rId14"/>
    <p:sldId id="275" r:id="rId15"/>
    <p:sldId id="276" r:id="rId16"/>
    <p:sldId id="268" r:id="rId17"/>
    <p:sldId id="269" r:id="rId18"/>
    <p:sldId id="271" r:id="rId19"/>
    <p:sldId id="270" r:id="rId20"/>
    <p:sldId id="27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354"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58047-8C8D-4F36-A7E3-30EBABA3DA1F}" type="datetimeFigureOut">
              <a:rPr lang="en-US" smtClean="0"/>
              <a:t>10/14/2016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AAF40-C5AC-4876-9F78-B907EA2AAE4A}" type="slidenum">
              <a:rPr lang="en-US" smtClean="0"/>
              <a:t>‹#›</a:t>
            </a:fld>
            <a:endParaRPr lang="en-US"/>
          </a:p>
        </p:txBody>
      </p:sp>
    </p:spTree>
    <p:extLst>
      <p:ext uri="{BB962C8B-B14F-4D97-AF65-F5344CB8AC3E}">
        <p14:creationId xmlns:p14="http://schemas.microsoft.com/office/powerpoint/2010/main" val="429241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county-codes.findthedata.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1</a:t>
            </a:fld>
            <a:endParaRPr lang="en-US"/>
          </a:p>
        </p:txBody>
      </p:sp>
    </p:spTree>
    <p:extLst>
      <p:ext uri="{BB962C8B-B14F-4D97-AF65-F5344CB8AC3E}">
        <p14:creationId xmlns:p14="http://schemas.microsoft.com/office/powerpoint/2010/main" val="917435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FIPS: Federal Information Processing Standard codes which uniquely identifies counties and county equivalents in the United States, certain U.S. possessions, and certain freely associated states.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can always search</a:t>
            </a:r>
            <a:r>
              <a:rPr lang="en-US" sz="1200" b="0" i="0" kern="1200" baseline="0" dirty="0" smtClean="0">
                <a:solidFill>
                  <a:schemeClr val="tx1"/>
                </a:solidFill>
                <a:effectLst/>
                <a:latin typeface="+mn-lt"/>
                <a:ea typeface="+mn-ea"/>
                <a:cs typeface="+mn-cs"/>
              </a:rPr>
              <a:t> online for existing crosswalk files, such as: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CBSA to FIPS County Crosswalk</a:t>
            </a:r>
          </a:p>
          <a:p>
            <a:r>
              <a:rPr lang="en-US" dirty="0" smtClean="0"/>
              <a:t>http://www.nber.org/data/cbsa-fips-county-crosswalk.html </a:t>
            </a:r>
          </a:p>
          <a:p>
            <a:endParaRPr lang="en-US" dirty="0" smtClean="0"/>
          </a:p>
          <a:p>
            <a:r>
              <a:rPr lang="en-US" dirty="0" smtClean="0"/>
              <a:t>Or look</a:t>
            </a:r>
            <a:r>
              <a:rPr lang="en-US" baseline="0" dirty="0" smtClean="0"/>
              <a:t> up</a:t>
            </a:r>
            <a:r>
              <a:rPr lang="en-US" dirty="0" smtClean="0"/>
              <a:t> any specific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hlinkClick r:id="rId3"/>
              </a:rPr>
              <a:t>http://county-codes.findthedata.com/</a:t>
            </a:r>
            <a:r>
              <a:rPr lang="en-US" sz="1200" dirty="0" smtClean="0">
                <a:solidFill>
                  <a:schemeClr val="tx1"/>
                </a:solidFill>
              </a:rPr>
              <a:t>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20</a:t>
            </a:fld>
            <a:endParaRPr lang="en-US"/>
          </a:p>
        </p:txBody>
      </p:sp>
    </p:spTree>
    <p:extLst>
      <p:ext uri="{BB962C8B-B14F-4D97-AF65-F5344CB8AC3E}">
        <p14:creationId xmlns:p14="http://schemas.microsoft.com/office/powerpoint/2010/main" val="180451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借用一下</a:t>
            </a:r>
            <a:r>
              <a:rPr lang="en-US" altLang="zh-CN" dirty="0" smtClean="0"/>
              <a:t>ANDY</a:t>
            </a:r>
            <a:r>
              <a:rPr lang="zh-CN" altLang="en-US" dirty="0" smtClean="0"/>
              <a:t>哥上周讲到的问题</a:t>
            </a:r>
            <a:endParaRPr lang="en-US" altLang="zh-CN" dirty="0" smtClean="0"/>
          </a:p>
          <a:p>
            <a:r>
              <a:rPr lang="zh-CN" altLang="en-US" dirty="0" smtClean="0"/>
              <a:t>问题一用的是</a:t>
            </a:r>
            <a:r>
              <a:rPr lang="en-US" altLang="zh-CN" dirty="0" smtClean="0"/>
              <a:t>student</a:t>
            </a:r>
            <a:r>
              <a:rPr lang="en-US" altLang="zh-CN" baseline="0" dirty="0" smtClean="0"/>
              <a:t>-level data</a:t>
            </a:r>
          </a:p>
          <a:p>
            <a:r>
              <a:rPr lang="zh-CN" altLang="en-US" baseline="0" dirty="0" smtClean="0"/>
              <a:t>问题三用的是</a:t>
            </a:r>
            <a:r>
              <a:rPr lang="en-US" altLang="zh-CN" baseline="0" dirty="0" smtClean="0"/>
              <a:t>institution-level data , </a:t>
            </a:r>
            <a:r>
              <a:rPr lang="zh-CN" altLang="en-US" baseline="0" dirty="0" smtClean="0"/>
              <a:t>并且是 </a:t>
            </a:r>
            <a:r>
              <a:rPr lang="en-US" altLang="zh-CN" baseline="0" dirty="0" smtClean="0"/>
              <a:t>longitudinal data</a:t>
            </a:r>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3</a:t>
            </a:fld>
            <a:endParaRPr lang="en-US"/>
          </a:p>
        </p:txBody>
      </p:sp>
    </p:spTree>
    <p:extLst>
      <p:ext uri="{BB962C8B-B14F-4D97-AF65-F5344CB8AC3E}">
        <p14:creationId xmlns:p14="http://schemas.microsoft.com/office/powerpoint/2010/main" val="202408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IPUMS:</a:t>
            </a:r>
            <a:r>
              <a:rPr lang="en-US" baseline="0" dirty="0" smtClean="0"/>
              <a:t> Integrated Public </a:t>
            </a:r>
            <a:r>
              <a:rPr lang="en-US" baseline="0" smtClean="0"/>
              <a:t>Use </a:t>
            </a:r>
            <a:r>
              <a:rPr lang="en-US" baseline="0" smtClean="0"/>
              <a:t>Microdata </a:t>
            </a:r>
            <a:r>
              <a:rPr lang="en-US" baseline="0" dirty="0" smtClean="0"/>
              <a:t>Series    https://usa.ipums.org/usa/ </a:t>
            </a:r>
          </a:p>
          <a:p>
            <a:r>
              <a:rPr lang="en-US" baseline="0" dirty="0" smtClean="0"/>
              <a:t>NCDB: Neighborhood Change Database   http://www.geolytics.com/USCensus,Neighborhood-Change-Database-1970-2000,Products.asp</a:t>
            </a:r>
          </a:p>
          <a:p>
            <a:r>
              <a:rPr lang="en-US" baseline="0" dirty="0" smtClean="0"/>
              <a:t>UIS: UNESCO Institute for Statistics    http://www.uis.unesco.org/Education/Pages/default.aspx </a:t>
            </a:r>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4</a:t>
            </a:fld>
            <a:endParaRPr lang="en-US"/>
          </a:p>
        </p:txBody>
      </p:sp>
    </p:spTree>
    <p:extLst>
      <p:ext uri="{BB962C8B-B14F-4D97-AF65-F5344CB8AC3E}">
        <p14:creationId xmlns:p14="http://schemas.microsoft.com/office/powerpoint/2010/main" val="994914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https://psidonline.isr.umich.edu/</a:t>
            </a:r>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5</a:t>
            </a:fld>
            <a:endParaRPr lang="en-US"/>
          </a:p>
        </p:txBody>
      </p:sp>
    </p:spTree>
    <p:extLst>
      <p:ext uri="{BB962C8B-B14F-4D97-AF65-F5344CB8AC3E}">
        <p14:creationId xmlns:p14="http://schemas.microsoft.com/office/powerpoint/2010/main" val="1842993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Individual-level data</a:t>
            </a:r>
          </a:p>
          <a:p>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6</a:t>
            </a:fld>
            <a:endParaRPr lang="en-US"/>
          </a:p>
        </p:txBody>
      </p:sp>
    </p:spTree>
    <p:extLst>
      <p:ext uri="{BB962C8B-B14F-4D97-AF65-F5344CB8AC3E}">
        <p14:creationId xmlns:p14="http://schemas.microsoft.com/office/powerpoint/2010/main" val="90545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http://simba.isr.umich.edu/VS/s.aspx </a:t>
            </a:r>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9</a:t>
            </a:fld>
            <a:endParaRPr lang="en-US"/>
          </a:p>
        </p:txBody>
      </p:sp>
    </p:spTree>
    <p:extLst>
      <p:ext uri="{BB962C8B-B14F-4D97-AF65-F5344CB8AC3E}">
        <p14:creationId xmlns:p14="http://schemas.microsoft.com/office/powerpoint/2010/main" val="379814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13</a:t>
            </a:fld>
            <a:endParaRPr lang="en-US"/>
          </a:p>
        </p:txBody>
      </p:sp>
    </p:spTree>
    <p:extLst>
      <p:ext uri="{BB962C8B-B14F-4D97-AF65-F5344CB8AC3E}">
        <p14:creationId xmlns:p14="http://schemas.microsoft.com/office/powerpoint/2010/main" val="48508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15</a:t>
            </a:fld>
            <a:endParaRPr lang="en-US"/>
          </a:p>
        </p:txBody>
      </p:sp>
    </p:spTree>
    <p:extLst>
      <p:ext uri="{BB962C8B-B14F-4D97-AF65-F5344CB8AC3E}">
        <p14:creationId xmlns:p14="http://schemas.microsoft.com/office/powerpoint/2010/main" val="257067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0AAF40-C5AC-4876-9F78-B907EA2AAE4A}" type="slidenum">
              <a:rPr lang="en-US" smtClean="0"/>
              <a:t>19</a:t>
            </a:fld>
            <a:endParaRPr lang="en-US"/>
          </a:p>
        </p:txBody>
      </p:sp>
    </p:spTree>
    <p:extLst>
      <p:ext uri="{BB962C8B-B14F-4D97-AF65-F5344CB8AC3E}">
        <p14:creationId xmlns:p14="http://schemas.microsoft.com/office/powerpoint/2010/main" val="95183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5FE86BA-4105-4B5B-AA54-41D50FA6E435}" type="datetimeFigureOut">
              <a:rPr lang="en-US" smtClean="0"/>
              <a:t>10/14/2016</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F175424-0A94-497C-BEBC-ABDFA936EFA4}"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17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FE86BA-4105-4B5B-AA54-41D50FA6E43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75424-0A94-497C-BEBC-ABDFA936EFA4}" type="slidenum">
              <a:rPr lang="en-US" smtClean="0"/>
              <a:t>‹#›</a:t>
            </a:fld>
            <a:endParaRPr lang="en-US"/>
          </a:p>
        </p:txBody>
      </p:sp>
    </p:spTree>
    <p:extLst>
      <p:ext uri="{BB962C8B-B14F-4D97-AF65-F5344CB8AC3E}">
        <p14:creationId xmlns:p14="http://schemas.microsoft.com/office/powerpoint/2010/main" val="279833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FE86BA-4105-4B5B-AA54-41D50FA6E43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75424-0A94-497C-BEBC-ABDFA936EFA4}" type="slidenum">
              <a:rPr lang="en-US" smtClean="0"/>
              <a:t>‹#›</a:t>
            </a:fld>
            <a:endParaRPr lang="en-US"/>
          </a:p>
        </p:txBody>
      </p:sp>
    </p:spTree>
    <p:extLst>
      <p:ext uri="{BB962C8B-B14F-4D97-AF65-F5344CB8AC3E}">
        <p14:creationId xmlns:p14="http://schemas.microsoft.com/office/powerpoint/2010/main" val="79961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FE86BA-4105-4B5B-AA54-41D50FA6E43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75424-0A94-497C-BEBC-ABDFA936EFA4}" type="slidenum">
              <a:rPr lang="en-US" smtClean="0"/>
              <a:t>‹#›</a:t>
            </a:fld>
            <a:endParaRPr lang="en-US"/>
          </a:p>
        </p:txBody>
      </p:sp>
    </p:spTree>
    <p:extLst>
      <p:ext uri="{BB962C8B-B14F-4D97-AF65-F5344CB8AC3E}">
        <p14:creationId xmlns:p14="http://schemas.microsoft.com/office/powerpoint/2010/main" val="318811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FE86BA-4105-4B5B-AA54-41D50FA6E43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75424-0A94-497C-BEBC-ABDFA936EFA4}"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28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FE86BA-4105-4B5B-AA54-41D50FA6E435}"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75424-0A94-497C-BEBC-ABDFA936EFA4}" type="slidenum">
              <a:rPr lang="en-US" smtClean="0"/>
              <a:t>‹#›</a:t>
            </a:fld>
            <a:endParaRPr lang="en-US"/>
          </a:p>
        </p:txBody>
      </p:sp>
    </p:spTree>
    <p:extLst>
      <p:ext uri="{BB962C8B-B14F-4D97-AF65-F5344CB8AC3E}">
        <p14:creationId xmlns:p14="http://schemas.microsoft.com/office/powerpoint/2010/main" val="189302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FE86BA-4105-4B5B-AA54-41D50FA6E435}" type="datetimeFigureOut">
              <a:rPr lang="en-US" smtClean="0"/>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75424-0A94-497C-BEBC-ABDFA936EFA4}" type="slidenum">
              <a:rPr lang="en-US" smtClean="0"/>
              <a:t>‹#›</a:t>
            </a:fld>
            <a:endParaRPr lang="en-US"/>
          </a:p>
        </p:txBody>
      </p:sp>
    </p:spTree>
    <p:extLst>
      <p:ext uri="{BB962C8B-B14F-4D97-AF65-F5344CB8AC3E}">
        <p14:creationId xmlns:p14="http://schemas.microsoft.com/office/powerpoint/2010/main" val="58949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FE86BA-4105-4B5B-AA54-41D50FA6E435}" type="datetimeFigureOut">
              <a:rPr lang="en-US" smtClean="0"/>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75424-0A94-497C-BEBC-ABDFA936EFA4}" type="slidenum">
              <a:rPr lang="en-US" smtClean="0"/>
              <a:t>‹#›</a:t>
            </a:fld>
            <a:endParaRPr lang="en-US"/>
          </a:p>
        </p:txBody>
      </p:sp>
    </p:spTree>
    <p:extLst>
      <p:ext uri="{BB962C8B-B14F-4D97-AF65-F5344CB8AC3E}">
        <p14:creationId xmlns:p14="http://schemas.microsoft.com/office/powerpoint/2010/main" val="367485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E86BA-4105-4B5B-AA54-41D50FA6E435}" type="datetimeFigureOut">
              <a:rPr lang="en-US" smtClean="0"/>
              <a:t>10/14/2016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175424-0A94-497C-BEBC-ABDFA936EFA4}" type="slidenum">
              <a:rPr lang="en-US" smtClean="0"/>
              <a:t>‹#›</a:t>
            </a:fld>
            <a:endParaRPr lang="en-US"/>
          </a:p>
        </p:txBody>
      </p:sp>
    </p:spTree>
    <p:extLst>
      <p:ext uri="{BB962C8B-B14F-4D97-AF65-F5344CB8AC3E}">
        <p14:creationId xmlns:p14="http://schemas.microsoft.com/office/powerpoint/2010/main" val="119546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E86BA-4105-4B5B-AA54-41D50FA6E435}"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75424-0A94-497C-BEBC-ABDFA936EFA4}" type="slidenum">
              <a:rPr lang="en-US" smtClean="0"/>
              <a:t>‹#›</a:t>
            </a:fld>
            <a:endParaRPr lang="en-US"/>
          </a:p>
        </p:txBody>
      </p:sp>
    </p:spTree>
    <p:extLst>
      <p:ext uri="{BB962C8B-B14F-4D97-AF65-F5344CB8AC3E}">
        <p14:creationId xmlns:p14="http://schemas.microsoft.com/office/powerpoint/2010/main" val="309622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E86BA-4105-4B5B-AA54-41D50FA6E435}"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75424-0A94-497C-BEBC-ABDFA936EFA4}" type="slidenum">
              <a:rPr lang="en-US" smtClean="0"/>
              <a:t>‹#›</a:t>
            </a:fld>
            <a:endParaRPr lang="en-US"/>
          </a:p>
        </p:txBody>
      </p:sp>
    </p:spTree>
    <p:extLst>
      <p:ext uri="{BB962C8B-B14F-4D97-AF65-F5344CB8AC3E}">
        <p14:creationId xmlns:p14="http://schemas.microsoft.com/office/powerpoint/2010/main" val="266263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5FE86BA-4105-4B5B-AA54-41D50FA6E435}" type="datetimeFigureOut">
              <a:rPr lang="en-US" smtClean="0"/>
              <a:t>10/14/2016</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F175424-0A94-497C-BEBC-ABDFA936EFA4}" type="slidenum">
              <a:rPr lang="en-US" smtClean="0"/>
              <a:t>‹#›</a:t>
            </a:fld>
            <a:endParaRPr lang="en-US"/>
          </a:p>
        </p:txBody>
      </p:sp>
    </p:spTree>
    <p:extLst>
      <p:ext uri="{BB962C8B-B14F-4D97-AF65-F5344CB8AC3E}">
        <p14:creationId xmlns:p14="http://schemas.microsoft.com/office/powerpoint/2010/main" val="683539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6.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980" y="595773"/>
            <a:ext cx="9966960" cy="2966294"/>
          </a:xfrm>
        </p:spPr>
        <p:txBody>
          <a:bodyPr>
            <a:normAutofit/>
          </a:bodyPr>
          <a:lstStyle/>
          <a:p>
            <a:r>
              <a:rPr lang="en-US" altLang="zh-CN" sz="3600" dirty="0" smtClean="0"/>
              <a:t>How to Aggregate and integrate data? </a:t>
            </a:r>
            <a:r>
              <a:rPr lang="en-US" altLang="zh-CN" dirty="0" smtClean="0"/>
              <a:t/>
            </a:r>
            <a:br>
              <a:rPr lang="en-US" altLang="zh-CN" dirty="0" smtClean="0"/>
            </a:br>
            <a:r>
              <a:rPr lang="zh-CN" altLang="en-US" sz="6600" dirty="0" smtClean="0"/>
              <a:t>如何整合数据？</a:t>
            </a:r>
            <a:r>
              <a:rPr lang="en-US" altLang="zh-CN" dirty="0" smtClean="0"/>
              <a:t/>
            </a:r>
            <a:br>
              <a:rPr lang="en-US" altLang="zh-CN" dirty="0" smtClean="0"/>
            </a:br>
            <a:r>
              <a:rPr lang="zh-CN" altLang="en-US" sz="4400" dirty="0" smtClean="0"/>
              <a:t>－以</a:t>
            </a:r>
            <a:r>
              <a:rPr lang="en-US" altLang="zh-CN" sz="4400" dirty="0" smtClean="0"/>
              <a:t>PSID</a:t>
            </a:r>
            <a:r>
              <a:rPr lang="zh-CN" altLang="en-US" sz="4400" dirty="0" smtClean="0"/>
              <a:t>数据为例</a:t>
            </a:r>
            <a:endParaRPr lang="en-US" sz="4400" dirty="0"/>
          </a:p>
        </p:txBody>
      </p:sp>
      <p:sp>
        <p:nvSpPr>
          <p:cNvPr id="3" name="Subtitle 2"/>
          <p:cNvSpPr>
            <a:spLocks noGrp="1"/>
          </p:cNvSpPr>
          <p:nvPr>
            <p:ph type="subTitle" idx="1"/>
          </p:nvPr>
        </p:nvSpPr>
        <p:spPr>
          <a:xfrm>
            <a:off x="1709530" y="4408227"/>
            <a:ext cx="8767860" cy="1378424"/>
          </a:xfrm>
        </p:spPr>
        <p:txBody>
          <a:bodyPr>
            <a:normAutofit/>
          </a:bodyPr>
          <a:lstStyle/>
          <a:p>
            <a:r>
              <a:rPr lang="en-US" dirty="0" smtClean="0"/>
              <a:t>Liang Sun</a:t>
            </a:r>
          </a:p>
          <a:p>
            <a:r>
              <a:rPr lang="en-US" dirty="0" smtClean="0"/>
              <a:t>Data Workshop</a:t>
            </a:r>
          </a:p>
          <a:p>
            <a:r>
              <a:rPr lang="en-US" dirty="0" smtClean="0"/>
              <a:t>October 15, 2016</a:t>
            </a:r>
            <a:endParaRPr lang="en-US" dirty="0"/>
          </a:p>
        </p:txBody>
      </p:sp>
    </p:spTree>
    <p:extLst>
      <p:ext uri="{BB962C8B-B14F-4D97-AF65-F5344CB8AC3E}">
        <p14:creationId xmlns:p14="http://schemas.microsoft.com/office/powerpoint/2010/main" val="2926659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435429"/>
          </a:xfrm>
        </p:spPr>
        <p:txBody>
          <a:bodyPr>
            <a:noAutofit/>
          </a:bodyPr>
          <a:lstStyle/>
          <a:p>
            <a:pPr algn="r"/>
            <a:r>
              <a:rPr lang="en-US" sz="2000" dirty="0" smtClean="0">
                <a:hlinkClick r:id="rId2" action="ppaction://hlinksldjump"/>
              </a:rPr>
              <a:t>return</a:t>
            </a:r>
            <a:endParaRPr lang="en-US" sz="2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7300" y="1144159"/>
            <a:ext cx="9458279" cy="4951841"/>
          </a:xfrm>
        </p:spPr>
      </p:pic>
    </p:spTree>
    <p:extLst>
      <p:ext uri="{BB962C8B-B14F-4D97-AF65-F5344CB8AC3E}">
        <p14:creationId xmlns:p14="http://schemas.microsoft.com/office/powerpoint/2010/main" val="3454862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17071"/>
          </a:xfrm>
        </p:spPr>
        <p:txBody>
          <a:bodyPr>
            <a:noAutofit/>
          </a:bodyPr>
          <a:lstStyle/>
          <a:p>
            <a:pPr algn="r"/>
            <a:r>
              <a:rPr lang="en-US" sz="2000" dirty="0" smtClean="0">
                <a:hlinkClick r:id="rId2" action="ppaction://hlinksldjump"/>
              </a:rPr>
              <a:t>return</a:t>
            </a:r>
            <a:endParaRPr lang="en-US" sz="2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1083" y="1828800"/>
            <a:ext cx="9791198" cy="2878137"/>
          </a:xfrm>
        </p:spPr>
      </p:pic>
    </p:spTree>
    <p:extLst>
      <p:ext uri="{BB962C8B-B14F-4D97-AF65-F5344CB8AC3E}">
        <p14:creationId xmlns:p14="http://schemas.microsoft.com/office/powerpoint/2010/main" val="1209263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47700"/>
          </a:xfrm>
        </p:spPr>
        <p:txBody>
          <a:bodyPr>
            <a:normAutofit fontScale="90000"/>
          </a:bodyPr>
          <a:lstStyle/>
          <a:p>
            <a:r>
              <a:rPr lang="en-US" dirty="0" smtClean="0"/>
              <a:t> Merge and Append</a:t>
            </a:r>
            <a:endParaRPr lang="en-US" dirty="0"/>
          </a:p>
        </p:txBody>
      </p:sp>
      <p:sp>
        <p:nvSpPr>
          <p:cNvPr id="3" name="Content Placeholder 2"/>
          <p:cNvSpPr>
            <a:spLocks noGrp="1"/>
          </p:cNvSpPr>
          <p:nvPr>
            <p:ph idx="1"/>
          </p:nvPr>
        </p:nvSpPr>
        <p:spPr>
          <a:xfrm>
            <a:off x="1143000" y="1257300"/>
            <a:ext cx="9872871" cy="4838700"/>
          </a:xfrm>
        </p:spPr>
        <p:txBody>
          <a:bodyPr/>
          <a:lstStyle/>
          <a:p>
            <a:pPr>
              <a:buFont typeface="Wingdings" panose="05000000000000000000" pitchFamily="2" charset="2"/>
              <a:buChar char="v"/>
            </a:pPr>
            <a:r>
              <a:rPr lang="en-US" dirty="0" smtClean="0">
                <a:solidFill>
                  <a:schemeClr val="tx1"/>
                </a:solidFill>
              </a:rPr>
              <a:t>  Master data and using data</a:t>
            </a:r>
          </a:p>
          <a:p>
            <a:pPr marL="45720" indent="0">
              <a:buNone/>
            </a:pPr>
            <a:r>
              <a:rPr lang="en-US" dirty="0" smtClean="0">
                <a:solidFill>
                  <a:schemeClr val="tx1"/>
                </a:solidFill>
              </a:rPr>
              <a:t> </a:t>
            </a:r>
          </a:p>
          <a:p>
            <a:pPr>
              <a:buFont typeface="Wingdings" panose="05000000000000000000" pitchFamily="2" charset="2"/>
              <a:buChar char="v"/>
            </a:pPr>
            <a:endParaRPr lang="en-US" dirty="0" smtClean="0">
              <a:solidFill>
                <a:schemeClr val="tx1"/>
              </a:solidFill>
            </a:endParaRPr>
          </a:p>
          <a:p>
            <a:pPr>
              <a:buFont typeface="Wingdings" panose="05000000000000000000" pitchFamily="2" charset="2"/>
              <a:buChar char="v"/>
            </a:pPr>
            <a:r>
              <a:rPr lang="en-US" dirty="0" smtClean="0">
                <a:solidFill>
                  <a:schemeClr val="tx1"/>
                </a:solidFill>
              </a:rPr>
              <a:t>  1:1 ,  1:m ,  m:1, m:m</a:t>
            </a:r>
          </a:p>
          <a:p>
            <a:pPr marL="274320" lvl="1" indent="0">
              <a:buNone/>
            </a:pPr>
            <a:endParaRPr lang="en-US" dirty="0" smtClean="0">
              <a:solidFill>
                <a:schemeClr val="tx1"/>
              </a:solidFill>
            </a:endParaRPr>
          </a:p>
          <a:p>
            <a:pPr marL="274320" lvl="1" indent="0">
              <a:buNone/>
            </a:pPr>
            <a:endParaRPr lang="en-US" dirty="0" smtClean="0">
              <a:solidFill>
                <a:schemeClr val="tx1"/>
              </a:solidFill>
            </a:endParaRPr>
          </a:p>
          <a:p>
            <a:pPr marL="45720" indent="0">
              <a:buNone/>
            </a:pPr>
            <a:r>
              <a:rPr lang="en-US" dirty="0" smtClean="0">
                <a:solidFill>
                  <a:schemeClr val="tx1"/>
                </a:solidFill>
              </a:rPr>
              <a:t>  </a:t>
            </a:r>
          </a:p>
          <a:p>
            <a:pPr>
              <a:buFont typeface="Wingdings" panose="05000000000000000000" pitchFamily="2" charset="2"/>
              <a:buChar char="v"/>
            </a:pPr>
            <a:r>
              <a:rPr lang="en-US" dirty="0" smtClean="0">
                <a:solidFill>
                  <a:schemeClr val="tx1"/>
                </a:solidFill>
              </a:rPr>
              <a:t> Check   _merge </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316" y="1706334"/>
            <a:ext cx="3438527" cy="9128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315" y="3211285"/>
            <a:ext cx="3882685" cy="10014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2443" y="3409842"/>
            <a:ext cx="5372100" cy="2686158"/>
          </a:xfrm>
          <a:prstGeom prst="rect">
            <a:avLst/>
          </a:prstGeom>
        </p:spPr>
      </p:pic>
    </p:spTree>
    <p:extLst>
      <p:ext uri="{BB962C8B-B14F-4D97-AF65-F5344CB8AC3E}">
        <p14:creationId xmlns:p14="http://schemas.microsoft.com/office/powerpoint/2010/main" val="1566718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353786"/>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090749" y="963386"/>
            <a:ext cx="10551522" cy="5437414"/>
          </a:xfrm>
        </p:spPr>
        <p:txBody>
          <a:bodyPr/>
          <a:lstStyle/>
          <a:p>
            <a:pPr>
              <a:buFont typeface="Wingdings" panose="05000000000000000000" pitchFamily="2" charset="2"/>
              <a:buChar char="v"/>
            </a:pPr>
            <a:r>
              <a:rPr lang="zh-CN" altLang="en-US" dirty="0" smtClean="0"/>
              <a:t> </a:t>
            </a:r>
            <a:r>
              <a:rPr lang="en-US" altLang="zh-CN" dirty="0" smtClean="0">
                <a:solidFill>
                  <a:schemeClr val="tx1"/>
                </a:solidFill>
              </a:rPr>
              <a:t>Append: </a:t>
            </a:r>
            <a:r>
              <a:rPr lang="zh-CN" altLang="en-US" dirty="0" smtClean="0">
                <a:solidFill>
                  <a:schemeClr val="tx1"/>
                </a:solidFill>
              </a:rPr>
              <a:t>将数据粘贴到一起，但没有融合的过程。结果与</a:t>
            </a:r>
            <a:r>
              <a:rPr lang="en-US" altLang="zh-CN" dirty="0" smtClean="0">
                <a:solidFill>
                  <a:schemeClr val="tx1"/>
                </a:solidFill>
              </a:rPr>
              <a:t>merge</a:t>
            </a:r>
            <a:r>
              <a:rPr lang="zh-CN" altLang="en-US" dirty="0" smtClean="0">
                <a:solidFill>
                  <a:schemeClr val="tx1"/>
                </a:solidFill>
              </a:rPr>
              <a:t>有区别。</a:t>
            </a:r>
            <a:endParaRPr lang="en-US" altLang="zh-CN" dirty="0" smtClean="0">
              <a:solidFill>
                <a:schemeClr val="tx1"/>
              </a:solidFill>
            </a:endParaRPr>
          </a:p>
          <a:p>
            <a:pPr>
              <a:buFont typeface="Wingdings" panose="05000000000000000000" pitchFamily="2" charset="2"/>
              <a:buChar char="v"/>
            </a:pPr>
            <a:endParaRPr lang="en-US" altLang="zh-CN" dirty="0" smtClean="0">
              <a:solidFill>
                <a:schemeClr val="tx1"/>
              </a:solidFill>
            </a:endParaRPr>
          </a:p>
          <a:p>
            <a:pPr lvl="1"/>
            <a:r>
              <a:rPr lang="zh-CN" altLang="en-US" dirty="0" smtClean="0">
                <a:solidFill>
                  <a:schemeClr val="tx1"/>
                </a:solidFill>
              </a:rPr>
              <a:t>例</a:t>
            </a:r>
            <a:r>
              <a:rPr lang="en-US" altLang="zh-CN" dirty="0" smtClean="0">
                <a:solidFill>
                  <a:schemeClr val="tx1"/>
                </a:solidFill>
              </a:rPr>
              <a:t>1</a:t>
            </a:r>
            <a:r>
              <a:rPr lang="zh-CN" altLang="en-US" dirty="0" smtClean="0">
                <a:solidFill>
                  <a:schemeClr val="tx1"/>
                </a:solidFill>
              </a:rPr>
              <a:t>：</a:t>
            </a:r>
            <a:r>
              <a:rPr lang="zh-CN" altLang="en-US" dirty="0">
                <a:solidFill>
                  <a:schemeClr val="tx1"/>
                </a:solidFill>
              </a:rPr>
              <a:t>数值</a:t>
            </a:r>
            <a:r>
              <a:rPr lang="zh-CN" altLang="en-US" dirty="0" smtClean="0">
                <a:solidFill>
                  <a:schemeClr val="tx1"/>
                </a:solidFill>
              </a:rPr>
              <a:t>相异的两个数据文件（</a:t>
            </a:r>
            <a:r>
              <a:rPr lang="en-US" altLang="zh-CN" dirty="0" smtClean="0">
                <a:solidFill>
                  <a:schemeClr val="tx1"/>
                </a:solidFill>
              </a:rPr>
              <a:t>ID</a:t>
            </a:r>
            <a:r>
              <a:rPr lang="zh-CN" altLang="en-US" dirty="0" smtClean="0">
                <a:solidFill>
                  <a:schemeClr val="tx1"/>
                </a:solidFill>
              </a:rPr>
              <a:t>变量和其他变量都无重合值）</a:t>
            </a:r>
            <a:endParaRPr lang="en-US" altLang="zh-CN" dirty="0" smtClean="0">
              <a:solidFill>
                <a:schemeClr val="tx1"/>
              </a:solidFill>
            </a:endParaRPr>
          </a:p>
          <a:p>
            <a:pPr lvl="1">
              <a:buFont typeface="Arial" panose="020B0604020202020204" pitchFamily="34" charset="0"/>
              <a:buChar char="•"/>
            </a:pPr>
            <a:endParaRPr lang="en-US" altLang="zh-CN" dirty="0" smtClean="0">
              <a:solidFill>
                <a:schemeClr val="tx1"/>
              </a:solidFill>
            </a:endParaRPr>
          </a:p>
          <a:p>
            <a:pPr marL="45720" indent="0">
              <a:buNone/>
            </a:pPr>
            <a:endParaRPr lang="en-US" altLang="zh-CN" dirty="0" smtClean="0">
              <a:solidFill>
                <a:schemeClr val="tx1"/>
              </a:solidFill>
            </a:endParaRPr>
          </a:p>
          <a:p>
            <a:pPr>
              <a:buFont typeface="Wingdings" panose="05000000000000000000" pitchFamily="2" charset="2"/>
              <a:buChar char="v"/>
            </a:pPr>
            <a:endParaRPr lang="en-US" altLang="zh-CN" dirty="0"/>
          </a:p>
          <a:p>
            <a:pPr marL="45720" indent="0">
              <a:buNone/>
            </a:pPr>
            <a:endParaRPr lang="en-US" altLang="zh-CN" dirty="0" smtClean="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863" y="2406457"/>
            <a:ext cx="2759528" cy="37691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568" y="2528682"/>
            <a:ext cx="2922951" cy="50996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4321" y="3038644"/>
            <a:ext cx="4045440" cy="259323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0976" y="2455492"/>
            <a:ext cx="2038481" cy="63218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2505" y="3038644"/>
            <a:ext cx="2968064" cy="2887483"/>
          </a:xfrm>
          <a:prstGeom prst="rect">
            <a:avLst/>
          </a:prstGeom>
        </p:spPr>
      </p:pic>
    </p:spTree>
    <p:extLst>
      <p:ext uri="{BB962C8B-B14F-4D97-AF65-F5344CB8AC3E}">
        <p14:creationId xmlns:p14="http://schemas.microsoft.com/office/powerpoint/2010/main" val="952383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468086"/>
          </a:xfrm>
        </p:spPr>
        <p:txBody>
          <a:bodyPr>
            <a:normAutofit fontScale="90000"/>
          </a:bodyPr>
          <a:lstStyle/>
          <a:p>
            <a:endParaRPr lang="en-US" dirty="0"/>
          </a:p>
        </p:txBody>
      </p:sp>
      <p:sp>
        <p:nvSpPr>
          <p:cNvPr id="3" name="Content Placeholder 2"/>
          <p:cNvSpPr>
            <a:spLocks noGrp="1"/>
          </p:cNvSpPr>
          <p:nvPr>
            <p:ph idx="1"/>
          </p:nvPr>
        </p:nvSpPr>
        <p:spPr>
          <a:xfrm>
            <a:off x="1143000" y="1077686"/>
            <a:ext cx="10548257" cy="5018314"/>
          </a:xfrm>
        </p:spPr>
        <p:txBody>
          <a:bodyPr/>
          <a:lstStyle/>
          <a:p>
            <a:pPr lvl="1"/>
            <a:r>
              <a:rPr lang="zh-CN" altLang="en-US" dirty="0" smtClean="0">
                <a:solidFill>
                  <a:schemeClr val="tx1"/>
                </a:solidFill>
              </a:rPr>
              <a:t>例</a:t>
            </a:r>
            <a:r>
              <a:rPr lang="en-US" altLang="zh-CN" dirty="0" smtClean="0">
                <a:solidFill>
                  <a:schemeClr val="tx1"/>
                </a:solidFill>
              </a:rPr>
              <a:t>2</a:t>
            </a:r>
            <a:r>
              <a:rPr lang="zh-CN" altLang="en-US" dirty="0" smtClean="0">
                <a:solidFill>
                  <a:schemeClr val="tx1"/>
                </a:solidFill>
              </a:rPr>
              <a:t>：两个数据文件中有相同的</a:t>
            </a:r>
            <a:r>
              <a:rPr lang="en-US" altLang="zh-CN" dirty="0" smtClean="0">
                <a:solidFill>
                  <a:schemeClr val="tx1"/>
                </a:solidFill>
              </a:rPr>
              <a:t>ID</a:t>
            </a:r>
            <a:r>
              <a:rPr lang="zh-CN" altLang="en-US" dirty="0" smtClean="0">
                <a:solidFill>
                  <a:schemeClr val="tx1"/>
                </a:solidFill>
              </a:rPr>
              <a:t>值</a:t>
            </a:r>
            <a:endParaRPr lang="en-US" altLang="zh-CN" dirty="0" smtClean="0">
              <a:solidFill>
                <a:schemeClr val="tx1"/>
              </a:solidFill>
            </a:endParaRPr>
          </a:p>
          <a:p>
            <a:pPr marL="274320" lvl="1" indent="0">
              <a:buNone/>
            </a:pP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258" y="3841295"/>
            <a:ext cx="1873671" cy="24591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258" y="1643774"/>
            <a:ext cx="1873672" cy="209028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059" y="1982184"/>
            <a:ext cx="3220131" cy="40148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8799" y="2513917"/>
            <a:ext cx="4693716" cy="265475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0514" y="2003955"/>
            <a:ext cx="2922951" cy="509962"/>
          </a:xfrm>
          <a:prstGeom prst="rect">
            <a:avLst/>
          </a:prstGeom>
        </p:spPr>
      </p:pic>
    </p:spTree>
    <p:extLst>
      <p:ext uri="{BB962C8B-B14F-4D97-AF65-F5344CB8AC3E}">
        <p14:creationId xmlns:p14="http://schemas.microsoft.com/office/powerpoint/2010/main" val="1447260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74171"/>
          </a:xfrm>
        </p:spPr>
        <p:txBody>
          <a:bodyPr>
            <a:noAutofit/>
          </a:bodyPr>
          <a:lstStyle/>
          <a:p>
            <a:pPr algn="r"/>
            <a:r>
              <a:rPr lang="en-US" sz="1800" dirty="0" smtClean="0">
                <a:hlinkClick r:id="rId3" action="ppaction://hlinksldjump"/>
              </a:rPr>
              <a:t>return</a:t>
            </a:r>
            <a:endParaRPr lang="en-US" sz="1800" dirty="0"/>
          </a:p>
        </p:txBody>
      </p:sp>
      <p:sp>
        <p:nvSpPr>
          <p:cNvPr id="3" name="Content Placeholder 2"/>
          <p:cNvSpPr>
            <a:spLocks noGrp="1"/>
          </p:cNvSpPr>
          <p:nvPr>
            <p:ph idx="1"/>
          </p:nvPr>
        </p:nvSpPr>
        <p:spPr>
          <a:xfrm>
            <a:off x="604157" y="783771"/>
            <a:ext cx="10411715" cy="5355772"/>
          </a:xfrm>
        </p:spPr>
        <p:txBody>
          <a:bodyPr/>
          <a:lstStyle/>
          <a:p>
            <a:r>
              <a:rPr lang="zh-CN" altLang="en-US" dirty="0" smtClean="0">
                <a:solidFill>
                  <a:schemeClr val="tx1"/>
                </a:solidFill>
              </a:rPr>
              <a:t>例</a:t>
            </a:r>
            <a:r>
              <a:rPr lang="en-US" altLang="zh-CN" dirty="0" smtClean="0">
                <a:solidFill>
                  <a:schemeClr val="tx1"/>
                </a:solidFill>
              </a:rPr>
              <a:t>3</a:t>
            </a:r>
            <a:r>
              <a:rPr lang="zh-CN" altLang="en-US" dirty="0" smtClean="0">
                <a:solidFill>
                  <a:schemeClr val="tx1"/>
                </a:solidFill>
              </a:rPr>
              <a:t>：两个数据文件中有相同的</a:t>
            </a:r>
            <a:r>
              <a:rPr lang="en-US" altLang="zh-CN" dirty="0" smtClean="0">
                <a:solidFill>
                  <a:schemeClr val="tx1"/>
                </a:solidFill>
              </a:rPr>
              <a:t>ID</a:t>
            </a:r>
            <a:r>
              <a:rPr lang="zh-CN" altLang="en-US" dirty="0" smtClean="0">
                <a:solidFill>
                  <a:schemeClr val="tx1"/>
                </a:solidFill>
              </a:rPr>
              <a:t>变量值和其他变量</a:t>
            </a:r>
            <a:endParaRPr lang="en-US" altLang="zh-CN" dirty="0" smtClean="0">
              <a:solidFill>
                <a:schemeClr val="tx1"/>
              </a:solidFill>
            </a:endParaRPr>
          </a:p>
          <a:p>
            <a:pPr marL="45720" indent="0">
              <a:buNone/>
            </a:pPr>
            <a:endParaRPr lang="en-US" dirty="0">
              <a:solidFill>
                <a:schemeClr val="tx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999" y="1536829"/>
            <a:ext cx="2302330" cy="233652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761820"/>
            <a:ext cx="2106387" cy="2804209"/>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5285" y="1700212"/>
            <a:ext cx="2812505" cy="4112759"/>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0906" y="2720067"/>
            <a:ext cx="4576082" cy="2456089"/>
          </a:xfrm>
          <a:prstGeom prst="rect">
            <a:avLst/>
          </a:prstGeom>
        </p:spPr>
      </p:pic>
    </p:spTree>
    <p:extLst>
      <p:ext uri="{BB962C8B-B14F-4D97-AF65-F5344CB8AC3E}">
        <p14:creationId xmlns:p14="http://schemas.microsoft.com/office/powerpoint/2010/main" val="2927332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66057"/>
          </a:xfrm>
        </p:spPr>
        <p:txBody>
          <a:bodyPr>
            <a:normAutofit fontScale="90000"/>
          </a:bodyPr>
          <a:lstStyle/>
          <a:p>
            <a:r>
              <a:rPr lang="en-US" dirty="0" smtClean="0"/>
              <a:t>3. </a:t>
            </a:r>
            <a:r>
              <a:rPr lang="zh-CN" altLang="en-US" dirty="0" smtClean="0"/>
              <a:t>整合不同来源的数据</a:t>
            </a:r>
            <a:endParaRPr lang="en-US" dirty="0"/>
          </a:p>
        </p:txBody>
      </p:sp>
      <p:sp>
        <p:nvSpPr>
          <p:cNvPr id="3" name="Content Placeholder 2"/>
          <p:cNvSpPr>
            <a:spLocks noGrp="1"/>
          </p:cNvSpPr>
          <p:nvPr>
            <p:ph idx="1"/>
          </p:nvPr>
        </p:nvSpPr>
        <p:spPr>
          <a:xfrm>
            <a:off x="865414" y="1322614"/>
            <a:ext cx="10150457" cy="5078185"/>
          </a:xfrm>
        </p:spPr>
        <p:txBody>
          <a:bodyPr/>
          <a:lstStyle/>
          <a:p>
            <a:pPr>
              <a:buFont typeface="Wingdings" panose="05000000000000000000" pitchFamily="2" charset="2"/>
              <a:buChar char="v"/>
            </a:pPr>
            <a:r>
              <a:rPr lang="en-US" dirty="0" smtClean="0">
                <a:solidFill>
                  <a:schemeClr val="tx1"/>
                </a:solidFill>
              </a:rPr>
              <a:t> </a:t>
            </a:r>
            <a:r>
              <a:rPr lang="zh-CN" altLang="en-US" dirty="0" smtClean="0">
                <a:solidFill>
                  <a:schemeClr val="tx1"/>
                </a:solidFill>
              </a:rPr>
              <a:t>模型中需要考虑更多的</a:t>
            </a:r>
            <a:r>
              <a:rPr lang="en-US" altLang="zh-CN" dirty="0" smtClean="0">
                <a:solidFill>
                  <a:schemeClr val="tx1"/>
                </a:solidFill>
              </a:rPr>
              <a:t>variables</a:t>
            </a:r>
          </a:p>
          <a:p>
            <a:pPr lvl="1">
              <a:buFont typeface="Arial" panose="020B0604020202020204" pitchFamily="34" charset="0"/>
              <a:buChar char="•"/>
            </a:pPr>
            <a:r>
              <a:rPr lang="zh-CN" altLang="en-US" dirty="0" smtClean="0">
                <a:solidFill>
                  <a:schemeClr val="tx1"/>
                </a:solidFill>
              </a:rPr>
              <a:t>例</a:t>
            </a:r>
            <a:r>
              <a:rPr lang="en-US" altLang="zh-CN" dirty="0" smtClean="0">
                <a:solidFill>
                  <a:schemeClr val="tx1"/>
                </a:solidFill>
              </a:rPr>
              <a:t>1</a:t>
            </a:r>
            <a:r>
              <a:rPr lang="zh-CN" altLang="en-US" dirty="0" smtClean="0">
                <a:solidFill>
                  <a:schemeClr val="tx1"/>
                </a:solidFill>
              </a:rPr>
              <a:t>：个人所居住的区域特征</a:t>
            </a:r>
            <a:r>
              <a:rPr lang="en-US" altLang="zh-CN" dirty="0">
                <a:solidFill>
                  <a:schemeClr val="tx1"/>
                </a:solidFill>
              </a:rPr>
              <a:t>(% of college-educated people in a neighborhood) </a:t>
            </a:r>
            <a:r>
              <a:rPr lang="zh-CN" altLang="en-US" dirty="0" smtClean="0">
                <a:solidFill>
                  <a:schemeClr val="tx1"/>
                </a:solidFill>
              </a:rPr>
              <a:t>是否对</a:t>
            </a:r>
            <a:r>
              <a:rPr lang="en-US" altLang="zh-CN" dirty="0" smtClean="0">
                <a:solidFill>
                  <a:schemeClr val="tx1"/>
                </a:solidFill>
              </a:rPr>
              <a:t>choice of partner</a:t>
            </a:r>
            <a:r>
              <a:rPr lang="zh-CN" altLang="en-US" dirty="0" smtClean="0">
                <a:solidFill>
                  <a:schemeClr val="tx1"/>
                </a:solidFill>
              </a:rPr>
              <a:t>有影响 </a:t>
            </a:r>
            <a:endParaRPr lang="en-US" altLang="zh-CN" dirty="0" smtClean="0">
              <a:solidFill>
                <a:schemeClr val="tx1"/>
              </a:solidFill>
            </a:endParaRPr>
          </a:p>
          <a:p>
            <a:pPr lvl="1">
              <a:buFont typeface="Arial" panose="020B0604020202020204" pitchFamily="34" charset="0"/>
              <a:buChar char="•"/>
            </a:pPr>
            <a:r>
              <a:rPr lang="zh-CN" altLang="en-US" dirty="0" smtClean="0">
                <a:solidFill>
                  <a:schemeClr val="tx1"/>
                </a:solidFill>
              </a:rPr>
              <a:t>例</a:t>
            </a:r>
            <a:r>
              <a:rPr lang="en-US" altLang="zh-CN" dirty="0" smtClean="0">
                <a:solidFill>
                  <a:schemeClr val="tx1"/>
                </a:solidFill>
              </a:rPr>
              <a:t>2</a:t>
            </a:r>
            <a:r>
              <a:rPr lang="zh-CN" altLang="en-US" dirty="0" smtClean="0">
                <a:solidFill>
                  <a:schemeClr val="tx1"/>
                </a:solidFill>
              </a:rPr>
              <a:t>：个人所就读的大学质量</a:t>
            </a:r>
            <a:r>
              <a:rPr lang="en-US" altLang="zh-CN" dirty="0">
                <a:solidFill>
                  <a:schemeClr val="tx1"/>
                </a:solidFill>
              </a:rPr>
              <a:t>(average sat scores of the institution</a:t>
            </a:r>
            <a:r>
              <a:rPr lang="en-US" altLang="zh-CN" dirty="0" smtClean="0">
                <a:solidFill>
                  <a:schemeClr val="tx1"/>
                </a:solidFill>
              </a:rPr>
              <a:t>) </a:t>
            </a:r>
            <a:r>
              <a:rPr lang="zh-CN" altLang="en-US" dirty="0" smtClean="0">
                <a:solidFill>
                  <a:schemeClr val="tx1"/>
                </a:solidFill>
              </a:rPr>
              <a:t>是否对</a:t>
            </a:r>
            <a:r>
              <a:rPr lang="en-US" altLang="zh-CN" dirty="0">
                <a:solidFill>
                  <a:schemeClr val="tx1"/>
                </a:solidFill>
              </a:rPr>
              <a:t>choice of partner</a:t>
            </a:r>
            <a:r>
              <a:rPr lang="zh-CN" altLang="en-US" dirty="0" smtClean="0">
                <a:solidFill>
                  <a:schemeClr val="tx1"/>
                </a:solidFill>
              </a:rPr>
              <a:t>有影响</a:t>
            </a:r>
            <a:endParaRPr lang="en-US" altLang="zh-CN" dirty="0" smtClean="0">
              <a:solidFill>
                <a:schemeClr val="tx1"/>
              </a:solidFill>
            </a:endParaRPr>
          </a:p>
          <a:p>
            <a:pPr lvl="1">
              <a:buFont typeface="Arial" panose="020B0604020202020204" pitchFamily="34" charset="0"/>
              <a:buChar char="•"/>
            </a:pPr>
            <a:endParaRPr lang="en-US" altLang="zh-CN" dirty="0">
              <a:solidFill>
                <a:schemeClr val="tx1"/>
              </a:solidFill>
            </a:endParaRPr>
          </a:p>
          <a:p>
            <a:pPr>
              <a:buFont typeface="Wingdings" panose="05000000000000000000" pitchFamily="2" charset="2"/>
              <a:buChar char="v"/>
            </a:pPr>
            <a:r>
              <a:rPr lang="en-US" altLang="zh-CN" dirty="0" smtClean="0">
                <a:solidFill>
                  <a:schemeClr val="tx1"/>
                </a:solidFill>
              </a:rPr>
              <a:t> </a:t>
            </a:r>
            <a:r>
              <a:rPr lang="zh-CN" altLang="en-US" dirty="0">
                <a:solidFill>
                  <a:schemeClr val="tx1"/>
                </a:solidFill>
              </a:rPr>
              <a:t>需</a:t>
            </a:r>
            <a:r>
              <a:rPr lang="zh-CN" altLang="en-US" dirty="0" smtClean="0">
                <a:solidFill>
                  <a:schemeClr val="tx1"/>
                </a:solidFill>
              </a:rPr>
              <a:t>要将不同来源的数据与</a:t>
            </a:r>
            <a:r>
              <a:rPr lang="en-US" altLang="zh-CN" dirty="0" smtClean="0">
                <a:solidFill>
                  <a:schemeClr val="tx1"/>
                </a:solidFill>
              </a:rPr>
              <a:t>PSID</a:t>
            </a:r>
            <a:r>
              <a:rPr lang="zh-CN" altLang="en-US" dirty="0" smtClean="0">
                <a:solidFill>
                  <a:schemeClr val="tx1"/>
                </a:solidFill>
              </a:rPr>
              <a:t>数据结合起来</a:t>
            </a:r>
            <a:endParaRPr lang="en-US" altLang="zh-CN" dirty="0" smtClean="0">
              <a:solidFill>
                <a:schemeClr val="tx1"/>
              </a:solidFill>
            </a:endParaRPr>
          </a:p>
          <a:p>
            <a:pPr lvl="1">
              <a:buFont typeface="Arial" panose="020B0604020202020204" pitchFamily="34" charset="0"/>
              <a:buChar char="•"/>
            </a:pPr>
            <a:r>
              <a:rPr lang="en-US" altLang="zh-CN" dirty="0" smtClean="0">
                <a:solidFill>
                  <a:schemeClr val="tx1"/>
                </a:solidFill>
              </a:rPr>
              <a:t>PSID restricted data have geographic information of households.</a:t>
            </a:r>
          </a:p>
          <a:p>
            <a:pPr lvl="1">
              <a:buFont typeface="Arial" panose="020B0604020202020204" pitchFamily="34" charset="0"/>
              <a:buChar char="•"/>
            </a:pPr>
            <a:r>
              <a:rPr lang="en-US" altLang="zh-CN" dirty="0" smtClean="0">
                <a:solidFill>
                  <a:schemeClr val="tx1"/>
                </a:solidFill>
              </a:rPr>
              <a:t>PSID restricted data have institution information of individuals who attend colleges.</a:t>
            </a:r>
          </a:p>
          <a:p>
            <a:pPr lvl="1">
              <a:buFont typeface="Arial" panose="020B0604020202020204" pitchFamily="34" charset="0"/>
              <a:buChar char="•"/>
            </a:pPr>
            <a:r>
              <a:rPr lang="en-US" altLang="zh-CN" dirty="0" smtClean="0">
                <a:solidFill>
                  <a:schemeClr val="tx1"/>
                </a:solidFill>
              </a:rPr>
              <a:t>What external data should we use to combine with PSID and answer our RQs?</a:t>
            </a:r>
          </a:p>
          <a:p>
            <a:pPr lvl="2">
              <a:buFont typeface="Arial" panose="020B0604020202020204" pitchFamily="34" charset="0"/>
              <a:buChar char="•"/>
            </a:pPr>
            <a:r>
              <a:rPr lang="en-US" altLang="zh-CN" dirty="0" smtClean="0">
                <a:solidFill>
                  <a:schemeClr val="tx1"/>
                </a:solidFill>
              </a:rPr>
              <a:t>NCDB</a:t>
            </a:r>
          </a:p>
          <a:p>
            <a:pPr lvl="2">
              <a:buFont typeface="Arial" panose="020B0604020202020204" pitchFamily="34" charset="0"/>
              <a:buChar char="•"/>
            </a:pPr>
            <a:r>
              <a:rPr lang="en-US" altLang="zh-CN" dirty="0" smtClean="0">
                <a:solidFill>
                  <a:schemeClr val="tx1"/>
                </a:solidFill>
              </a:rPr>
              <a:t>IPEDS  </a:t>
            </a:r>
            <a:endParaRPr lang="en-US" altLang="zh-CN" dirty="0">
              <a:solidFill>
                <a:schemeClr val="tx1"/>
              </a:solidFill>
            </a:endParaRPr>
          </a:p>
          <a:p>
            <a:pPr lvl="1">
              <a:buFont typeface="Arial" panose="020B0604020202020204" pitchFamily="34" charset="0"/>
              <a:buChar char="•"/>
            </a:pPr>
            <a:r>
              <a:rPr lang="en-US" altLang="zh-CN" dirty="0" smtClean="0">
                <a:solidFill>
                  <a:schemeClr val="tx1"/>
                </a:solidFill>
              </a:rPr>
              <a:t>Find the right key variable that can link data </a:t>
            </a:r>
          </a:p>
        </p:txBody>
      </p:sp>
    </p:spTree>
    <p:extLst>
      <p:ext uri="{BB962C8B-B14F-4D97-AF65-F5344CB8AC3E}">
        <p14:creationId xmlns:p14="http://schemas.microsoft.com/office/powerpoint/2010/main" val="3500982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a:t>
            </a:r>
            <a:r>
              <a:rPr lang="en-US" altLang="zh-CN" dirty="0" smtClean="0"/>
              <a:t>1</a:t>
            </a:r>
            <a:r>
              <a:rPr lang="zh-CN" altLang="en-US" dirty="0" smtClean="0"/>
              <a:t>：</a:t>
            </a:r>
            <a:r>
              <a:rPr lang="en-US" altLang="zh-CN" dirty="0" smtClean="0"/>
              <a:t>PSID + NCDB</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solidFill>
                  <a:schemeClr val="tx1"/>
                </a:solidFill>
              </a:rPr>
              <a:t>What do these two data sets have in common?</a:t>
            </a:r>
          </a:p>
          <a:p>
            <a:pPr lvl="1"/>
            <a:r>
              <a:rPr lang="en-US" dirty="0" smtClean="0">
                <a:solidFill>
                  <a:schemeClr val="tx1"/>
                </a:solidFill>
              </a:rPr>
              <a:t>They both have geographic indicator!  </a:t>
            </a:r>
          </a:p>
          <a:p>
            <a:pPr lvl="2"/>
            <a:r>
              <a:rPr lang="en-US" dirty="0" smtClean="0">
                <a:solidFill>
                  <a:schemeClr val="tx1"/>
                </a:solidFill>
              </a:rPr>
              <a:t>CBSA:  core-based statistical areas</a:t>
            </a:r>
          </a:p>
          <a:p>
            <a:pPr lvl="2"/>
            <a:endParaRPr lang="en-US" dirty="0">
              <a:solidFill>
                <a:schemeClr val="tx1"/>
              </a:solidFill>
            </a:endParaRPr>
          </a:p>
          <a:p>
            <a:pPr>
              <a:buFont typeface="Wingdings" panose="05000000000000000000" pitchFamily="2" charset="2"/>
              <a:buChar char="v"/>
            </a:pPr>
            <a:r>
              <a:rPr lang="en-US" dirty="0" smtClean="0">
                <a:solidFill>
                  <a:schemeClr val="tx1"/>
                </a:solidFill>
              </a:rPr>
              <a:t> Difference:  structure</a:t>
            </a:r>
          </a:p>
          <a:p>
            <a:pPr lvl="1">
              <a:buFont typeface="Arial" panose="020B0604020202020204" pitchFamily="34" charset="0"/>
              <a:buChar char="•"/>
            </a:pPr>
            <a:r>
              <a:rPr lang="en-US" dirty="0" smtClean="0">
                <a:solidFill>
                  <a:schemeClr val="tx1"/>
                </a:solidFill>
              </a:rPr>
              <a:t>PSID: Individual level,  wide format</a:t>
            </a:r>
          </a:p>
          <a:p>
            <a:pPr lvl="1">
              <a:buFont typeface="Arial" panose="020B0604020202020204" pitchFamily="34" charset="0"/>
              <a:buChar char="•"/>
            </a:pPr>
            <a:r>
              <a:rPr lang="en-US" dirty="0" smtClean="0">
                <a:solidFill>
                  <a:schemeClr val="tx1"/>
                </a:solidFill>
              </a:rPr>
              <a:t>NCDB: neighborhood level, long format</a:t>
            </a:r>
            <a:endParaRPr lang="en-US" dirty="0">
              <a:solidFill>
                <a:schemeClr val="tx1"/>
              </a:solidFill>
            </a:endParaRPr>
          </a:p>
        </p:txBody>
      </p:sp>
    </p:spTree>
    <p:extLst>
      <p:ext uri="{BB962C8B-B14F-4D97-AF65-F5344CB8AC3E}">
        <p14:creationId xmlns:p14="http://schemas.microsoft.com/office/powerpoint/2010/main" val="3376987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64029"/>
          </a:xfrm>
        </p:spPr>
        <p:txBody>
          <a:bodyPr>
            <a:normAutofit fontScale="90000"/>
          </a:bodyPr>
          <a:lstStyle/>
          <a:p>
            <a:r>
              <a:rPr lang="en-US" dirty="0" smtClean="0"/>
              <a:t>Wide format vs long format</a:t>
            </a:r>
            <a:endParaRPr lang="en-US" dirty="0"/>
          </a:p>
        </p:txBody>
      </p:sp>
      <p:sp>
        <p:nvSpPr>
          <p:cNvPr id="3" name="Content Placeholder 2"/>
          <p:cNvSpPr>
            <a:spLocks noGrp="1"/>
          </p:cNvSpPr>
          <p:nvPr>
            <p:ph idx="1"/>
          </p:nvPr>
        </p:nvSpPr>
        <p:spPr>
          <a:xfrm>
            <a:off x="963386" y="1387929"/>
            <a:ext cx="10052485" cy="4708071"/>
          </a:xfrm>
        </p:spPr>
        <p:txBody>
          <a:bodyPr/>
          <a:lstStyle/>
          <a:p>
            <a:r>
              <a:rPr lang="en-US" dirty="0" smtClean="0"/>
              <a:t>Two formats</a:t>
            </a:r>
          </a:p>
          <a:p>
            <a:pPr marL="4572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845" y="1993447"/>
            <a:ext cx="4944057" cy="38453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729" y="1273629"/>
            <a:ext cx="4430485" cy="251732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316" y="3905250"/>
            <a:ext cx="6117565" cy="2013857"/>
          </a:xfrm>
          <a:prstGeom prst="rect">
            <a:avLst/>
          </a:prstGeom>
        </p:spPr>
      </p:pic>
    </p:spTree>
    <p:extLst>
      <p:ext uri="{BB962C8B-B14F-4D97-AF65-F5344CB8AC3E}">
        <p14:creationId xmlns:p14="http://schemas.microsoft.com/office/powerpoint/2010/main" val="2579815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a:t>
            </a:r>
            <a:r>
              <a:rPr lang="en-US" altLang="zh-CN" dirty="0" smtClean="0"/>
              <a:t>2</a:t>
            </a:r>
            <a:r>
              <a:rPr lang="zh-CN" altLang="en-US" dirty="0" smtClean="0"/>
              <a:t>： </a:t>
            </a:r>
            <a:r>
              <a:rPr lang="en-US" altLang="zh-CN" dirty="0" smtClean="0"/>
              <a:t>PSID + IPEDS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solidFill>
                  <a:schemeClr val="tx1"/>
                </a:solidFill>
              </a:rPr>
              <a:t>What do they have in common?</a:t>
            </a:r>
          </a:p>
          <a:p>
            <a:pPr lvl="1"/>
            <a:r>
              <a:rPr lang="en-US" dirty="0" smtClean="0">
                <a:solidFill>
                  <a:schemeClr val="tx1"/>
                </a:solidFill>
              </a:rPr>
              <a:t>Institution ID</a:t>
            </a:r>
          </a:p>
          <a:p>
            <a:pPr lvl="1"/>
            <a:endParaRPr lang="en-US" dirty="0">
              <a:solidFill>
                <a:schemeClr val="tx1"/>
              </a:solidFill>
            </a:endParaRPr>
          </a:p>
          <a:p>
            <a:pPr>
              <a:buFont typeface="Wingdings" panose="05000000000000000000" pitchFamily="2" charset="2"/>
              <a:buChar char="v"/>
            </a:pPr>
            <a:r>
              <a:rPr lang="en-US" dirty="0" smtClean="0">
                <a:solidFill>
                  <a:schemeClr val="tx1"/>
                </a:solidFill>
              </a:rPr>
              <a:t> Difference</a:t>
            </a:r>
          </a:p>
          <a:p>
            <a:pPr lvl="1">
              <a:buFont typeface="Arial" panose="020B0604020202020204" pitchFamily="34" charset="0"/>
              <a:buChar char="•"/>
            </a:pPr>
            <a:r>
              <a:rPr lang="en-US" dirty="0">
                <a:solidFill>
                  <a:schemeClr val="tx1"/>
                </a:solidFill>
              </a:rPr>
              <a:t>PSID: Individual level,  wide format</a:t>
            </a:r>
          </a:p>
          <a:p>
            <a:pPr lvl="1">
              <a:buFont typeface="Arial" panose="020B0604020202020204" pitchFamily="34" charset="0"/>
              <a:buChar char="•"/>
            </a:pPr>
            <a:r>
              <a:rPr lang="en-US" dirty="0" smtClean="0">
                <a:solidFill>
                  <a:schemeClr val="tx1"/>
                </a:solidFill>
              </a:rPr>
              <a:t>IPEDS: institution </a:t>
            </a:r>
            <a:r>
              <a:rPr lang="en-US" dirty="0">
                <a:solidFill>
                  <a:schemeClr val="tx1"/>
                </a:solidFill>
              </a:rPr>
              <a:t>level, long format</a:t>
            </a:r>
          </a:p>
          <a:p>
            <a:pPr>
              <a:buFont typeface="Wingdings" panose="05000000000000000000" pitchFamily="2" charset="2"/>
              <a:buChar char="v"/>
            </a:pPr>
            <a:r>
              <a:rPr lang="en-US" dirty="0" smtClean="0"/>
              <a:t> </a:t>
            </a:r>
            <a:r>
              <a:rPr lang="en-US" dirty="0" smtClean="0">
                <a:solidFill>
                  <a:schemeClr val="tx1"/>
                </a:solidFill>
              </a:rPr>
              <a:t>Practice in Stata</a:t>
            </a:r>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628" y="1159328"/>
            <a:ext cx="4952254" cy="22594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628" y="3968522"/>
            <a:ext cx="4404173" cy="1926092"/>
          </a:xfrm>
          <a:prstGeom prst="rect">
            <a:avLst/>
          </a:prstGeom>
        </p:spPr>
      </p:pic>
    </p:spTree>
    <p:extLst>
      <p:ext uri="{BB962C8B-B14F-4D97-AF65-F5344CB8AC3E}">
        <p14:creationId xmlns:p14="http://schemas.microsoft.com/office/powerpoint/2010/main" val="1530323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内容提要</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solidFill>
                  <a:schemeClr val="tx1"/>
                </a:solidFill>
              </a:rPr>
              <a:t> </a:t>
            </a:r>
            <a:r>
              <a:rPr lang="zh-CN" altLang="en-US" dirty="0" smtClean="0">
                <a:solidFill>
                  <a:schemeClr val="tx1"/>
                </a:solidFill>
              </a:rPr>
              <a:t>认识数据结构</a:t>
            </a:r>
            <a:endParaRPr lang="en-US" altLang="zh-CN" dirty="0" smtClean="0">
              <a:solidFill>
                <a:schemeClr val="tx1"/>
              </a:solidFill>
            </a:endParaRPr>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r>
              <a:rPr lang="zh-CN" altLang="en-US" dirty="0" smtClean="0">
                <a:solidFill>
                  <a:schemeClr val="tx1"/>
                </a:solidFill>
              </a:rPr>
              <a:t>如何整合不同</a:t>
            </a:r>
            <a:r>
              <a:rPr lang="en-US" altLang="zh-CN" dirty="0" smtClean="0">
                <a:solidFill>
                  <a:schemeClr val="tx1"/>
                </a:solidFill>
              </a:rPr>
              <a:t>level</a:t>
            </a:r>
            <a:r>
              <a:rPr lang="zh-CN" altLang="en-US" dirty="0" smtClean="0">
                <a:solidFill>
                  <a:schemeClr val="tx1"/>
                </a:solidFill>
              </a:rPr>
              <a:t>的数据？</a:t>
            </a:r>
            <a:endParaRPr lang="en-US" altLang="zh-CN" dirty="0" smtClean="0">
              <a:solidFill>
                <a:schemeClr val="tx1"/>
              </a:solidFill>
            </a:endParaRPr>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r>
              <a:rPr lang="zh-CN" altLang="en-US" dirty="0" smtClean="0">
                <a:solidFill>
                  <a:schemeClr val="tx1"/>
                </a:solidFill>
              </a:rPr>
              <a:t>如何整合不同来源的数据？</a:t>
            </a:r>
            <a:endParaRPr lang="en-US" dirty="0">
              <a:solidFill>
                <a:schemeClr val="tx1"/>
              </a:solidFill>
            </a:endParaRPr>
          </a:p>
        </p:txBody>
      </p:sp>
    </p:spTree>
    <p:extLst>
      <p:ext uri="{BB962C8B-B14F-4D97-AF65-F5344CB8AC3E}">
        <p14:creationId xmlns:p14="http://schemas.microsoft.com/office/powerpoint/2010/main" val="2621499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05" y="788670"/>
            <a:ext cx="3947171" cy="617220"/>
          </a:xfrm>
        </p:spPr>
        <p:txBody>
          <a:bodyPr/>
          <a:lstStyle/>
          <a:p>
            <a:r>
              <a:rPr lang="zh-CN" altLang="en-US" sz="2400" dirty="0"/>
              <a:t>例</a:t>
            </a:r>
            <a:r>
              <a:rPr lang="en-US" altLang="zh-CN" sz="2400" dirty="0"/>
              <a:t>3. PSID+ crosswalk +NCDB</a:t>
            </a:r>
            <a:endParaRPr lang="en-US" sz="24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08914" y="554822"/>
            <a:ext cx="4376057" cy="5714060"/>
          </a:xfrm>
        </p:spPr>
      </p:pic>
      <p:sp>
        <p:nvSpPr>
          <p:cNvPr id="4" name="Text Placeholder 3"/>
          <p:cNvSpPr>
            <a:spLocks noGrp="1"/>
          </p:cNvSpPr>
          <p:nvPr>
            <p:ph type="body" sz="half" idx="2"/>
          </p:nvPr>
        </p:nvSpPr>
        <p:spPr>
          <a:xfrm>
            <a:off x="653143" y="1618160"/>
            <a:ext cx="4225834" cy="4652011"/>
          </a:xfrm>
        </p:spPr>
        <p:txBody>
          <a:bodyPr/>
          <a:lstStyle/>
          <a:p>
            <a:pPr>
              <a:buFont typeface="Wingdings" panose="05000000000000000000" pitchFamily="2" charset="2"/>
              <a:buChar char="v"/>
            </a:pPr>
            <a:r>
              <a:rPr lang="en-US" sz="2400" dirty="0">
                <a:solidFill>
                  <a:schemeClr val="tx1"/>
                </a:solidFill>
              </a:rPr>
              <a:t>What if there is no variable in common </a:t>
            </a:r>
            <a:r>
              <a:rPr lang="en-US" sz="2400" dirty="0" smtClean="0">
                <a:solidFill>
                  <a:schemeClr val="tx1"/>
                </a:solidFill>
              </a:rPr>
              <a:t>between </a:t>
            </a:r>
            <a:r>
              <a:rPr lang="en-US" sz="2400" dirty="0">
                <a:solidFill>
                  <a:schemeClr val="tx1"/>
                </a:solidFill>
              </a:rPr>
              <a:t>two data files?</a:t>
            </a:r>
          </a:p>
          <a:p>
            <a:pPr marL="285750" indent="-285750">
              <a:buFont typeface="Wingdings" panose="05000000000000000000" pitchFamily="2" charset="2"/>
              <a:buChar char="v"/>
            </a:pPr>
            <a:r>
              <a:rPr lang="en-US" sz="2400" dirty="0" smtClean="0">
                <a:solidFill>
                  <a:schemeClr val="tx1"/>
                </a:solidFill>
              </a:rPr>
              <a:t>Suppose </a:t>
            </a:r>
            <a:r>
              <a:rPr lang="en-US" sz="2400" dirty="0">
                <a:solidFill>
                  <a:schemeClr val="tx1"/>
                </a:solidFill>
              </a:rPr>
              <a:t>PSID doesn’t have the variable “</a:t>
            </a:r>
            <a:r>
              <a:rPr lang="en-US" sz="2400" dirty="0" err="1">
                <a:solidFill>
                  <a:schemeClr val="tx1"/>
                </a:solidFill>
              </a:rPr>
              <a:t>cbsa</a:t>
            </a:r>
            <a:r>
              <a:rPr lang="en-US" sz="2400" dirty="0">
                <a:solidFill>
                  <a:schemeClr val="tx1"/>
                </a:solidFill>
              </a:rPr>
              <a:t>”, but “</a:t>
            </a:r>
            <a:r>
              <a:rPr lang="en-US" sz="2400" dirty="0" err="1">
                <a:solidFill>
                  <a:schemeClr val="tx1"/>
                </a:solidFill>
              </a:rPr>
              <a:t>fips</a:t>
            </a:r>
            <a:r>
              <a:rPr lang="en-US" sz="2400" dirty="0">
                <a:solidFill>
                  <a:schemeClr val="tx1"/>
                </a:solidFill>
              </a:rPr>
              <a:t> codes”</a:t>
            </a:r>
          </a:p>
          <a:p>
            <a:pPr marL="285750" indent="-285750">
              <a:buFont typeface="Wingdings" panose="05000000000000000000" pitchFamily="2" charset="2"/>
              <a:buChar char="v"/>
            </a:pPr>
            <a:r>
              <a:rPr lang="en-US" sz="2400" dirty="0">
                <a:solidFill>
                  <a:schemeClr val="tx1"/>
                </a:solidFill>
              </a:rPr>
              <a:t>We can use crosswalk</a:t>
            </a:r>
          </a:p>
          <a:p>
            <a:pPr marL="285750" indent="-285750">
              <a:buFont typeface="Wingdings" panose="05000000000000000000" pitchFamily="2" charset="2"/>
              <a:buChar char="v"/>
            </a:pPr>
            <a:endParaRPr lang="en-US" sz="1800" dirty="0">
              <a:solidFill>
                <a:schemeClr val="tx1"/>
              </a:solidFill>
            </a:endParaRPr>
          </a:p>
        </p:txBody>
      </p:sp>
    </p:spTree>
    <p:extLst>
      <p:ext uri="{BB962C8B-B14F-4D97-AF65-F5344CB8AC3E}">
        <p14:creationId xmlns:p14="http://schemas.microsoft.com/office/powerpoint/2010/main" val="3478304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908957"/>
          </a:xfrm>
        </p:spPr>
        <p:txBody>
          <a:bodyPr/>
          <a:lstStyle/>
          <a:p>
            <a:r>
              <a:rPr lang="en-US" dirty="0" smtClean="0"/>
              <a:t>4.</a:t>
            </a:r>
            <a:r>
              <a:rPr lang="zh-CN" altLang="en-US" dirty="0" smtClean="0"/>
              <a:t>总结</a:t>
            </a:r>
            <a:endParaRPr lang="en-US" dirty="0"/>
          </a:p>
        </p:txBody>
      </p:sp>
      <p:sp>
        <p:nvSpPr>
          <p:cNvPr id="3" name="Content Placeholder 2"/>
          <p:cNvSpPr>
            <a:spLocks noGrp="1"/>
          </p:cNvSpPr>
          <p:nvPr>
            <p:ph idx="1"/>
          </p:nvPr>
        </p:nvSpPr>
        <p:spPr>
          <a:xfrm>
            <a:off x="1143000" y="1779814"/>
            <a:ext cx="9872871" cy="4316186"/>
          </a:xfrm>
        </p:spPr>
        <p:txBody>
          <a:bodyPr/>
          <a:lstStyle/>
          <a:p>
            <a:pPr>
              <a:buFont typeface="Wingdings" panose="05000000000000000000" pitchFamily="2" charset="2"/>
              <a:buChar char="v"/>
            </a:pPr>
            <a:r>
              <a:rPr lang="en-US" dirty="0" smtClean="0">
                <a:solidFill>
                  <a:schemeClr val="tx1"/>
                </a:solidFill>
              </a:rPr>
              <a:t> </a:t>
            </a:r>
            <a:r>
              <a:rPr lang="zh-CN" altLang="en-US" dirty="0" smtClean="0">
                <a:solidFill>
                  <a:schemeClr val="tx1"/>
                </a:solidFill>
              </a:rPr>
              <a:t>根据研究问题选择合适的数据</a:t>
            </a:r>
            <a:endParaRPr lang="en-US" altLang="zh-CN" dirty="0" smtClean="0">
              <a:solidFill>
                <a:schemeClr val="tx1"/>
              </a:solidFill>
            </a:endParaRPr>
          </a:p>
          <a:p>
            <a:pPr>
              <a:buFont typeface="Wingdings" panose="05000000000000000000" pitchFamily="2" charset="2"/>
              <a:buChar char="v"/>
            </a:pPr>
            <a:endParaRPr lang="en-US" altLang="zh-CN" dirty="0" smtClean="0">
              <a:solidFill>
                <a:schemeClr val="tx1"/>
              </a:solidFill>
            </a:endParaRPr>
          </a:p>
          <a:p>
            <a:pPr>
              <a:buFont typeface="Wingdings" panose="05000000000000000000" pitchFamily="2" charset="2"/>
              <a:buChar char="v"/>
            </a:pPr>
            <a:r>
              <a:rPr lang="zh-CN" altLang="en-US" dirty="0" smtClean="0">
                <a:solidFill>
                  <a:schemeClr val="tx1"/>
                </a:solidFill>
              </a:rPr>
              <a:t>了解数据结构，根据研究问题调整数据</a:t>
            </a:r>
            <a:endParaRPr lang="en-US" altLang="zh-CN" dirty="0" smtClean="0">
              <a:solidFill>
                <a:schemeClr val="tx1"/>
              </a:solidFill>
            </a:endParaRPr>
          </a:p>
          <a:p>
            <a:pPr>
              <a:buFont typeface="Wingdings" panose="05000000000000000000" pitchFamily="2" charset="2"/>
              <a:buChar char="v"/>
            </a:pPr>
            <a:endParaRPr lang="en-US" altLang="zh-CN" dirty="0" smtClean="0">
              <a:solidFill>
                <a:schemeClr val="tx1"/>
              </a:solidFill>
            </a:endParaRPr>
          </a:p>
          <a:p>
            <a:pPr>
              <a:buFont typeface="Wingdings" panose="05000000000000000000" pitchFamily="2" charset="2"/>
              <a:buChar char="v"/>
            </a:pPr>
            <a:r>
              <a:rPr lang="zh-CN" altLang="en-US" dirty="0" smtClean="0">
                <a:solidFill>
                  <a:schemeClr val="tx1"/>
                </a:solidFill>
              </a:rPr>
              <a:t>充分利用不同的数据资源，整合数据，以更好地为研究问题服务</a:t>
            </a:r>
            <a:endParaRPr lang="en-US" altLang="zh-CN" dirty="0" smtClean="0">
              <a:solidFill>
                <a:schemeClr val="tx1"/>
              </a:solidFill>
            </a:endParaRPr>
          </a:p>
          <a:p>
            <a:pPr marL="45720" indent="0">
              <a:buNone/>
            </a:pPr>
            <a:endParaRPr lang="en-US" dirty="0" smtClean="0"/>
          </a:p>
          <a:p>
            <a:pPr marL="45720" indent="0">
              <a:buNone/>
            </a:pPr>
            <a:endParaRPr lang="en-US" dirty="0"/>
          </a:p>
        </p:txBody>
      </p:sp>
    </p:spTree>
    <p:extLst>
      <p:ext uri="{BB962C8B-B14F-4D97-AF65-F5344CB8AC3E}">
        <p14:creationId xmlns:p14="http://schemas.microsoft.com/office/powerpoint/2010/main" val="811886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zh-CN" altLang="en-US" dirty="0" smtClean="0"/>
              <a:t>认识数据结构</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zh-CN" altLang="en-US" dirty="0" smtClean="0">
                <a:solidFill>
                  <a:schemeClr val="tx1"/>
                </a:solidFill>
              </a:rPr>
              <a:t> 从研究问题出发，选择合适的数据</a:t>
            </a:r>
            <a:endParaRPr lang="en-US" altLang="zh-CN" dirty="0" smtClean="0">
              <a:solidFill>
                <a:schemeClr val="tx1"/>
              </a:solidFill>
            </a:endParaRPr>
          </a:p>
          <a:p>
            <a:pPr marL="228600" lvl="1" indent="0">
              <a:buNone/>
            </a:pPr>
            <a:r>
              <a:rPr lang="zh-CN" altLang="en-US" b="1" dirty="0" smtClean="0">
                <a:solidFill>
                  <a:schemeClr val="tx1"/>
                </a:solidFill>
                <a:latin typeface="仿宋" panose="02010609060101010101" pitchFamily="49" charset="-122"/>
                <a:ea typeface="仿宋" panose="02010609060101010101" pitchFamily="49" charset="-122"/>
              </a:rPr>
              <a:t>例如：</a:t>
            </a:r>
            <a:endParaRPr lang="en-US" altLang="zh-TW" b="1" dirty="0" smtClean="0">
              <a:solidFill>
                <a:schemeClr val="tx1"/>
              </a:solidFill>
              <a:latin typeface="仿宋" panose="02010609060101010101" pitchFamily="49" charset="-122"/>
              <a:ea typeface="仿宋" panose="02010609060101010101" pitchFamily="49" charset="-122"/>
            </a:endParaRPr>
          </a:p>
          <a:p>
            <a:pPr marL="228600" lvl="1" indent="0">
              <a:buNone/>
            </a:pPr>
            <a:r>
              <a:rPr lang="zh-TW" altLang="en-US" b="1" dirty="0" smtClean="0">
                <a:solidFill>
                  <a:schemeClr val="tx1"/>
                </a:solidFill>
                <a:latin typeface="仿宋" panose="02010609060101010101" pitchFamily="49" charset="-122"/>
                <a:ea typeface="仿宋" panose="02010609060101010101" pitchFamily="49" charset="-122"/>
              </a:rPr>
              <a:t>問</a:t>
            </a:r>
            <a:r>
              <a:rPr lang="zh-TW" altLang="en-US" b="1" dirty="0">
                <a:solidFill>
                  <a:schemeClr val="tx1"/>
                </a:solidFill>
                <a:latin typeface="仿宋" panose="02010609060101010101" pitchFamily="49" charset="-122"/>
                <a:ea typeface="仿宋" panose="02010609060101010101" pitchFamily="49" charset="-122"/>
              </a:rPr>
              <a:t>題一：</a:t>
            </a:r>
            <a:r>
              <a:rPr lang="zh-TW" altLang="en-US" dirty="0">
                <a:solidFill>
                  <a:schemeClr val="tx1"/>
                </a:solidFill>
                <a:latin typeface="仿宋" panose="02010609060101010101" pitchFamily="49" charset="-122"/>
                <a:ea typeface="仿宋" panose="02010609060101010101" pitchFamily="49" charset="-122"/>
              </a:rPr>
              <a:t>有大學學位與沒有大學學位的人相比，時薪會有不同嗎</a:t>
            </a:r>
            <a:r>
              <a:rPr lang="zh-TW" altLang="en-US" dirty="0" smtClean="0">
                <a:solidFill>
                  <a:schemeClr val="tx1"/>
                </a:solidFill>
                <a:latin typeface="仿宋" panose="02010609060101010101" pitchFamily="49" charset="-122"/>
                <a:ea typeface="仿宋" panose="02010609060101010101" pitchFamily="49" charset="-122"/>
              </a:rPr>
              <a:t>？</a:t>
            </a:r>
            <a:endParaRPr lang="en-US" altLang="zh-TW" dirty="0" smtClean="0">
              <a:solidFill>
                <a:schemeClr val="tx1"/>
              </a:solidFill>
              <a:latin typeface="仿宋" panose="02010609060101010101" pitchFamily="49" charset="-122"/>
              <a:ea typeface="仿宋" panose="02010609060101010101" pitchFamily="49" charset="-122"/>
            </a:endParaRPr>
          </a:p>
          <a:p>
            <a:pPr marL="228600" lvl="1" indent="0">
              <a:buNone/>
            </a:pPr>
            <a:r>
              <a:rPr lang="zh-TW" altLang="en-US" b="1" dirty="0" smtClean="0">
                <a:solidFill>
                  <a:schemeClr val="tx1"/>
                </a:solidFill>
                <a:latin typeface="仿宋" panose="02010609060101010101" pitchFamily="49" charset="-122"/>
                <a:ea typeface="仿宋" panose="02010609060101010101" pitchFamily="49" charset="-122"/>
              </a:rPr>
              <a:t>問</a:t>
            </a:r>
            <a:r>
              <a:rPr lang="zh-TW" altLang="en-US" b="1" dirty="0">
                <a:solidFill>
                  <a:schemeClr val="tx1"/>
                </a:solidFill>
                <a:latin typeface="仿宋" panose="02010609060101010101" pitchFamily="49" charset="-122"/>
                <a:ea typeface="仿宋" panose="02010609060101010101" pitchFamily="49" charset="-122"/>
              </a:rPr>
              <a:t>題三：</a:t>
            </a:r>
            <a:r>
              <a:rPr lang="zh-TW" altLang="en-US" dirty="0">
                <a:solidFill>
                  <a:schemeClr val="tx1"/>
                </a:solidFill>
                <a:latin typeface="仿宋" panose="02010609060101010101" pitchFamily="49" charset="-122"/>
                <a:ea typeface="仿宋" panose="02010609060101010101" pitchFamily="49" charset="-122"/>
              </a:rPr>
              <a:t>補助政策實施對於實驗組或者對照組的影響有因果關係存在嗎</a:t>
            </a:r>
            <a:r>
              <a:rPr lang="zh-TW" altLang="en-US" dirty="0" smtClean="0">
                <a:solidFill>
                  <a:schemeClr val="tx1"/>
                </a:solidFill>
                <a:latin typeface="仿宋" panose="02010609060101010101" pitchFamily="49" charset="-122"/>
                <a:ea typeface="仿宋" panose="02010609060101010101" pitchFamily="49" charset="-122"/>
              </a:rPr>
              <a:t>？</a:t>
            </a:r>
            <a:endParaRPr lang="en-US" altLang="zh-TW" dirty="0" smtClean="0">
              <a:solidFill>
                <a:schemeClr val="tx1"/>
              </a:solidFill>
              <a:latin typeface="仿宋" panose="02010609060101010101" pitchFamily="49" charset="-122"/>
              <a:ea typeface="仿宋" panose="02010609060101010101" pitchFamily="49" charset="-122"/>
            </a:endParaRPr>
          </a:p>
          <a:p>
            <a:pPr marL="228600" lvl="1" indent="0">
              <a:buNone/>
            </a:pPr>
            <a:endParaRPr lang="en-US" altLang="zh-TW" dirty="0" smtClean="0">
              <a:solidFill>
                <a:schemeClr val="tx1"/>
              </a:solidFill>
              <a:latin typeface="仿宋" panose="02010609060101010101" pitchFamily="49" charset="-122"/>
              <a:ea typeface="仿宋" panose="02010609060101010101" pitchFamily="49" charset="-122"/>
            </a:endParaRPr>
          </a:p>
          <a:p>
            <a:pPr marL="571500" lvl="1" indent="-342900"/>
            <a:r>
              <a:rPr lang="zh-CN" altLang="en-US" dirty="0" smtClean="0">
                <a:solidFill>
                  <a:schemeClr val="tx1"/>
                </a:solidFill>
                <a:latin typeface="+mn-ea"/>
              </a:rPr>
              <a:t>有时也需要根据现有的数据量体裁衣，来确定合适的研究问题。</a:t>
            </a:r>
            <a:endParaRPr lang="en-US" altLang="zh-TW" dirty="0" smtClean="0">
              <a:solidFill>
                <a:schemeClr val="tx1"/>
              </a:solidFill>
              <a:latin typeface="+mn-ea"/>
            </a:endParaRPr>
          </a:p>
          <a:p>
            <a:pPr marL="342900" indent="-342900">
              <a:buFont typeface="Wingdings" panose="05000000000000000000" pitchFamily="2" charset="2"/>
              <a:buChar char="v"/>
            </a:pPr>
            <a:r>
              <a:rPr lang="zh-CN" altLang="en-US" dirty="0" smtClean="0">
                <a:solidFill>
                  <a:schemeClr val="tx1"/>
                </a:solidFill>
                <a:latin typeface="+mn-ea"/>
              </a:rPr>
              <a:t>需要考虑的两个主要维度：</a:t>
            </a:r>
            <a:endParaRPr lang="en-US" altLang="zh-CN" dirty="0" smtClean="0">
              <a:solidFill>
                <a:schemeClr val="tx1"/>
              </a:solidFill>
              <a:latin typeface="+mn-ea"/>
            </a:endParaRPr>
          </a:p>
          <a:p>
            <a:pPr marL="571500" lvl="1" indent="-342900">
              <a:buFont typeface="Arial" panose="020B0604020202020204" pitchFamily="34" charset="0"/>
              <a:buChar char="•"/>
            </a:pPr>
            <a:r>
              <a:rPr lang="en-US" altLang="zh-TW"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hlinkClick r:id="rId3" action="ppaction://hlinksldjump"/>
              </a:rPr>
              <a:t>Level</a:t>
            </a:r>
            <a:r>
              <a:rPr lang="en-US" altLang="zh-TW"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  </a:t>
            </a:r>
          </a:p>
          <a:p>
            <a:pPr marL="571500" lvl="1" indent="-342900">
              <a:buFont typeface="Arial" panose="020B0604020202020204" pitchFamily="34" charset="0"/>
              <a:buChar char="•"/>
            </a:pPr>
            <a:r>
              <a:rPr lang="en-US" altLang="zh-TW"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Time :  are the data longitudinal? i.e., are variables time-variant?</a:t>
            </a:r>
          </a:p>
        </p:txBody>
      </p:sp>
    </p:spTree>
    <p:extLst>
      <p:ext uri="{BB962C8B-B14F-4D97-AF65-F5344CB8AC3E}">
        <p14:creationId xmlns:p14="http://schemas.microsoft.com/office/powerpoint/2010/main" val="141197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Individual-level data</a:t>
            </a:r>
          </a:p>
          <a:p>
            <a:pPr lvl="1"/>
            <a:r>
              <a:rPr lang="en-US" dirty="0" smtClean="0">
                <a:solidFill>
                  <a:schemeClr val="tx1"/>
                </a:solidFill>
              </a:rPr>
              <a:t>ELS 2002</a:t>
            </a:r>
          </a:p>
          <a:p>
            <a:r>
              <a:rPr lang="en-US" dirty="0" smtClean="0">
                <a:solidFill>
                  <a:schemeClr val="tx1"/>
                </a:solidFill>
              </a:rPr>
              <a:t>Institution-level data </a:t>
            </a:r>
          </a:p>
          <a:p>
            <a:pPr lvl="1"/>
            <a:r>
              <a:rPr lang="en-US" dirty="0" smtClean="0">
                <a:solidFill>
                  <a:schemeClr val="tx1"/>
                </a:solidFill>
              </a:rPr>
              <a:t>IPEDS: Integrated Postsecondary Education System</a:t>
            </a:r>
          </a:p>
          <a:p>
            <a:r>
              <a:rPr lang="en-US" dirty="0" smtClean="0">
                <a:solidFill>
                  <a:schemeClr val="tx1"/>
                </a:solidFill>
              </a:rPr>
              <a:t>Family-level data</a:t>
            </a:r>
          </a:p>
          <a:p>
            <a:pPr lvl="1"/>
            <a:r>
              <a:rPr lang="en-US" dirty="0" smtClean="0">
                <a:solidFill>
                  <a:schemeClr val="tx1"/>
                </a:solidFill>
              </a:rPr>
              <a:t>US Census IPUMS </a:t>
            </a:r>
          </a:p>
          <a:p>
            <a:r>
              <a:rPr lang="en-US" dirty="0" smtClean="0">
                <a:solidFill>
                  <a:schemeClr val="tx1"/>
                </a:solidFill>
              </a:rPr>
              <a:t>Community/neighborhood-level data</a:t>
            </a:r>
          </a:p>
          <a:p>
            <a:pPr lvl="1"/>
            <a:r>
              <a:rPr lang="en-US" dirty="0" smtClean="0">
                <a:solidFill>
                  <a:schemeClr val="tx1"/>
                </a:solidFill>
              </a:rPr>
              <a:t>NCDB</a:t>
            </a:r>
            <a:r>
              <a:rPr lang="en-US" altLang="zh-CN" dirty="0">
                <a:solidFill>
                  <a:schemeClr val="tx1"/>
                </a:solidFill>
              </a:rPr>
              <a:t>: Neighborhood Change </a:t>
            </a:r>
            <a:r>
              <a:rPr lang="en-US" altLang="zh-CN" dirty="0" smtClean="0">
                <a:solidFill>
                  <a:schemeClr val="tx1"/>
                </a:solidFill>
              </a:rPr>
              <a:t>Database</a:t>
            </a:r>
            <a:endParaRPr lang="en-US" dirty="0" smtClean="0">
              <a:solidFill>
                <a:schemeClr val="tx1"/>
              </a:solidFill>
            </a:endParaRPr>
          </a:p>
          <a:p>
            <a:r>
              <a:rPr lang="en-US" dirty="0" smtClean="0">
                <a:solidFill>
                  <a:schemeClr val="tx1"/>
                </a:solidFill>
              </a:rPr>
              <a:t>Country-level data</a:t>
            </a:r>
          </a:p>
          <a:p>
            <a:pPr lvl="1"/>
            <a:r>
              <a:rPr lang="en-US" dirty="0" smtClean="0">
                <a:solidFill>
                  <a:schemeClr val="tx1"/>
                </a:solidFill>
              </a:rPr>
              <a:t>OECD, World Bank, UIS</a:t>
            </a:r>
            <a:endParaRPr lang="en-US" dirty="0">
              <a:solidFill>
                <a:schemeClr val="tx1"/>
              </a:solidFill>
            </a:endParaRPr>
          </a:p>
        </p:txBody>
      </p:sp>
    </p:spTree>
    <p:extLst>
      <p:ext uri="{BB962C8B-B14F-4D97-AF65-F5344CB8AC3E}">
        <p14:creationId xmlns:p14="http://schemas.microsoft.com/office/powerpoint/2010/main" val="1830874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Panel Study of Income Dynamics (PSID)</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solidFill>
                  <a:schemeClr val="tx1"/>
                </a:solidFill>
              </a:rPr>
              <a:t> Introduction </a:t>
            </a:r>
          </a:p>
          <a:p>
            <a:pPr marL="274320" lvl="1" indent="0">
              <a:buNone/>
            </a:pPr>
            <a:r>
              <a:rPr lang="en-US" dirty="0" smtClean="0">
                <a:solidFill>
                  <a:schemeClr val="tx1"/>
                </a:solidFill>
              </a:rPr>
              <a:t> </a:t>
            </a:r>
          </a:p>
          <a:p>
            <a:pPr marL="274320" lvl="1" indent="0">
              <a:buNone/>
            </a:pPr>
            <a:r>
              <a:rPr lang="en-US" dirty="0" smtClean="0">
                <a:solidFill>
                  <a:schemeClr val="tx1"/>
                </a:solidFill>
              </a:rPr>
              <a:t>The </a:t>
            </a:r>
            <a:r>
              <a:rPr lang="en-US" dirty="0">
                <a:solidFill>
                  <a:schemeClr val="tx1"/>
                </a:solidFill>
              </a:rPr>
              <a:t>study began in 1968 with a nationally representative sample of over 18,000 individuals living in 5,000 families in the United States. Information on these individuals and their descendants has been collected continuously, including data covering employment, income, wealth, expenditures, health, marriage, childbearing, child development, philanthropy, education, and numerous other topics</a:t>
            </a:r>
            <a:r>
              <a:rPr lang="en-US" dirty="0" smtClean="0">
                <a:solidFill>
                  <a:schemeClr val="tx1"/>
                </a:solidFill>
              </a:rPr>
              <a:t>. </a:t>
            </a:r>
          </a:p>
          <a:p>
            <a:pPr marL="45720" indent="0">
              <a:buNone/>
            </a:pPr>
            <a:r>
              <a:rPr lang="en-US" dirty="0">
                <a:solidFill>
                  <a:schemeClr val="tx1"/>
                </a:solidFill>
              </a:rPr>
              <a:t> </a:t>
            </a:r>
            <a:r>
              <a:rPr lang="en-US" dirty="0" smtClean="0">
                <a:solidFill>
                  <a:schemeClr val="tx1"/>
                </a:solidFill>
              </a:rPr>
              <a:t>   Year: 1968-1996, 1997 (2) 2013</a:t>
            </a:r>
            <a:endParaRPr lang="en-US" dirty="0">
              <a:solidFill>
                <a:schemeClr val="tx1"/>
              </a:solidFill>
            </a:endParaRPr>
          </a:p>
        </p:txBody>
      </p:sp>
    </p:spTree>
    <p:extLst>
      <p:ext uri="{BB962C8B-B14F-4D97-AF65-F5344CB8AC3E}">
        <p14:creationId xmlns:p14="http://schemas.microsoft.com/office/powerpoint/2010/main" val="1222663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039586"/>
          </a:xfrm>
        </p:spPr>
        <p:txBody>
          <a:bodyPr/>
          <a:lstStyle/>
          <a:p>
            <a:endParaRPr lang="en-US" dirty="0"/>
          </a:p>
        </p:txBody>
      </p:sp>
      <p:sp>
        <p:nvSpPr>
          <p:cNvPr id="3" name="Content Placeholder 2"/>
          <p:cNvSpPr>
            <a:spLocks noGrp="1"/>
          </p:cNvSpPr>
          <p:nvPr>
            <p:ph idx="1"/>
          </p:nvPr>
        </p:nvSpPr>
        <p:spPr>
          <a:xfrm>
            <a:off x="1143000" y="1649186"/>
            <a:ext cx="9993086" cy="4702628"/>
          </a:xfrm>
        </p:spPr>
        <p:txBody>
          <a:bodyPr/>
          <a:lstStyle/>
          <a:p>
            <a:pPr>
              <a:buFont typeface="Wingdings" panose="05000000000000000000" pitchFamily="2" charset="2"/>
              <a:buChar char="v"/>
            </a:pPr>
            <a:r>
              <a:rPr lang="en-US" dirty="0" smtClean="0">
                <a:solidFill>
                  <a:schemeClr val="tx1"/>
                </a:solidFill>
              </a:rPr>
              <a:t> Data structure:</a:t>
            </a:r>
          </a:p>
          <a:p>
            <a:pPr lvl="1">
              <a:buFont typeface="Arial" panose="020B0604020202020204" pitchFamily="34" charset="0"/>
              <a:buChar char="•"/>
            </a:pPr>
            <a:r>
              <a:rPr lang="en-US" dirty="0" smtClean="0">
                <a:solidFill>
                  <a:schemeClr val="tx1"/>
                </a:solidFill>
              </a:rPr>
              <a:t>Single-year family file:  1968-1996,1997(2)2013</a:t>
            </a:r>
          </a:p>
          <a:p>
            <a:pPr lvl="2"/>
            <a:r>
              <a:rPr lang="en-US" dirty="0" smtClean="0">
                <a:solidFill>
                  <a:schemeClr val="tx1"/>
                </a:solidFill>
              </a:rPr>
              <a:t>Yearly family interview ID, head/wife’s demographic characteristics, head/wife’s education, head/wife’s income, head/wife’s occupation, head/wife’s parents’ education, etc.</a:t>
            </a:r>
          </a:p>
          <a:p>
            <a:pPr lvl="1"/>
            <a:endParaRPr lang="en-US" dirty="0" smtClean="0">
              <a:solidFill>
                <a:schemeClr val="tx1"/>
              </a:solidFill>
            </a:endParaRPr>
          </a:p>
          <a:p>
            <a:pPr lvl="1"/>
            <a:r>
              <a:rPr lang="en-US" dirty="0" smtClean="0">
                <a:solidFill>
                  <a:schemeClr val="tx1"/>
                </a:solidFill>
              </a:rPr>
              <a:t>Individual file:</a:t>
            </a:r>
          </a:p>
          <a:p>
            <a:pPr lvl="2"/>
            <a:r>
              <a:rPr lang="en-US" dirty="0" smtClean="0">
                <a:solidFill>
                  <a:schemeClr val="tx1"/>
                </a:solidFill>
              </a:rPr>
              <a:t>Single-year individual file</a:t>
            </a:r>
            <a:r>
              <a:rPr lang="en-US" dirty="0">
                <a:solidFill>
                  <a:schemeClr val="tx1"/>
                </a:solidFill>
              </a:rPr>
              <a:t>:  </a:t>
            </a:r>
            <a:r>
              <a:rPr lang="en-US" dirty="0" smtClean="0">
                <a:solidFill>
                  <a:schemeClr val="tx1"/>
                </a:solidFill>
              </a:rPr>
              <a:t>1968-1996,1997(2)2013</a:t>
            </a:r>
          </a:p>
          <a:p>
            <a:pPr lvl="3">
              <a:buFont typeface="Arial" panose="020B0604020202020204" pitchFamily="34" charset="0"/>
              <a:buChar char="•"/>
            </a:pPr>
            <a:r>
              <a:rPr lang="en-US" dirty="0" smtClean="0">
                <a:solidFill>
                  <a:schemeClr val="tx1"/>
                </a:solidFill>
              </a:rPr>
              <a:t>Yearly family interview ID, sequence number, relation to head, age, current marital status, employment status, etc.</a:t>
            </a:r>
          </a:p>
          <a:p>
            <a:pPr lvl="2"/>
            <a:r>
              <a:rPr lang="en-US" dirty="0" smtClean="0">
                <a:solidFill>
                  <a:schemeClr val="tx1"/>
                </a:solidFill>
              </a:rPr>
              <a:t>Cross-year individual file</a:t>
            </a:r>
          </a:p>
          <a:p>
            <a:pPr lvl="3">
              <a:buFont typeface="Arial" panose="020B0604020202020204" pitchFamily="34" charset="0"/>
              <a:buChar char="•"/>
            </a:pPr>
            <a:r>
              <a:rPr lang="en-US" dirty="0" smtClean="0">
                <a:solidFill>
                  <a:schemeClr val="tx1"/>
                </a:solidFill>
              </a:rPr>
              <a:t>1968 family Interview ID, 1968 person number, gender, number of marriages, time of first marriage, etc.</a:t>
            </a:r>
          </a:p>
        </p:txBody>
      </p:sp>
    </p:spTree>
    <p:extLst>
      <p:ext uri="{BB962C8B-B14F-4D97-AF65-F5344CB8AC3E}">
        <p14:creationId xmlns:p14="http://schemas.microsoft.com/office/powerpoint/2010/main" val="2570049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039586"/>
          </a:xfrm>
        </p:spPr>
        <p:txBody>
          <a:bodyPr/>
          <a:lstStyle/>
          <a:p>
            <a:r>
              <a:rPr lang="en-US" dirty="0" smtClean="0"/>
              <a:t>2. </a:t>
            </a:r>
            <a:r>
              <a:rPr lang="zh-CN" altLang="en-US" dirty="0" smtClean="0"/>
              <a:t>整合不同</a:t>
            </a:r>
            <a:r>
              <a:rPr lang="en-US" altLang="zh-CN" dirty="0" smtClean="0"/>
              <a:t>level</a:t>
            </a:r>
            <a:r>
              <a:rPr lang="zh-CN" altLang="en-US" dirty="0" smtClean="0"/>
              <a:t>的数据</a:t>
            </a:r>
            <a:endParaRPr lang="en-US" dirty="0"/>
          </a:p>
        </p:txBody>
      </p:sp>
      <p:sp>
        <p:nvSpPr>
          <p:cNvPr id="3" name="Content Placeholder 2"/>
          <p:cNvSpPr>
            <a:spLocks noGrp="1"/>
          </p:cNvSpPr>
          <p:nvPr>
            <p:ph idx="1"/>
          </p:nvPr>
        </p:nvSpPr>
        <p:spPr>
          <a:xfrm>
            <a:off x="1143000" y="1649186"/>
            <a:ext cx="10499271" cy="4446814"/>
          </a:xfrm>
        </p:spPr>
        <p:txBody>
          <a:bodyPr>
            <a:normAutofit fontScale="92500" lnSpcReduction="10000"/>
          </a:bodyPr>
          <a:lstStyle/>
          <a:p>
            <a:pPr>
              <a:buFont typeface="Wingdings" panose="05000000000000000000" pitchFamily="2" charset="2"/>
              <a:buChar char="v"/>
            </a:pPr>
            <a:r>
              <a:rPr lang="en-US" dirty="0">
                <a:solidFill>
                  <a:schemeClr val="tx1"/>
                </a:solidFill>
              </a:rPr>
              <a:t>RQ: does </a:t>
            </a:r>
            <a:r>
              <a:rPr lang="en-US" dirty="0" smtClean="0">
                <a:solidFill>
                  <a:schemeClr val="tx1"/>
                </a:solidFill>
              </a:rPr>
              <a:t>one’s educational </a:t>
            </a:r>
            <a:r>
              <a:rPr lang="en-US" dirty="0">
                <a:solidFill>
                  <a:schemeClr val="tx1"/>
                </a:solidFill>
              </a:rPr>
              <a:t>degree have impact on </a:t>
            </a:r>
            <a:r>
              <a:rPr lang="en-US" dirty="0" smtClean="0">
                <a:solidFill>
                  <a:schemeClr val="tx1"/>
                </a:solidFill>
              </a:rPr>
              <a:t>his/her choice </a:t>
            </a:r>
            <a:r>
              <a:rPr lang="en-US" dirty="0">
                <a:solidFill>
                  <a:schemeClr val="tx1"/>
                </a:solidFill>
              </a:rPr>
              <a:t>of partner?</a:t>
            </a:r>
          </a:p>
          <a:p>
            <a:pPr lvl="1"/>
            <a:r>
              <a:rPr lang="en-US" dirty="0">
                <a:solidFill>
                  <a:schemeClr val="tx1"/>
                </a:solidFill>
              </a:rPr>
              <a:t>What </a:t>
            </a:r>
            <a:r>
              <a:rPr lang="en-US" dirty="0" smtClean="0">
                <a:solidFill>
                  <a:schemeClr val="tx1"/>
                </a:solidFill>
              </a:rPr>
              <a:t>level of data </a:t>
            </a:r>
            <a:r>
              <a:rPr lang="en-US" dirty="0">
                <a:solidFill>
                  <a:schemeClr val="tx1"/>
                </a:solidFill>
              </a:rPr>
              <a:t>should we focus on?</a:t>
            </a:r>
          </a:p>
          <a:p>
            <a:pPr lvl="1"/>
            <a:endParaRPr lang="en-US" dirty="0" smtClean="0">
              <a:solidFill>
                <a:schemeClr val="tx1"/>
              </a:solidFill>
            </a:endParaRPr>
          </a:p>
          <a:p>
            <a:pPr>
              <a:buFont typeface="Wingdings" panose="05000000000000000000" pitchFamily="2" charset="2"/>
              <a:buChar char="v"/>
            </a:pPr>
            <a:r>
              <a:rPr lang="en-US" dirty="0" smtClean="0">
                <a:solidFill>
                  <a:schemeClr val="tx1"/>
                </a:solidFill>
              </a:rPr>
              <a:t>How </a:t>
            </a:r>
            <a:r>
              <a:rPr lang="en-US" dirty="0">
                <a:solidFill>
                  <a:schemeClr val="tx1"/>
                </a:solidFill>
              </a:rPr>
              <a:t>to </a:t>
            </a:r>
            <a:r>
              <a:rPr lang="en-US" dirty="0" smtClean="0">
                <a:solidFill>
                  <a:schemeClr val="tx1"/>
                </a:solidFill>
              </a:rPr>
              <a:t>make the </a:t>
            </a:r>
            <a:r>
              <a:rPr lang="en-US" dirty="0">
                <a:solidFill>
                  <a:schemeClr val="tx1"/>
                </a:solidFill>
              </a:rPr>
              <a:t>data </a:t>
            </a:r>
            <a:r>
              <a:rPr lang="en-US" dirty="0" smtClean="0">
                <a:solidFill>
                  <a:schemeClr val="tx1"/>
                </a:solidFill>
              </a:rPr>
              <a:t>become what we </a:t>
            </a:r>
            <a:r>
              <a:rPr lang="en-US" dirty="0">
                <a:solidFill>
                  <a:schemeClr val="tx1"/>
                </a:solidFill>
              </a:rPr>
              <a:t>need?</a:t>
            </a:r>
          </a:p>
          <a:p>
            <a:pPr lvl="2">
              <a:buFont typeface="Arial" panose="020B0604020202020204" pitchFamily="34" charset="0"/>
              <a:buChar char="•"/>
            </a:pPr>
            <a:r>
              <a:rPr lang="en-US" dirty="0">
                <a:solidFill>
                  <a:schemeClr val="tx1"/>
                </a:solidFill>
              </a:rPr>
              <a:t>Read </a:t>
            </a:r>
            <a:r>
              <a:rPr lang="en-US" dirty="0">
                <a:solidFill>
                  <a:schemeClr val="tx1"/>
                </a:solidFill>
                <a:hlinkClick r:id="rId2" action="ppaction://hlinksldjump"/>
              </a:rPr>
              <a:t>readme files</a:t>
            </a:r>
            <a:r>
              <a:rPr lang="en-US" dirty="0">
                <a:solidFill>
                  <a:schemeClr val="tx1"/>
                </a:solidFill>
              </a:rPr>
              <a:t> and </a:t>
            </a:r>
            <a:r>
              <a:rPr lang="en-US" dirty="0" smtClean="0">
                <a:solidFill>
                  <a:schemeClr val="tx1"/>
                </a:solidFill>
                <a:hlinkClick r:id="rId3" action="ppaction://hlinksldjump"/>
              </a:rPr>
              <a:t>codebook</a:t>
            </a:r>
            <a:r>
              <a:rPr lang="en-US" dirty="0" smtClean="0">
                <a:solidFill>
                  <a:schemeClr val="tx1"/>
                </a:solidFill>
              </a:rPr>
              <a:t>  </a:t>
            </a:r>
          </a:p>
          <a:p>
            <a:pPr lvl="2">
              <a:buFont typeface="Arial" panose="020B0604020202020204" pitchFamily="34" charset="0"/>
              <a:buChar char="•"/>
            </a:pPr>
            <a:r>
              <a:rPr lang="en-US" dirty="0" smtClean="0">
                <a:solidFill>
                  <a:schemeClr val="tx1"/>
                </a:solidFill>
              </a:rPr>
              <a:t>Find </a:t>
            </a:r>
            <a:r>
              <a:rPr lang="en-US" dirty="0" smtClean="0">
                <a:solidFill>
                  <a:schemeClr val="tx1"/>
                </a:solidFill>
                <a:hlinkClick r:id="rId4" action="ppaction://hlinksldjump"/>
              </a:rPr>
              <a:t>unique ID</a:t>
            </a:r>
            <a:r>
              <a:rPr lang="en-US" dirty="0" smtClean="0">
                <a:solidFill>
                  <a:schemeClr val="tx1"/>
                </a:solidFill>
              </a:rPr>
              <a:t> that can be used to link files of different levels</a:t>
            </a:r>
            <a:endParaRPr lang="en-US" dirty="0">
              <a:solidFill>
                <a:schemeClr val="tx1"/>
              </a:solidFill>
            </a:endParaRPr>
          </a:p>
          <a:p>
            <a:pPr lvl="2">
              <a:buFont typeface="Arial" panose="020B0604020202020204" pitchFamily="34" charset="0"/>
              <a:buChar char="•"/>
            </a:pPr>
            <a:r>
              <a:rPr lang="en-US" dirty="0">
                <a:solidFill>
                  <a:schemeClr val="tx1"/>
                </a:solidFill>
              </a:rPr>
              <a:t>Be careful with </a:t>
            </a:r>
            <a:r>
              <a:rPr lang="en-US" dirty="0" smtClean="0">
                <a:solidFill>
                  <a:schemeClr val="tx1"/>
                </a:solidFill>
                <a:hlinkClick r:id="rId5" action="ppaction://hlinksldjump"/>
              </a:rPr>
              <a:t>variables</a:t>
            </a:r>
            <a:r>
              <a:rPr lang="en-US" dirty="0" smtClean="0">
                <a:solidFill>
                  <a:schemeClr val="tx1"/>
                </a:solidFill>
              </a:rPr>
              <a:t> with names that have changed </a:t>
            </a:r>
            <a:r>
              <a:rPr lang="en-US" dirty="0">
                <a:solidFill>
                  <a:schemeClr val="tx1"/>
                </a:solidFill>
              </a:rPr>
              <a:t>over </a:t>
            </a:r>
            <a:r>
              <a:rPr lang="en-US" dirty="0" smtClean="0">
                <a:solidFill>
                  <a:schemeClr val="tx1"/>
                </a:solidFill>
              </a:rPr>
              <a:t>time</a:t>
            </a:r>
          </a:p>
          <a:p>
            <a:pPr>
              <a:buFont typeface="Wingdings" panose="05000000000000000000" pitchFamily="2" charset="2"/>
              <a:buChar char="v"/>
            </a:pPr>
            <a:r>
              <a:rPr lang="en-US" dirty="0" smtClean="0">
                <a:solidFill>
                  <a:schemeClr val="tx1"/>
                </a:solidFill>
              </a:rPr>
              <a:t> Merge files </a:t>
            </a:r>
            <a:endParaRPr lang="en-US" dirty="0">
              <a:solidFill>
                <a:schemeClr val="tx1"/>
              </a:solidFill>
            </a:endParaRPr>
          </a:p>
          <a:p>
            <a:pPr lvl="1">
              <a:buFont typeface="Arial" panose="020B0604020202020204" pitchFamily="34" charset="0"/>
              <a:buChar char="•"/>
            </a:pPr>
            <a:r>
              <a:rPr lang="en-US" dirty="0" smtClean="0">
                <a:solidFill>
                  <a:schemeClr val="tx1"/>
                </a:solidFill>
              </a:rPr>
              <a:t>It is always helpful to take a look at original data</a:t>
            </a:r>
          </a:p>
          <a:p>
            <a:pPr lvl="1">
              <a:buFont typeface="Arial" panose="020B0604020202020204" pitchFamily="34" charset="0"/>
              <a:buChar char="•"/>
            </a:pPr>
            <a:r>
              <a:rPr lang="en-US" dirty="0" smtClean="0">
                <a:solidFill>
                  <a:schemeClr val="tx1"/>
                </a:solidFill>
              </a:rPr>
              <a:t>Use </a:t>
            </a:r>
            <a:r>
              <a:rPr lang="en-US" dirty="0" smtClean="0">
                <a:solidFill>
                  <a:schemeClr val="tx1"/>
                </a:solidFill>
                <a:hlinkClick r:id="rId6" action="ppaction://hlinksldjump"/>
              </a:rPr>
              <a:t>merge</a:t>
            </a:r>
            <a:r>
              <a:rPr lang="en-US" dirty="0" smtClean="0">
                <a:solidFill>
                  <a:schemeClr val="tx1"/>
                </a:solidFill>
              </a:rPr>
              <a:t> command </a:t>
            </a:r>
          </a:p>
          <a:p>
            <a:pPr>
              <a:buFont typeface="Wingdings" panose="05000000000000000000" pitchFamily="2" charset="2"/>
              <a:buChar char="v"/>
            </a:pPr>
            <a:r>
              <a:rPr lang="en-US" dirty="0" smtClean="0">
                <a:solidFill>
                  <a:schemeClr val="tx1"/>
                </a:solidFill>
              </a:rPr>
              <a:t> Using Stata</a:t>
            </a:r>
            <a:endParaRPr lang="en-US" dirty="0">
              <a:solidFill>
                <a:schemeClr val="tx1"/>
              </a:solidFill>
            </a:endParaRPr>
          </a:p>
          <a:p>
            <a:pPr lvl="1">
              <a:buFont typeface="Arial" panose="020B0604020202020204" pitchFamily="34" charset="0"/>
              <a:buChar char="•"/>
            </a:pPr>
            <a:endParaRPr lang="en-US" dirty="0" smtClean="0">
              <a:solidFill>
                <a:schemeClr val="tx1"/>
              </a:solidFill>
            </a:endParaRPr>
          </a:p>
          <a:p>
            <a:pPr marL="274320" lvl="1" indent="0" algn="r">
              <a:buNone/>
            </a:pPr>
            <a:r>
              <a:rPr lang="en-US" dirty="0" smtClean="0">
                <a:solidFill>
                  <a:schemeClr val="tx1"/>
                </a:solidFill>
                <a:hlinkClick r:id="rId7" action="ppaction://hlinksldjump"/>
              </a:rPr>
              <a:t>next</a:t>
            </a:r>
            <a:endParaRPr lang="en-US" dirty="0" smtClean="0">
              <a:solidFill>
                <a:schemeClr val="tx1"/>
              </a:solidFill>
            </a:endParaRPr>
          </a:p>
        </p:txBody>
      </p:sp>
    </p:spTree>
    <p:extLst>
      <p:ext uri="{BB962C8B-B14F-4D97-AF65-F5344CB8AC3E}">
        <p14:creationId xmlns:p14="http://schemas.microsoft.com/office/powerpoint/2010/main" val="4025677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337457"/>
          </a:xfrm>
        </p:spPr>
        <p:txBody>
          <a:bodyPr>
            <a:noAutofit/>
          </a:bodyPr>
          <a:lstStyle/>
          <a:p>
            <a:pPr algn="r"/>
            <a:r>
              <a:rPr lang="en-US" sz="2000" dirty="0" smtClean="0">
                <a:hlinkClick r:id="rId2" action="ppaction://hlinksldjump"/>
              </a:rPr>
              <a:t>return</a:t>
            </a:r>
            <a:endParaRPr lang="en-US" sz="2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5733" y="1142999"/>
            <a:ext cx="10042787" cy="5121909"/>
          </a:xfrm>
        </p:spPr>
      </p:pic>
    </p:spTree>
    <p:extLst>
      <p:ext uri="{BB962C8B-B14F-4D97-AF65-F5344CB8AC3E}">
        <p14:creationId xmlns:p14="http://schemas.microsoft.com/office/powerpoint/2010/main" val="195491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49729"/>
          </a:xfrm>
        </p:spPr>
        <p:txBody>
          <a:bodyPr>
            <a:noAutofit/>
          </a:bodyPr>
          <a:lstStyle/>
          <a:p>
            <a:pPr algn="r"/>
            <a:r>
              <a:rPr lang="en-US" sz="2000" dirty="0" smtClean="0">
                <a:hlinkClick r:id="rId3" action="ppaction://hlinksldjump"/>
              </a:rPr>
              <a:t>return</a:t>
            </a:r>
            <a:endParaRPr lang="en-US" sz="2000"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22614" y="404961"/>
            <a:ext cx="8605157" cy="5691040"/>
          </a:xfrm>
        </p:spPr>
      </p:pic>
    </p:spTree>
    <p:extLst>
      <p:ext uri="{BB962C8B-B14F-4D97-AF65-F5344CB8AC3E}">
        <p14:creationId xmlns:p14="http://schemas.microsoft.com/office/powerpoint/2010/main" val="3975416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3210</TotalTime>
  <Words>1104</Words>
  <Application>Microsoft Office PowerPoint</Application>
  <PresentationFormat>Widescreen</PresentationFormat>
  <Paragraphs>150</Paragraphs>
  <Slides>21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新細明體</vt:lpstr>
      <vt:lpstr>仿宋</vt:lpstr>
      <vt:lpstr>宋体</vt:lpstr>
      <vt:lpstr>Arial</vt:lpstr>
      <vt:lpstr>Calibri</vt:lpstr>
      <vt:lpstr>Corbel</vt:lpstr>
      <vt:lpstr>Times New Roman</vt:lpstr>
      <vt:lpstr>Wingdings</vt:lpstr>
      <vt:lpstr>Basis</vt:lpstr>
      <vt:lpstr>How to Aggregate and integrate data?  如何整合数据？ －以PSID数据为例</vt:lpstr>
      <vt:lpstr>内容提要</vt:lpstr>
      <vt:lpstr>1.认识数据结构</vt:lpstr>
      <vt:lpstr>Level</vt:lpstr>
      <vt:lpstr>Example: Panel Study of Income Dynamics (PSID)</vt:lpstr>
      <vt:lpstr>PowerPoint Presentation</vt:lpstr>
      <vt:lpstr>2. 整合不同level的数据</vt:lpstr>
      <vt:lpstr>return</vt:lpstr>
      <vt:lpstr>return</vt:lpstr>
      <vt:lpstr>return</vt:lpstr>
      <vt:lpstr>return</vt:lpstr>
      <vt:lpstr> Merge and Append</vt:lpstr>
      <vt:lpstr> </vt:lpstr>
      <vt:lpstr>PowerPoint Presentation</vt:lpstr>
      <vt:lpstr>return</vt:lpstr>
      <vt:lpstr>3. 整合不同来源的数据</vt:lpstr>
      <vt:lpstr>例1：PSID + NCDB</vt:lpstr>
      <vt:lpstr>Wide format vs long format</vt:lpstr>
      <vt:lpstr>例2： PSID + IPEDS</vt:lpstr>
      <vt:lpstr>例3. PSID+ crosswalk +NCDB</vt:lpstr>
      <vt:lpstr>4.总结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integrate data?  如何整合数据？ －以PSID数据为例</dc:title>
  <dc:creator>Liang Sun</dc:creator>
  <cp:lastModifiedBy>Liang Sun</cp:lastModifiedBy>
  <cp:revision>71</cp:revision>
  <dcterms:created xsi:type="dcterms:W3CDTF">2016-10-10T21:23:06Z</dcterms:created>
  <dcterms:modified xsi:type="dcterms:W3CDTF">2016-10-15T01:50:20Z</dcterms:modified>
</cp:coreProperties>
</file>