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64" r:id="rId6"/>
    <p:sldId id="260" r:id="rId7"/>
    <p:sldId id="266" r:id="rId8"/>
    <p:sldId id="265" r:id="rId9"/>
    <p:sldId id="267" r:id="rId10"/>
    <p:sldId id="269" r:id="rId11"/>
    <p:sldId id="259" r:id="rId12"/>
    <p:sldId id="270" r:id="rId13"/>
    <p:sldId id="271" r:id="rId14"/>
    <p:sldId id="261" r:id="rId15"/>
    <p:sldId id="275" r:id="rId16"/>
    <p:sldId id="286" r:id="rId17"/>
    <p:sldId id="287" r:id="rId18"/>
    <p:sldId id="292" r:id="rId19"/>
    <p:sldId id="293" r:id="rId20"/>
    <p:sldId id="295" r:id="rId22"/>
    <p:sldId id="296" r:id="rId23"/>
    <p:sldId id="297" r:id="rId24"/>
    <p:sldId id="307" r:id="rId25"/>
    <p:sldId id="298" r:id="rId26"/>
    <p:sldId id="299" r:id="rId27"/>
    <p:sldId id="301" r:id="rId28"/>
    <p:sldId id="302" r:id="rId29"/>
    <p:sldId id="303" r:id="rId30"/>
    <p:sldId id="304" r:id="rId31"/>
    <p:sldId id="305" r:id="rId32"/>
    <p:sldId id="262" r:id="rId33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gs" Target="tags/tag95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创建一个ListWatch结构体</a:t>
            </a:r>
            <a:r>
              <a:rPr lang="en-US" altLang="zh-CN">
                <a:sym typeface="+mn-ea"/>
              </a:rPr>
              <a:t>,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主要做的事情就是注册</a:t>
            </a:r>
            <a:r>
              <a:rPr lang="en-US" altLang="zh-CN">
                <a:sym typeface="+mn-ea"/>
              </a:rPr>
              <a:t>List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watch</a:t>
            </a:r>
            <a:r>
              <a:rPr lang="zh-CN" altLang="en-US">
                <a:sym typeface="+mn-ea"/>
              </a:rPr>
              <a:t>这两个方法。这两个方法定义了如何向</a:t>
            </a:r>
            <a:r>
              <a:rPr lang="en-US" altLang="zh-CN">
                <a:sym typeface="+mn-ea"/>
              </a:rPr>
              <a:t>apiserver</a:t>
            </a:r>
            <a:r>
              <a:rPr lang="zh-CN" altLang="en-US">
                <a:sym typeface="+mn-ea"/>
              </a:rPr>
              <a:t>发出请求</a:t>
            </a:r>
            <a:r>
              <a:rPr lang="zh-CN" altLang="en-US">
                <a:sym typeface="+mn-ea"/>
              </a:rPr>
              <a:t>来获取</a:t>
            </a:r>
            <a:r>
              <a:rPr lang="en-US" altLang="zh-CN">
                <a:sym typeface="+mn-ea"/>
              </a:rPr>
              <a:t>crd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ym typeface="+mn-ea"/>
              </a:rPr>
              <a:t>事件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事件处理方法就是</a:t>
            </a:r>
            <a:r>
              <a:rPr lang="en-US" altLang="zh-CN"/>
              <a:t>apiserver</a:t>
            </a:r>
            <a:r>
              <a:rPr lang="zh-CN" altLang="en-US"/>
              <a:t>在发出</a:t>
            </a:r>
            <a:r>
              <a:rPr lang="en-US" altLang="zh-CN"/>
              <a:t>crd</a:t>
            </a:r>
            <a:r>
              <a:rPr lang="zh-CN" altLang="en-US"/>
              <a:t>相关的增删改查事件后，</a:t>
            </a:r>
            <a:r>
              <a:rPr lang="en-US" altLang="zh-CN"/>
              <a:t>operator</a:t>
            </a:r>
            <a:r>
              <a:rPr lang="zh-CN" altLang="en-US"/>
              <a:t>会做出的反应，就比如当用户向</a:t>
            </a:r>
            <a:r>
              <a:rPr lang="en-US" altLang="zh-CN"/>
              <a:t>apiserver</a:t>
            </a:r>
            <a:r>
              <a:rPr lang="zh-CN" altLang="en-US"/>
              <a:t>提交一个创建</a:t>
            </a:r>
            <a:r>
              <a:rPr lang="en-US" altLang="zh-CN"/>
              <a:t>etcd operator</a:t>
            </a:r>
            <a:r>
              <a:rPr lang="zh-CN" altLang="en-US"/>
              <a:t>的</a:t>
            </a:r>
            <a:r>
              <a:rPr lang="en-US" altLang="zh-CN"/>
              <a:t>yaml</a:t>
            </a:r>
            <a:r>
              <a:rPr lang="zh-CN" altLang="en-US"/>
              <a:t>文件之后，这里的</a:t>
            </a:r>
            <a:r>
              <a:rPr lang="en-US" altLang="zh-CN"/>
              <a:t>onAddEtcdClus</a:t>
            </a:r>
            <a:r>
              <a:rPr lang="zh-CN" altLang="en-US"/>
              <a:t>方法就会被触发，来具体的操作如何新建一个</a:t>
            </a:r>
            <a:r>
              <a:rPr lang="en-US" altLang="zh-CN"/>
              <a:t>etcd</a:t>
            </a:r>
            <a:r>
              <a:rPr lang="zh-CN" altLang="en-US"/>
              <a:t>集群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在运行</a:t>
            </a:r>
            <a:r>
              <a:rPr lang="en-US" altLang="zh-CN"/>
              <a:t>informer</a:t>
            </a:r>
            <a:r>
              <a:rPr lang="zh-CN" altLang="en-US"/>
              <a:t>的过程</a:t>
            </a:r>
            <a:r>
              <a:rPr lang="zh-CN" altLang="en-US"/>
              <a:t>中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详细的看一下事件的生产过程，</a:t>
            </a:r>
            <a:r>
              <a:rPr lang="en-US" altLang="zh-CN">
                <a:sym typeface="+mn-ea"/>
              </a:rPr>
              <a:t>waitgroup</a:t>
            </a:r>
            <a:r>
              <a:rPr lang="zh-CN" altLang="en-US">
                <a:sym typeface="+mn-ea"/>
              </a:rPr>
              <a:t>的StartWithChannel</a:t>
            </a:r>
            <a:r>
              <a:rPr lang="en-US" altLang="zh-CN">
                <a:sym typeface="+mn-ea"/>
              </a:rPr>
              <a:t>()</a:t>
            </a:r>
            <a:r>
              <a:rPr lang="zh-CN" altLang="en-US">
                <a:sym typeface="+mn-ea"/>
              </a:rPr>
              <a:t>方法会把</a:t>
            </a:r>
            <a:r>
              <a:rPr lang="en-US" altLang="zh-CN">
                <a:sym typeface="+mn-ea"/>
              </a:rPr>
              <a:t>reflector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Run</a:t>
            </a:r>
            <a:r>
              <a:rPr lang="zh-CN" altLang="en-US">
                <a:sym typeface="+mn-ea"/>
              </a:rPr>
              <a:t>方法放在一个协程中</a:t>
            </a:r>
            <a:r>
              <a:rPr lang="zh-CN" altLang="en-US">
                <a:sym typeface="+mn-ea"/>
              </a:rPr>
              <a:t>运行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r>
              <a:rPr lang="zh-CN" altLang="en-US"/>
              <a:t>然后再看一下事件的消费过程，</a:t>
            </a:r>
            <a:r>
              <a:rPr lang="zh-CN" altLang="en-US">
                <a:sym typeface="+mn-ea"/>
              </a:rPr>
              <a:t>processLoop会启动一个无限循环不停的尝试从</a:t>
            </a:r>
            <a:r>
              <a:rPr lang="en-US" altLang="zh-CN">
                <a:sym typeface="+mn-ea"/>
              </a:rPr>
              <a:t>DeltaFIFO</a:t>
            </a:r>
            <a:r>
              <a:rPr lang="zh-CN" altLang="en-US">
                <a:sym typeface="+mn-ea"/>
              </a:rPr>
              <a:t>中读取数据，</a:t>
            </a:r>
            <a:r>
              <a:rPr lang="en-US" altLang="zh-CN">
                <a:sym typeface="+mn-ea"/>
              </a:rPr>
              <a:t>pop</a:t>
            </a:r>
            <a:r>
              <a:rPr lang="zh-CN" altLang="en-US">
                <a:sym typeface="+mn-ea"/>
              </a:rPr>
              <a:t>成功之后会交给</a:t>
            </a:r>
            <a:r>
              <a:rPr lang="en-US" altLang="zh-CN">
                <a:sym typeface="+mn-ea"/>
              </a:rPr>
              <a:t>process</a:t>
            </a:r>
            <a:r>
              <a:rPr lang="zh-CN" altLang="en-US">
                <a:sym typeface="+mn-ea"/>
              </a:rPr>
              <a:t>函数处理（</a:t>
            </a:r>
            <a:r>
              <a:rPr lang="en-US" altLang="zh-CN">
                <a:sym typeface="+mn-ea"/>
              </a:rPr>
              <a:t>pop</a:t>
            </a:r>
            <a:r>
              <a:rPr lang="zh-CN" altLang="en-US">
                <a:sym typeface="+mn-ea"/>
              </a:rPr>
              <a:t>失败则会阻塞）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这里的</a:t>
            </a:r>
            <a:r>
              <a:rPr lang="en-US" altLang="zh-CN">
                <a:sym typeface="+mn-ea"/>
              </a:rPr>
              <a:t>process</a:t>
            </a:r>
            <a:r>
              <a:rPr lang="zh-CN" altLang="en-US">
                <a:sym typeface="+mn-ea"/>
              </a:rPr>
              <a:t>函数就是之前在创建</a:t>
            </a:r>
            <a:r>
              <a:rPr lang="en-US" altLang="zh-CN">
                <a:sym typeface="+mn-ea"/>
              </a:rPr>
              <a:t>informer</a:t>
            </a:r>
            <a:r>
              <a:rPr lang="zh-CN" altLang="en-US">
                <a:sym typeface="+mn-ea"/>
              </a:rPr>
              <a:t>的时候注册的</a:t>
            </a:r>
            <a:r>
              <a:rPr lang="en-US" altLang="zh-CN">
                <a:sym typeface="+mn-ea"/>
              </a:rPr>
              <a:t>process</a:t>
            </a:r>
            <a:r>
              <a:rPr lang="zh-CN" altLang="en-US">
                <a:sym typeface="+mn-ea"/>
              </a:rPr>
              <a:t>函数，这个函数会实际的调用事件处理方法，来处理</a:t>
            </a:r>
            <a:r>
              <a:rPr lang="en-US" altLang="zh-CN">
                <a:sym typeface="+mn-ea"/>
              </a:rPr>
              <a:t>DeltaFIFO</a:t>
            </a:r>
            <a:r>
              <a:rPr lang="zh-CN" altLang="en-US">
                <a:sym typeface="+mn-ea"/>
              </a:rPr>
              <a:t>中的事件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4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5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86.xml"/><Relationship Id="rId6" Type="http://schemas.openxmlformats.org/officeDocument/2006/relationships/image" Target="../media/image24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7.xml"/><Relationship Id="rId2" Type="http://schemas.openxmlformats.org/officeDocument/2006/relationships/image" Target="../media/image32.png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z="5400"/>
              <a:t>etcd-operator</a:t>
            </a:r>
            <a:r>
              <a:rPr lang="zh-CN" altLang="en-US" sz="5400"/>
              <a:t>源码学习汇报</a:t>
            </a:r>
            <a:endParaRPr lang="zh-CN" altLang="en-US" sz="5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汇报人：杨亮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2022</a:t>
            </a:r>
            <a:r>
              <a:rPr lang="zh-CN" altLang="en-US"/>
              <a:t>年</a:t>
            </a:r>
            <a:r>
              <a:rPr lang="en-US" altLang="zh-CN"/>
              <a:t>8</a:t>
            </a:r>
            <a:r>
              <a:rPr lang="zh-CN" altLang="en-US"/>
              <a:t>月</a:t>
            </a:r>
            <a:r>
              <a:rPr lang="en-US" altLang="zh-CN"/>
              <a:t>12</a:t>
            </a:r>
            <a:r>
              <a:rPr lang="zh-CN" altLang="en-US"/>
              <a:t>日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etcd operator</a:t>
            </a:r>
            <a:r>
              <a:rPr lang="zh-CN" altLang="en-US">
                <a:sym typeface="+mn-ea"/>
              </a:rPr>
              <a:t>原理概览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核心组件：</a:t>
            </a:r>
            <a:r>
              <a:rPr lang="en-US" altLang="zh-CN"/>
              <a:t>informer</a:t>
            </a:r>
            <a:endParaRPr lang="en-US" altLang="zh-CN"/>
          </a:p>
        </p:txBody>
      </p:sp>
      <p:pic>
        <p:nvPicPr>
          <p:cNvPr id="4" name="图片 3" descr="5_KQWuRuDM0k20fJFTgl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3195" y="1905635"/>
            <a:ext cx="8235950" cy="4632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etcd operator</a:t>
            </a:r>
            <a:r>
              <a:rPr lang="zh-CN" altLang="en-US">
                <a:sym typeface="+mn-ea"/>
              </a:rPr>
              <a:t>原理概览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3900" y="2276475"/>
            <a:ext cx="9240520" cy="23044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21105" y="4682490"/>
            <a:ext cx="974280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与k8s交互的关键在于获得apiserver相关的密钥，获取密钥的方式有两种：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 在集群外部：</a:t>
            </a:r>
            <a:endParaRPr lang="zh-CN" altLang="en-US"/>
          </a:p>
          <a:p>
            <a:r>
              <a:rPr lang="zh-CN" altLang="en-US"/>
              <a:t>   1. 读取/.kube/config</a:t>
            </a:r>
            <a:endParaRPr lang="zh-CN" altLang="en-US"/>
          </a:p>
          <a:p>
            <a:r>
              <a:rPr lang="zh-CN" altLang="en-US"/>
              <a:t>2. 在集群内部（作为一个pod读取密钥）：</a:t>
            </a:r>
            <a:endParaRPr lang="zh-CN" altLang="en-US"/>
          </a:p>
          <a:p>
            <a:r>
              <a:rPr lang="zh-CN" altLang="en-US"/>
              <a:t>   1. 读取pod中的/var/run/secrets/kubernetes.io/serviceaccount/    token和ca.crt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60425" y="1718310"/>
            <a:ext cx="2214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核心组件：</a:t>
            </a:r>
            <a:r>
              <a:rPr lang="en-US" altLang="zh-CN">
                <a:sym typeface="+mn-ea"/>
              </a:rPr>
              <a:t>Clientset</a:t>
            </a:r>
            <a:endParaRPr lang="en-US" altLang="zh-CN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etcd operator</a:t>
            </a:r>
            <a:r>
              <a:rPr lang="zh-CN" altLang="en-US">
                <a:sym typeface="+mn-ea"/>
              </a:rPr>
              <a:t>原理概览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核心</a:t>
            </a:r>
            <a:r>
              <a:rPr lang="zh-CN" altLang="en-US"/>
              <a:t>组件：DeltaFIFO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 descr="watermark,size_16,text_QDUxQ1RP5Y2a5a6i,color_FFFFFF,t_30,g_se,x_10,y_10,shadow_20,type_ZmFuZ3poZW5naGVpdGk=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1220" y="1692275"/>
            <a:ext cx="4380230" cy="50044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etcd operator</a:t>
            </a:r>
            <a:r>
              <a:rPr lang="zh-CN" altLang="en-US">
                <a:sym typeface="+mn-ea"/>
              </a:rPr>
              <a:t>源码精读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etcd operator运行流程概览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8865" y="1911350"/>
            <a:ext cx="6096000" cy="25628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56310" y="1543050"/>
            <a:ext cx="105403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Step1: </a:t>
            </a:r>
            <a:r>
              <a:rPr lang="zh-CN" altLang="en-US"/>
              <a:t>当在</a:t>
            </a:r>
            <a:r>
              <a:rPr lang="en-US" altLang="zh-CN"/>
              <a:t>k8s</a:t>
            </a:r>
            <a:r>
              <a:rPr lang="zh-CN" altLang="en-US"/>
              <a:t>中创建多个</a:t>
            </a:r>
            <a:r>
              <a:rPr lang="en-US" altLang="zh-CN"/>
              <a:t>etcd operator</a:t>
            </a:r>
            <a:r>
              <a:rPr lang="zh-CN" altLang="en-US"/>
              <a:t>时需先选出一个</a:t>
            </a:r>
            <a:r>
              <a:rPr lang="en-US" altLang="zh-CN"/>
              <a:t>leader</a:t>
            </a:r>
            <a:r>
              <a:rPr lang="zh-CN" altLang="en-US"/>
              <a:t>来运行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选出的</a:t>
            </a:r>
            <a:r>
              <a:rPr lang="en-US" altLang="zh-CN"/>
              <a:t>leader</a:t>
            </a:r>
            <a:r>
              <a:rPr lang="zh-CN" altLang="en-US"/>
              <a:t>会启动一个协程来运行回调当选后的回调方法：</a:t>
            </a:r>
            <a:r>
              <a:rPr lang="en-US" altLang="zh-CN"/>
              <a:t>run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865" y="4958080"/>
            <a:ext cx="7525385" cy="20408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etcd operator运行流程概览</a:t>
            </a:r>
            <a:endParaRPr lang="zh-CN" altLang="en-US"/>
          </a:p>
        </p:txBody>
      </p:sp>
      <p:pic>
        <p:nvPicPr>
          <p:cNvPr id="5" name="内容占位符 4" descr="C:\Users\ch\Pictures\etcd operator\2.png2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118870" y="2487613"/>
            <a:ext cx="9772650" cy="34143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62660" y="1543050"/>
            <a:ext cx="1008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Step2: </a:t>
            </a:r>
            <a:r>
              <a:rPr lang="zh-CN" altLang="en-US"/>
              <a:t>在</a:t>
            </a:r>
            <a:r>
              <a:rPr lang="en-US" altLang="zh-CN"/>
              <a:t>run</a:t>
            </a:r>
            <a:r>
              <a:rPr lang="zh-CN" altLang="en-US"/>
              <a:t>方法中创建一个</a:t>
            </a:r>
            <a:r>
              <a:rPr lang="en-US" altLang="zh-CN"/>
              <a:t>controller</a:t>
            </a:r>
            <a:r>
              <a:rPr lang="zh-CN" altLang="en-US"/>
              <a:t>用于处理</a:t>
            </a:r>
            <a:r>
              <a:rPr lang="en-US" altLang="zh-CN"/>
              <a:t>crd</a:t>
            </a:r>
            <a:r>
              <a:rPr lang="zh-CN" altLang="en-US"/>
              <a:t>的事件，同时启动这个</a:t>
            </a:r>
            <a:r>
              <a:rPr lang="en-US" altLang="zh-CN"/>
              <a:t>controller 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etcd operator运行流程概览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56310" y="1543050"/>
            <a:ext cx="10540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Step3: controller</a:t>
            </a:r>
            <a:r>
              <a:rPr lang="zh-CN" altLang="en-US"/>
              <a:t>的</a:t>
            </a:r>
            <a:r>
              <a:rPr lang="en-US" altLang="zh-CN"/>
              <a:t>start</a:t>
            </a:r>
            <a:r>
              <a:rPr lang="zh-CN" altLang="en-US"/>
              <a:t>方法会向apiserver创建crd；同时运行</a:t>
            </a:r>
            <a:r>
              <a:rPr lang="en-US" altLang="zh-CN"/>
              <a:t>controller  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7915" y="2002790"/>
            <a:ext cx="9766300" cy="4730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etcd operator运行流程概览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35990" y="1563370"/>
            <a:ext cx="1054036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Step4: controller</a:t>
            </a:r>
            <a:r>
              <a:rPr lang="zh-CN" altLang="en-US"/>
              <a:t>的</a:t>
            </a:r>
            <a:r>
              <a:rPr lang="en-US" altLang="zh-CN"/>
              <a:t>run</a:t>
            </a:r>
            <a:r>
              <a:rPr lang="zh-CN" altLang="en-US"/>
              <a:t>方法会做</a:t>
            </a:r>
            <a:r>
              <a:rPr lang="en-US" altLang="zh-CN"/>
              <a:t>3</a:t>
            </a:r>
            <a:r>
              <a:rPr lang="zh-CN" altLang="en-US"/>
              <a:t>件事：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olidFill>
                  <a:schemeClr val="tx1"/>
                </a:solidFill>
              </a:rPr>
              <a:t>4.1. </a:t>
            </a:r>
            <a:r>
              <a:rPr lang="zh-CN" altLang="en-US">
                <a:solidFill>
                  <a:schemeClr val="tx1"/>
                </a:solidFill>
              </a:rPr>
              <a:t>创建一个ListWatch结构体</a:t>
            </a:r>
            <a:endParaRPr lang="zh-CN" altLang="en-US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4.2. </a:t>
            </a:r>
            <a:r>
              <a:rPr lang="zh-CN" altLang="en-US">
                <a:sym typeface="+mn-ea"/>
              </a:rPr>
              <a:t>创建</a:t>
            </a:r>
            <a:r>
              <a:rPr lang="en-US" altLang="zh-CN">
                <a:sym typeface="+mn-ea"/>
              </a:rPr>
              <a:t>informer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4.3. </a:t>
            </a:r>
            <a:r>
              <a:rPr lang="zh-CN" altLang="en-US">
                <a:solidFill>
                  <a:schemeClr val="tx1"/>
                </a:solidFill>
              </a:rPr>
              <a:t>运行</a:t>
            </a:r>
            <a:r>
              <a:rPr lang="en-US" altLang="zh-CN">
                <a:solidFill>
                  <a:schemeClr val="tx1"/>
                </a:solidFill>
              </a:rPr>
              <a:t>informer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      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9235" y="2506980"/>
            <a:ext cx="3854450" cy="1257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235" y="4110990"/>
            <a:ext cx="9010650" cy="1066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235" y="5524500"/>
            <a:ext cx="5759450" cy="8953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etcd operator运行流程概览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56310" y="1567815"/>
            <a:ext cx="10540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Step: 4.1</a:t>
            </a:r>
            <a:r>
              <a:rPr lang="zh-CN" altLang="en-US">
                <a:sym typeface="+mn-ea"/>
              </a:rPr>
              <a:t>创建一个ListWatch结构体</a:t>
            </a:r>
            <a:r>
              <a:rPr lang="en-US" altLang="zh-CN">
                <a:sym typeface="+mn-ea"/>
              </a:rPr>
              <a:t>,</a:t>
            </a:r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5210" y="1936115"/>
            <a:ext cx="5238750" cy="1365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10" y="3923665"/>
            <a:ext cx="6551930" cy="27260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45210" y="3428365"/>
            <a:ext cx="8648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注册</a:t>
            </a:r>
            <a:r>
              <a:rPr lang="en-US" altLang="zh-CN">
                <a:sym typeface="+mn-ea"/>
              </a:rPr>
              <a:t>ListAndWatch</a:t>
            </a:r>
            <a:r>
              <a:rPr lang="zh-CN" altLang="en-US">
                <a:sym typeface="+mn-ea"/>
              </a:rPr>
              <a:t>方法用于从</a:t>
            </a:r>
            <a:r>
              <a:rPr lang="en-US" altLang="zh-CN">
                <a:sym typeface="+mn-ea"/>
              </a:rPr>
              <a:t>apiserver</a:t>
            </a:r>
            <a:r>
              <a:rPr lang="zh-CN" altLang="en-US">
                <a:sym typeface="+mn-ea"/>
              </a:rPr>
              <a:t>读取</a:t>
            </a:r>
            <a:r>
              <a:rPr lang="en-US" altLang="zh-CN">
                <a:sym typeface="+mn-ea"/>
              </a:rPr>
              <a:t>crd</a:t>
            </a:r>
            <a:r>
              <a:rPr lang="zh-CN" altLang="en-US">
                <a:sym typeface="+mn-ea"/>
              </a:rPr>
              <a:t>事件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etcd operator运行流程概览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56310" y="1543050"/>
            <a:ext cx="10540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4.2. </a:t>
            </a:r>
            <a:r>
              <a:rPr lang="zh-CN" altLang="en-US">
                <a:sym typeface="+mn-ea"/>
              </a:rPr>
              <a:t>创建</a:t>
            </a:r>
            <a:r>
              <a:rPr lang="en-US" altLang="zh-CN">
                <a:sym typeface="+mn-ea"/>
              </a:rPr>
              <a:t>informer</a:t>
            </a:r>
            <a:r>
              <a:rPr lang="zh-CN" altLang="en-US">
                <a:sym typeface="+mn-ea"/>
              </a:rPr>
              <a:t>；会注册事件处理</a:t>
            </a:r>
            <a:r>
              <a:rPr lang="zh-CN" altLang="en-US">
                <a:sym typeface="+mn-ea"/>
              </a:rPr>
              <a:t>方法</a:t>
            </a:r>
            <a:endParaRPr lang="zh-CN" altLang="en-US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4105" y="1911350"/>
            <a:ext cx="9010650" cy="1066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48080" y="3180715"/>
            <a:ext cx="7574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4.2.1</a:t>
            </a:r>
            <a:r>
              <a:rPr lang="zh-CN" altLang="en-US"/>
              <a:t>在这个过程中会创建DeltaFIFO，用于存储从apiserver读取的crd事件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05" y="3585845"/>
            <a:ext cx="4660900" cy="266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080" y="4459605"/>
            <a:ext cx="4889500" cy="21856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94105" y="3971925"/>
            <a:ext cx="110972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4.2.2 </a:t>
            </a:r>
            <a:r>
              <a:rPr lang="zh-CN" altLang="en-US"/>
              <a:t>同时注册从DeltaFIFO读取事件后的</a:t>
            </a:r>
            <a:r>
              <a:rPr lang="en-US" altLang="zh-CN"/>
              <a:t>process</a:t>
            </a:r>
            <a:r>
              <a:rPr lang="zh-CN" altLang="en-US"/>
              <a:t>方法，这个</a:t>
            </a:r>
            <a:r>
              <a:rPr lang="en-US" altLang="zh-CN"/>
              <a:t>process</a:t>
            </a:r>
            <a:r>
              <a:rPr lang="zh-CN" altLang="en-US"/>
              <a:t>方法会调用注册的事件</a:t>
            </a:r>
            <a:r>
              <a:rPr lang="zh-CN" altLang="en-US"/>
              <a:t>处理方法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operator</a:t>
            </a:r>
            <a:r>
              <a:rPr lang="zh-CN" altLang="en-US"/>
              <a:t>简介</a:t>
            </a:r>
            <a:endParaRPr lang="zh-CN" altLang="en-US"/>
          </a:p>
          <a:p>
            <a:r>
              <a:rPr lang="en-US" altLang="zh-CN"/>
              <a:t>etcd operator</a:t>
            </a:r>
            <a:r>
              <a:rPr lang="zh-CN" altLang="en-US"/>
              <a:t>演示</a:t>
            </a:r>
            <a:endParaRPr lang="zh-CN" altLang="en-US"/>
          </a:p>
          <a:p>
            <a:r>
              <a:rPr lang="en-US" altLang="zh-CN"/>
              <a:t>etcd operator</a:t>
            </a:r>
            <a:r>
              <a:rPr lang="zh-CN" altLang="en-US"/>
              <a:t>原理</a:t>
            </a:r>
            <a:r>
              <a:rPr lang="zh-CN" altLang="en-US"/>
              <a:t>概览</a:t>
            </a:r>
            <a:endParaRPr lang="zh-CN" altLang="en-US"/>
          </a:p>
          <a:p>
            <a:r>
              <a:rPr lang="en-US" altLang="zh-CN"/>
              <a:t>etcd operator</a:t>
            </a:r>
            <a:r>
              <a:rPr lang="zh-CN" altLang="en-US"/>
              <a:t>源码</a:t>
            </a:r>
            <a:r>
              <a:rPr lang="zh-CN" altLang="en-US"/>
              <a:t>精读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etcd operator运行流程概览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56310" y="1543050"/>
            <a:ext cx="105403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4.3 </a:t>
            </a:r>
            <a:r>
              <a:rPr lang="zh-CN" altLang="en-US">
                <a:sym typeface="+mn-ea"/>
              </a:rPr>
              <a:t>运行</a:t>
            </a:r>
            <a:r>
              <a:rPr lang="en-US" altLang="zh-CN">
                <a:sym typeface="+mn-ea"/>
              </a:rPr>
              <a:t>informer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4.3.1 </a:t>
            </a:r>
            <a:r>
              <a:rPr lang="zh-CN" altLang="en-US">
                <a:sym typeface="+mn-ea"/>
              </a:rPr>
              <a:t>在此处会创建reflector用于执行ListAndWatch从apiserver读取crd的事件放入DeltaFIFO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4.3.2 </a:t>
            </a:r>
            <a:r>
              <a:rPr lang="zh-CN" altLang="en-US">
                <a:sym typeface="+mn-ea"/>
              </a:rPr>
              <a:t>事件的生产</a:t>
            </a:r>
            <a:r>
              <a:rPr lang="zh-CN" altLang="en-US">
                <a:sym typeface="+mn-ea"/>
              </a:rPr>
              <a:t>过程：运行</a:t>
            </a:r>
            <a:r>
              <a:rPr lang="en-US" altLang="zh-CN">
                <a:sym typeface="+mn-ea"/>
              </a:rPr>
              <a:t>reflector</a:t>
            </a:r>
            <a:r>
              <a:rPr lang="zh-CN" altLang="en-US">
                <a:sym typeface="+mn-ea"/>
              </a:rPr>
              <a:t>会开始执行</a:t>
            </a:r>
            <a:r>
              <a:rPr lang="en-US" altLang="zh-CN">
                <a:sym typeface="+mn-ea"/>
              </a:rPr>
              <a:t>listandwatch</a:t>
            </a:r>
            <a:r>
              <a:rPr lang="zh-CN" altLang="en-US">
                <a:sym typeface="+mn-ea"/>
              </a:rPr>
              <a:t>从</a:t>
            </a:r>
            <a:r>
              <a:rPr lang="en-US" altLang="zh-CN">
                <a:sym typeface="+mn-ea"/>
              </a:rPr>
              <a:t>apiserver</a:t>
            </a:r>
            <a:r>
              <a:rPr lang="zh-CN" altLang="en-US">
                <a:sym typeface="+mn-ea"/>
              </a:rPr>
              <a:t>读取</a:t>
            </a:r>
            <a:r>
              <a:rPr lang="zh-CN" altLang="en-US">
                <a:sym typeface="+mn-ea"/>
              </a:rPr>
              <a:t>数据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4.3.3 </a:t>
            </a:r>
            <a:r>
              <a:rPr lang="zh-CN" altLang="en-US">
                <a:sym typeface="+mn-ea"/>
              </a:rPr>
              <a:t>事件的消费</a:t>
            </a:r>
            <a:r>
              <a:rPr lang="zh-CN" altLang="en-US">
                <a:sym typeface="+mn-ea"/>
              </a:rPr>
              <a:t>过程：同时运行processLoop从DeltaFIFO中读取事件</a:t>
            </a:r>
            <a:endParaRPr lang="zh-CN" altLang="en-US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145" y="1897380"/>
            <a:ext cx="5759450" cy="8953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45" y="3376295"/>
            <a:ext cx="4451350" cy="3683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145" y="5741670"/>
            <a:ext cx="3657600" cy="412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45" y="4320540"/>
            <a:ext cx="9410700" cy="8445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etcd operator运行流程概览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25830" y="1503680"/>
            <a:ext cx="105403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4.3.2 </a:t>
            </a:r>
            <a:r>
              <a:rPr lang="zh-CN" altLang="en-US">
                <a:sym typeface="+mn-ea"/>
              </a:rPr>
              <a:t>事件的生产过程：运行</a:t>
            </a:r>
            <a:r>
              <a:rPr lang="en-US" altLang="zh-CN">
                <a:sym typeface="+mn-ea"/>
              </a:rPr>
              <a:t>reflector</a:t>
            </a:r>
            <a:r>
              <a:rPr lang="zh-CN" altLang="en-US">
                <a:sym typeface="+mn-ea"/>
              </a:rPr>
              <a:t>会开始执行</a:t>
            </a:r>
            <a:r>
              <a:rPr lang="en-US" altLang="zh-CN">
                <a:sym typeface="+mn-ea"/>
              </a:rPr>
              <a:t>listandwatch</a:t>
            </a:r>
            <a:r>
              <a:rPr lang="zh-CN" altLang="en-US">
                <a:sym typeface="+mn-ea"/>
              </a:rPr>
              <a:t>从</a:t>
            </a:r>
            <a:r>
              <a:rPr lang="en-US" altLang="zh-CN">
                <a:sym typeface="+mn-ea"/>
              </a:rPr>
              <a:t>apiserver</a:t>
            </a:r>
            <a:r>
              <a:rPr lang="zh-CN" altLang="en-US">
                <a:sym typeface="+mn-ea"/>
              </a:rPr>
              <a:t>读取数据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waitgroup</a:t>
            </a:r>
            <a:r>
              <a:rPr lang="zh-CN" altLang="en-US">
                <a:sym typeface="+mn-ea"/>
              </a:rPr>
              <a:t>的StartWithChannel</a:t>
            </a:r>
            <a:r>
              <a:rPr lang="en-US" altLang="zh-CN">
                <a:sym typeface="+mn-ea"/>
              </a:rPr>
              <a:t>()</a:t>
            </a:r>
            <a:r>
              <a:rPr lang="zh-CN" altLang="en-US">
                <a:sym typeface="+mn-ea"/>
              </a:rPr>
              <a:t>方法会把</a:t>
            </a:r>
            <a:r>
              <a:rPr lang="en-US" altLang="zh-CN">
                <a:sym typeface="+mn-ea"/>
              </a:rPr>
              <a:t>r.Run</a:t>
            </a:r>
            <a:r>
              <a:rPr lang="zh-CN" altLang="en-US">
                <a:sym typeface="+mn-ea"/>
              </a:rPr>
              <a:t>放在一个协程中</a:t>
            </a:r>
            <a:r>
              <a:rPr lang="zh-CN" altLang="en-US">
                <a:sym typeface="+mn-ea"/>
              </a:rPr>
              <a:t>运行：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5525" y="1882775"/>
            <a:ext cx="9410700" cy="844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25" y="3224530"/>
            <a:ext cx="6997700" cy="1524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25" y="4748530"/>
            <a:ext cx="7823200" cy="17081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etcd operator运行流程概览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56310" y="1543050"/>
            <a:ext cx="1054036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4.3.2 </a:t>
            </a:r>
            <a:r>
              <a:rPr lang="zh-CN" altLang="en-US">
                <a:sym typeface="+mn-ea"/>
              </a:rPr>
              <a:t>事件的生产过程：运行</a:t>
            </a:r>
            <a:r>
              <a:rPr lang="en-US" altLang="zh-CN">
                <a:sym typeface="+mn-ea"/>
              </a:rPr>
              <a:t>reflector</a:t>
            </a:r>
            <a:r>
              <a:rPr lang="zh-CN" altLang="en-US">
                <a:sym typeface="+mn-ea"/>
              </a:rPr>
              <a:t>会开始执行</a:t>
            </a:r>
            <a:r>
              <a:rPr lang="en-US" altLang="zh-CN">
                <a:sym typeface="+mn-ea"/>
              </a:rPr>
              <a:t>listandwatch</a:t>
            </a:r>
            <a:r>
              <a:rPr lang="zh-CN" altLang="en-US">
                <a:sym typeface="+mn-ea"/>
              </a:rPr>
              <a:t>从</a:t>
            </a:r>
            <a:r>
              <a:rPr lang="en-US" altLang="zh-CN">
                <a:sym typeface="+mn-ea"/>
              </a:rPr>
              <a:t>apiserver</a:t>
            </a:r>
            <a:r>
              <a:rPr lang="zh-CN" altLang="en-US">
                <a:sym typeface="+mn-ea"/>
              </a:rPr>
              <a:t>读取数据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reflector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run</a:t>
            </a:r>
            <a:r>
              <a:rPr lang="zh-CN" altLang="en-US">
                <a:sym typeface="+mn-ea"/>
              </a:rPr>
              <a:t>方法会开始</a:t>
            </a:r>
            <a:r>
              <a:rPr lang="zh-CN" altLang="en-US">
                <a:sym typeface="+mn-ea"/>
              </a:rPr>
              <a:t>执行ListAndWatch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首先会执行</a:t>
            </a:r>
            <a:r>
              <a:rPr lang="en-US" altLang="zh-CN">
                <a:sym typeface="+mn-ea"/>
              </a:rPr>
              <a:t>List</a:t>
            </a:r>
            <a:r>
              <a:rPr lang="zh-CN" altLang="en-US">
                <a:sym typeface="+mn-ea"/>
              </a:rPr>
              <a:t>列出</a:t>
            </a:r>
            <a:r>
              <a:rPr lang="en-US" altLang="zh-CN">
                <a:sym typeface="+mn-ea"/>
              </a:rPr>
              <a:t>crd</a:t>
            </a:r>
            <a:r>
              <a:rPr lang="zh-CN" altLang="en-US">
                <a:sym typeface="+mn-ea"/>
              </a:rPr>
              <a:t>全部的事件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之后会运行一个无限</a:t>
            </a:r>
            <a:r>
              <a:rPr lang="zh-CN" altLang="en-US">
                <a:sym typeface="+mn-ea"/>
              </a:rPr>
              <a:t>循环，用</a:t>
            </a:r>
            <a:r>
              <a:rPr lang="en-US" altLang="zh-CN">
                <a:sym typeface="+mn-ea"/>
              </a:rPr>
              <a:t>crd</a:t>
            </a:r>
            <a:r>
              <a:rPr lang="zh-CN" altLang="en-US">
                <a:sym typeface="+mn-ea"/>
              </a:rPr>
              <a:t>的最新的resourceVersion去</a:t>
            </a:r>
            <a:r>
              <a:rPr lang="en-US" altLang="zh-CN">
                <a:sym typeface="+mn-ea"/>
              </a:rPr>
              <a:t>watch</a:t>
            </a:r>
            <a:r>
              <a:rPr lang="zh-CN" altLang="en-US">
                <a:sym typeface="+mn-ea"/>
              </a:rPr>
              <a:t>最新的事件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watch</a:t>
            </a:r>
            <a:r>
              <a:rPr lang="zh-CN" altLang="en-US">
                <a:sym typeface="+mn-ea"/>
              </a:rPr>
              <a:t>到的事件会交给watchHandler处理，</a:t>
            </a:r>
            <a:r>
              <a:rPr lang="en-US" altLang="zh-CN">
                <a:sym typeface="+mn-ea"/>
              </a:rPr>
              <a:t>watchHandler</a:t>
            </a:r>
            <a:r>
              <a:rPr lang="zh-CN" altLang="en-US">
                <a:sym typeface="+mn-ea"/>
              </a:rPr>
              <a:t>会把监听到的事件存入</a:t>
            </a:r>
            <a:r>
              <a:rPr lang="en-US" altLang="zh-CN">
                <a:sym typeface="+mn-ea"/>
              </a:rPr>
              <a:t>DeltaFIFO</a:t>
            </a: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310" y="3013710"/>
            <a:ext cx="4381500" cy="781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25" y="4081145"/>
            <a:ext cx="3606800" cy="184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10" y="4635500"/>
            <a:ext cx="2484120" cy="3600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310" y="4995545"/>
            <a:ext cx="2688590" cy="2133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310" y="5494655"/>
            <a:ext cx="4879975" cy="18719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525" y="1882775"/>
            <a:ext cx="9410700" cy="8445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etcd operator运行流程概览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56310" y="1543050"/>
            <a:ext cx="10540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4.3.3 </a:t>
            </a:r>
            <a:r>
              <a:rPr lang="zh-CN" altLang="en-US">
                <a:sym typeface="+mn-ea"/>
              </a:rPr>
              <a:t>事件的消费过程：同时运行processLoop从DeltaFIFO中读取事件</a:t>
            </a:r>
            <a:endParaRPr lang="zh-CN" altLang="en-US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310" y="2023745"/>
            <a:ext cx="3657600" cy="412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10" y="3423285"/>
            <a:ext cx="9398000" cy="27622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56310" y="2607310"/>
            <a:ext cx="7117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processLoop会启动一个无限循环不停的尝试从</a:t>
            </a:r>
            <a:r>
              <a:rPr lang="en-US" altLang="zh-CN"/>
              <a:t>DeltaFIFO</a:t>
            </a:r>
            <a:r>
              <a:rPr lang="zh-CN" altLang="en-US"/>
              <a:t>中</a:t>
            </a:r>
            <a:r>
              <a:rPr lang="zh-CN" altLang="en-US"/>
              <a:t>读取数据</a:t>
            </a:r>
            <a:endParaRPr lang="zh-CN" altLang="en-US"/>
          </a:p>
          <a:p>
            <a:pPr algn="l"/>
            <a:r>
              <a:rPr lang="en-US" altLang="zh-CN"/>
              <a:t>pop</a:t>
            </a:r>
            <a:r>
              <a:rPr lang="zh-CN" altLang="en-US"/>
              <a:t>成功之后会交给</a:t>
            </a:r>
            <a:r>
              <a:rPr lang="en-US" altLang="zh-CN"/>
              <a:t>process</a:t>
            </a:r>
            <a:r>
              <a:rPr lang="zh-CN" altLang="en-US"/>
              <a:t>函数处理（</a:t>
            </a:r>
            <a:r>
              <a:rPr lang="en-US" altLang="zh-CN"/>
              <a:t>pop</a:t>
            </a:r>
            <a:r>
              <a:rPr lang="zh-CN" altLang="en-US"/>
              <a:t>失败则会</a:t>
            </a:r>
            <a:r>
              <a:rPr lang="zh-CN" altLang="en-US"/>
              <a:t>阻塞）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etcd operator创建</a:t>
            </a:r>
            <a:r>
              <a:rPr lang="en-US" altLang="zh-CN"/>
              <a:t>etcd</a:t>
            </a:r>
            <a:r>
              <a:rPr lang="zh-CN" altLang="en-US"/>
              <a:t>集群的</a:t>
            </a:r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56310" y="1543050"/>
            <a:ext cx="10540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当</a:t>
            </a:r>
            <a:r>
              <a:rPr lang="en-US" altLang="zh-CN">
                <a:sym typeface="+mn-ea"/>
              </a:rPr>
              <a:t>Added</a:t>
            </a:r>
            <a:r>
              <a:rPr lang="zh-CN" altLang="en-US">
                <a:sym typeface="+mn-ea"/>
              </a:rPr>
              <a:t>事件触发时：</a:t>
            </a:r>
            <a:r>
              <a:rPr lang="en-US" altLang="zh-CN">
                <a:sym typeface="+mn-ea"/>
              </a:rPr>
              <a:t>informer</a:t>
            </a:r>
            <a:r>
              <a:rPr lang="zh-CN" altLang="en-US">
                <a:sym typeface="+mn-ea"/>
              </a:rPr>
              <a:t>中注册的onAddEtcdClus方法会被</a:t>
            </a:r>
            <a:r>
              <a:rPr lang="zh-CN" altLang="en-US">
                <a:sym typeface="+mn-ea"/>
              </a:rPr>
              <a:t>调用</a:t>
            </a:r>
            <a:endParaRPr lang="zh-CN" altLang="en-US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310" y="2004060"/>
            <a:ext cx="4286250" cy="6413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etcd operator创建</a:t>
            </a:r>
            <a:r>
              <a:rPr lang="en-US" altLang="zh-CN"/>
              <a:t>etcd</a:t>
            </a:r>
            <a:r>
              <a:rPr lang="zh-CN" altLang="en-US"/>
              <a:t>集群的</a:t>
            </a:r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56310" y="1543050"/>
            <a:ext cx="10540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4.3. </a:t>
            </a:r>
            <a:r>
              <a:rPr lang="zh-CN" altLang="en-US">
                <a:sym typeface="+mn-ea"/>
              </a:rPr>
              <a:t>创建</a:t>
            </a:r>
            <a:r>
              <a:rPr lang="en-US" altLang="zh-CN">
                <a:sym typeface="+mn-ea"/>
              </a:rPr>
              <a:t>informer</a:t>
            </a:r>
            <a:r>
              <a:rPr lang="zh-CN" altLang="en-US">
                <a:sym typeface="+mn-ea"/>
              </a:rPr>
              <a:t>；会注册事件处理</a:t>
            </a:r>
            <a:r>
              <a:rPr lang="zh-CN" altLang="en-US">
                <a:sym typeface="+mn-ea"/>
              </a:rPr>
              <a:t>方法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etcd operator创建</a:t>
            </a:r>
            <a:r>
              <a:rPr lang="en-US" altLang="zh-CN"/>
              <a:t>etcd</a:t>
            </a:r>
            <a:r>
              <a:rPr lang="zh-CN" altLang="en-US"/>
              <a:t>集群的</a:t>
            </a:r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56310" y="1543050"/>
            <a:ext cx="10540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4.3. </a:t>
            </a:r>
            <a:r>
              <a:rPr lang="zh-CN" altLang="en-US">
                <a:sym typeface="+mn-ea"/>
              </a:rPr>
              <a:t>创建</a:t>
            </a:r>
            <a:r>
              <a:rPr lang="en-US" altLang="zh-CN">
                <a:sym typeface="+mn-ea"/>
              </a:rPr>
              <a:t>informer</a:t>
            </a:r>
            <a:r>
              <a:rPr lang="zh-CN" altLang="en-US">
                <a:sym typeface="+mn-ea"/>
              </a:rPr>
              <a:t>；会注册事件处理</a:t>
            </a:r>
            <a:r>
              <a:rPr lang="zh-CN" altLang="en-US">
                <a:sym typeface="+mn-ea"/>
              </a:rPr>
              <a:t>方法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etcd operator创建</a:t>
            </a:r>
            <a:r>
              <a:rPr lang="en-US" altLang="zh-CN"/>
              <a:t>etcd</a:t>
            </a:r>
            <a:r>
              <a:rPr lang="zh-CN" altLang="en-US"/>
              <a:t>集群的</a:t>
            </a:r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56310" y="1543050"/>
            <a:ext cx="10540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4.3. </a:t>
            </a:r>
            <a:r>
              <a:rPr lang="zh-CN" altLang="en-US">
                <a:sym typeface="+mn-ea"/>
              </a:rPr>
              <a:t>创建</a:t>
            </a:r>
            <a:r>
              <a:rPr lang="en-US" altLang="zh-CN">
                <a:sym typeface="+mn-ea"/>
              </a:rPr>
              <a:t>informer</a:t>
            </a:r>
            <a:r>
              <a:rPr lang="zh-CN" altLang="en-US">
                <a:sym typeface="+mn-ea"/>
              </a:rPr>
              <a:t>；会注册事件处理</a:t>
            </a:r>
            <a:r>
              <a:rPr lang="zh-CN" altLang="en-US">
                <a:sym typeface="+mn-ea"/>
              </a:rPr>
              <a:t>方法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etcd operator创建</a:t>
            </a:r>
            <a:r>
              <a:rPr lang="en-US" altLang="zh-CN"/>
              <a:t>etcd</a:t>
            </a:r>
            <a:r>
              <a:rPr lang="zh-CN" altLang="en-US"/>
              <a:t>集群的</a:t>
            </a:r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56310" y="1543050"/>
            <a:ext cx="10540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4.3. </a:t>
            </a:r>
            <a:r>
              <a:rPr lang="zh-CN" altLang="en-US">
                <a:sym typeface="+mn-ea"/>
              </a:rPr>
              <a:t>创建</a:t>
            </a:r>
            <a:r>
              <a:rPr lang="en-US" altLang="zh-CN">
                <a:sym typeface="+mn-ea"/>
              </a:rPr>
              <a:t>informer</a:t>
            </a:r>
            <a:r>
              <a:rPr lang="zh-CN" altLang="en-US">
                <a:sym typeface="+mn-ea"/>
              </a:rPr>
              <a:t>；会注册事件处理</a:t>
            </a:r>
            <a:r>
              <a:rPr lang="zh-CN" altLang="en-US">
                <a:sym typeface="+mn-ea"/>
              </a:rPr>
              <a:t>方法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etcd operator创建</a:t>
            </a:r>
            <a:r>
              <a:rPr lang="en-US" altLang="zh-CN"/>
              <a:t>etcd</a:t>
            </a:r>
            <a:r>
              <a:rPr lang="zh-CN" altLang="en-US"/>
              <a:t>集群的</a:t>
            </a:r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56310" y="1543050"/>
            <a:ext cx="10540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4.3. </a:t>
            </a:r>
            <a:r>
              <a:rPr lang="zh-CN" altLang="en-US">
                <a:sym typeface="+mn-ea"/>
              </a:rPr>
              <a:t>创建</a:t>
            </a:r>
            <a:r>
              <a:rPr lang="en-US" altLang="zh-CN">
                <a:sym typeface="+mn-ea"/>
              </a:rPr>
              <a:t>informer</a:t>
            </a:r>
            <a:r>
              <a:rPr lang="zh-CN" altLang="en-US">
                <a:sym typeface="+mn-ea"/>
              </a:rPr>
              <a:t>；会注册事件处理</a:t>
            </a:r>
            <a:r>
              <a:rPr lang="zh-CN" altLang="en-US">
                <a:sym typeface="+mn-ea"/>
              </a:rPr>
              <a:t>方法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operator</a:t>
            </a:r>
            <a:r>
              <a:rPr lang="zh-CN" altLang="en-US">
                <a:sym typeface="+mn-ea"/>
              </a:rPr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/>
              <a:t>为什么需要operator?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有状态的服务通常运行在k8s集群外部：各类数据库pgsql, elasticsearch ...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但如果需要把它们运行在k8s集群内部，或者管理需要运行在k8s集群中的有状态的服务: etcd, prometheus</a:t>
            </a:r>
            <a:r>
              <a:rPr lang="zh-CN" altLang="en-US" sz="2400">
                <a:sym typeface="+mn-ea"/>
              </a:rPr>
              <a:t>这</a:t>
            </a:r>
            <a:r>
              <a:rPr lang="zh-CN" altLang="en-US" sz="2400"/>
              <a:t>就需要operator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</a:t>
            </a:r>
            <a:r>
              <a:rPr lang="zh-CN" altLang="en-US"/>
              <a:t>资料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operator</a:t>
            </a:r>
            <a:r>
              <a:rPr lang="zh-CN" altLang="en-US">
                <a:sym typeface="+mn-ea"/>
              </a:rPr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operator 定义：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What is etcd operator?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The etcd Operater **creates and maintains highly-available etcd clusters on Kubernetes**, allowing engineers to easily deploy and manage etcd clusters for their applications. etcd is a distributed key value store that provides a reliable way to store data across a cluster of machines.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0290" y="1853565"/>
            <a:ext cx="7039610" cy="2260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etcd operator</a:t>
            </a:r>
            <a:r>
              <a:rPr lang="zh-CN" altLang="en-US">
                <a:sym typeface="+mn-ea"/>
              </a:rPr>
              <a:t>演示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78970"/>
            <a:ext cx="10969200" cy="4759200"/>
          </a:xfrm>
        </p:spPr>
        <p:txBody>
          <a:bodyPr/>
          <a:p>
            <a:pPr marL="0" indent="0">
              <a:buNone/>
            </a:pPr>
            <a:r>
              <a:rPr lang="zh-CN" altLang="en-US"/>
              <a:t>安装好</a:t>
            </a:r>
            <a:r>
              <a:rPr lang="en-US" altLang="zh-CN">
                <a:sym typeface="+mn-ea"/>
              </a:rPr>
              <a:t>etcd operator</a:t>
            </a:r>
            <a:r>
              <a:rPr lang="zh-CN" altLang="en-US">
                <a:sym typeface="+mn-ea"/>
              </a:rPr>
              <a:t>后就可以像操作一个普通的</a:t>
            </a:r>
            <a:r>
              <a:rPr lang="en-US" altLang="zh-CN">
                <a:sym typeface="+mn-ea"/>
              </a:rPr>
              <a:t>k8s</a:t>
            </a:r>
            <a:r>
              <a:rPr lang="zh-CN" altLang="en-US">
                <a:sym typeface="+mn-ea"/>
              </a:rPr>
              <a:t>资源一样来操作</a:t>
            </a:r>
            <a:r>
              <a:rPr lang="en-US" altLang="zh-CN">
                <a:sym typeface="+mn-ea"/>
              </a:rPr>
              <a:t>etcd</a:t>
            </a:r>
            <a:r>
              <a:rPr lang="zh-CN" altLang="en-US">
                <a:sym typeface="+mn-ea"/>
              </a:rPr>
              <a:t>实例</a:t>
            </a:r>
            <a:r>
              <a:rPr lang="zh-CN" altLang="en-US">
                <a:sym typeface="+mn-ea"/>
              </a:rPr>
              <a:t>了。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etcd operator</a:t>
            </a:r>
            <a:r>
              <a:rPr lang="zh-CN" altLang="en-US">
                <a:sym typeface="+mn-ea"/>
              </a:rPr>
              <a:t>演示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78970"/>
            <a:ext cx="10969200" cy="4759200"/>
          </a:xfrm>
        </p:spPr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编写</a:t>
            </a:r>
            <a:r>
              <a:rPr lang="en-US" altLang="zh-CN">
                <a:sym typeface="+mn-ea"/>
              </a:rPr>
              <a:t>yaml</a:t>
            </a:r>
            <a:r>
              <a:rPr lang="zh-CN" altLang="en-US">
                <a:sym typeface="+mn-ea"/>
              </a:rPr>
              <a:t>文件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984375"/>
            <a:ext cx="10173335" cy="45351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etcd operator</a:t>
            </a:r>
            <a:r>
              <a:rPr lang="zh-CN" altLang="en-US">
                <a:sym typeface="+mn-ea"/>
              </a:rPr>
              <a:t>演示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0430" y="1442085"/>
            <a:ext cx="6036310" cy="4476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etcd operator</a:t>
            </a:r>
            <a:r>
              <a:rPr lang="zh-CN" altLang="en-US">
                <a:sym typeface="+mn-ea"/>
              </a:rPr>
              <a:t>演示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9125" y="1313815"/>
            <a:ext cx="7791450" cy="1250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2713355"/>
            <a:ext cx="7823200" cy="1054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" y="3916045"/>
            <a:ext cx="2726690" cy="12890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etcd operator</a:t>
            </a:r>
            <a:r>
              <a:rPr lang="zh-CN" altLang="en-US">
                <a:sym typeface="+mn-ea"/>
              </a:rPr>
              <a:t>原理概览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 descr="84fad2ea4da629e1908c501d19169be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3825" y="1590040"/>
            <a:ext cx="8782050" cy="48279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p="http://schemas.openxmlformats.org/presentationml/2006/main">
  <p:tag name="COMMONDATA" val="eyJoZGlkIjoiMWJjYWQ0YTVkNDA1NzMxMjFkMjliNTg1MjAxOGI0MjkifQ==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2563</Words>
  <Application>WPS 演示</Application>
  <PresentationFormat>宽屏</PresentationFormat>
  <Paragraphs>213</Paragraphs>
  <Slides>30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etcd-operator源码学习汇报</vt:lpstr>
      <vt:lpstr>大纲</vt:lpstr>
      <vt:lpstr>operator简介</vt:lpstr>
      <vt:lpstr>operator简介</vt:lpstr>
      <vt:lpstr>etcd operator演示</vt:lpstr>
      <vt:lpstr>etcd operator演示</vt:lpstr>
      <vt:lpstr>etcd operator演示</vt:lpstr>
      <vt:lpstr>etcd operator演示</vt:lpstr>
      <vt:lpstr>etcd operator原理概览</vt:lpstr>
      <vt:lpstr>etcd operator原理概览</vt:lpstr>
      <vt:lpstr>etcd operator原理概览</vt:lpstr>
      <vt:lpstr>etcd operator原理概览</vt:lpstr>
      <vt:lpstr>etcd operator源码精读</vt:lpstr>
      <vt:lpstr>etcd operator运行流程概览</vt:lpstr>
      <vt:lpstr>etcd operator运行流程概览</vt:lpstr>
      <vt:lpstr>etcd operator运行流程概览</vt:lpstr>
      <vt:lpstr>etcd operator运行流程概览</vt:lpstr>
      <vt:lpstr>etcd operator运行流程概览</vt:lpstr>
      <vt:lpstr>etcd operator运行流程概览</vt:lpstr>
      <vt:lpstr>etcd operator运行流程概览</vt:lpstr>
      <vt:lpstr>etcd operator运行流程概览</vt:lpstr>
      <vt:lpstr>etcd operator运行流程概览</vt:lpstr>
      <vt:lpstr>etcd operator运行流程概览</vt:lpstr>
      <vt:lpstr>etcd operator创建etcd集群的过程</vt:lpstr>
      <vt:lpstr>etcd operator创建etcd集群的过程</vt:lpstr>
      <vt:lpstr>etcd operator创建etcd集群的过程</vt:lpstr>
      <vt:lpstr>etcd operator创建etcd集群的过程</vt:lpstr>
      <vt:lpstr>etcd operator创建etcd集群的过程</vt:lpstr>
      <vt:lpstr>etcd operator创建etcd集群的过程</vt:lpstr>
      <vt:lpstr>参考资料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ch</cp:lastModifiedBy>
  <cp:revision>204</cp:revision>
  <dcterms:created xsi:type="dcterms:W3CDTF">2019-06-19T02:08:00Z</dcterms:created>
  <dcterms:modified xsi:type="dcterms:W3CDTF">2022-08-11T08:24:26Z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8183B049CB3541FE9C3473390BC92CE2</vt:lpwstr>
  </property>
</Properties>
</file>