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96" r:id="rId3"/>
    <p:sldId id="276" r:id="rId4"/>
    <p:sldId id="292" r:id="rId5"/>
    <p:sldId id="279" r:id="rId6"/>
    <p:sldId id="294" r:id="rId7"/>
    <p:sldId id="280" r:id="rId8"/>
    <p:sldId id="295" r:id="rId9"/>
    <p:sldId id="281"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0" d="100"/>
          <a:sy n="60" d="100"/>
        </p:scale>
        <p:origin x="96" y="4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BDDBD7-BAFC-476B-9CB0-BAB3617ED7A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238513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DDBD7-BAFC-476B-9CB0-BAB3617ED7A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181933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DDBD7-BAFC-476B-9CB0-BAB3617ED7A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400141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DDBD7-BAFC-476B-9CB0-BAB3617ED7A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304818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BDDBD7-BAFC-476B-9CB0-BAB3617ED7A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258155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BDDBD7-BAFC-476B-9CB0-BAB3617ED7AB}"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383816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BDDBD7-BAFC-476B-9CB0-BAB3617ED7AB}"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417087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BDDBD7-BAFC-476B-9CB0-BAB3617ED7AB}"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342627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DDBD7-BAFC-476B-9CB0-BAB3617ED7AB}" type="datetimeFigureOut">
              <a:rPr lang="en-US" smtClean="0"/>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276389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DDBD7-BAFC-476B-9CB0-BAB3617ED7AB}"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126744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DDBD7-BAFC-476B-9CB0-BAB3617ED7AB}"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1404905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DDBD7-BAFC-476B-9CB0-BAB3617ED7AB}" type="datetimeFigureOut">
              <a:rPr lang="en-US" smtClean="0"/>
              <a:t>1/15/2015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50699-74AA-432D-8DE8-6BDFB15B0F66}" type="slidenum">
              <a:rPr lang="en-US" smtClean="0"/>
              <a:t>‹#›</a:t>
            </a:fld>
            <a:endParaRPr lang="en-US"/>
          </a:p>
        </p:txBody>
      </p:sp>
    </p:spTree>
    <p:extLst>
      <p:ext uri="{BB962C8B-B14F-4D97-AF65-F5344CB8AC3E}">
        <p14:creationId xmlns:p14="http://schemas.microsoft.com/office/powerpoint/2010/main" val="2592373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3817" y="1798132"/>
            <a:ext cx="8998194" cy="2542363"/>
          </a:xfrm>
          <a:prstGeom prst="rect">
            <a:avLst/>
          </a:prstGeom>
          <a:noFill/>
        </p:spPr>
        <p:txBody>
          <a:bodyPr wrap="square" rtlCol="0">
            <a:spAutoFit/>
          </a:bodyPr>
          <a:lstStyle/>
          <a:p>
            <a:pPr>
              <a:lnSpc>
                <a:spcPct val="150000"/>
              </a:lnSpc>
            </a:pPr>
            <a:r>
              <a:rPr lang="en-US" dirty="0" smtClean="0"/>
              <a:t>	</a:t>
            </a:r>
            <a:r>
              <a:rPr lang="en-US" dirty="0"/>
              <a:t>A historic </a:t>
            </a:r>
            <a:r>
              <a:rPr lang="en-US" dirty="0">
                <a:solidFill>
                  <a:srgbClr val="FF0000"/>
                </a:solidFill>
              </a:rPr>
              <a:t>drought</a:t>
            </a:r>
            <a:r>
              <a:rPr lang="en-US" dirty="0"/>
              <a:t> has broken records across the western U.S. For a long time, there has been very little rain. The thirsty area now includes a dozen states, from southern Texas to the northern </a:t>
            </a:r>
            <a:r>
              <a:rPr lang="en-US" dirty="0">
                <a:solidFill>
                  <a:srgbClr val="0070C0"/>
                </a:solidFill>
              </a:rPr>
              <a:t>Rocky Mountains</a:t>
            </a:r>
            <a:r>
              <a:rPr lang="en-US" dirty="0"/>
              <a:t>.</a:t>
            </a:r>
          </a:p>
          <a:p>
            <a:pPr>
              <a:lnSpc>
                <a:spcPct val="150000"/>
              </a:lnSpc>
            </a:pPr>
            <a:r>
              <a:rPr lang="en-US" dirty="0" smtClean="0"/>
              <a:t>	That </a:t>
            </a:r>
            <a:r>
              <a:rPr lang="en-US" dirty="0"/>
              <a:t>land produces a third of the </a:t>
            </a:r>
            <a:r>
              <a:rPr lang="en-US" dirty="0">
                <a:solidFill>
                  <a:srgbClr val="0070C0"/>
                </a:solidFill>
              </a:rPr>
              <a:t>U.S.’s beef</a:t>
            </a:r>
            <a:r>
              <a:rPr lang="en-US" dirty="0"/>
              <a:t>. It produces half of its fruit, vegetables, and wheat. Prices for those products have gone up.</a:t>
            </a:r>
          </a:p>
          <a:p>
            <a:pPr>
              <a:lnSpc>
                <a:spcPct val="150000"/>
              </a:lnSpc>
            </a:pPr>
            <a:r>
              <a:rPr lang="en-US" dirty="0"/>
              <a:t>California has been hurt the most. 	</a:t>
            </a:r>
          </a:p>
        </p:txBody>
      </p:sp>
      <p:sp>
        <p:nvSpPr>
          <p:cNvPr id="11" name="TextBox 10"/>
          <p:cNvSpPr txBox="1"/>
          <p:nvPr/>
        </p:nvSpPr>
        <p:spPr>
          <a:xfrm>
            <a:off x="1929590" y="899251"/>
            <a:ext cx="8951494" cy="584775"/>
          </a:xfrm>
          <a:prstGeom prst="rect">
            <a:avLst/>
          </a:prstGeom>
          <a:noFill/>
        </p:spPr>
        <p:txBody>
          <a:bodyPr wrap="square" rtlCol="0">
            <a:spAutoFit/>
          </a:bodyPr>
          <a:lstStyle/>
          <a:p>
            <a:pPr algn="ctr"/>
            <a:r>
              <a:rPr lang="en-US" sz="3200" dirty="0" smtClean="0"/>
              <a:t>What is the main topic of this article?</a:t>
            </a:r>
            <a:endParaRPr lang="en-US" sz="3200" dirty="0"/>
          </a:p>
        </p:txBody>
      </p:sp>
    </p:spTree>
    <p:extLst>
      <p:ext uri="{BB962C8B-B14F-4D97-AF65-F5344CB8AC3E}">
        <p14:creationId xmlns:p14="http://schemas.microsoft.com/office/powerpoint/2010/main" val="330574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5" name="Rectangle 4"/>
          <p:cNvSpPr/>
          <p:nvPr/>
        </p:nvSpPr>
        <p:spPr>
          <a:xfrm>
            <a:off x="1403514" y="1749076"/>
            <a:ext cx="9188660" cy="1476045"/>
          </a:xfrm>
          <a:prstGeom prst="rect">
            <a:avLst/>
          </a:prstGeom>
        </p:spPr>
        <p:txBody>
          <a:bodyPr wrap="square">
            <a:spAutoFit/>
          </a:bodyPr>
          <a:lstStyle/>
          <a:p>
            <a:pPr>
              <a:lnSpc>
                <a:spcPct val="115000"/>
              </a:lnSpc>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	Experts </a:t>
            </a:r>
            <a:r>
              <a:rPr lang="en-US" dirty="0">
                <a:latin typeface="Calibri" panose="020F0502020204030204" pitchFamily="34" charset="0"/>
                <a:ea typeface="Calibri" panose="020F0502020204030204" pitchFamily="34" charset="0"/>
                <a:cs typeface="Times New Roman" panose="02020603050405020304" pitchFamily="18" charset="0"/>
              </a:rPr>
              <a:t>and lawmakers are trying to find solutions. One of them might be new reservoirs or other types of water storage.</a:t>
            </a:r>
          </a:p>
          <a:p>
            <a:pPr>
              <a:lnSpc>
                <a:spcPct val="115000"/>
              </a:lnSpc>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	But </a:t>
            </a:r>
            <a:r>
              <a:rPr lang="en-US" dirty="0">
                <a:latin typeface="Calibri" panose="020F0502020204030204" pitchFamily="34" charset="0"/>
                <a:ea typeface="Calibri" panose="020F0502020204030204" pitchFamily="34" charset="0"/>
                <a:cs typeface="Times New Roman" panose="02020603050405020304" pitchFamily="18" charset="0"/>
              </a:rPr>
              <a:t>one thing is clear: There is just not enough water for everybody. All sides will have to work with less.</a:t>
            </a:r>
          </a:p>
        </p:txBody>
      </p:sp>
      <p:sp>
        <p:nvSpPr>
          <p:cNvPr id="9" name="TextBox 8"/>
          <p:cNvSpPr txBox="1"/>
          <p:nvPr/>
        </p:nvSpPr>
        <p:spPr>
          <a:xfrm>
            <a:off x="1215190" y="618951"/>
            <a:ext cx="9769642" cy="800219"/>
          </a:xfrm>
          <a:prstGeom prst="rect">
            <a:avLst/>
          </a:prstGeom>
          <a:noFill/>
        </p:spPr>
        <p:txBody>
          <a:bodyPr wrap="square" rtlCol="0">
            <a:spAutoFit/>
          </a:bodyPr>
          <a:lstStyle/>
          <a:p>
            <a:pPr algn="ctr"/>
            <a:r>
              <a:rPr lang="en-CA" sz="2800" dirty="0" smtClean="0"/>
              <a:t>What is one conclusion that can be drawn here?</a:t>
            </a:r>
            <a:endParaRPr lang="en-US" sz="2800" dirty="0"/>
          </a:p>
          <a:p>
            <a:endParaRPr lang="en-US" dirty="0"/>
          </a:p>
        </p:txBody>
      </p:sp>
      <p:sp>
        <p:nvSpPr>
          <p:cNvPr id="7" name="TextBox 6"/>
          <p:cNvSpPr txBox="1"/>
          <p:nvPr/>
        </p:nvSpPr>
        <p:spPr>
          <a:xfrm>
            <a:off x="2394487" y="3697365"/>
            <a:ext cx="7639849" cy="1754326"/>
          </a:xfrm>
          <a:prstGeom prst="rect">
            <a:avLst/>
          </a:prstGeom>
          <a:noFill/>
        </p:spPr>
        <p:txBody>
          <a:bodyPr wrap="square" rtlCol="0">
            <a:spAutoFit/>
          </a:bodyPr>
          <a:lstStyle/>
          <a:p>
            <a:pPr marL="342900" indent="-342900">
              <a:buAutoNum type="alphaUcPeriod"/>
            </a:pPr>
            <a:r>
              <a:rPr lang="en-US" dirty="0" smtClean="0">
                <a:solidFill>
                  <a:srgbClr val="FF0000"/>
                </a:solidFill>
              </a:rPr>
              <a:t>There might be some ways to alleviate the water problem, but people should get used to the idea that they won’t solve the problem completely.</a:t>
            </a:r>
          </a:p>
          <a:p>
            <a:pPr marL="342900" indent="-342900">
              <a:buAutoNum type="alphaUcPeriod"/>
            </a:pPr>
            <a:r>
              <a:rPr lang="en-US" dirty="0" smtClean="0">
                <a:solidFill>
                  <a:srgbClr val="0070C0"/>
                </a:solidFill>
              </a:rPr>
              <a:t>When there’s not enough water for everybody, they should get some from the cities which don’t need waters as much. </a:t>
            </a:r>
          </a:p>
          <a:p>
            <a:pPr marL="342900" indent="-342900">
              <a:buAutoNum type="alphaUcPeriod"/>
            </a:pPr>
            <a:r>
              <a:rPr lang="en-US" dirty="0" smtClean="0">
                <a:solidFill>
                  <a:srgbClr val="0070C0"/>
                </a:solidFill>
              </a:rPr>
              <a:t>Both the farmers and city-dwellers should come together to solve the water problem. </a:t>
            </a:r>
          </a:p>
        </p:txBody>
      </p:sp>
    </p:spTree>
    <p:extLst>
      <p:ext uri="{BB962C8B-B14F-4D97-AF65-F5344CB8AC3E}">
        <p14:creationId xmlns:p14="http://schemas.microsoft.com/office/powerpoint/2010/main" val="367886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3817" y="1798132"/>
            <a:ext cx="8998194" cy="2585323"/>
          </a:xfrm>
          <a:prstGeom prst="rect">
            <a:avLst/>
          </a:prstGeom>
          <a:noFill/>
        </p:spPr>
        <p:txBody>
          <a:bodyPr wrap="square" rtlCol="0">
            <a:spAutoFit/>
          </a:bodyPr>
          <a:lstStyle/>
          <a:p>
            <a:pPr>
              <a:lnSpc>
                <a:spcPct val="150000"/>
              </a:lnSpc>
            </a:pPr>
            <a:r>
              <a:rPr lang="en-US" dirty="0" smtClean="0"/>
              <a:t>	</a:t>
            </a:r>
            <a:r>
              <a:rPr lang="en-US" dirty="0"/>
              <a:t>A historic drought has broken records across the western U.S. For a long time, there has been very little rain. The thirsty area now includes a dozen states, from southern Texas to the northern Rocky Mountains.</a:t>
            </a:r>
          </a:p>
          <a:p>
            <a:pPr>
              <a:lnSpc>
                <a:spcPct val="150000"/>
              </a:lnSpc>
            </a:pPr>
            <a:r>
              <a:rPr lang="en-US" dirty="0" smtClean="0"/>
              <a:t>	</a:t>
            </a:r>
            <a:r>
              <a:rPr lang="en-US" u="sng" dirty="0" smtClean="0"/>
              <a:t>That </a:t>
            </a:r>
            <a:r>
              <a:rPr lang="en-US" u="sng" dirty="0"/>
              <a:t>land produces a third of the U.S.’s beef. It produces half of its fruit, vegetables, and wheat. </a:t>
            </a:r>
            <a:r>
              <a:rPr lang="en-US" dirty="0"/>
              <a:t>Prices for those products have gone up.</a:t>
            </a:r>
          </a:p>
          <a:p>
            <a:pPr>
              <a:lnSpc>
                <a:spcPct val="150000"/>
              </a:lnSpc>
            </a:pPr>
            <a:r>
              <a:rPr lang="en-US" dirty="0"/>
              <a:t>California has been hurt the most. 	</a:t>
            </a:r>
          </a:p>
        </p:txBody>
      </p:sp>
      <p:sp>
        <p:nvSpPr>
          <p:cNvPr id="11" name="TextBox 10"/>
          <p:cNvSpPr txBox="1"/>
          <p:nvPr/>
        </p:nvSpPr>
        <p:spPr>
          <a:xfrm>
            <a:off x="1929590" y="899251"/>
            <a:ext cx="8951494" cy="584775"/>
          </a:xfrm>
          <a:prstGeom prst="rect">
            <a:avLst/>
          </a:prstGeom>
          <a:noFill/>
        </p:spPr>
        <p:txBody>
          <a:bodyPr wrap="square" rtlCol="0">
            <a:spAutoFit/>
          </a:bodyPr>
          <a:lstStyle/>
          <a:p>
            <a:pPr algn="ctr"/>
            <a:r>
              <a:rPr lang="en-US" sz="3200" dirty="0" smtClean="0"/>
              <a:t>What is the purpose of the underlined sentences?</a:t>
            </a:r>
            <a:endParaRPr lang="en-US" sz="3200" dirty="0"/>
          </a:p>
        </p:txBody>
      </p:sp>
      <p:sp>
        <p:nvSpPr>
          <p:cNvPr id="7" name="TextBox 6"/>
          <p:cNvSpPr txBox="1"/>
          <p:nvPr/>
        </p:nvSpPr>
        <p:spPr>
          <a:xfrm>
            <a:off x="2610853" y="4383455"/>
            <a:ext cx="6785810" cy="923330"/>
          </a:xfrm>
          <a:prstGeom prst="rect">
            <a:avLst/>
          </a:prstGeom>
          <a:noFill/>
        </p:spPr>
        <p:txBody>
          <a:bodyPr wrap="square" rtlCol="0">
            <a:spAutoFit/>
          </a:bodyPr>
          <a:lstStyle/>
          <a:p>
            <a:pPr marL="342900" indent="-342900">
              <a:buFontTx/>
              <a:buAutoNum type="alphaUcPeriod"/>
            </a:pPr>
            <a:r>
              <a:rPr lang="en-US" dirty="0" smtClean="0">
                <a:solidFill>
                  <a:srgbClr val="FF0000"/>
                </a:solidFill>
              </a:rPr>
              <a:t>This land is very important for Americans.</a:t>
            </a:r>
          </a:p>
          <a:p>
            <a:pPr marL="342900" indent="-342900">
              <a:buFontTx/>
              <a:buAutoNum type="alphaUcPeriod"/>
            </a:pPr>
            <a:r>
              <a:rPr lang="en-US" dirty="0" smtClean="0">
                <a:solidFill>
                  <a:srgbClr val="0070C0"/>
                </a:solidFill>
              </a:rPr>
              <a:t>This land is very expensive for residency.</a:t>
            </a:r>
          </a:p>
          <a:p>
            <a:pPr marL="342900" indent="-342900">
              <a:buAutoNum type="alphaUcPeriod"/>
            </a:pPr>
            <a:r>
              <a:rPr lang="en-US" dirty="0" smtClean="0">
                <a:solidFill>
                  <a:srgbClr val="0070C0"/>
                </a:solidFill>
              </a:rPr>
              <a:t>This land is very fragile to wildlife.</a:t>
            </a:r>
          </a:p>
        </p:txBody>
      </p:sp>
    </p:spTree>
    <p:extLst>
      <p:ext uri="{BB962C8B-B14F-4D97-AF65-F5344CB8AC3E}">
        <p14:creationId xmlns:p14="http://schemas.microsoft.com/office/powerpoint/2010/main" val="353702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469952"/>
            <a:ext cx="9336506" cy="3000821"/>
          </a:xfrm>
          <a:prstGeom prst="rect">
            <a:avLst/>
          </a:prstGeom>
          <a:noFill/>
        </p:spPr>
        <p:txBody>
          <a:bodyPr wrap="square" rtlCol="0">
            <a:spAutoFit/>
          </a:bodyPr>
          <a:lstStyle/>
          <a:p>
            <a:pPr>
              <a:lnSpc>
                <a:spcPct val="150000"/>
              </a:lnSpc>
            </a:pPr>
            <a:r>
              <a:rPr lang="en-US" dirty="0"/>
              <a:t>There have been no winter rains for three years. </a:t>
            </a:r>
            <a:r>
              <a:rPr lang="en-US" dirty="0">
                <a:solidFill>
                  <a:srgbClr val="FF0000"/>
                </a:solidFill>
              </a:rPr>
              <a:t>Nearly 60 percent of the state is at the highest level of drought. </a:t>
            </a:r>
            <a:r>
              <a:rPr lang="en-US" dirty="0"/>
              <a:t>And weather experts say there is no hope that will change very soon.</a:t>
            </a:r>
          </a:p>
          <a:p>
            <a:pPr>
              <a:lnSpc>
                <a:spcPct val="150000"/>
              </a:lnSpc>
            </a:pPr>
            <a:r>
              <a:rPr lang="en-US" dirty="0" smtClean="0"/>
              <a:t>	</a:t>
            </a:r>
            <a:r>
              <a:rPr lang="en-US" dirty="0" smtClean="0">
                <a:solidFill>
                  <a:srgbClr val="FF0000"/>
                </a:solidFill>
              </a:rPr>
              <a:t>California </a:t>
            </a:r>
            <a:r>
              <a:rPr lang="en-US" dirty="0">
                <a:solidFill>
                  <a:srgbClr val="FF0000"/>
                </a:solidFill>
              </a:rPr>
              <a:t>droughts are not new. </a:t>
            </a:r>
            <a:r>
              <a:rPr lang="en-US" dirty="0"/>
              <a:t>They happen every 10 or 20 years. Before modern history, some of them lasted much longer. Experts say there were droughts that lasted 50 years.</a:t>
            </a:r>
          </a:p>
          <a:p>
            <a:pPr>
              <a:lnSpc>
                <a:spcPct val="150000"/>
              </a:lnSpc>
            </a:pPr>
            <a:r>
              <a:rPr lang="en-US" dirty="0" smtClean="0"/>
              <a:t>	But </a:t>
            </a:r>
            <a:r>
              <a:rPr lang="en-US" dirty="0"/>
              <a:t>that was before millions of people lived on the coast. </a:t>
            </a:r>
            <a:r>
              <a:rPr lang="en-US" dirty="0">
                <a:solidFill>
                  <a:srgbClr val="FF0000"/>
                </a:solidFill>
              </a:rPr>
              <a:t>It was before the state’s Central Valley grew much of the nation’s food.</a:t>
            </a:r>
          </a:p>
          <a:p>
            <a:pPr>
              <a:lnSpc>
                <a:spcPct val="150000"/>
              </a:lnSpc>
            </a:pPr>
            <a:r>
              <a:rPr lang="en-US" dirty="0"/>
              <a:t>	</a:t>
            </a:r>
          </a:p>
        </p:txBody>
      </p:sp>
      <p:sp>
        <p:nvSpPr>
          <p:cNvPr id="10" name="TextBox 9"/>
          <p:cNvSpPr txBox="1"/>
          <p:nvPr/>
        </p:nvSpPr>
        <p:spPr>
          <a:xfrm>
            <a:off x="1652864" y="509187"/>
            <a:ext cx="8951494" cy="584775"/>
          </a:xfrm>
          <a:prstGeom prst="rect">
            <a:avLst/>
          </a:prstGeom>
          <a:noFill/>
        </p:spPr>
        <p:txBody>
          <a:bodyPr wrap="square" rtlCol="0">
            <a:spAutoFit/>
          </a:bodyPr>
          <a:lstStyle/>
          <a:p>
            <a:pPr algn="ctr"/>
            <a:r>
              <a:rPr lang="en-US" sz="3200" dirty="0" smtClean="0"/>
              <a:t>What is the main idea of this article?</a:t>
            </a:r>
            <a:endParaRPr lang="en-US" sz="3200" dirty="0"/>
          </a:p>
        </p:txBody>
      </p:sp>
      <p:sp>
        <p:nvSpPr>
          <p:cNvPr id="11" name="TextBox 10"/>
          <p:cNvSpPr txBox="1"/>
          <p:nvPr/>
        </p:nvSpPr>
        <p:spPr>
          <a:xfrm>
            <a:off x="2543200" y="4254383"/>
            <a:ext cx="6785810" cy="1754326"/>
          </a:xfrm>
          <a:prstGeom prst="rect">
            <a:avLst/>
          </a:prstGeom>
          <a:noFill/>
        </p:spPr>
        <p:txBody>
          <a:bodyPr wrap="square" rtlCol="0">
            <a:spAutoFit/>
          </a:bodyPr>
          <a:lstStyle/>
          <a:p>
            <a:pPr marL="342900" indent="-342900">
              <a:buAutoNum type="alphaUcPeriod"/>
            </a:pPr>
            <a:r>
              <a:rPr lang="en-US" dirty="0" smtClean="0">
                <a:solidFill>
                  <a:srgbClr val="0070C0"/>
                </a:solidFill>
              </a:rPr>
              <a:t>A historical drought happened because California never had such a bad one.</a:t>
            </a:r>
          </a:p>
          <a:p>
            <a:pPr marL="342900" indent="-342900">
              <a:buAutoNum type="alphaUcPeriod"/>
            </a:pPr>
            <a:r>
              <a:rPr lang="en-US" dirty="0" smtClean="0">
                <a:solidFill>
                  <a:srgbClr val="FF0000"/>
                </a:solidFill>
              </a:rPr>
              <a:t>California drought is not new, but this one has devastating effects on agriculture. </a:t>
            </a:r>
          </a:p>
          <a:p>
            <a:pPr marL="342900" indent="-342900">
              <a:buAutoNum type="alphaUcPeriod"/>
            </a:pPr>
            <a:r>
              <a:rPr lang="en-US" dirty="0" smtClean="0">
                <a:solidFill>
                  <a:srgbClr val="0070C0"/>
                </a:solidFill>
              </a:rPr>
              <a:t>California drought started before modern history, when it was not an agricultural state.</a:t>
            </a:r>
          </a:p>
        </p:txBody>
      </p:sp>
    </p:spTree>
    <p:extLst>
      <p:ext uri="{BB962C8B-B14F-4D97-AF65-F5344CB8AC3E}">
        <p14:creationId xmlns:p14="http://schemas.microsoft.com/office/powerpoint/2010/main" val="27371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704901"/>
            <a:ext cx="9336506" cy="2585323"/>
          </a:xfrm>
          <a:prstGeom prst="rect">
            <a:avLst/>
          </a:prstGeom>
          <a:noFill/>
        </p:spPr>
        <p:txBody>
          <a:bodyPr wrap="square" rtlCol="0">
            <a:spAutoFit/>
          </a:bodyPr>
          <a:lstStyle/>
          <a:p>
            <a:pPr>
              <a:lnSpc>
                <a:spcPct val="150000"/>
              </a:lnSpc>
            </a:pPr>
            <a:r>
              <a:rPr lang="en-US" dirty="0" smtClean="0"/>
              <a:t>	It </a:t>
            </a:r>
            <a:r>
              <a:rPr lang="en-US" dirty="0"/>
              <a:t>is now the worst drought in recorded history. A University of California study says it has led to the "greatest water loss ever seen" for the state’s farmland.</a:t>
            </a:r>
          </a:p>
          <a:p>
            <a:pPr>
              <a:lnSpc>
                <a:spcPct val="150000"/>
              </a:lnSpc>
            </a:pPr>
            <a:r>
              <a:rPr lang="en-US" dirty="0" smtClean="0"/>
              <a:t>	But </a:t>
            </a:r>
            <a:r>
              <a:rPr lang="en-US" dirty="0"/>
              <a:t>farmers did not really need a study to tell them that. There is no snow on the tops of the Sierra Nevada mountains. </a:t>
            </a:r>
            <a:r>
              <a:rPr lang="en-US" u="sng" dirty="0">
                <a:solidFill>
                  <a:srgbClr val="FF0000"/>
                </a:solidFill>
              </a:rPr>
              <a:t>Melting winter snow normally provides much of the water that flows into reservoirs that collect and store water. </a:t>
            </a:r>
            <a:r>
              <a:rPr lang="en-US" dirty="0">
                <a:solidFill>
                  <a:srgbClr val="FF0000"/>
                </a:solidFill>
              </a:rPr>
              <a:t>But there is not enough to release into the canals that carry it to the fields.</a:t>
            </a:r>
          </a:p>
        </p:txBody>
      </p:sp>
      <p:sp>
        <p:nvSpPr>
          <p:cNvPr id="10" name="TextBox 9"/>
          <p:cNvSpPr txBox="1"/>
          <p:nvPr/>
        </p:nvSpPr>
        <p:spPr>
          <a:xfrm>
            <a:off x="1773179" y="568435"/>
            <a:ext cx="8951494" cy="1077218"/>
          </a:xfrm>
          <a:prstGeom prst="rect">
            <a:avLst/>
          </a:prstGeom>
          <a:noFill/>
        </p:spPr>
        <p:txBody>
          <a:bodyPr wrap="square" rtlCol="0">
            <a:spAutoFit/>
          </a:bodyPr>
          <a:lstStyle/>
          <a:p>
            <a:pPr algn="ctr"/>
            <a:r>
              <a:rPr lang="en-US" sz="3200" dirty="0" smtClean="0"/>
              <a:t>Why is the highlighted sentence important supporting information?</a:t>
            </a:r>
            <a:endParaRPr lang="en-US" sz="3200" dirty="0"/>
          </a:p>
        </p:txBody>
      </p:sp>
      <p:sp>
        <p:nvSpPr>
          <p:cNvPr id="11" name="TextBox 10"/>
          <p:cNvSpPr txBox="1"/>
          <p:nvPr/>
        </p:nvSpPr>
        <p:spPr>
          <a:xfrm>
            <a:off x="2824566" y="4408720"/>
            <a:ext cx="6785810" cy="1754326"/>
          </a:xfrm>
          <a:prstGeom prst="rect">
            <a:avLst/>
          </a:prstGeom>
          <a:noFill/>
        </p:spPr>
        <p:txBody>
          <a:bodyPr wrap="square" rtlCol="0">
            <a:spAutoFit/>
          </a:bodyPr>
          <a:lstStyle/>
          <a:p>
            <a:pPr marL="342900" indent="-342900">
              <a:buFontTx/>
              <a:buAutoNum type="alphaUcPeriod"/>
            </a:pPr>
            <a:r>
              <a:rPr lang="en-US" dirty="0" smtClean="0">
                <a:solidFill>
                  <a:srgbClr val="0070C0"/>
                </a:solidFill>
              </a:rPr>
              <a:t>The drought lessened the melting snow that normally drowned the agricultural plants.</a:t>
            </a:r>
          </a:p>
          <a:p>
            <a:pPr marL="342900" indent="-342900">
              <a:buAutoNum type="alphaUcPeriod"/>
            </a:pPr>
            <a:r>
              <a:rPr lang="en-US" dirty="0" smtClean="0">
                <a:solidFill>
                  <a:srgbClr val="FF0000"/>
                </a:solidFill>
              </a:rPr>
              <a:t>The drought has affected the farmer’s collection of water from the melting snow. </a:t>
            </a:r>
          </a:p>
          <a:p>
            <a:pPr marL="342900" indent="-342900">
              <a:buAutoNum type="alphaUcPeriod"/>
            </a:pPr>
            <a:r>
              <a:rPr lang="en-US" dirty="0" smtClean="0">
                <a:solidFill>
                  <a:srgbClr val="0070C0"/>
                </a:solidFill>
              </a:rPr>
              <a:t>The drought closed down Nevada, where the farmers go to for finding water for their plants.</a:t>
            </a:r>
          </a:p>
        </p:txBody>
      </p:sp>
    </p:spTree>
    <p:extLst>
      <p:ext uri="{BB962C8B-B14F-4D97-AF65-F5344CB8AC3E}">
        <p14:creationId xmlns:p14="http://schemas.microsoft.com/office/powerpoint/2010/main" val="233577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591165"/>
            <a:ext cx="9336506" cy="2585323"/>
          </a:xfrm>
          <a:prstGeom prst="rect">
            <a:avLst/>
          </a:prstGeom>
          <a:noFill/>
        </p:spPr>
        <p:txBody>
          <a:bodyPr wrap="square" rtlCol="0">
            <a:spAutoFit/>
          </a:bodyPr>
          <a:lstStyle/>
          <a:p>
            <a:pPr>
              <a:lnSpc>
                <a:spcPct val="150000"/>
              </a:lnSpc>
            </a:pPr>
            <a:r>
              <a:rPr lang="en-US" dirty="0" smtClean="0"/>
              <a:t>	Natural </a:t>
            </a:r>
            <a:r>
              <a:rPr lang="en-US" dirty="0"/>
              <a:t>streams and lakes have run dry.</a:t>
            </a:r>
          </a:p>
          <a:p>
            <a:pPr>
              <a:lnSpc>
                <a:spcPct val="150000"/>
              </a:lnSpc>
            </a:pPr>
            <a:r>
              <a:rPr lang="en-US" dirty="0" smtClean="0"/>
              <a:t>	This </a:t>
            </a:r>
            <a:r>
              <a:rPr lang="en-US" dirty="0"/>
              <a:t>year, farmers used wells to get underground water. These stores of water are called aquifers. Now the wells are starting to go dry. Some farmers are waiting six to eight months for drilling companies to dig new ones.</a:t>
            </a:r>
          </a:p>
          <a:p>
            <a:pPr>
              <a:lnSpc>
                <a:spcPct val="150000"/>
              </a:lnSpc>
            </a:pPr>
            <a:r>
              <a:rPr lang="en-US" dirty="0" smtClean="0"/>
              <a:t>	</a:t>
            </a:r>
            <a:r>
              <a:rPr lang="en-US" dirty="0" smtClean="0">
                <a:solidFill>
                  <a:srgbClr val="FF0000"/>
                </a:solidFill>
              </a:rPr>
              <a:t>In </a:t>
            </a:r>
            <a:r>
              <a:rPr lang="en-US" dirty="0">
                <a:solidFill>
                  <a:srgbClr val="FF0000"/>
                </a:solidFill>
              </a:rPr>
              <a:t>some areas, the aquifers are being used so quickly that the land is sinking.</a:t>
            </a:r>
            <a:r>
              <a:rPr lang="en-US" dirty="0"/>
              <a:t> It looks like a bowl of cereal after the milk has been taken out.</a:t>
            </a:r>
          </a:p>
        </p:txBody>
      </p:sp>
      <p:sp>
        <p:nvSpPr>
          <p:cNvPr id="11" name="TextBox 10"/>
          <p:cNvSpPr txBox="1"/>
          <p:nvPr/>
        </p:nvSpPr>
        <p:spPr>
          <a:xfrm>
            <a:off x="1203157" y="757451"/>
            <a:ext cx="9769642" cy="523220"/>
          </a:xfrm>
          <a:prstGeom prst="rect">
            <a:avLst/>
          </a:prstGeom>
          <a:noFill/>
        </p:spPr>
        <p:txBody>
          <a:bodyPr wrap="square" rtlCol="0">
            <a:spAutoFit/>
          </a:bodyPr>
          <a:lstStyle/>
          <a:p>
            <a:pPr algn="ctr"/>
            <a:r>
              <a:rPr lang="en-US" sz="2800" dirty="0" smtClean="0"/>
              <a:t>How does the following information support the main idea?</a:t>
            </a:r>
            <a:endParaRPr lang="en-US" dirty="0"/>
          </a:p>
        </p:txBody>
      </p:sp>
      <p:sp>
        <p:nvSpPr>
          <p:cNvPr id="5" name="TextBox 4"/>
          <p:cNvSpPr txBox="1"/>
          <p:nvPr/>
        </p:nvSpPr>
        <p:spPr>
          <a:xfrm>
            <a:off x="2253169" y="4308803"/>
            <a:ext cx="6785810" cy="1754326"/>
          </a:xfrm>
          <a:prstGeom prst="rect">
            <a:avLst/>
          </a:prstGeom>
          <a:noFill/>
        </p:spPr>
        <p:txBody>
          <a:bodyPr wrap="square" rtlCol="0">
            <a:spAutoFit/>
          </a:bodyPr>
          <a:lstStyle/>
          <a:p>
            <a:pPr marL="342900" indent="-342900">
              <a:buAutoNum type="alphaUcPeriod"/>
            </a:pPr>
            <a:r>
              <a:rPr lang="en-US" dirty="0" smtClean="0">
                <a:solidFill>
                  <a:srgbClr val="0070C0"/>
                </a:solidFill>
              </a:rPr>
              <a:t>Dry natural streams makes the farmers able to get water elsewhere for their farm.</a:t>
            </a:r>
          </a:p>
          <a:p>
            <a:pPr marL="342900" indent="-342900">
              <a:buFontTx/>
              <a:buAutoNum type="alphaUcPeriod"/>
            </a:pPr>
            <a:r>
              <a:rPr lang="en-US" dirty="0">
                <a:solidFill>
                  <a:srgbClr val="FF0000"/>
                </a:solidFill>
              </a:rPr>
              <a:t>The drought has made the farmers dig </a:t>
            </a:r>
            <a:r>
              <a:rPr lang="en-US" dirty="0" smtClean="0">
                <a:solidFill>
                  <a:srgbClr val="FF0000"/>
                </a:solidFill>
              </a:rPr>
              <a:t>too many wells </a:t>
            </a:r>
            <a:r>
              <a:rPr lang="en-US" dirty="0">
                <a:solidFill>
                  <a:srgbClr val="FF0000"/>
                </a:solidFill>
              </a:rPr>
              <a:t>for water </a:t>
            </a:r>
            <a:r>
              <a:rPr lang="en-US" dirty="0" smtClean="0">
                <a:solidFill>
                  <a:srgbClr val="FF0000"/>
                </a:solidFill>
              </a:rPr>
              <a:t>so that </a:t>
            </a:r>
            <a:r>
              <a:rPr lang="en-US" dirty="0">
                <a:solidFill>
                  <a:srgbClr val="FF0000"/>
                </a:solidFill>
              </a:rPr>
              <a:t>it </a:t>
            </a:r>
            <a:r>
              <a:rPr lang="en-US" dirty="0" smtClean="0">
                <a:solidFill>
                  <a:srgbClr val="FF0000"/>
                </a:solidFill>
              </a:rPr>
              <a:t>has devastated </a:t>
            </a:r>
            <a:r>
              <a:rPr lang="en-US" dirty="0">
                <a:solidFill>
                  <a:srgbClr val="FF0000"/>
                </a:solidFill>
              </a:rPr>
              <a:t>the land</a:t>
            </a:r>
            <a:r>
              <a:rPr lang="en-US" dirty="0" smtClean="0">
                <a:solidFill>
                  <a:srgbClr val="FF0000"/>
                </a:solidFill>
              </a:rPr>
              <a:t>.</a:t>
            </a:r>
            <a:endParaRPr lang="en-US" dirty="0" smtClean="0">
              <a:solidFill>
                <a:srgbClr val="0070C0"/>
              </a:solidFill>
            </a:endParaRPr>
          </a:p>
          <a:p>
            <a:pPr marL="342900" indent="-342900">
              <a:buAutoNum type="alphaUcPeriod"/>
            </a:pPr>
            <a:r>
              <a:rPr lang="en-US" dirty="0" smtClean="0">
                <a:solidFill>
                  <a:srgbClr val="0070C0"/>
                </a:solidFill>
              </a:rPr>
              <a:t>The drought quickly created aquifers for the farmers to use for months. </a:t>
            </a:r>
          </a:p>
        </p:txBody>
      </p:sp>
    </p:spTree>
    <p:extLst>
      <p:ext uri="{BB962C8B-B14F-4D97-AF65-F5344CB8AC3E}">
        <p14:creationId xmlns:p14="http://schemas.microsoft.com/office/powerpoint/2010/main" val="896808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591165"/>
            <a:ext cx="9336506" cy="2585323"/>
          </a:xfrm>
          <a:prstGeom prst="rect">
            <a:avLst/>
          </a:prstGeom>
          <a:noFill/>
        </p:spPr>
        <p:txBody>
          <a:bodyPr wrap="square" rtlCol="0">
            <a:spAutoFit/>
          </a:bodyPr>
          <a:lstStyle/>
          <a:p>
            <a:pPr>
              <a:lnSpc>
                <a:spcPct val="150000"/>
              </a:lnSpc>
            </a:pPr>
            <a:r>
              <a:rPr lang="en-US" dirty="0" smtClean="0"/>
              <a:t>	Natural </a:t>
            </a:r>
            <a:r>
              <a:rPr lang="en-US" dirty="0"/>
              <a:t>streams and lakes have run dry.</a:t>
            </a:r>
          </a:p>
          <a:p>
            <a:pPr>
              <a:lnSpc>
                <a:spcPct val="150000"/>
              </a:lnSpc>
            </a:pPr>
            <a:r>
              <a:rPr lang="en-US" dirty="0" smtClean="0"/>
              <a:t>	This </a:t>
            </a:r>
            <a:r>
              <a:rPr lang="en-US" dirty="0"/>
              <a:t>year, farmers used wells to get underground water. These stores of water are called aquifers. Now the wells are starting to go dry. Some farmers are waiting six to eight months for drilling companies to dig new ones.</a:t>
            </a:r>
          </a:p>
          <a:p>
            <a:pPr>
              <a:lnSpc>
                <a:spcPct val="150000"/>
              </a:lnSpc>
            </a:pPr>
            <a:r>
              <a:rPr lang="en-US" dirty="0" smtClean="0"/>
              <a:t>	</a:t>
            </a:r>
            <a:r>
              <a:rPr lang="en-US" dirty="0" smtClean="0">
                <a:solidFill>
                  <a:srgbClr val="FF0000"/>
                </a:solidFill>
              </a:rPr>
              <a:t>In </a:t>
            </a:r>
            <a:r>
              <a:rPr lang="en-US" dirty="0">
                <a:solidFill>
                  <a:srgbClr val="FF0000"/>
                </a:solidFill>
              </a:rPr>
              <a:t>some areas, the aquifers are being used so quickly that the land is sinking. </a:t>
            </a:r>
            <a:r>
              <a:rPr lang="en-US" u="sng" dirty="0">
                <a:solidFill>
                  <a:srgbClr val="FF0000"/>
                </a:solidFill>
              </a:rPr>
              <a:t>It looks like a bowl of cereal after the milk has been taken out.</a:t>
            </a:r>
          </a:p>
        </p:txBody>
      </p:sp>
      <p:sp>
        <p:nvSpPr>
          <p:cNvPr id="11" name="TextBox 10"/>
          <p:cNvSpPr txBox="1"/>
          <p:nvPr/>
        </p:nvSpPr>
        <p:spPr>
          <a:xfrm>
            <a:off x="1203157" y="757451"/>
            <a:ext cx="9769642" cy="954107"/>
          </a:xfrm>
          <a:prstGeom prst="rect">
            <a:avLst/>
          </a:prstGeom>
          <a:noFill/>
        </p:spPr>
        <p:txBody>
          <a:bodyPr wrap="square" rtlCol="0">
            <a:spAutoFit/>
          </a:bodyPr>
          <a:lstStyle/>
          <a:p>
            <a:pPr algn="ctr"/>
            <a:r>
              <a:rPr lang="en-US" sz="2800" dirty="0" smtClean="0"/>
              <a:t>What does the author trying to convey in the underlined sentence?</a:t>
            </a:r>
            <a:endParaRPr lang="en-US" dirty="0"/>
          </a:p>
        </p:txBody>
      </p:sp>
      <p:sp>
        <p:nvSpPr>
          <p:cNvPr id="5" name="TextBox 4"/>
          <p:cNvSpPr txBox="1"/>
          <p:nvPr/>
        </p:nvSpPr>
        <p:spPr>
          <a:xfrm>
            <a:off x="2253169" y="4308803"/>
            <a:ext cx="6785810" cy="923330"/>
          </a:xfrm>
          <a:prstGeom prst="rect">
            <a:avLst/>
          </a:prstGeom>
          <a:noFill/>
        </p:spPr>
        <p:txBody>
          <a:bodyPr wrap="square" rtlCol="0">
            <a:spAutoFit/>
          </a:bodyPr>
          <a:lstStyle/>
          <a:p>
            <a:pPr marL="342900" indent="-342900">
              <a:buAutoNum type="alphaUcPeriod"/>
            </a:pPr>
            <a:r>
              <a:rPr lang="en-US" dirty="0" smtClean="0">
                <a:solidFill>
                  <a:srgbClr val="0070C0"/>
                </a:solidFill>
              </a:rPr>
              <a:t>The aquifers are drowning the land from the drought</a:t>
            </a:r>
          </a:p>
          <a:p>
            <a:pPr marL="342900" indent="-342900">
              <a:buFontTx/>
              <a:buAutoNum type="alphaUcPeriod"/>
            </a:pPr>
            <a:r>
              <a:rPr lang="en-US" dirty="0" smtClean="0">
                <a:solidFill>
                  <a:srgbClr val="0070C0"/>
                </a:solidFill>
              </a:rPr>
              <a:t>The farmers use aquifers to feed the land like a milk cereal.</a:t>
            </a:r>
          </a:p>
          <a:p>
            <a:pPr marL="342900" indent="-342900">
              <a:buAutoNum type="alphaUcPeriod"/>
            </a:pPr>
            <a:r>
              <a:rPr lang="en-US" dirty="0" smtClean="0">
                <a:solidFill>
                  <a:srgbClr val="FF0000"/>
                </a:solidFill>
              </a:rPr>
              <a:t>The land is drying and sinking because aquifers are used so quickly. </a:t>
            </a:r>
          </a:p>
        </p:txBody>
      </p:sp>
    </p:spTree>
    <p:extLst>
      <p:ext uri="{BB962C8B-B14F-4D97-AF65-F5344CB8AC3E}">
        <p14:creationId xmlns:p14="http://schemas.microsoft.com/office/powerpoint/2010/main" val="335553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591165"/>
            <a:ext cx="9336506" cy="2169825"/>
          </a:xfrm>
          <a:prstGeom prst="rect">
            <a:avLst/>
          </a:prstGeom>
          <a:noFill/>
        </p:spPr>
        <p:txBody>
          <a:bodyPr wrap="square" rtlCol="0">
            <a:spAutoFit/>
          </a:bodyPr>
          <a:lstStyle/>
          <a:p>
            <a:pPr>
              <a:lnSpc>
                <a:spcPct val="150000"/>
              </a:lnSpc>
            </a:pPr>
            <a:r>
              <a:rPr lang="en-US" dirty="0" smtClean="0"/>
              <a:t>	</a:t>
            </a:r>
            <a:r>
              <a:rPr lang="en-US" dirty="0" smtClean="0">
                <a:solidFill>
                  <a:srgbClr val="FF0000"/>
                </a:solidFill>
              </a:rPr>
              <a:t>The </a:t>
            </a:r>
            <a:r>
              <a:rPr lang="en-US" dirty="0">
                <a:solidFill>
                  <a:srgbClr val="FF0000"/>
                </a:solidFill>
              </a:rPr>
              <a:t>University of California study said the state’s aquifers could soon be empty if pumping continues</a:t>
            </a:r>
            <a:r>
              <a:rPr lang="en-US" dirty="0"/>
              <a:t>. One of its authors is Richard Howitt. He said the problem is like a </a:t>
            </a:r>
            <a:r>
              <a:rPr lang="en-US" u="sng" dirty="0"/>
              <a:t>"slow-moving train wreck."</a:t>
            </a:r>
          </a:p>
          <a:p>
            <a:pPr>
              <a:lnSpc>
                <a:spcPct val="150000"/>
              </a:lnSpc>
            </a:pPr>
            <a:r>
              <a:rPr lang="en-US" dirty="0" smtClean="0"/>
              <a:t>	Damage </a:t>
            </a:r>
            <a:r>
              <a:rPr lang="en-US" dirty="0"/>
              <a:t>to the aquifers is serious. Rain or melted snow can fill an empty reservoir in a few years. But it would take decades to fill water storage underground.</a:t>
            </a:r>
          </a:p>
        </p:txBody>
      </p:sp>
      <p:sp>
        <p:nvSpPr>
          <p:cNvPr id="7" name="TextBox 6"/>
          <p:cNvSpPr txBox="1"/>
          <p:nvPr/>
        </p:nvSpPr>
        <p:spPr>
          <a:xfrm>
            <a:off x="1203157" y="757451"/>
            <a:ext cx="9769642" cy="523220"/>
          </a:xfrm>
          <a:prstGeom prst="rect">
            <a:avLst/>
          </a:prstGeom>
          <a:noFill/>
        </p:spPr>
        <p:txBody>
          <a:bodyPr wrap="square" rtlCol="0">
            <a:spAutoFit/>
          </a:bodyPr>
          <a:lstStyle/>
          <a:p>
            <a:pPr algn="ctr"/>
            <a:r>
              <a:rPr lang="en-US" sz="2800" dirty="0" smtClean="0"/>
              <a:t>What imagery does the underlined sentence imply?</a:t>
            </a:r>
            <a:endParaRPr lang="en-US" dirty="0"/>
          </a:p>
        </p:txBody>
      </p:sp>
      <p:sp>
        <p:nvSpPr>
          <p:cNvPr id="10" name="TextBox 9"/>
          <p:cNvSpPr txBox="1"/>
          <p:nvPr/>
        </p:nvSpPr>
        <p:spPr>
          <a:xfrm>
            <a:off x="2253169" y="4308803"/>
            <a:ext cx="6785810" cy="923330"/>
          </a:xfrm>
          <a:prstGeom prst="rect">
            <a:avLst/>
          </a:prstGeom>
          <a:noFill/>
        </p:spPr>
        <p:txBody>
          <a:bodyPr wrap="square" rtlCol="0">
            <a:spAutoFit/>
          </a:bodyPr>
          <a:lstStyle/>
          <a:p>
            <a:pPr marL="342900" indent="-342900">
              <a:buAutoNum type="alphaUcPeriod"/>
            </a:pPr>
            <a:r>
              <a:rPr lang="en-US" dirty="0" smtClean="0">
                <a:solidFill>
                  <a:srgbClr val="0070C0"/>
                </a:solidFill>
              </a:rPr>
              <a:t>The aquifers is connected to one another like a train.</a:t>
            </a:r>
          </a:p>
          <a:p>
            <a:pPr marL="342900" indent="-342900">
              <a:buFontTx/>
              <a:buAutoNum type="alphaUcPeriod"/>
            </a:pPr>
            <a:r>
              <a:rPr lang="en-US" dirty="0" smtClean="0">
                <a:solidFill>
                  <a:srgbClr val="0070C0"/>
                </a:solidFill>
              </a:rPr>
              <a:t>The pumping results in slowly moving aquifers to another place.</a:t>
            </a:r>
          </a:p>
          <a:p>
            <a:pPr marL="342900" indent="-342900">
              <a:buAutoNum type="alphaUcPeriod"/>
            </a:pPr>
            <a:r>
              <a:rPr lang="en-US" dirty="0" smtClean="0">
                <a:solidFill>
                  <a:srgbClr val="FF0000"/>
                </a:solidFill>
              </a:rPr>
              <a:t>Emptying aquifers one by one will eventually result in devastation. </a:t>
            </a:r>
          </a:p>
        </p:txBody>
      </p:sp>
    </p:spTree>
    <p:extLst>
      <p:ext uri="{BB962C8B-B14F-4D97-AF65-F5344CB8AC3E}">
        <p14:creationId xmlns:p14="http://schemas.microsoft.com/office/powerpoint/2010/main" val="411725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591165"/>
            <a:ext cx="9336506" cy="2169825"/>
          </a:xfrm>
          <a:prstGeom prst="rect">
            <a:avLst/>
          </a:prstGeom>
          <a:noFill/>
        </p:spPr>
        <p:txBody>
          <a:bodyPr wrap="square" rtlCol="0">
            <a:spAutoFit/>
          </a:bodyPr>
          <a:lstStyle/>
          <a:p>
            <a:pPr>
              <a:lnSpc>
                <a:spcPct val="150000"/>
              </a:lnSpc>
            </a:pPr>
            <a:r>
              <a:rPr lang="en-US" dirty="0" smtClean="0"/>
              <a:t>	The </a:t>
            </a:r>
            <a:r>
              <a:rPr lang="en-US" dirty="0"/>
              <a:t>University of California study said the state’s aquifers could soon be empty if pumping continues. One of its authors is Richard Howitt. He said the problem is like a "slow-moving train wreck."</a:t>
            </a:r>
          </a:p>
          <a:p>
            <a:pPr>
              <a:lnSpc>
                <a:spcPct val="150000"/>
              </a:lnSpc>
            </a:pPr>
            <a:r>
              <a:rPr lang="en-US" dirty="0" smtClean="0"/>
              <a:t>	Damage </a:t>
            </a:r>
            <a:r>
              <a:rPr lang="en-US" dirty="0"/>
              <a:t>to the aquifers is serious. Rain or melted snow can fill an empty reservoir in a few years. </a:t>
            </a:r>
            <a:r>
              <a:rPr lang="en-US" dirty="0">
                <a:solidFill>
                  <a:srgbClr val="FF0000"/>
                </a:solidFill>
              </a:rPr>
              <a:t>But it would take decades to fill water storage underground</a:t>
            </a:r>
            <a:r>
              <a:rPr lang="en-US" dirty="0"/>
              <a:t>.</a:t>
            </a:r>
          </a:p>
        </p:txBody>
      </p:sp>
      <p:sp>
        <p:nvSpPr>
          <p:cNvPr id="7" name="TextBox 6"/>
          <p:cNvSpPr txBox="1"/>
          <p:nvPr/>
        </p:nvSpPr>
        <p:spPr>
          <a:xfrm>
            <a:off x="1203157" y="757451"/>
            <a:ext cx="9769642" cy="954107"/>
          </a:xfrm>
          <a:prstGeom prst="rect">
            <a:avLst/>
          </a:prstGeom>
          <a:noFill/>
        </p:spPr>
        <p:txBody>
          <a:bodyPr wrap="square" rtlCol="0">
            <a:spAutoFit/>
          </a:bodyPr>
          <a:lstStyle/>
          <a:p>
            <a:pPr algn="ctr"/>
            <a:r>
              <a:rPr lang="en-US" sz="2800" dirty="0" smtClean="0"/>
              <a:t>According to the text, why is the damage to the aquifers a serious problem?</a:t>
            </a:r>
            <a:endParaRPr lang="en-US" dirty="0"/>
          </a:p>
        </p:txBody>
      </p:sp>
      <p:sp>
        <p:nvSpPr>
          <p:cNvPr id="10" name="TextBox 9"/>
          <p:cNvSpPr txBox="1"/>
          <p:nvPr/>
        </p:nvSpPr>
        <p:spPr>
          <a:xfrm>
            <a:off x="2217073" y="4284739"/>
            <a:ext cx="7696948" cy="1200329"/>
          </a:xfrm>
          <a:prstGeom prst="rect">
            <a:avLst/>
          </a:prstGeom>
          <a:noFill/>
        </p:spPr>
        <p:txBody>
          <a:bodyPr wrap="square" rtlCol="0">
            <a:spAutoFit/>
          </a:bodyPr>
          <a:lstStyle/>
          <a:p>
            <a:pPr marL="342900" indent="-342900">
              <a:buAutoNum type="alphaUcPeriod"/>
            </a:pPr>
            <a:r>
              <a:rPr lang="en-US" dirty="0" smtClean="0">
                <a:solidFill>
                  <a:srgbClr val="0070C0"/>
                </a:solidFill>
              </a:rPr>
              <a:t>The land would be sinking, resulting in lack of food growth.</a:t>
            </a:r>
          </a:p>
          <a:p>
            <a:pPr marL="342900" indent="-342900">
              <a:buFontTx/>
              <a:buAutoNum type="alphaUcPeriod"/>
            </a:pPr>
            <a:r>
              <a:rPr lang="en-US" dirty="0" smtClean="0">
                <a:solidFill>
                  <a:srgbClr val="FF0000"/>
                </a:solidFill>
              </a:rPr>
              <a:t>Water underground would be lacking and takes longer time to fill.</a:t>
            </a:r>
          </a:p>
          <a:p>
            <a:pPr marL="342900" indent="-342900">
              <a:buFontTx/>
              <a:buAutoNum type="alphaUcPeriod"/>
            </a:pPr>
            <a:r>
              <a:rPr lang="en-US" dirty="0" smtClean="0">
                <a:solidFill>
                  <a:srgbClr val="0070C0"/>
                </a:solidFill>
              </a:rPr>
              <a:t>Likelihood of train wreckage would increase, making transportation of food difficult.</a:t>
            </a:r>
            <a:endParaRPr lang="en-US" dirty="0" smtClean="0">
              <a:solidFill>
                <a:srgbClr val="FF0000"/>
              </a:solidFill>
            </a:endParaRPr>
          </a:p>
        </p:txBody>
      </p:sp>
    </p:spTree>
    <p:extLst>
      <p:ext uri="{BB962C8B-B14F-4D97-AF65-F5344CB8AC3E}">
        <p14:creationId xmlns:p14="http://schemas.microsoft.com/office/powerpoint/2010/main" val="1506207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591165"/>
            <a:ext cx="9336506" cy="1754326"/>
          </a:xfrm>
          <a:prstGeom prst="rect">
            <a:avLst/>
          </a:prstGeom>
          <a:noFill/>
        </p:spPr>
        <p:txBody>
          <a:bodyPr wrap="square" rtlCol="0">
            <a:spAutoFit/>
          </a:bodyPr>
          <a:lstStyle/>
          <a:p>
            <a:pPr>
              <a:lnSpc>
                <a:spcPct val="150000"/>
              </a:lnSpc>
            </a:pPr>
            <a:r>
              <a:rPr lang="en-US" dirty="0" smtClean="0"/>
              <a:t>	</a:t>
            </a:r>
            <a:r>
              <a:rPr lang="en-US" dirty="0" smtClean="0">
                <a:solidFill>
                  <a:srgbClr val="FF0000"/>
                </a:solidFill>
              </a:rPr>
              <a:t>Farms </a:t>
            </a:r>
            <a:r>
              <a:rPr lang="en-US" dirty="0">
                <a:solidFill>
                  <a:srgbClr val="FF0000"/>
                </a:solidFill>
              </a:rPr>
              <a:t>use 41 percent of the state’s water. City water systems use only 9 percent.</a:t>
            </a:r>
            <a:r>
              <a:rPr lang="en-US" dirty="0"/>
              <a:t> Some farmers got 75 percent of their normal amount this year. Some got nothing at all.</a:t>
            </a:r>
          </a:p>
          <a:p>
            <a:pPr>
              <a:lnSpc>
                <a:spcPct val="150000"/>
              </a:lnSpc>
            </a:pPr>
            <a:r>
              <a:rPr lang="en-US" dirty="0" smtClean="0"/>
              <a:t>	They </a:t>
            </a:r>
            <a:r>
              <a:rPr lang="en-US" dirty="0"/>
              <a:t>blame laws that save large amounts of water for the environment. They also blame policies that allow cities to grow in very dry areas.</a:t>
            </a:r>
          </a:p>
        </p:txBody>
      </p:sp>
      <p:sp>
        <p:nvSpPr>
          <p:cNvPr id="5" name="TextBox 4"/>
          <p:cNvSpPr txBox="1"/>
          <p:nvPr/>
        </p:nvSpPr>
        <p:spPr>
          <a:xfrm>
            <a:off x="1888958" y="4549026"/>
            <a:ext cx="8578516" cy="923330"/>
          </a:xfrm>
          <a:prstGeom prst="rect">
            <a:avLst/>
          </a:prstGeom>
          <a:noFill/>
        </p:spPr>
        <p:txBody>
          <a:bodyPr wrap="square" rtlCol="0">
            <a:spAutoFit/>
          </a:bodyPr>
          <a:lstStyle/>
          <a:p>
            <a:pPr marL="342900" indent="-342900">
              <a:buAutoNum type="alphaUcPeriod"/>
            </a:pPr>
            <a:r>
              <a:rPr lang="en-US" dirty="0" smtClean="0">
                <a:solidFill>
                  <a:srgbClr val="FF0000"/>
                </a:solidFill>
              </a:rPr>
              <a:t>Farms need significantly more water than cities.</a:t>
            </a:r>
          </a:p>
          <a:p>
            <a:pPr marL="342900" indent="-342900">
              <a:buAutoNum type="alphaUcPeriod"/>
            </a:pPr>
            <a:r>
              <a:rPr lang="en-US" dirty="0" smtClean="0">
                <a:solidFill>
                  <a:srgbClr val="0070C0"/>
                </a:solidFill>
              </a:rPr>
              <a:t>Farms blame cities of taking their water sources.</a:t>
            </a:r>
          </a:p>
          <a:p>
            <a:pPr marL="342900" indent="-342900">
              <a:buAutoNum type="alphaUcPeriod"/>
            </a:pPr>
            <a:r>
              <a:rPr lang="en-US" dirty="0" smtClean="0">
                <a:solidFill>
                  <a:srgbClr val="0070C0"/>
                </a:solidFill>
              </a:rPr>
              <a:t>Farms were made to share water source in dry areas.</a:t>
            </a:r>
          </a:p>
        </p:txBody>
      </p:sp>
      <p:sp>
        <p:nvSpPr>
          <p:cNvPr id="13" name="TextBox 12"/>
          <p:cNvSpPr txBox="1"/>
          <p:nvPr/>
        </p:nvSpPr>
        <p:spPr>
          <a:xfrm>
            <a:off x="2541194" y="380047"/>
            <a:ext cx="7842057" cy="954107"/>
          </a:xfrm>
          <a:prstGeom prst="rect">
            <a:avLst/>
          </a:prstGeom>
          <a:noFill/>
        </p:spPr>
        <p:txBody>
          <a:bodyPr wrap="square" rtlCol="0">
            <a:spAutoFit/>
          </a:bodyPr>
          <a:lstStyle/>
          <a:p>
            <a:pPr algn="ctr"/>
            <a:r>
              <a:rPr lang="en-CA" sz="2800" dirty="0" smtClean="0"/>
              <a:t>What is the significance of comparing water usage between farms to cities</a:t>
            </a:r>
            <a:endParaRPr lang="en-US" dirty="0"/>
          </a:p>
        </p:txBody>
      </p:sp>
    </p:spTree>
    <p:extLst>
      <p:ext uri="{BB962C8B-B14F-4D97-AF65-F5344CB8AC3E}">
        <p14:creationId xmlns:p14="http://schemas.microsoft.com/office/powerpoint/2010/main" val="132211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13119</TotalTime>
  <Words>499</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Memphis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sfeng</dc:creator>
  <cp:lastModifiedBy>cadarrius mcglown</cp:lastModifiedBy>
  <cp:revision>86</cp:revision>
  <dcterms:created xsi:type="dcterms:W3CDTF">2014-08-13T01:57:26Z</dcterms:created>
  <dcterms:modified xsi:type="dcterms:W3CDTF">2015-01-16T00:51:03Z</dcterms:modified>
</cp:coreProperties>
</file>