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77" r:id="rId3"/>
    <p:sldId id="295" r:id="rId4"/>
    <p:sldId id="276" r:id="rId5"/>
    <p:sldId id="292" r:id="rId6"/>
    <p:sldId id="279" r:id="rId7"/>
    <p:sldId id="280" r:id="rId8"/>
    <p:sldId id="281" r:id="rId9"/>
    <p:sldId id="284" r:id="rId10"/>
    <p:sldId id="294"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38" d="100"/>
          <a:sy n="38" d="100"/>
        </p:scale>
        <p:origin x="17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38513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81933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400141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04818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DDBD7-BAFC-476B-9CB0-BAB3617ED7AB}"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58155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BDDBD7-BAFC-476B-9CB0-BAB3617ED7A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83816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BDDBD7-BAFC-476B-9CB0-BAB3617ED7AB}"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417087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BDDBD7-BAFC-476B-9CB0-BAB3617ED7AB}"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42627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DDBD7-BAFC-476B-9CB0-BAB3617ED7AB}"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76389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DDBD7-BAFC-476B-9CB0-BAB3617ED7A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26744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DDBD7-BAFC-476B-9CB0-BAB3617ED7AB}"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40490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DDBD7-BAFC-476B-9CB0-BAB3617ED7AB}" type="datetimeFigureOut">
              <a:rPr lang="en-US" smtClean="0"/>
              <a:t>1/15/2015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50699-74AA-432D-8DE8-6BDFB15B0F66}" type="slidenum">
              <a:rPr lang="en-US" smtClean="0"/>
              <a:t>‹#›</a:t>
            </a:fld>
            <a:endParaRPr lang="en-US"/>
          </a:p>
        </p:txBody>
      </p:sp>
    </p:spTree>
    <p:extLst>
      <p:ext uri="{BB962C8B-B14F-4D97-AF65-F5344CB8AC3E}">
        <p14:creationId xmlns:p14="http://schemas.microsoft.com/office/powerpoint/2010/main" val="259237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How social media is reshaping </a:t>
            </a:r>
            <a:r>
              <a:rPr lang="en-US" dirty="0" smtClean="0"/>
              <a:t>news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507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5" name="Rectangle 4"/>
          <p:cNvSpPr/>
          <p:nvPr/>
        </p:nvSpPr>
        <p:spPr>
          <a:xfrm>
            <a:off x="1341775" y="1449337"/>
            <a:ext cx="9188660" cy="2431691"/>
          </a:xfrm>
          <a:prstGeom prst="rect">
            <a:avLst/>
          </a:prstGeom>
        </p:spPr>
        <p:txBody>
          <a:bodyPr wrap="square">
            <a:spAutoFit/>
          </a:bodyPr>
          <a:lstStyle/>
          <a:p>
            <a:pPr>
              <a:lnSpc>
                <a:spcPct val="115000"/>
              </a:lnSpc>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Just </a:t>
            </a:r>
            <a:r>
              <a:rPr lang="en-US" dirty="0">
                <a:latin typeface="Calibri" panose="020F0502020204030204" pitchFamily="34" charset="0"/>
                <a:ea typeface="Calibri" panose="020F0502020204030204" pitchFamily="34" charset="0"/>
                <a:cs typeface="Times New Roman" panose="02020603050405020304" pitchFamily="18" charset="0"/>
              </a:rPr>
              <a:t>28% of Facebook news consumers ever use the Facebook site to keep up with a news event as it unfolds. Less than half of those users would turn to Facebook first to follow breaking news</a:t>
            </a:r>
            <a:r>
              <a:rPr lang="en-US" dirty="0" smtClean="0">
                <a:latin typeface="Calibri" panose="020F0502020204030204" pitchFamily="34" charset="0"/>
                <a:ea typeface="Calibri" panose="020F0502020204030204" pitchFamily="34" charset="0"/>
                <a:cs typeface="Times New Roman" panose="02020603050405020304" pitchFamily="18" charset="0"/>
              </a:rPr>
              <a:t>.</a:t>
            </a:r>
            <a:r>
              <a:rPr lang="en-US" dirty="0"/>
              <a:t> </a:t>
            </a:r>
            <a:r>
              <a:rPr lang="en-US" dirty="0" smtClean="0"/>
              <a:t>	</a:t>
            </a:r>
            <a:r>
              <a:rPr lang="en-US" u="sng" dirty="0" smtClean="0">
                <a:solidFill>
                  <a:srgbClr val="FF0000"/>
                </a:solidFill>
              </a:rPr>
              <a:t>Finally</a:t>
            </a:r>
            <a:r>
              <a:rPr lang="en-US" u="sng" dirty="0">
                <a:solidFill>
                  <a:srgbClr val="FF0000"/>
                </a:solidFill>
              </a:rPr>
              <a:t>, our recent survey revealed that social media does not always facilitate conversation around important issues of the day.</a:t>
            </a:r>
            <a:r>
              <a:rPr lang="en-US" dirty="0">
                <a:solidFill>
                  <a:srgbClr val="FF0000"/>
                </a:solidFill>
              </a:rPr>
              <a:t> In fact, we found that people were less willing to discuss their opinion on for example the Snowden-NSA story on social media than they were in person. </a:t>
            </a:r>
            <a:endPar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215190" y="631773"/>
            <a:ext cx="9769642" cy="800219"/>
          </a:xfrm>
          <a:prstGeom prst="rect">
            <a:avLst/>
          </a:prstGeom>
          <a:noFill/>
        </p:spPr>
        <p:txBody>
          <a:bodyPr wrap="square" rtlCol="0">
            <a:spAutoFit/>
          </a:bodyPr>
          <a:lstStyle/>
          <a:p>
            <a:pPr algn="ctr"/>
            <a:r>
              <a:rPr lang="en-CA" sz="2800" dirty="0" smtClean="0"/>
              <a:t>What is the underlined sentence trying to convey?</a:t>
            </a:r>
            <a:endParaRPr lang="en-US" sz="2800" dirty="0"/>
          </a:p>
          <a:p>
            <a:endParaRPr lang="en-US" dirty="0"/>
          </a:p>
        </p:txBody>
      </p:sp>
      <p:sp>
        <p:nvSpPr>
          <p:cNvPr id="7" name="TextBox 6"/>
          <p:cNvSpPr txBox="1"/>
          <p:nvPr/>
        </p:nvSpPr>
        <p:spPr>
          <a:xfrm>
            <a:off x="2332749" y="3826957"/>
            <a:ext cx="7206712" cy="1477328"/>
          </a:xfrm>
          <a:prstGeom prst="rect">
            <a:avLst/>
          </a:prstGeom>
          <a:noFill/>
        </p:spPr>
        <p:txBody>
          <a:bodyPr wrap="square" rtlCol="0">
            <a:spAutoFit/>
          </a:bodyPr>
          <a:lstStyle/>
          <a:p>
            <a:pPr marL="342900" indent="-342900">
              <a:buAutoNum type="alphaUcPeriod"/>
            </a:pPr>
            <a:r>
              <a:rPr lang="en-US" dirty="0" smtClean="0">
                <a:solidFill>
                  <a:srgbClr val="0070C0"/>
                </a:solidFill>
              </a:rPr>
              <a:t>Social media is not always good for social networking and interpersonal relationships.</a:t>
            </a:r>
          </a:p>
          <a:p>
            <a:pPr marL="342900" indent="-342900">
              <a:buAutoNum type="alphaUcPeriod"/>
            </a:pPr>
            <a:r>
              <a:rPr lang="en-US" dirty="0" smtClean="0">
                <a:solidFill>
                  <a:srgbClr val="FF0000"/>
                </a:solidFill>
              </a:rPr>
              <a:t>Social media is not always used for discussing any and all types of news.</a:t>
            </a:r>
          </a:p>
          <a:p>
            <a:pPr marL="342900" indent="-342900">
              <a:buAutoNum type="alphaUcPeriod"/>
            </a:pPr>
            <a:r>
              <a:rPr lang="en-US" dirty="0" smtClean="0">
                <a:solidFill>
                  <a:srgbClr val="0070C0"/>
                </a:solidFill>
              </a:rPr>
              <a:t>Social media is not always easy for people trying to assess important issues of the day.</a:t>
            </a:r>
          </a:p>
        </p:txBody>
      </p:sp>
    </p:spTree>
    <p:extLst>
      <p:ext uri="{BB962C8B-B14F-4D97-AF65-F5344CB8AC3E}">
        <p14:creationId xmlns:p14="http://schemas.microsoft.com/office/powerpoint/2010/main" val="271141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10" name="Rectangle 9"/>
          <p:cNvSpPr/>
          <p:nvPr/>
        </p:nvSpPr>
        <p:spPr>
          <a:xfrm>
            <a:off x="1347537" y="1509721"/>
            <a:ext cx="8794606" cy="1754326"/>
          </a:xfrm>
          <a:prstGeom prst="rect">
            <a:avLst/>
          </a:prstGeom>
        </p:spPr>
        <p:txBody>
          <a:bodyPr wrap="square">
            <a:spAutoFit/>
          </a:bodyPr>
          <a:lstStyle/>
          <a:p>
            <a:pPr>
              <a:lnSpc>
                <a:spcPct val="150000"/>
              </a:lnSpc>
            </a:pPr>
            <a:endParaRPr lang="en-US" dirty="0" smtClean="0"/>
          </a:p>
          <a:p>
            <a:pPr>
              <a:lnSpc>
                <a:spcPct val="150000"/>
              </a:lnSpc>
            </a:pPr>
            <a:r>
              <a:rPr lang="en-US" dirty="0" smtClean="0"/>
              <a:t>In </a:t>
            </a:r>
            <a:r>
              <a:rPr lang="en-US" dirty="0"/>
              <a:t>addition, Facebook and Twitter users were less likely to want to share their opinions in many face-to-face settings. </a:t>
            </a:r>
            <a:r>
              <a:rPr lang="en-US" dirty="0">
                <a:solidFill>
                  <a:srgbClr val="FF0000"/>
                </a:solidFill>
              </a:rPr>
              <a:t>This is especially true if they felt their social audience disagreed with them.</a:t>
            </a:r>
          </a:p>
        </p:txBody>
      </p:sp>
      <p:sp>
        <p:nvSpPr>
          <p:cNvPr id="6" name="Rectangle 5"/>
          <p:cNvSpPr/>
          <p:nvPr/>
        </p:nvSpPr>
        <p:spPr>
          <a:xfrm>
            <a:off x="1515979" y="400314"/>
            <a:ext cx="8793894" cy="954107"/>
          </a:xfrm>
          <a:prstGeom prst="rect">
            <a:avLst/>
          </a:prstGeom>
        </p:spPr>
        <p:txBody>
          <a:bodyPr wrap="square">
            <a:spAutoFit/>
          </a:bodyPr>
          <a:lstStyle/>
          <a:p>
            <a:pPr lvl="0" algn="ctr"/>
            <a:r>
              <a:rPr lang="en-CA" sz="2800" dirty="0" smtClean="0">
                <a:solidFill>
                  <a:prstClr val="black"/>
                </a:solidFill>
              </a:rPr>
              <a:t>What might be one reason why people would not want to share opinions on social media?</a:t>
            </a:r>
            <a:endParaRPr lang="en-US" dirty="0">
              <a:solidFill>
                <a:prstClr val="black"/>
              </a:solidFill>
            </a:endParaRPr>
          </a:p>
        </p:txBody>
      </p:sp>
      <p:sp>
        <p:nvSpPr>
          <p:cNvPr id="9" name="TextBox 8"/>
          <p:cNvSpPr txBox="1"/>
          <p:nvPr/>
        </p:nvSpPr>
        <p:spPr>
          <a:xfrm>
            <a:off x="2332749" y="3826957"/>
            <a:ext cx="7206712" cy="1200329"/>
          </a:xfrm>
          <a:prstGeom prst="rect">
            <a:avLst/>
          </a:prstGeom>
          <a:noFill/>
        </p:spPr>
        <p:txBody>
          <a:bodyPr wrap="square" rtlCol="0">
            <a:spAutoFit/>
          </a:bodyPr>
          <a:lstStyle/>
          <a:p>
            <a:pPr marL="342900" indent="-342900">
              <a:buAutoNum type="alphaUcPeriod"/>
            </a:pPr>
            <a:r>
              <a:rPr lang="en-US" dirty="0" smtClean="0">
                <a:solidFill>
                  <a:srgbClr val="0070C0"/>
                </a:solidFill>
              </a:rPr>
              <a:t>Using social media makes it easier to gain assess to people’s private information.</a:t>
            </a:r>
          </a:p>
          <a:p>
            <a:pPr marL="342900" indent="-342900">
              <a:buAutoNum type="alphaUcPeriod"/>
            </a:pPr>
            <a:r>
              <a:rPr lang="en-US" dirty="0" smtClean="0">
                <a:solidFill>
                  <a:srgbClr val="0070C0"/>
                </a:solidFill>
              </a:rPr>
              <a:t>Social media output too many information for people to catch on.</a:t>
            </a:r>
          </a:p>
          <a:p>
            <a:pPr marL="342900" indent="-342900">
              <a:buAutoNum type="alphaUcPeriod"/>
            </a:pPr>
            <a:r>
              <a:rPr lang="en-US" dirty="0" smtClean="0">
                <a:solidFill>
                  <a:srgbClr val="FF0000"/>
                </a:solidFill>
              </a:rPr>
              <a:t>Social media makes it easier to outpour large voices of dissent.</a:t>
            </a:r>
          </a:p>
        </p:txBody>
      </p:sp>
    </p:spTree>
    <p:extLst>
      <p:ext uri="{BB962C8B-B14F-4D97-AF65-F5344CB8AC3E}">
        <p14:creationId xmlns:p14="http://schemas.microsoft.com/office/powerpoint/2010/main" val="68427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3817" y="1798132"/>
            <a:ext cx="8998194" cy="1754326"/>
          </a:xfrm>
          <a:prstGeom prst="rect">
            <a:avLst/>
          </a:prstGeom>
          <a:noFill/>
        </p:spPr>
        <p:txBody>
          <a:bodyPr wrap="square" rtlCol="0">
            <a:spAutoFit/>
          </a:bodyPr>
          <a:lstStyle/>
          <a:p>
            <a:pPr>
              <a:lnSpc>
                <a:spcPct val="150000"/>
              </a:lnSpc>
            </a:pPr>
            <a:r>
              <a:rPr lang="en-US" dirty="0" smtClean="0"/>
              <a:t>	When </a:t>
            </a:r>
            <a:r>
              <a:rPr lang="en-US" dirty="0"/>
              <a:t>you take into account both the share of Americans who use it and the proportion of users who get news on the site, </a:t>
            </a:r>
            <a:r>
              <a:rPr lang="en-US" dirty="0">
                <a:solidFill>
                  <a:srgbClr val="0070C0"/>
                </a:solidFill>
              </a:rPr>
              <a:t>Facebook</a:t>
            </a:r>
            <a:r>
              <a:rPr lang="en-US" dirty="0"/>
              <a:t> is the obvious news powerhouse among the </a:t>
            </a:r>
            <a:r>
              <a:rPr lang="en-US" dirty="0">
                <a:solidFill>
                  <a:srgbClr val="FF0000"/>
                </a:solidFill>
              </a:rPr>
              <a:t>social media sites</a:t>
            </a:r>
            <a:r>
              <a:rPr lang="en-US" dirty="0"/>
              <a:t>. Roughly two-thirds (64%) of </a:t>
            </a:r>
            <a:r>
              <a:rPr lang="en-US" dirty="0">
                <a:solidFill>
                  <a:srgbClr val="0070C0"/>
                </a:solidFill>
              </a:rPr>
              <a:t>U.S. adults </a:t>
            </a:r>
            <a:r>
              <a:rPr lang="en-US" dirty="0"/>
              <a:t>use the site. Half of those users get news there. This amounts to 30% of the general population</a:t>
            </a:r>
            <a:r>
              <a:rPr lang="en-US" dirty="0" smtClean="0"/>
              <a:t>.</a:t>
            </a:r>
            <a:r>
              <a:rPr lang="en-US" dirty="0"/>
              <a:t>	</a:t>
            </a:r>
          </a:p>
        </p:txBody>
      </p:sp>
      <p:sp>
        <p:nvSpPr>
          <p:cNvPr id="11" name="TextBox 10"/>
          <p:cNvSpPr txBox="1"/>
          <p:nvPr/>
        </p:nvSpPr>
        <p:spPr>
          <a:xfrm>
            <a:off x="1720517" y="883451"/>
            <a:ext cx="8951494" cy="584775"/>
          </a:xfrm>
          <a:prstGeom prst="rect">
            <a:avLst/>
          </a:prstGeom>
          <a:noFill/>
        </p:spPr>
        <p:txBody>
          <a:bodyPr wrap="square" rtlCol="0">
            <a:spAutoFit/>
          </a:bodyPr>
          <a:lstStyle/>
          <a:p>
            <a:pPr algn="ctr"/>
            <a:r>
              <a:rPr lang="en-US" sz="3200" dirty="0" smtClean="0"/>
              <a:t>What is the topic of this article?</a:t>
            </a:r>
            <a:endParaRPr lang="en-US" sz="3200" dirty="0"/>
          </a:p>
        </p:txBody>
      </p:sp>
    </p:spTree>
    <p:extLst>
      <p:ext uri="{BB962C8B-B14F-4D97-AF65-F5344CB8AC3E}">
        <p14:creationId xmlns:p14="http://schemas.microsoft.com/office/powerpoint/2010/main" val="330574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3817" y="1798132"/>
            <a:ext cx="8998194" cy="1754326"/>
          </a:xfrm>
          <a:prstGeom prst="rect">
            <a:avLst/>
          </a:prstGeom>
          <a:noFill/>
        </p:spPr>
        <p:txBody>
          <a:bodyPr wrap="square" rtlCol="0">
            <a:spAutoFit/>
          </a:bodyPr>
          <a:lstStyle/>
          <a:p>
            <a:pPr>
              <a:lnSpc>
                <a:spcPct val="150000"/>
              </a:lnSpc>
            </a:pPr>
            <a:r>
              <a:rPr lang="en-US" dirty="0" smtClean="0"/>
              <a:t>	When </a:t>
            </a:r>
            <a:r>
              <a:rPr lang="en-US" dirty="0"/>
              <a:t>you take into account both the share of Americans who use it and the proportion of users who get news on the site, Facebook is the obvious news </a:t>
            </a:r>
            <a:r>
              <a:rPr lang="en-US" u="sng" dirty="0"/>
              <a:t>powerhouse</a:t>
            </a:r>
            <a:r>
              <a:rPr lang="en-US" dirty="0"/>
              <a:t> among the social media sites. </a:t>
            </a:r>
            <a:r>
              <a:rPr lang="en-US" dirty="0">
                <a:solidFill>
                  <a:srgbClr val="FF0000"/>
                </a:solidFill>
              </a:rPr>
              <a:t>Roughly two-thirds (64%) of U.S. adults use the site. Half of those users get news there. This amounts to 30% of the general population</a:t>
            </a:r>
            <a:r>
              <a:rPr lang="en-US" dirty="0" smtClean="0"/>
              <a:t>.</a:t>
            </a:r>
            <a:r>
              <a:rPr lang="en-US" dirty="0"/>
              <a:t>	</a:t>
            </a:r>
          </a:p>
        </p:txBody>
      </p:sp>
      <p:sp>
        <p:nvSpPr>
          <p:cNvPr id="11" name="TextBox 10"/>
          <p:cNvSpPr txBox="1"/>
          <p:nvPr/>
        </p:nvSpPr>
        <p:spPr>
          <a:xfrm>
            <a:off x="1929590" y="899251"/>
            <a:ext cx="8951494" cy="584775"/>
          </a:xfrm>
          <a:prstGeom prst="rect">
            <a:avLst/>
          </a:prstGeom>
          <a:noFill/>
        </p:spPr>
        <p:txBody>
          <a:bodyPr wrap="square" rtlCol="0">
            <a:spAutoFit/>
          </a:bodyPr>
          <a:lstStyle/>
          <a:p>
            <a:pPr algn="ctr"/>
            <a:r>
              <a:rPr lang="en-US" sz="3200" dirty="0" smtClean="0"/>
              <a:t>What does “powerhouse” mean in this context?</a:t>
            </a:r>
            <a:endParaRPr lang="en-US" sz="3200" dirty="0"/>
          </a:p>
        </p:txBody>
      </p:sp>
      <p:sp>
        <p:nvSpPr>
          <p:cNvPr id="7" name="TextBox 6"/>
          <p:cNvSpPr txBox="1"/>
          <p:nvPr/>
        </p:nvSpPr>
        <p:spPr>
          <a:xfrm>
            <a:off x="1929590" y="4116946"/>
            <a:ext cx="6785810" cy="923330"/>
          </a:xfrm>
          <a:prstGeom prst="rect">
            <a:avLst/>
          </a:prstGeom>
          <a:noFill/>
        </p:spPr>
        <p:txBody>
          <a:bodyPr wrap="square" rtlCol="0">
            <a:spAutoFit/>
          </a:bodyPr>
          <a:lstStyle/>
          <a:p>
            <a:pPr marL="342900" indent="-342900">
              <a:buAutoNum type="alphaUcPeriod"/>
            </a:pPr>
            <a:r>
              <a:rPr lang="en-US" dirty="0" smtClean="0">
                <a:solidFill>
                  <a:srgbClr val="FF0000"/>
                </a:solidFill>
              </a:rPr>
              <a:t>More people use Facebook than any other social media.</a:t>
            </a:r>
          </a:p>
          <a:p>
            <a:pPr marL="342900" indent="-342900">
              <a:buAutoNum type="alphaUcPeriod"/>
            </a:pPr>
            <a:r>
              <a:rPr lang="en-US" dirty="0" smtClean="0">
                <a:solidFill>
                  <a:srgbClr val="0070C0"/>
                </a:solidFill>
              </a:rPr>
              <a:t>Facebook has monopoly over other social media sites.</a:t>
            </a:r>
          </a:p>
          <a:p>
            <a:pPr marL="342900" indent="-342900">
              <a:buAutoNum type="alphaUcPeriod"/>
            </a:pPr>
            <a:r>
              <a:rPr lang="en-US" dirty="0" smtClean="0">
                <a:solidFill>
                  <a:srgbClr val="0070C0"/>
                </a:solidFill>
              </a:rPr>
              <a:t>Facebook distributes the most news sites online.</a:t>
            </a:r>
          </a:p>
        </p:txBody>
      </p:sp>
    </p:spTree>
    <p:extLst>
      <p:ext uri="{BB962C8B-B14F-4D97-AF65-F5344CB8AC3E}">
        <p14:creationId xmlns:p14="http://schemas.microsoft.com/office/powerpoint/2010/main" val="241296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469952"/>
            <a:ext cx="9336506" cy="1754326"/>
          </a:xfrm>
          <a:prstGeom prst="rect">
            <a:avLst/>
          </a:prstGeom>
          <a:noFill/>
        </p:spPr>
        <p:txBody>
          <a:bodyPr wrap="square" rtlCol="0">
            <a:spAutoFit/>
          </a:bodyPr>
          <a:lstStyle/>
          <a:p>
            <a:pPr>
              <a:lnSpc>
                <a:spcPct val="150000"/>
              </a:lnSpc>
            </a:pPr>
            <a:r>
              <a:rPr lang="en-US" dirty="0" smtClean="0"/>
              <a:t>	When </a:t>
            </a:r>
            <a:r>
              <a:rPr lang="en-US" dirty="0"/>
              <a:t>you take into account both the share of Americans who use it and the proportion of users who get news on the site, Facebook is the obvious news powerhouse among the social media sites. Roughly two-thirds (64%) of U.S. adults use the site. Half of those users get news there. This amounts to 30% of the general population.	</a:t>
            </a:r>
          </a:p>
        </p:txBody>
      </p:sp>
      <p:sp>
        <p:nvSpPr>
          <p:cNvPr id="10" name="TextBox 9"/>
          <p:cNvSpPr txBox="1"/>
          <p:nvPr/>
        </p:nvSpPr>
        <p:spPr>
          <a:xfrm>
            <a:off x="1652864" y="509187"/>
            <a:ext cx="8951494" cy="584775"/>
          </a:xfrm>
          <a:prstGeom prst="rect">
            <a:avLst/>
          </a:prstGeom>
          <a:noFill/>
        </p:spPr>
        <p:txBody>
          <a:bodyPr wrap="square" rtlCol="0">
            <a:spAutoFit/>
          </a:bodyPr>
          <a:lstStyle/>
          <a:p>
            <a:pPr algn="ctr"/>
            <a:r>
              <a:rPr lang="en-US" sz="3200" dirty="0" smtClean="0"/>
              <a:t>What is the main idea of this article?</a:t>
            </a:r>
            <a:endParaRPr lang="en-US" sz="3200" dirty="0"/>
          </a:p>
        </p:txBody>
      </p:sp>
      <p:sp>
        <p:nvSpPr>
          <p:cNvPr id="11" name="TextBox 10"/>
          <p:cNvSpPr txBox="1"/>
          <p:nvPr/>
        </p:nvSpPr>
        <p:spPr>
          <a:xfrm>
            <a:off x="1741724" y="3471894"/>
            <a:ext cx="6785810" cy="923330"/>
          </a:xfrm>
          <a:prstGeom prst="rect">
            <a:avLst/>
          </a:prstGeom>
          <a:noFill/>
        </p:spPr>
        <p:txBody>
          <a:bodyPr wrap="square" rtlCol="0">
            <a:spAutoFit/>
          </a:bodyPr>
          <a:lstStyle/>
          <a:p>
            <a:pPr marL="342900" indent="-342900">
              <a:buAutoNum type="alphaUcPeriod"/>
            </a:pPr>
            <a:r>
              <a:rPr lang="en-US" dirty="0" smtClean="0">
                <a:solidFill>
                  <a:srgbClr val="0070C0"/>
                </a:solidFill>
              </a:rPr>
              <a:t>Americans really like to use social media as news source.</a:t>
            </a:r>
          </a:p>
          <a:p>
            <a:pPr marL="342900" indent="-342900">
              <a:buAutoNum type="alphaUcPeriod"/>
            </a:pPr>
            <a:r>
              <a:rPr lang="en-US" dirty="0" smtClean="0">
                <a:solidFill>
                  <a:srgbClr val="0070C0"/>
                </a:solidFill>
              </a:rPr>
              <a:t>Social media is ultimately detrimental to news source.</a:t>
            </a:r>
          </a:p>
          <a:p>
            <a:pPr marL="342900" indent="-342900">
              <a:buAutoNum type="alphaUcPeriod"/>
            </a:pPr>
            <a:r>
              <a:rPr lang="en-US" dirty="0" smtClean="0">
                <a:solidFill>
                  <a:srgbClr val="FF0000"/>
                </a:solidFill>
              </a:rPr>
              <a:t>Various social media sites are reshaping how news are distributed.</a:t>
            </a:r>
          </a:p>
        </p:txBody>
      </p:sp>
    </p:spTree>
    <p:extLst>
      <p:ext uri="{BB962C8B-B14F-4D97-AF65-F5344CB8AC3E}">
        <p14:creationId xmlns:p14="http://schemas.microsoft.com/office/powerpoint/2010/main" val="27371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704901"/>
            <a:ext cx="9336506" cy="2169825"/>
          </a:xfrm>
          <a:prstGeom prst="rect">
            <a:avLst/>
          </a:prstGeom>
          <a:noFill/>
        </p:spPr>
        <p:txBody>
          <a:bodyPr wrap="square" rtlCol="0">
            <a:spAutoFit/>
          </a:bodyPr>
          <a:lstStyle/>
          <a:p>
            <a:pPr>
              <a:lnSpc>
                <a:spcPct val="150000"/>
              </a:lnSpc>
            </a:pPr>
            <a:r>
              <a:rPr lang="en-US" dirty="0" smtClean="0"/>
              <a:t>	YouTube </a:t>
            </a:r>
            <a:r>
              <a:rPr lang="en-US" dirty="0"/>
              <a:t>is the next biggest social news pathway. About half of Americans use the site. A fifth of them get news there. </a:t>
            </a:r>
            <a:r>
              <a:rPr lang="en-US" u="sng" dirty="0"/>
              <a:t>This translates to 10% of the adult population and puts the site on par with Twitter.</a:t>
            </a:r>
            <a:r>
              <a:rPr lang="en-US" dirty="0"/>
              <a:t> Twitter reaches 16% of Americans. Half of those users say they get news there. Although only 3% of the U.S. population use </a:t>
            </a:r>
            <a:r>
              <a:rPr lang="en-US" dirty="0" err="1"/>
              <a:t>reddit</a:t>
            </a:r>
            <a:r>
              <a:rPr lang="en-US" dirty="0"/>
              <a:t>, 62% of those 3% have gotten news from that site.</a:t>
            </a:r>
          </a:p>
        </p:txBody>
      </p:sp>
      <p:sp>
        <p:nvSpPr>
          <p:cNvPr id="10" name="TextBox 9"/>
          <p:cNvSpPr txBox="1"/>
          <p:nvPr/>
        </p:nvSpPr>
        <p:spPr>
          <a:xfrm>
            <a:off x="1652864" y="509187"/>
            <a:ext cx="8951494" cy="1077218"/>
          </a:xfrm>
          <a:prstGeom prst="rect">
            <a:avLst/>
          </a:prstGeom>
          <a:noFill/>
        </p:spPr>
        <p:txBody>
          <a:bodyPr wrap="square" rtlCol="0">
            <a:spAutoFit/>
          </a:bodyPr>
          <a:lstStyle/>
          <a:p>
            <a:pPr algn="ctr"/>
            <a:r>
              <a:rPr lang="en-US" sz="3200" dirty="0" smtClean="0"/>
              <a:t>Why is the highlighted sentence an important supporting information?</a:t>
            </a:r>
            <a:endParaRPr lang="en-US" sz="3200" dirty="0"/>
          </a:p>
        </p:txBody>
      </p:sp>
      <p:sp>
        <p:nvSpPr>
          <p:cNvPr id="11" name="TextBox 10"/>
          <p:cNvSpPr txBox="1"/>
          <p:nvPr/>
        </p:nvSpPr>
        <p:spPr>
          <a:xfrm>
            <a:off x="1741724" y="3933559"/>
            <a:ext cx="6785810" cy="923330"/>
          </a:xfrm>
          <a:prstGeom prst="rect">
            <a:avLst/>
          </a:prstGeom>
          <a:noFill/>
        </p:spPr>
        <p:txBody>
          <a:bodyPr wrap="square" rtlCol="0">
            <a:spAutoFit/>
          </a:bodyPr>
          <a:lstStyle/>
          <a:p>
            <a:pPr marL="342900" indent="-342900">
              <a:buFontTx/>
              <a:buAutoNum type="alphaUcPeriod"/>
            </a:pPr>
            <a:r>
              <a:rPr lang="en-US" dirty="0">
                <a:solidFill>
                  <a:srgbClr val="FF0000"/>
                </a:solidFill>
              </a:rPr>
              <a:t>It shows the statistics </a:t>
            </a:r>
            <a:r>
              <a:rPr lang="en-US" dirty="0" smtClean="0">
                <a:solidFill>
                  <a:srgbClr val="FF0000"/>
                </a:solidFill>
              </a:rPr>
              <a:t>of </a:t>
            </a:r>
            <a:r>
              <a:rPr lang="en-US" dirty="0">
                <a:solidFill>
                  <a:srgbClr val="FF0000"/>
                </a:solidFill>
              </a:rPr>
              <a:t>popular social media news-getting </a:t>
            </a:r>
            <a:r>
              <a:rPr lang="en-US" dirty="0" smtClean="0">
                <a:solidFill>
                  <a:srgbClr val="FF0000"/>
                </a:solidFill>
              </a:rPr>
              <a:t>sites.</a:t>
            </a:r>
          </a:p>
          <a:p>
            <a:pPr marL="342900" indent="-342900">
              <a:buAutoNum type="alphaUcPeriod"/>
            </a:pPr>
            <a:r>
              <a:rPr lang="en-US" dirty="0" smtClean="0">
                <a:solidFill>
                  <a:srgbClr val="0070C0"/>
                </a:solidFill>
              </a:rPr>
              <a:t>It gives information regarding social American adults.</a:t>
            </a:r>
          </a:p>
          <a:p>
            <a:pPr marL="342900" indent="-342900">
              <a:buAutoNum type="alphaUcPeriod"/>
            </a:pPr>
            <a:r>
              <a:rPr lang="en-US" dirty="0" smtClean="0">
                <a:solidFill>
                  <a:srgbClr val="0070C0"/>
                </a:solidFill>
              </a:rPr>
              <a:t>It emphasized that YouTube is the best news-getting site.</a:t>
            </a:r>
          </a:p>
        </p:txBody>
      </p:sp>
    </p:spTree>
    <p:extLst>
      <p:ext uri="{BB962C8B-B14F-4D97-AF65-F5344CB8AC3E}">
        <p14:creationId xmlns:p14="http://schemas.microsoft.com/office/powerpoint/2010/main" val="233577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585323"/>
          </a:xfrm>
          <a:prstGeom prst="rect">
            <a:avLst/>
          </a:prstGeom>
          <a:noFill/>
        </p:spPr>
        <p:txBody>
          <a:bodyPr wrap="square" rtlCol="0">
            <a:spAutoFit/>
          </a:bodyPr>
          <a:lstStyle/>
          <a:p>
            <a:pPr>
              <a:lnSpc>
                <a:spcPct val="150000"/>
              </a:lnSpc>
            </a:pPr>
            <a:r>
              <a:rPr lang="en-US" dirty="0" smtClean="0"/>
              <a:t>	</a:t>
            </a:r>
            <a:r>
              <a:rPr lang="en-US" dirty="0" smtClean="0">
                <a:solidFill>
                  <a:srgbClr val="FF0000"/>
                </a:solidFill>
              </a:rPr>
              <a:t>Half </a:t>
            </a:r>
            <a:r>
              <a:rPr lang="en-US" dirty="0">
                <a:solidFill>
                  <a:srgbClr val="FF0000"/>
                </a:solidFill>
              </a:rPr>
              <a:t>of social network site users have shared news stories, images or </a:t>
            </a:r>
            <a:r>
              <a:rPr lang="en-US" dirty="0" smtClean="0">
                <a:solidFill>
                  <a:srgbClr val="FF0000"/>
                </a:solidFill>
              </a:rPr>
              <a:t>videos. </a:t>
            </a:r>
            <a:r>
              <a:rPr lang="en-US" dirty="0"/>
              <a:t>Nearly as many (46%) have discussed a news issue or event. In addition to sharing news on social media, a small number are also covering the news themselves. They do that by posting photos or videos of news events. </a:t>
            </a:r>
            <a:r>
              <a:rPr lang="en-US" u="sng" dirty="0">
                <a:solidFill>
                  <a:srgbClr val="FF0000"/>
                </a:solidFill>
              </a:rPr>
              <a:t>Pew Research found that in 2014, 14% of social media users posted their own photos of news events to a social networking site.</a:t>
            </a:r>
            <a:r>
              <a:rPr lang="en-US" dirty="0">
                <a:solidFill>
                  <a:srgbClr val="FF0000"/>
                </a:solidFill>
              </a:rPr>
              <a:t> </a:t>
            </a:r>
            <a:r>
              <a:rPr lang="en-US" dirty="0"/>
              <a:t>While 12% of them had posted videos. </a:t>
            </a:r>
            <a:r>
              <a:rPr lang="en-US" dirty="0">
                <a:solidFill>
                  <a:srgbClr val="FF0000"/>
                </a:solidFill>
              </a:rPr>
              <a:t>This practice has played a role in a number of recent breaking news events</a:t>
            </a:r>
            <a:r>
              <a:rPr lang="en-US" dirty="0"/>
              <a:t>; including the riots in Ferguson, MO.</a:t>
            </a:r>
          </a:p>
        </p:txBody>
      </p:sp>
      <p:sp>
        <p:nvSpPr>
          <p:cNvPr id="11" name="TextBox 10"/>
          <p:cNvSpPr txBox="1"/>
          <p:nvPr/>
        </p:nvSpPr>
        <p:spPr>
          <a:xfrm>
            <a:off x="1713021" y="376448"/>
            <a:ext cx="9769642" cy="523220"/>
          </a:xfrm>
          <a:prstGeom prst="rect">
            <a:avLst/>
          </a:prstGeom>
          <a:noFill/>
        </p:spPr>
        <p:txBody>
          <a:bodyPr wrap="square" rtlCol="0">
            <a:spAutoFit/>
          </a:bodyPr>
          <a:lstStyle/>
          <a:p>
            <a:pPr algn="ctr"/>
            <a:r>
              <a:rPr lang="en-US" sz="2800" dirty="0"/>
              <a:t>How does this information support the main idea?</a:t>
            </a:r>
            <a:endParaRPr lang="en-US" dirty="0"/>
          </a:p>
        </p:txBody>
      </p:sp>
      <p:sp>
        <p:nvSpPr>
          <p:cNvPr id="5" name="TextBox 4"/>
          <p:cNvSpPr txBox="1"/>
          <p:nvPr/>
        </p:nvSpPr>
        <p:spPr>
          <a:xfrm>
            <a:off x="2253169" y="4308803"/>
            <a:ext cx="6785810" cy="1754326"/>
          </a:xfrm>
          <a:prstGeom prst="rect">
            <a:avLst/>
          </a:prstGeom>
          <a:noFill/>
        </p:spPr>
        <p:txBody>
          <a:bodyPr wrap="square" rtlCol="0">
            <a:spAutoFit/>
          </a:bodyPr>
          <a:lstStyle/>
          <a:p>
            <a:pPr marL="342900" indent="-342900">
              <a:buAutoNum type="alphaUcPeriod"/>
            </a:pPr>
            <a:r>
              <a:rPr lang="en-US" dirty="0" smtClean="0">
                <a:solidFill>
                  <a:srgbClr val="0070C0"/>
                </a:solidFill>
              </a:rPr>
              <a:t>Pew Research is used to directly input news into social media, which shapes which news are getting out to the public.</a:t>
            </a:r>
          </a:p>
          <a:p>
            <a:pPr marL="342900" indent="-342900">
              <a:buAutoNum type="alphaUcPeriod"/>
            </a:pPr>
            <a:r>
              <a:rPr lang="en-US" dirty="0" smtClean="0">
                <a:solidFill>
                  <a:srgbClr val="FF0000"/>
                </a:solidFill>
              </a:rPr>
              <a:t>Social media users actively share news with each other, which shapes which news are being distributed. </a:t>
            </a:r>
          </a:p>
          <a:p>
            <a:pPr marL="342900" indent="-342900">
              <a:buAutoNum type="alphaUcPeriod"/>
            </a:pPr>
            <a:r>
              <a:rPr lang="en-US" dirty="0" smtClean="0">
                <a:solidFill>
                  <a:srgbClr val="0070C0"/>
                </a:solidFill>
              </a:rPr>
              <a:t>Posting photo on social site gets inputted into news site, which changes the news information.</a:t>
            </a:r>
          </a:p>
        </p:txBody>
      </p:sp>
    </p:spTree>
    <p:extLst>
      <p:ext uri="{BB962C8B-B14F-4D97-AF65-F5344CB8AC3E}">
        <p14:creationId xmlns:p14="http://schemas.microsoft.com/office/powerpoint/2010/main" val="89680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169825"/>
          </a:xfrm>
          <a:prstGeom prst="rect">
            <a:avLst/>
          </a:prstGeom>
          <a:noFill/>
        </p:spPr>
        <p:txBody>
          <a:bodyPr wrap="square" rtlCol="0">
            <a:spAutoFit/>
          </a:bodyPr>
          <a:lstStyle/>
          <a:p>
            <a:pPr>
              <a:lnSpc>
                <a:spcPct val="150000"/>
              </a:lnSpc>
            </a:pPr>
            <a:r>
              <a:rPr lang="en-US" dirty="0" smtClean="0"/>
              <a:t>	Facebook </a:t>
            </a:r>
            <a:r>
              <a:rPr lang="en-US" dirty="0"/>
              <a:t>is an important source of website referrals for many news outlets. </a:t>
            </a:r>
            <a:r>
              <a:rPr lang="en-US" dirty="0">
                <a:solidFill>
                  <a:srgbClr val="FF0000"/>
                </a:solidFill>
              </a:rPr>
              <a:t>But the users who go to news via Facebook spend far less time and read fewer pages than those who go to news sources directly. </a:t>
            </a:r>
            <a:r>
              <a:rPr lang="en-US" dirty="0"/>
              <a:t>The same is true of users who receive news by search. Our analysis found visitors who go to a news media website directly spend roughly three times as long as those who reached there through search or through Facebook. </a:t>
            </a:r>
          </a:p>
        </p:txBody>
      </p:sp>
      <p:sp>
        <p:nvSpPr>
          <p:cNvPr id="5" name="TextBox 4"/>
          <p:cNvSpPr txBox="1"/>
          <p:nvPr/>
        </p:nvSpPr>
        <p:spPr>
          <a:xfrm>
            <a:off x="1786508" y="3960090"/>
            <a:ext cx="8578516" cy="1754326"/>
          </a:xfrm>
          <a:prstGeom prst="rect">
            <a:avLst/>
          </a:prstGeom>
          <a:noFill/>
        </p:spPr>
        <p:txBody>
          <a:bodyPr wrap="square" rtlCol="0">
            <a:spAutoFit/>
          </a:bodyPr>
          <a:lstStyle/>
          <a:p>
            <a:pPr marL="342900" indent="-342900">
              <a:buAutoNum type="alphaUcPeriod"/>
            </a:pPr>
            <a:r>
              <a:rPr lang="en-US" dirty="0" smtClean="0">
                <a:solidFill>
                  <a:srgbClr val="0070C0"/>
                </a:solidFill>
              </a:rPr>
              <a:t>Facebook users spreads news quickly through their </a:t>
            </a:r>
            <a:r>
              <a:rPr lang="en-US" dirty="0">
                <a:solidFill>
                  <a:srgbClr val="0070C0"/>
                </a:solidFill>
              </a:rPr>
              <a:t>own site by sharing news with their </a:t>
            </a:r>
            <a:r>
              <a:rPr lang="en-US" dirty="0" smtClean="0">
                <a:solidFill>
                  <a:srgbClr val="0070C0"/>
                </a:solidFill>
              </a:rPr>
              <a:t>Facebook friends. </a:t>
            </a:r>
          </a:p>
          <a:p>
            <a:pPr marL="342900" indent="-342900">
              <a:buAutoNum type="alphaUcPeriod"/>
            </a:pPr>
            <a:r>
              <a:rPr lang="en-US" dirty="0" smtClean="0">
                <a:solidFill>
                  <a:srgbClr val="0070C0"/>
                </a:solidFill>
              </a:rPr>
              <a:t>Facebook users can decide for themselves which news are trustworthy by posting news on </a:t>
            </a:r>
            <a:r>
              <a:rPr lang="en-US" dirty="0">
                <a:solidFill>
                  <a:srgbClr val="0070C0"/>
                </a:solidFill>
              </a:rPr>
              <a:t>F</a:t>
            </a:r>
            <a:r>
              <a:rPr lang="en-US" dirty="0" smtClean="0">
                <a:solidFill>
                  <a:srgbClr val="0070C0"/>
                </a:solidFill>
              </a:rPr>
              <a:t>acebook.</a:t>
            </a:r>
          </a:p>
          <a:p>
            <a:pPr marL="342900" indent="-342900">
              <a:buAutoNum type="alphaUcPeriod"/>
            </a:pPr>
            <a:r>
              <a:rPr lang="en-US" dirty="0" smtClean="0">
                <a:solidFill>
                  <a:srgbClr val="FF0000"/>
                </a:solidFill>
              </a:rPr>
              <a:t>Facebook users who use Facebook as news outlet do not spend enough time on reading the news as they should.</a:t>
            </a:r>
          </a:p>
        </p:txBody>
      </p:sp>
      <p:sp>
        <p:nvSpPr>
          <p:cNvPr id="13" name="TextBox 12"/>
          <p:cNvSpPr txBox="1"/>
          <p:nvPr/>
        </p:nvSpPr>
        <p:spPr>
          <a:xfrm>
            <a:off x="2541194" y="380047"/>
            <a:ext cx="7842057" cy="954107"/>
          </a:xfrm>
          <a:prstGeom prst="rect">
            <a:avLst/>
          </a:prstGeom>
          <a:noFill/>
        </p:spPr>
        <p:txBody>
          <a:bodyPr wrap="square" rtlCol="0">
            <a:spAutoFit/>
          </a:bodyPr>
          <a:lstStyle/>
          <a:p>
            <a:pPr algn="ctr"/>
            <a:r>
              <a:rPr lang="en-CA" sz="2800" dirty="0"/>
              <a:t>What is </a:t>
            </a:r>
            <a:r>
              <a:rPr lang="en-CA" sz="2800" dirty="0" smtClean="0"/>
              <a:t>the main idea here regarding the social media site Facebook?</a:t>
            </a:r>
            <a:endParaRPr lang="en-US" dirty="0"/>
          </a:p>
        </p:txBody>
      </p:sp>
    </p:spTree>
    <p:extLst>
      <p:ext uri="{BB962C8B-B14F-4D97-AF65-F5344CB8AC3E}">
        <p14:creationId xmlns:p14="http://schemas.microsoft.com/office/powerpoint/2010/main" val="411725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1754326"/>
          </a:xfrm>
          <a:prstGeom prst="rect">
            <a:avLst/>
          </a:prstGeom>
          <a:noFill/>
        </p:spPr>
        <p:txBody>
          <a:bodyPr wrap="square" rtlCol="0">
            <a:spAutoFit/>
          </a:bodyPr>
          <a:lstStyle/>
          <a:p>
            <a:pPr>
              <a:lnSpc>
                <a:spcPct val="150000"/>
              </a:lnSpc>
            </a:pPr>
            <a:r>
              <a:rPr lang="en-US" dirty="0" smtClean="0"/>
              <a:t>The </a:t>
            </a:r>
            <a:r>
              <a:rPr lang="en-US" dirty="0"/>
              <a:t>visitors who go to news website directly view roughly five times as many pages per month. This higher level of engagement from direct visitors is true whether a site’s traffic is driven by search or social sharing. </a:t>
            </a:r>
            <a:r>
              <a:rPr lang="en-US" u="sng" dirty="0"/>
              <a:t>And it has big implications for news organizations who are experimenting with digital subscriptions while attempting to build a loyal audience.</a:t>
            </a:r>
          </a:p>
        </p:txBody>
      </p:sp>
      <p:sp>
        <p:nvSpPr>
          <p:cNvPr id="5" name="TextBox 4"/>
          <p:cNvSpPr txBox="1"/>
          <p:nvPr/>
        </p:nvSpPr>
        <p:spPr>
          <a:xfrm>
            <a:off x="1804735" y="3848399"/>
            <a:ext cx="8578516" cy="923330"/>
          </a:xfrm>
          <a:prstGeom prst="rect">
            <a:avLst/>
          </a:prstGeom>
          <a:noFill/>
        </p:spPr>
        <p:txBody>
          <a:bodyPr wrap="square" rtlCol="0">
            <a:spAutoFit/>
          </a:bodyPr>
          <a:lstStyle/>
          <a:p>
            <a:pPr marL="342900" indent="-342900">
              <a:buAutoNum type="alphaUcPeriod"/>
            </a:pPr>
            <a:r>
              <a:rPr lang="en-US" dirty="0" smtClean="0">
                <a:solidFill>
                  <a:srgbClr val="0070C0"/>
                </a:solidFill>
              </a:rPr>
              <a:t>News organizations must cover more </a:t>
            </a:r>
            <a:r>
              <a:rPr lang="en-US" dirty="0" err="1" smtClean="0">
                <a:solidFill>
                  <a:srgbClr val="0070C0"/>
                </a:solidFill>
              </a:rPr>
              <a:t>facebook</a:t>
            </a:r>
            <a:r>
              <a:rPr lang="en-US" dirty="0" smtClean="0">
                <a:solidFill>
                  <a:srgbClr val="0070C0"/>
                </a:solidFill>
              </a:rPr>
              <a:t> news</a:t>
            </a:r>
          </a:p>
          <a:p>
            <a:pPr marL="342900" indent="-342900">
              <a:buAutoNum type="alphaUcPeriod"/>
            </a:pPr>
            <a:r>
              <a:rPr lang="en-US" dirty="0" smtClean="0">
                <a:solidFill>
                  <a:srgbClr val="FF0000"/>
                </a:solidFill>
              </a:rPr>
              <a:t>News organizations should make digital news more easy to access. </a:t>
            </a:r>
          </a:p>
          <a:p>
            <a:pPr marL="342900" indent="-342900">
              <a:buAutoNum type="alphaUcPeriod"/>
            </a:pPr>
            <a:r>
              <a:rPr lang="en-US" dirty="0" smtClean="0">
                <a:solidFill>
                  <a:srgbClr val="0070C0"/>
                </a:solidFill>
              </a:rPr>
              <a:t>News organizations will eventually have more loyal audience.</a:t>
            </a:r>
          </a:p>
        </p:txBody>
      </p:sp>
      <p:sp>
        <p:nvSpPr>
          <p:cNvPr id="13" name="TextBox 12"/>
          <p:cNvSpPr txBox="1"/>
          <p:nvPr/>
        </p:nvSpPr>
        <p:spPr>
          <a:xfrm>
            <a:off x="2541194" y="380047"/>
            <a:ext cx="7842057" cy="523220"/>
          </a:xfrm>
          <a:prstGeom prst="rect">
            <a:avLst/>
          </a:prstGeom>
          <a:noFill/>
        </p:spPr>
        <p:txBody>
          <a:bodyPr wrap="square" rtlCol="0">
            <a:spAutoFit/>
          </a:bodyPr>
          <a:lstStyle/>
          <a:p>
            <a:pPr algn="ctr"/>
            <a:r>
              <a:rPr lang="en-CA" sz="2800" dirty="0"/>
              <a:t>What </a:t>
            </a:r>
            <a:r>
              <a:rPr lang="en-CA" sz="2800" dirty="0" smtClean="0"/>
              <a:t>is one implication for the news organizations? </a:t>
            </a:r>
            <a:endParaRPr lang="en-US" dirty="0"/>
          </a:p>
        </p:txBody>
      </p:sp>
    </p:spTree>
    <p:extLst>
      <p:ext uri="{BB962C8B-B14F-4D97-AF65-F5344CB8AC3E}">
        <p14:creationId xmlns:p14="http://schemas.microsoft.com/office/powerpoint/2010/main" val="132211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5" name="Rectangle 4"/>
          <p:cNvSpPr/>
          <p:nvPr/>
        </p:nvSpPr>
        <p:spPr>
          <a:xfrm>
            <a:off x="1341775" y="1449337"/>
            <a:ext cx="9188660" cy="1685077"/>
          </a:xfrm>
          <a:prstGeom prst="rect">
            <a:avLst/>
          </a:prstGeom>
        </p:spPr>
        <p:txBody>
          <a:bodyPr wrap="square">
            <a:spAutoFit/>
          </a:bodyPr>
          <a:lstStyle/>
          <a:p>
            <a:pPr>
              <a:lnSpc>
                <a:spcPct val="115000"/>
              </a:lnSpc>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	Our </a:t>
            </a:r>
            <a:r>
              <a:rPr lang="en-US" dirty="0">
                <a:latin typeface="Calibri" panose="020F0502020204030204" pitchFamily="34" charset="0"/>
                <a:ea typeface="Calibri" panose="020F0502020204030204" pitchFamily="34" charset="0"/>
                <a:cs typeface="Times New Roman" panose="02020603050405020304" pitchFamily="18" charset="0"/>
              </a:rPr>
              <a:t>study of news consumption on Facebook found Facebook users are experiencing a relatively diverse group of news stories on Facebook.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Roughly half of Facebook users regularly see six different topic areas. The most common news people see is entertainment news. This is unlike Twitter, which is primarily for distributing information as news breaks out.</a:t>
            </a:r>
            <a:r>
              <a:rPr lang="en-US" dirty="0">
                <a:latin typeface="Calibri" panose="020F0502020204030204" pitchFamily="34" charset="0"/>
                <a:ea typeface="Calibri" panose="020F0502020204030204" pitchFamily="34" charset="0"/>
                <a:cs typeface="Times New Roman" panose="02020603050405020304" pitchFamily="18" charset="0"/>
              </a:rPr>
              <a:t> Facebook is not yet a place where many turn to if they want to learn about breaking news.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215190" y="299397"/>
            <a:ext cx="9769642" cy="800219"/>
          </a:xfrm>
          <a:prstGeom prst="rect">
            <a:avLst/>
          </a:prstGeom>
          <a:noFill/>
        </p:spPr>
        <p:txBody>
          <a:bodyPr wrap="square" rtlCol="0">
            <a:spAutoFit/>
          </a:bodyPr>
          <a:lstStyle/>
          <a:p>
            <a:pPr algn="ctr"/>
            <a:r>
              <a:rPr lang="en-CA" sz="2800" dirty="0"/>
              <a:t>How </a:t>
            </a:r>
            <a:r>
              <a:rPr lang="en-CA" sz="2800" dirty="0" smtClean="0"/>
              <a:t>does Facebook compare to Twitter?</a:t>
            </a:r>
            <a:endParaRPr lang="en-US" sz="2800" dirty="0"/>
          </a:p>
          <a:p>
            <a:endParaRPr lang="en-US" dirty="0"/>
          </a:p>
        </p:txBody>
      </p:sp>
      <p:sp>
        <p:nvSpPr>
          <p:cNvPr id="7" name="TextBox 6"/>
          <p:cNvSpPr txBox="1"/>
          <p:nvPr/>
        </p:nvSpPr>
        <p:spPr>
          <a:xfrm>
            <a:off x="2332749" y="3826957"/>
            <a:ext cx="7206712" cy="1754326"/>
          </a:xfrm>
          <a:prstGeom prst="rect">
            <a:avLst/>
          </a:prstGeom>
          <a:noFill/>
        </p:spPr>
        <p:txBody>
          <a:bodyPr wrap="square" rtlCol="0">
            <a:spAutoFit/>
          </a:bodyPr>
          <a:lstStyle/>
          <a:p>
            <a:pPr marL="342900" indent="-342900">
              <a:buFontTx/>
              <a:buAutoNum type="alphaUcPeriod"/>
            </a:pPr>
            <a:r>
              <a:rPr lang="en-US" dirty="0">
                <a:solidFill>
                  <a:srgbClr val="FF0000"/>
                </a:solidFill>
              </a:rPr>
              <a:t>Facebook has more diverse news topic, and is mostly for entertainment, whereas twitter is pretty much used for breaking news events</a:t>
            </a:r>
            <a:r>
              <a:rPr lang="en-US" dirty="0" smtClean="0">
                <a:solidFill>
                  <a:srgbClr val="FF0000"/>
                </a:solidFill>
              </a:rPr>
              <a:t>.</a:t>
            </a:r>
            <a:endParaRPr lang="en-US" dirty="0" smtClean="0">
              <a:solidFill>
                <a:srgbClr val="0070C0"/>
              </a:solidFill>
            </a:endParaRPr>
          </a:p>
          <a:p>
            <a:pPr marL="342900" indent="-342900">
              <a:buAutoNum type="alphaUcPeriod"/>
            </a:pPr>
            <a:r>
              <a:rPr lang="en-US" dirty="0" smtClean="0">
                <a:solidFill>
                  <a:srgbClr val="0070C0"/>
                </a:solidFill>
              </a:rPr>
              <a:t>Facebook news tend to be more specific and trustworthy, whereas twitter news are too brief to take at word value.</a:t>
            </a:r>
          </a:p>
          <a:p>
            <a:pPr marL="342900" indent="-342900">
              <a:buAutoNum type="alphaUcPeriod"/>
            </a:pPr>
            <a:r>
              <a:rPr lang="en-US" dirty="0" smtClean="0">
                <a:solidFill>
                  <a:srgbClr val="0070C0"/>
                </a:solidFill>
              </a:rPr>
              <a:t>Facebook is not a site that is devoted to information gathering, whereas twitter gathers information quickly.</a:t>
            </a:r>
          </a:p>
        </p:txBody>
      </p:sp>
    </p:spTree>
    <p:extLst>
      <p:ext uri="{BB962C8B-B14F-4D97-AF65-F5344CB8AC3E}">
        <p14:creationId xmlns:p14="http://schemas.microsoft.com/office/powerpoint/2010/main" val="3678867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10631</TotalTime>
  <Words>616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How social media is reshaping news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Memphis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sfeng</dc:creator>
  <cp:lastModifiedBy>Parya Zareie</cp:lastModifiedBy>
  <cp:revision>71</cp:revision>
  <dcterms:created xsi:type="dcterms:W3CDTF">2014-08-13T01:57:26Z</dcterms:created>
  <dcterms:modified xsi:type="dcterms:W3CDTF">2015-01-16T04:56:02Z</dcterms:modified>
</cp:coreProperties>
</file>