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81" r:id="rId5"/>
    <p:sldId id="284" r:id="rId6"/>
    <p:sldId id="282" r:id="rId7"/>
    <p:sldId id="277" r:id="rId8"/>
    <p:sldId id="280" r:id="rId9"/>
    <p:sldId id="262" r:id="rId10"/>
    <p:sldId id="269" r:id="rId11"/>
    <p:sldId id="278" r:id="rId12"/>
    <p:sldId id="275" r:id="rId13"/>
    <p:sldId id="273" r:id="rId14"/>
    <p:sldId id="286"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Original Text" id="{53F6F44C-257A-4062-9E09-3418D11F3921}">
          <p14:sldIdLst>
            <p14:sldId id="258"/>
          </p14:sldIdLst>
        </p14:section>
        <p14:section name="L14Activity1-highlight" id="{FD82B6F0-3585-46EC-8537-ABD3E3A48116}">
          <p14:sldIdLst>
            <p14:sldId id="259"/>
          </p14:sldIdLst>
        </p14:section>
        <p14:section name="L14Activity2-drag" id="{037DBE0E-47FC-4444-97CC-947BF2EFA838}">
          <p14:sldIdLst>
            <p14:sldId id="260"/>
          </p14:sldIdLst>
        </p14:section>
        <p14:section name="L14Activity3-drag" id="{089834A8-E9B0-48B7-AAD1-95753CCACA5B}">
          <p14:sldIdLst>
            <p14:sldId id="281"/>
          </p14:sldIdLst>
        </p14:section>
        <p14:section name="L14Activity4-drag" id="{E28FD707-90C7-434C-BAD0-CC043005C4F0}">
          <p14:sldIdLst>
            <p14:sldId id="284"/>
          </p14:sldIdLst>
        </p14:section>
        <p14:section name="L14Activity5-drag" id="{B94EFD20-0049-4DD7-9690-08A00382D850}">
          <p14:sldIdLst>
            <p14:sldId id="282"/>
          </p14:sldIdLst>
        </p14:section>
        <p14:section name="L14Activity6-click event" id="{CB008735-601A-4D8F-B6B8-41058BD1F09D}">
          <p14:sldIdLst>
            <p14:sldId id="277"/>
          </p14:sldIdLst>
        </p14:section>
        <p14:section name="L14Activity7-button" id="{A4611B24-3761-430D-A759-6FDFAC200726}">
          <p14:sldIdLst>
            <p14:sldId id="280"/>
          </p14:sldIdLst>
        </p14:section>
        <p14:section name="L14Activity8-drag" id="{6673C444-8A81-46FB-A7B5-278A5AA3C9B1}">
          <p14:sldIdLst>
            <p14:sldId id="262"/>
          </p14:sldIdLst>
        </p14:section>
        <p14:section name="L14Activity9-drag" id="{B76D211E-8A66-42FA-A05C-B76536DDC167}">
          <p14:sldIdLst>
            <p14:sldId id="269"/>
          </p14:sldIdLst>
        </p14:section>
        <p14:section name="L14Activity10-Click character" id="{E22B9C79-BED6-4B0B-B8D1-3A442BA1ACD6}">
          <p14:sldIdLst>
            <p14:sldId id="278"/>
          </p14:sldIdLst>
        </p14:section>
        <p14:section name="L14Activity11-drag" id="{8195B07C-D165-4A8D-9FD3-BB01519429FF}">
          <p14:sldIdLst>
            <p14:sldId id="275"/>
          </p14:sldIdLst>
        </p14:section>
        <p14:section name="L14Activity12-button" id="{025DB402-15C2-4F44-A020-74FAB6187C96}">
          <p14:sldIdLst>
            <p14:sldId id="273"/>
          </p14:sldIdLst>
        </p14:section>
        <p14:section name="L14Activity13-button" id="{267C27CC-DD17-413E-B863-56D3DAD2887E}">
          <p14:sldIdLst>
            <p14:sldId id="286"/>
          </p14:sldIdLst>
        </p14:section>
        <p14:section name="L14Activity14-Button" id="{3CFA9F63-EC3D-4AA9-95A4-951DD37D18AA}">
          <p14:sldIdLst>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0000CC"/>
    <a:srgbClr val="F63526"/>
    <a:srgbClr val="FFFFCC"/>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48" autoAdjust="0"/>
    <p:restoredTop sz="67102" autoAdjust="0"/>
  </p:normalViewPr>
  <p:slideViewPr>
    <p:cSldViewPr>
      <p:cViewPr>
        <p:scale>
          <a:sx n="40" d="100"/>
          <a:sy n="40" d="100"/>
        </p:scale>
        <p:origin x="-136" y="-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5B447-D52C-4DCA-847C-1CD4A09D20C0}" type="datetimeFigureOut">
              <a:rPr lang="zh-CN" altLang="en-US" smtClean="0"/>
              <a:pPr/>
              <a:t>2013/12/11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F46846-9D4A-4BD5-961D-72F2064B861C}" type="slidenum">
              <a:rPr lang="zh-CN" altLang="en-US" smtClean="0"/>
              <a:pPr/>
              <a:t>‹#›</a:t>
            </a:fld>
            <a:endParaRPr lang="zh-CN" altLang="en-US"/>
          </a:p>
        </p:txBody>
      </p:sp>
    </p:spTree>
    <p:extLst>
      <p:ext uri="{BB962C8B-B14F-4D97-AF65-F5344CB8AC3E}">
        <p14:creationId xmlns:p14="http://schemas.microsoft.com/office/powerpoint/2010/main" xmlns="" val="184005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Q9:</a:t>
            </a:r>
            <a:r>
              <a:rPr lang="en-US" altLang="zh-CN" baseline="0" dirty="0" smtClean="0"/>
              <a:t> Is this a character description or an event?</a:t>
            </a:r>
          </a:p>
          <a:p>
            <a:r>
              <a:rPr lang="en-US" altLang="zh-CN" baseline="0" dirty="0" smtClean="0"/>
              <a:t>A: Event.</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10</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Q10 :</a:t>
            </a:r>
            <a:r>
              <a:rPr lang="en-US" altLang="zh-CN" baseline="0" dirty="0" smtClean="0"/>
              <a:t> Which of these two character descriptions connects to the following events? Please click the correct description.</a:t>
            </a:r>
          </a:p>
          <a:p>
            <a:pPr marL="0" indent="0">
              <a:buNone/>
            </a:pPr>
            <a:r>
              <a:rPr lang="en-US" altLang="zh-CN" sz="1200" dirty="0" smtClean="0">
                <a:solidFill>
                  <a:schemeClr val="accent6">
                    <a:lumMod val="75000"/>
                  </a:schemeClr>
                </a:solidFill>
              </a:rPr>
              <a:t>A: She was always aware of her surroundings when she walked down the street and cautious about every possible wolf that crossed her path.</a:t>
            </a:r>
            <a:endParaRPr lang="en-US" altLang="zh-CN" baseline="0" dirty="0" smtClean="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11</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Q11 :</a:t>
            </a:r>
            <a:r>
              <a:rPr lang="en-US" altLang="zh-CN" baseline="0" dirty="0" smtClean="0"/>
              <a:t> Is this sentence a character description or an event?</a:t>
            </a:r>
          </a:p>
          <a:p>
            <a:r>
              <a:rPr lang="en-US" altLang="zh-CN" baseline="0" dirty="0" smtClean="0"/>
              <a:t>A: Event.</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12</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Q12 :</a:t>
            </a:r>
            <a:r>
              <a:rPr lang="en-US" altLang="zh-CN" baseline="0" dirty="0" smtClean="0"/>
              <a:t> How does this event connect to the plot? </a:t>
            </a:r>
          </a:p>
          <a:p>
            <a:pPr marL="0" indent="0">
              <a:buNone/>
            </a:pPr>
            <a:r>
              <a:rPr lang="en-US" altLang="zh-CN" sz="1200" baseline="0" dirty="0" smtClean="0">
                <a:solidFill>
                  <a:srgbClr val="FF0066"/>
                </a:solidFill>
              </a:rPr>
              <a:t>Rose and they young man started dating.</a:t>
            </a:r>
          </a:p>
          <a:p>
            <a:pPr marL="0" indent="0">
              <a:buNone/>
            </a:pPr>
            <a:r>
              <a:rPr lang="en-US" altLang="zh-CN" sz="1200" baseline="0" dirty="0" smtClean="0">
                <a:solidFill>
                  <a:srgbClr val="FF0066"/>
                </a:solidFill>
              </a:rPr>
              <a:t>The young man was actually Agnes' grandson.</a:t>
            </a:r>
          </a:p>
          <a:p>
            <a:pPr marL="0" indent="0">
              <a:buNone/>
            </a:pPr>
            <a:r>
              <a:rPr lang="en-US" altLang="zh-CN" sz="1200" baseline="0" dirty="0" smtClean="0">
                <a:solidFill>
                  <a:srgbClr val="00B050"/>
                </a:solidFill>
              </a:rPr>
              <a:t>Rose was distracted and Agnes got away.</a:t>
            </a:r>
          </a:p>
          <a:p>
            <a:pPr marL="0" indent="0">
              <a:buNone/>
            </a:pPr>
            <a:r>
              <a:rPr lang="en-US" altLang="zh-CN" sz="1200" baseline="0" dirty="0" smtClean="0">
                <a:solidFill>
                  <a:srgbClr val="FF0066"/>
                </a:solidFill>
              </a:rPr>
              <a:t>Chatting to Agnes for too long meant Rose's lunch got cold.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66"/>
                </a:solidFill>
              </a:rPr>
              <a:t>(Correct: </a:t>
            </a:r>
            <a:r>
              <a:rPr lang="en-US" altLang="zh-CN" sz="1200" baseline="0" dirty="0" smtClean="0">
                <a:solidFill>
                  <a:srgbClr val="00B050"/>
                </a:solidFill>
              </a:rPr>
              <a:t>Rose was distracted and Agnes got away.</a:t>
            </a:r>
            <a:r>
              <a:rPr lang="en-US" altLang="zh-CN" sz="1200" baseline="0" dirty="0" smtClean="0">
                <a:solidFill>
                  <a:schemeClr val="tx1"/>
                </a:solidFill>
              </a:rPr>
              <a:t>)</a:t>
            </a:r>
            <a:endParaRPr lang="en-US" altLang="zh-CN" sz="1200" baseline="0" dirty="0" smtClean="0">
              <a:solidFill>
                <a:srgbClr val="00B050"/>
              </a:solidFill>
            </a:endParaRPr>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13</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Q13:</a:t>
            </a:r>
            <a:r>
              <a:rPr lang="en-US" altLang="zh-CN" baseline="0" dirty="0" smtClean="0"/>
              <a:t> </a:t>
            </a:r>
            <a:r>
              <a:rPr lang="en-US" altLang="zh-CN" dirty="0" smtClean="0"/>
              <a:t>How does Rose feel about the outcome</a:t>
            </a:r>
            <a:r>
              <a:rPr lang="en-US" altLang="zh-CN" baseline="0" dirty="0" smtClean="0"/>
              <a:t> of this event?</a:t>
            </a:r>
          </a:p>
          <a:p>
            <a:r>
              <a:rPr lang="en-US" altLang="zh-CN" baseline="0" dirty="0" smtClean="0"/>
              <a:t>Regretful</a:t>
            </a:r>
          </a:p>
          <a:p>
            <a:r>
              <a:rPr lang="en-US" altLang="zh-CN" baseline="0" dirty="0" smtClean="0"/>
              <a:t>Comfortable</a:t>
            </a:r>
          </a:p>
          <a:p>
            <a:r>
              <a:rPr lang="en-US" altLang="zh-CN" baseline="0" dirty="0" smtClean="0"/>
              <a:t>Delighted</a:t>
            </a:r>
          </a:p>
          <a:p>
            <a:r>
              <a:rPr lang="en-US" altLang="zh-CN" baseline="0" dirty="0" err="1" smtClean="0"/>
              <a:t>Hearbroken</a:t>
            </a:r>
            <a:endParaRPr lang="en-US" altLang="zh-CN" baseline="0" dirty="0" smtClean="0"/>
          </a:p>
          <a:p>
            <a:r>
              <a:rPr lang="en-US" altLang="zh-CN" baseline="0" dirty="0" smtClean="0"/>
              <a:t>(Correct: Regretful)</a:t>
            </a:r>
          </a:p>
          <a:p>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14</a:t>
            </a:fld>
            <a:endParaRPr lang="zh-CN" altLang="en-US"/>
          </a:p>
        </p:txBody>
      </p:sp>
    </p:spTree>
    <p:extLst>
      <p:ext uri="{BB962C8B-B14F-4D97-AF65-F5344CB8AC3E}">
        <p14:creationId xmlns:p14="http://schemas.microsoft.com/office/powerpoint/2010/main" xmlns="" val="287788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Q14:</a:t>
            </a:r>
            <a:r>
              <a:rPr lang="en-US" altLang="zh-CN" baseline="0" dirty="0" smtClean="0"/>
              <a:t> This passage portrays Agnes's character through her words and actions. What personality do you think Agnes has?</a:t>
            </a:r>
          </a:p>
          <a:p>
            <a:pPr marL="0" indent="0">
              <a:buNone/>
            </a:pPr>
            <a:r>
              <a:rPr lang="en-US" altLang="zh-CN" sz="1200" baseline="0" dirty="0" smtClean="0">
                <a:solidFill>
                  <a:srgbClr val="FF0066"/>
                </a:solidFill>
              </a:rPr>
              <a:t>Cunning (sly, wily, devious)</a:t>
            </a:r>
          </a:p>
          <a:p>
            <a:pPr marL="0" indent="0">
              <a:buNone/>
            </a:pPr>
            <a:r>
              <a:rPr lang="en-US" altLang="zh-CN" sz="1200" baseline="0" dirty="0" smtClean="0">
                <a:solidFill>
                  <a:srgbClr val="00B050"/>
                </a:solidFill>
              </a:rPr>
              <a:t>Thankful</a:t>
            </a:r>
          </a:p>
          <a:p>
            <a:pPr marL="0" indent="0">
              <a:buNone/>
            </a:pPr>
            <a:r>
              <a:rPr lang="en-US" altLang="zh-CN" sz="1200" baseline="0" dirty="0" smtClean="0">
                <a:solidFill>
                  <a:srgbClr val="00B050"/>
                </a:solidFill>
              </a:rPr>
              <a:t>Humorous</a:t>
            </a:r>
          </a:p>
          <a:p>
            <a:pPr marL="0" indent="0">
              <a:buNone/>
            </a:pPr>
            <a:r>
              <a:rPr lang="en-US" altLang="zh-CN" sz="1200" baseline="0" dirty="0" smtClean="0">
                <a:solidFill>
                  <a:srgbClr val="FF0066"/>
                </a:solidFill>
              </a:rPr>
              <a:t>Rude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66"/>
                </a:solidFill>
              </a:rPr>
              <a:t>(Correct: cunning</a:t>
            </a:r>
            <a:r>
              <a:rPr lang="en-US" altLang="zh-CN" sz="1200" baseline="0" dirty="0" smtClean="0">
                <a:solidFill>
                  <a:schemeClr val="tx1"/>
                </a:solidFill>
              </a:rPr>
              <a:t>)</a:t>
            </a:r>
            <a:endParaRPr lang="en-US" altLang="zh-CN" sz="1200" baseline="0" dirty="0" smtClean="0">
              <a:solidFill>
                <a:srgbClr val="00B050"/>
              </a:solidFill>
            </a:endParaRPr>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15</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Q1:</a:t>
            </a:r>
            <a:r>
              <a:rPr lang="en-US" altLang="zh-CN" baseline="0" dirty="0" smtClean="0"/>
              <a:t> Who are the main characters in this story? Please click the highlighted names.</a:t>
            </a:r>
          </a:p>
          <a:p>
            <a:r>
              <a:rPr lang="en-US" altLang="zh-CN" baseline="0" dirty="0" smtClean="0"/>
              <a:t>A: Rose, Agnes.</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2</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Q2:</a:t>
            </a:r>
            <a:r>
              <a:rPr lang="en-US" altLang="zh-CN" baseline="0" dirty="0" smtClean="0"/>
              <a:t> Is this a character description or an event?</a:t>
            </a:r>
          </a:p>
          <a:p>
            <a:r>
              <a:rPr lang="en-US" altLang="zh-CN" baseline="0" dirty="0" smtClean="0"/>
              <a:t>A: Description.</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3</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Q3:</a:t>
            </a:r>
            <a:r>
              <a:rPr lang="en-US" altLang="zh-CN" baseline="0" dirty="0" smtClean="0"/>
              <a:t> Is this a character description or an event?</a:t>
            </a:r>
          </a:p>
          <a:p>
            <a:r>
              <a:rPr lang="en-US" altLang="zh-CN" baseline="0" dirty="0" smtClean="0"/>
              <a:t>A: Event.</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4</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Q4:</a:t>
            </a:r>
            <a:r>
              <a:rPr lang="en-US" altLang="zh-CN" baseline="0" dirty="0" smtClean="0"/>
              <a:t> Is this sentence a character description or an event?</a:t>
            </a:r>
          </a:p>
          <a:p>
            <a:r>
              <a:rPr lang="en-US" altLang="zh-CN" baseline="0" dirty="0" smtClean="0"/>
              <a:t>A: Event.</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5</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Q5 :</a:t>
            </a:r>
            <a:r>
              <a:rPr lang="en-US" altLang="zh-CN" baseline="0" dirty="0" smtClean="0"/>
              <a:t> Is this a character description or an event?</a:t>
            </a:r>
          </a:p>
          <a:p>
            <a:r>
              <a:rPr lang="en-US" altLang="zh-CN" baseline="0" dirty="0" smtClean="0"/>
              <a:t>A: Event.</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6</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Q6 :</a:t>
            </a:r>
            <a:r>
              <a:rPr lang="en-US" altLang="zh-CN" baseline="0" dirty="0" smtClean="0"/>
              <a:t> Which event shouldn't have occurred to Rose according to this character description? </a:t>
            </a:r>
          </a:p>
          <a:p>
            <a:pPr marL="0" indent="0">
              <a:buNone/>
            </a:pPr>
            <a:r>
              <a:rPr lang="en-US" altLang="zh-CN" sz="1200" dirty="0" smtClean="0">
                <a:solidFill>
                  <a:srgbClr val="FF0066"/>
                </a:solidFill>
              </a:rPr>
              <a:t>A: I'm a police officer," Rose confided in a whisper.  </a:t>
            </a:r>
            <a:endParaRPr lang="en-US" altLang="zh-CN" baseline="0" dirty="0" smtClean="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7</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 7 :</a:t>
            </a:r>
            <a:r>
              <a:rPr lang="en-US" altLang="zh-CN" baseline="0" dirty="0" smtClean="0"/>
              <a:t> How does this character description connect to the plot? </a:t>
            </a:r>
          </a:p>
          <a:p>
            <a:r>
              <a:rPr lang="en-US" altLang="zh-CN" sz="1200" dirty="0" smtClean="0">
                <a:solidFill>
                  <a:srgbClr val="FF0066"/>
                </a:solidFill>
              </a:rPr>
              <a:t>Rose trusted Agnes</a:t>
            </a:r>
            <a:r>
              <a:rPr lang="en-US" altLang="zh-CN" sz="1200" baseline="0" dirty="0" smtClean="0">
                <a:solidFill>
                  <a:srgbClr val="FF0066"/>
                </a:solidFill>
              </a:rPr>
              <a:t> because of her appearance.</a:t>
            </a:r>
          </a:p>
          <a:p>
            <a:r>
              <a:rPr lang="en-US" altLang="zh-CN" sz="1200" baseline="0" dirty="0" smtClean="0">
                <a:solidFill>
                  <a:srgbClr val="FF0066"/>
                </a:solidFill>
              </a:rPr>
              <a:t>Agnes loved Rose very much because Rose reminded her of her granddaughter.</a:t>
            </a:r>
          </a:p>
          <a:p>
            <a:pPr marL="0" indent="0">
              <a:buNone/>
            </a:pPr>
            <a:r>
              <a:rPr lang="en-US" altLang="zh-CN" sz="1200" baseline="0" dirty="0" smtClean="0">
                <a:solidFill>
                  <a:srgbClr val="FF0066"/>
                </a:solidFill>
              </a:rPr>
              <a:t>Diana suspected Joseph of being the pickpocket.</a:t>
            </a:r>
          </a:p>
          <a:p>
            <a:pPr marL="0" indent="0">
              <a:buNone/>
            </a:pPr>
            <a:r>
              <a:rPr lang="en-US" altLang="zh-CN" sz="1200" baseline="0" dirty="0" smtClean="0">
                <a:solidFill>
                  <a:srgbClr val="FF0066"/>
                </a:solidFill>
              </a:rPr>
              <a:t>Rose let Joseph get away with her wallet.</a:t>
            </a:r>
          </a:p>
          <a:p>
            <a:r>
              <a:rPr lang="en-US" altLang="zh-CN" sz="1200" baseline="0" dirty="0" smtClean="0">
                <a:solidFill>
                  <a:srgbClr val="FF0066"/>
                </a:solidFill>
              </a:rPr>
              <a:t>Correct: </a:t>
            </a:r>
            <a:r>
              <a:rPr lang="en-US" altLang="zh-CN" sz="1200" dirty="0" smtClean="0">
                <a:solidFill>
                  <a:srgbClr val="FF0066"/>
                </a:solidFill>
              </a:rPr>
              <a:t>Rose trusted Agnes</a:t>
            </a:r>
            <a:r>
              <a:rPr lang="en-US" altLang="zh-CN" sz="1200" baseline="0" dirty="0" smtClean="0">
                <a:solidFill>
                  <a:srgbClr val="FF0066"/>
                </a:solidFill>
              </a:rPr>
              <a:t> because of her appearance.</a:t>
            </a:r>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8</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Q8 :</a:t>
            </a:r>
            <a:r>
              <a:rPr lang="en-US" altLang="zh-CN" baseline="0" dirty="0" smtClean="0"/>
              <a:t> Is this a character description or an event?</a:t>
            </a:r>
          </a:p>
          <a:p>
            <a:r>
              <a:rPr lang="en-US" altLang="zh-CN" baseline="0" dirty="0" smtClean="0"/>
              <a:t>A: Description.</a:t>
            </a:r>
            <a:endParaRPr lang="zh-CN" altLang="en-US" dirty="0"/>
          </a:p>
        </p:txBody>
      </p:sp>
      <p:sp>
        <p:nvSpPr>
          <p:cNvPr id="4" name="Slide Number Placeholder 3"/>
          <p:cNvSpPr>
            <a:spLocks noGrp="1"/>
          </p:cNvSpPr>
          <p:nvPr>
            <p:ph type="sldNum" sz="quarter" idx="10"/>
          </p:nvPr>
        </p:nvSpPr>
        <p:spPr/>
        <p:txBody>
          <a:bodyPr/>
          <a:lstStyle/>
          <a:p>
            <a:fld id="{2AF46846-9D4A-4BD5-961D-72F2064B861C}" type="slidenum">
              <a:rPr lang="zh-CN" altLang="en-US" smtClean="0"/>
              <a:pPr/>
              <a:t>9</a:t>
            </a:fld>
            <a:endParaRPr lang="zh-CN" altLang="en-US"/>
          </a:p>
        </p:txBody>
      </p:sp>
    </p:spTree>
    <p:extLst>
      <p:ext uri="{BB962C8B-B14F-4D97-AF65-F5344CB8AC3E}">
        <p14:creationId xmlns:p14="http://schemas.microsoft.com/office/powerpoint/2010/main" xmlns="" val="237889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839200" cy="6986528"/>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a:t>        Rose was not one to talk to strangers.  She was always aware of her surroundings when she walked down the street and cautious about every possible wolf that crossed her path.  Now,  as a police officer, she had a sixth sense about who was telling the truth and who was lying.  It was the same sixth sense that brought her into the café to keep an eye on Joseph, a </a:t>
            </a:r>
            <a:r>
              <a:rPr lang="en-US" altLang="zh-CN" sz="1600" dirty="0" smtClean="0"/>
              <a:t>regular </a:t>
            </a:r>
            <a:r>
              <a:rPr lang="en-US" altLang="zh-CN" sz="1600" dirty="0"/>
              <a:t>customer whom the </a:t>
            </a:r>
            <a:r>
              <a:rPr lang="en-US" altLang="zh-CN" sz="1600" dirty="0" smtClean="0"/>
              <a:t>owner, </a:t>
            </a:r>
            <a:r>
              <a:rPr lang="en-US" altLang="zh-CN" sz="1600" dirty="0"/>
              <a:t>Diana, suspected of pickpocketing.  </a:t>
            </a:r>
          </a:p>
          <a:p>
            <a:r>
              <a:rPr lang="en-US" altLang="zh-CN" sz="1600" dirty="0"/>
              <a:t>        Seated comfortably sipping coffee, she watched him quite carefully while pretending to read the newspaper.  Her eyes followed him to the washroom, but he </a:t>
            </a:r>
            <a:r>
              <a:rPr lang="en-US" altLang="zh-CN" sz="1600" dirty="0" smtClean="0"/>
              <a:t>didn't </a:t>
            </a:r>
            <a:r>
              <a:rPr lang="en-US" altLang="zh-CN" sz="1600" dirty="0"/>
              <a:t>have contact with anyone.</a:t>
            </a:r>
            <a:endParaRPr lang="zh-CN" altLang="zh-CN" sz="1600" dirty="0"/>
          </a:p>
          <a:p>
            <a:r>
              <a:rPr lang="en-US" altLang="zh-CN" sz="1600" dirty="0"/>
              <a:t>        </a:t>
            </a:r>
            <a:r>
              <a:rPr lang="en-US" altLang="zh-CN" sz="1600" dirty="0" smtClean="0"/>
              <a:t>"Mind </a:t>
            </a:r>
            <a:r>
              <a:rPr lang="en-US" altLang="zh-CN" sz="1600" dirty="0"/>
              <a:t>if I sit here, </a:t>
            </a:r>
            <a:r>
              <a:rPr lang="en-US" altLang="zh-CN" sz="1600" dirty="0" smtClean="0"/>
              <a:t>dear?  </a:t>
            </a:r>
            <a:r>
              <a:rPr lang="en-US" altLang="zh-CN" sz="1600" dirty="0"/>
              <a:t>The tables are all full, and I hate sitting at the counter</a:t>
            </a:r>
            <a:r>
              <a:rPr lang="en-US" altLang="zh-CN" sz="1600" dirty="0" smtClean="0"/>
              <a:t>."  </a:t>
            </a:r>
            <a:r>
              <a:rPr lang="en-US" altLang="zh-CN" sz="1600" dirty="0"/>
              <a:t>Rose looked up.  Agnes, an elderly woman stood in front of her carrying two dirty bags full of clothes and offering a sweet grin. Rose paused for a minute and considered the potential risk. Before Rose could object, the woman was sliding into the booth opposite her.  </a:t>
            </a:r>
            <a:r>
              <a:rPr lang="en-US" altLang="zh-CN" sz="1600" dirty="0" smtClean="0"/>
              <a:t>"You </a:t>
            </a:r>
            <a:r>
              <a:rPr lang="en-US" altLang="zh-CN" sz="1600" dirty="0"/>
              <a:t>remind me of my granddaughter</a:t>
            </a:r>
            <a:r>
              <a:rPr lang="en-US" altLang="zh-CN" sz="1600" dirty="0" smtClean="0"/>
              <a:t>," </a:t>
            </a:r>
            <a:r>
              <a:rPr lang="en-US" altLang="zh-CN" sz="1600" dirty="0"/>
              <a:t>the older woman smiled.</a:t>
            </a:r>
            <a:endParaRPr lang="zh-CN" altLang="zh-CN" sz="1600" dirty="0"/>
          </a:p>
          <a:p>
            <a:r>
              <a:rPr lang="en-US" altLang="zh-CN" sz="1600" dirty="0"/>
              <a:t>        Rose nodded. She allowed the woman to chat but kept her eyes on the young man returning to his table.  She was waiting for him to purposely brush up against someone, and then she would take him down.</a:t>
            </a:r>
            <a:endParaRPr lang="zh-CN" altLang="zh-CN" sz="1600" dirty="0"/>
          </a:p>
          <a:p>
            <a:r>
              <a:rPr lang="en-US" altLang="zh-CN" sz="1600" dirty="0"/>
              <a:t>        </a:t>
            </a:r>
            <a:r>
              <a:rPr lang="en-US" altLang="zh-CN" sz="1600" dirty="0" smtClean="0"/>
              <a:t>"My </a:t>
            </a:r>
            <a:r>
              <a:rPr lang="en-US" altLang="zh-CN" sz="1600" dirty="0"/>
              <a:t>granddaughter works in business. Do you have a </a:t>
            </a:r>
            <a:r>
              <a:rPr lang="en-US" altLang="zh-CN" sz="1600" dirty="0" smtClean="0"/>
              <a:t>job?" </a:t>
            </a:r>
            <a:r>
              <a:rPr lang="en-US" altLang="zh-CN" sz="1600" dirty="0"/>
              <a:t>Agnes asked.</a:t>
            </a:r>
            <a:endParaRPr lang="zh-CN" altLang="zh-CN" sz="1600" dirty="0"/>
          </a:p>
          <a:p>
            <a:r>
              <a:rPr lang="en-US" altLang="zh-CN" sz="1600" dirty="0"/>
              <a:t>        </a:t>
            </a:r>
            <a:r>
              <a:rPr lang="en-US" altLang="zh-CN" sz="1600" dirty="0" smtClean="0"/>
              <a:t>"I'm </a:t>
            </a:r>
            <a:r>
              <a:rPr lang="en-US" altLang="zh-CN" sz="1600" dirty="0"/>
              <a:t>a police officer</a:t>
            </a:r>
            <a:r>
              <a:rPr lang="en-US" altLang="zh-CN" sz="1600" dirty="0" smtClean="0"/>
              <a:t>," </a:t>
            </a:r>
            <a:r>
              <a:rPr lang="en-US" altLang="zh-CN" sz="1600" dirty="0"/>
              <a:t>Rose confided in a whisper.  </a:t>
            </a:r>
            <a:endParaRPr lang="zh-CN" altLang="zh-CN" sz="1600" dirty="0"/>
          </a:p>
          <a:p>
            <a:r>
              <a:rPr lang="en-US" altLang="zh-CN" sz="1600" dirty="0"/>
              <a:t>         </a:t>
            </a:r>
            <a:r>
              <a:rPr lang="en-US" altLang="zh-CN" sz="1600" dirty="0" smtClean="0"/>
              <a:t>"Really</a:t>
            </a:r>
            <a:r>
              <a:rPr lang="en-US" altLang="zh-CN" sz="1600" dirty="0"/>
              <a:t>, how fascinating, but it must be dangerous </a:t>
            </a:r>
            <a:r>
              <a:rPr lang="en-US" altLang="zh-CN" sz="1600" dirty="0" smtClean="0"/>
              <a:t>work" </a:t>
            </a:r>
            <a:r>
              <a:rPr lang="en-US" altLang="zh-CN" sz="1600" dirty="0"/>
              <a:t>Agnes was impressed.</a:t>
            </a:r>
            <a:endParaRPr lang="zh-CN" altLang="zh-CN" sz="1600" dirty="0"/>
          </a:p>
          <a:p>
            <a:r>
              <a:rPr lang="en-US" altLang="zh-CN" sz="1600" dirty="0"/>
              <a:t>         </a:t>
            </a:r>
            <a:r>
              <a:rPr lang="en-US" altLang="zh-CN" sz="1600" dirty="0" smtClean="0"/>
              <a:t>"I'm </a:t>
            </a:r>
            <a:r>
              <a:rPr lang="en-US" altLang="zh-CN" sz="1600" dirty="0"/>
              <a:t>trailing a guy right now </a:t>
            </a:r>
            <a:r>
              <a:rPr lang="en-US" altLang="zh-CN" sz="1600" dirty="0" smtClean="0"/>
              <a:t>who's </a:t>
            </a:r>
            <a:r>
              <a:rPr lang="en-US" altLang="zh-CN" sz="1600" dirty="0"/>
              <a:t>been stealing from customers</a:t>
            </a:r>
            <a:r>
              <a:rPr lang="en-US" altLang="zh-CN" sz="1600" dirty="0" smtClean="0"/>
              <a:t>."  </a:t>
            </a:r>
            <a:r>
              <a:rPr lang="en-US" altLang="zh-CN" sz="1600" dirty="0"/>
              <a:t>Rose nodded toward the twenty-year-old man whom she believed was faking some sort of foot injury to allow him to seem unsteady.  </a:t>
            </a:r>
            <a:r>
              <a:rPr lang="en-US" altLang="zh-CN" sz="1600" dirty="0" smtClean="0"/>
              <a:t>"Listen</a:t>
            </a:r>
            <a:r>
              <a:rPr lang="en-US" altLang="zh-CN" sz="1600" dirty="0"/>
              <a:t>, I would love to stay and chat, Agnes, but I need to follow him</a:t>
            </a:r>
            <a:r>
              <a:rPr lang="en-US" altLang="zh-CN" sz="1600" dirty="0" smtClean="0"/>
              <a:t>."  </a:t>
            </a:r>
            <a:r>
              <a:rPr lang="en-US" altLang="zh-CN" sz="1600" dirty="0"/>
              <a:t>Rose saw the suspect bump into a customer standing at the cashier before he walked out into the street. </a:t>
            </a:r>
            <a:endParaRPr lang="zh-CN" altLang="zh-CN" sz="1600" dirty="0"/>
          </a:p>
          <a:p>
            <a:r>
              <a:rPr lang="en-US" altLang="zh-CN" sz="1600" dirty="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a:t>
            </a:r>
            <a:r>
              <a:rPr lang="en-US" altLang="zh-CN" sz="1600" dirty="0" smtClean="0"/>
              <a:t>"Never </a:t>
            </a:r>
            <a:r>
              <a:rPr lang="en-US" altLang="zh-CN" sz="1600" dirty="0"/>
              <a:t>trust strangers</a:t>
            </a:r>
            <a:r>
              <a:rPr lang="en-US" altLang="zh-CN" sz="1600" dirty="0" smtClean="0"/>
              <a:t>," </a:t>
            </a:r>
            <a:r>
              <a:rPr lang="en-US" altLang="zh-CN" sz="1600" dirty="0"/>
              <a:t>her </a:t>
            </a:r>
            <a:r>
              <a:rPr lang="en-US" altLang="zh-CN" sz="1600" dirty="0" smtClean="0"/>
              <a:t>mother's </a:t>
            </a:r>
            <a:r>
              <a:rPr lang="en-US" altLang="zh-CN" sz="1600" dirty="0"/>
              <a:t>voice echoed in her head.</a:t>
            </a:r>
            <a:endParaRPr lang="zh-CN" altLang="zh-CN" sz="1600" dirty="0"/>
          </a:p>
          <a:p>
            <a:pPr algn="ctr"/>
            <a:endParaRPr lang="zh-CN" altLang="zh-CN" sz="1600" dirty="0"/>
          </a:p>
        </p:txBody>
      </p:sp>
    </p:spTree>
    <p:extLst>
      <p:ext uri="{BB962C8B-B14F-4D97-AF65-F5344CB8AC3E}">
        <p14:creationId xmlns:p14="http://schemas.microsoft.com/office/powerpoint/2010/main" xmlns="" val="3628923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rgbClr val="FF0000"/>
                </a:solidFill>
              </a:rPr>
              <a:t>        </a:t>
            </a:r>
            <a:r>
              <a:rPr lang="en-US" altLang="zh-CN" sz="1600" dirty="0" smtClean="0"/>
              <a:t>Rose </a:t>
            </a:r>
            <a:r>
              <a:rPr lang="en-US" altLang="zh-CN" sz="1600" dirty="0"/>
              <a:t>was not one to talk to strangers. </a:t>
            </a:r>
            <a:r>
              <a:rPr lang="en-US" altLang="zh-CN" sz="1600" dirty="0" smtClean="0"/>
              <a:t> </a:t>
            </a:r>
            <a:r>
              <a:rPr lang="en-US" altLang="zh-CN" sz="1600" dirty="0" smtClean="0">
                <a:solidFill>
                  <a:schemeClr val="accent6">
                    <a:lumMod val="75000"/>
                  </a:schemeClr>
                </a:solidFill>
              </a:rPr>
              <a:t>She </a:t>
            </a:r>
            <a:r>
              <a:rPr lang="en-US" altLang="zh-CN" sz="1600" dirty="0">
                <a:solidFill>
                  <a:schemeClr val="accent6">
                    <a:lumMod val="75000"/>
                  </a:schemeClr>
                </a:solidFill>
              </a:rPr>
              <a:t>was always aware of her surroundings when she walked down the street and cautious about every possible wolf that crossed her path. </a:t>
            </a:r>
            <a:r>
              <a:rPr lang="en-US" altLang="zh-CN" sz="1600" dirty="0"/>
              <a:t> </a:t>
            </a:r>
            <a:r>
              <a:rPr lang="en-US" altLang="zh-CN" sz="1600" dirty="0" smtClean="0"/>
              <a:t>        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solidFill>
                  <a:srgbClr val="FF0000"/>
                </a:solidFill>
              </a:rPr>
              <a:t>        Seated comfortably sipping coffee, she watched him quite carefully while pretending to read the newspaper.  </a:t>
            </a:r>
            <a:r>
              <a:rPr lang="en-US" altLang="zh-CN" sz="1600" dirty="0" smtClean="0"/>
              <a:t>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3"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29400" y="838200"/>
            <a:ext cx="3556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9321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740307"/>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chemeClr val="accent6">
                    <a:lumMod val="75000"/>
                  </a:schemeClr>
                </a:solidFill>
              </a:rPr>
              <a:t>        Rose </a:t>
            </a:r>
            <a:r>
              <a:rPr lang="en-US" altLang="zh-CN" sz="1600" dirty="0">
                <a:solidFill>
                  <a:schemeClr val="accent6">
                    <a:lumMod val="75000"/>
                  </a:schemeClr>
                </a:solidFill>
              </a:rPr>
              <a:t>was not one to talk to strangers</a:t>
            </a:r>
            <a:r>
              <a:rPr lang="en-US" altLang="zh-CN" sz="1600" dirty="0"/>
              <a:t>. </a:t>
            </a:r>
            <a:r>
              <a:rPr lang="en-US" altLang="zh-CN" sz="1600" dirty="0" smtClean="0"/>
              <a:t>         </a:t>
            </a:r>
            <a:r>
              <a:rPr lang="en-US" altLang="zh-CN" sz="1600" dirty="0" smtClean="0">
                <a:solidFill>
                  <a:schemeClr val="accent6">
                    <a:lumMod val="75000"/>
                  </a:schemeClr>
                </a:solidFill>
              </a:rPr>
              <a:t>She </a:t>
            </a:r>
            <a:r>
              <a:rPr lang="en-US" altLang="zh-CN" sz="1600" dirty="0">
                <a:solidFill>
                  <a:schemeClr val="accent6">
                    <a:lumMod val="75000"/>
                  </a:schemeClr>
                </a:solidFill>
              </a:rPr>
              <a:t>was always aware of her surroundings when she walked down the street and cautious about every possible wolf that crossed her path. </a:t>
            </a:r>
            <a:r>
              <a:rPr lang="en-US" altLang="zh-CN" sz="1600" dirty="0">
                <a:solidFill>
                  <a:srgbClr val="00B050"/>
                </a:solidFill>
              </a:rPr>
              <a:t> </a:t>
            </a:r>
            <a:r>
              <a:rPr lang="en-US" altLang="zh-CN" sz="1600" dirty="0" smtClean="0">
                <a:solidFill>
                  <a:srgbClr val="00B050"/>
                </a:solidFill>
              </a:rPr>
              <a:t>       </a:t>
            </a:r>
            <a:r>
              <a:rPr lang="en-US" altLang="zh-CN" sz="1600" dirty="0" smtClean="0"/>
              <a:t>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r>
              <a:rPr lang="en-US" altLang="zh-CN" sz="1600" dirty="0">
                <a:solidFill>
                  <a:srgbClr val="FF0066"/>
                </a:solidFill>
              </a:rPr>
              <a:t> </a:t>
            </a:r>
          </a:p>
          <a:p>
            <a:r>
              <a:rPr lang="en-US" altLang="zh-CN" sz="1600" dirty="0" smtClean="0">
                <a:solidFill>
                  <a:srgbClr val="FF0066"/>
                </a:solidFill>
              </a:rPr>
              <a:t>        Seated comfortably sipping coffee, she watched him quite carefully while pretending to read the newspaper.           </a:t>
            </a:r>
            <a:r>
              <a:rPr lang="en-US" altLang="zh-CN" sz="1600" dirty="0" smtClean="0"/>
              <a:t>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a:t>
            </a:r>
            <a:r>
              <a:rPr lang="en-US" altLang="zh-CN" sz="1600" dirty="0">
                <a:solidFill>
                  <a:srgbClr val="FF0066"/>
                </a:solidFill>
              </a:rPr>
              <a:t>She allowed the woman to chat but kept her eyes on the young man returning to </a:t>
            </a:r>
            <a:endParaRPr lang="en-US" altLang="zh-CN" sz="1600" dirty="0" smtClean="0">
              <a:solidFill>
                <a:srgbClr val="FF0066"/>
              </a:solidFill>
            </a:endParaRPr>
          </a:p>
          <a:p>
            <a:r>
              <a:rPr lang="en-US" altLang="zh-CN" sz="1600" dirty="0" smtClean="0">
                <a:solidFill>
                  <a:srgbClr val="FF0066"/>
                </a:solidFill>
              </a:rPr>
              <a:t>his </a:t>
            </a:r>
            <a:r>
              <a:rPr lang="en-US" altLang="zh-CN" sz="1600" dirty="0">
                <a:solidFill>
                  <a:srgbClr val="FF0066"/>
                </a:solidFill>
              </a:rPr>
              <a:t>table. </a:t>
            </a:r>
            <a:r>
              <a:rPr lang="en-US" altLang="zh-CN" sz="1600" dirty="0" smtClean="0">
                <a:solidFill>
                  <a:srgbClr val="FF0066"/>
                </a:solidFill>
              </a:rPr>
              <a:t>          </a:t>
            </a:r>
            <a:r>
              <a:rPr lang="en-US" altLang="zh-CN" sz="1600" dirty="0" smtClean="0"/>
              <a:t>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4"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3200" y="805793"/>
            <a:ext cx="355600" cy="355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43000" y="2057400"/>
            <a:ext cx="254000" cy="254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65200" y="3505200"/>
            <a:ext cx="254000" cy="254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9572" y="533400"/>
            <a:ext cx="3556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10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t>        Rose </a:t>
            </a:r>
            <a:r>
              <a:rPr lang="en-US" altLang="zh-CN" sz="1600" dirty="0"/>
              <a:t>was not one to talk to strangers. </a:t>
            </a:r>
            <a:r>
              <a:rPr lang="en-US" altLang="zh-CN" sz="1600" dirty="0" smtClean="0"/>
              <a:t> 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a:t>
            </a:r>
            <a:r>
              <a:rPr lang="en-US" altLang="zh-CN" sz="1600" dirty="0">
                <a:solidFill>
                  <a:srgbClr val="FF0000"/>
                </a:solidFill>
              </a:rPr>
              <a:t>She looked back at the table, and there was no sign of her wallet AND no sign of Agnes either.  </a:t>
            </a:r>
            <a:r>
              <a:rPr lang="en-US" altLang="zh-CN" sz="1600" dirty="0" smtClean="0"/>
              <a:t>She shook her head and laughed quietly to herself.  "Never trust strangers," her mother's voice echoed in her head.</a:t>
            </a:r>
            <a:endParaRPr lang="zh-CN" altLang="zh-CN" sz="1600" dirty="0"/>
          </a:p>
        </p:txBody>
      </p:sp>
    </p:spTree>
    <p:extLst>
      <p:ext uri="{BB962C8B-B14F-4D97-AF65-F5344CB8AC3E}">
        <p14:creationId xmlns:p14="http://schemas.microsoft.com/office/powerpoint/2010/main" xmlns="" val="2319000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991600" cy="6986528"/>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t>        Rose </a:t>
            </a:r>
            <a:r>
              <a:rPr lang="en-US" altLang="zh-CN" sz="1600" dirty="0"/>
              <a:t>was not one to talk to strangers. </a:t>
            </a:r>
            <a:r>
              <a:rPr lang="en-US" altLang="zh-CN" sz="1600" dirty="0" smtClean="0"/>
              <a:t> She </a:t>
            </a:r>
            <a:r>
              <a:rPr lang="en-US" altLang="zh-CN" sz="1600" dirty="0"/>
              <a:t>was always aware of her surroundings when she walked down the street and cautious about every possible wolf that crossed her path.  </a:t>
            </a:r>
            <a:r>
              <a:rPr lang="en-US" altLang="zh-CN" sz="1600" dirty="0" smtClean="0"/>
              <a:t>  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r>
              <a:rPr lang="en-US" altLang="zh-CN" sz="1600" dirty="0">
                <a:solidFill>
                  <a:srgbClr val="FF0066"/>
                </a:solidFill>
              </a:rPr>
              <a:t>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a:t>
            </a:r>
            <a:r>
              <a:rPr lang="en-US" altLang="zh-CN" sz="1600" dirty="0">
                <a:solidFill>
                  <a:srgbClr val="FF0066"/>
                </a:solidFill>
              </a:rPr>
              <a:t>She looked back at the table, and there was no sign of her wallet AND no sign of Agnes either</a:t>
            </a:r>
            <a:r>
              <a:rPr lang="en-US" altLang="zh-CN" sz="1600" dirty="0" smtClean="0"/>
              <a:t>.  </a:t>
            </a:r>
            <a:r>
              <a:rPr lang="en-US" altLang="zh-CN" sz="1600" dirty="0"/>
              <a:t> </a:t>
            </a:r>
            <a:r>
              <a:rPr lang="en-US" altLang="zh-CN" sz="1600" dirty="0" smtClean="0"/>
              <a:t>    She shook her head and laughed quietly to herself.  "Never trust strangers," her mother's voice echoed in her head.</a:t>
            </a:r>
            <a:endParaRPr lang="zh-CN" altLang="zh-CN" sz="1600" dirty="0"/>
          </a:p>
        </p:txBody>
      </p:sp>
      <p:pic>
        <p:nvPicPr>
          <p:cNvPr id="3" name="Picture 3" descr="C:\Users\Haiying\Dropbox\CSAL-script\Lesson14\L14-PracticalMedia-11.28.13\IconEvent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6000" y="6248400"/>
            <a:ext cx="254000" cy="25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861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991600" cy="6740307"/>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t>        Rose </a:t>
            </a:r>
            <a:r>
              <a:rPr lang="en-US" altLang="zh-CN" sz="1600" dirty="0"/>
              <a:t>was not one to talk to strangers. </a:t>
            </a:r>
            <a:r>
              <a:rPr lang="en-US" altLang="zh-CN" sz="1600" dirty="0" smtClean="0"/>
              <a:t> She </a:t>
            </a:r>
            <a:r>
              <a:rPr lang="en-US" altLang="zh-CN" sz="1600" dirty="0"/>
              <a:t>was always aware of her surroundings when she walked down the street and cautious about every possible wolf that crossed her path.  </a:t>
            </a:r>
            <a:r>
              <a:rPr lang="en-US" altLang="zh-CN" sz="1600" dirty="0" smtClean="0"/>
              <a:t>  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owners,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a:t>
            </a:r>
            <a:r>
              <a:rPr lang="en-US" altLang="zh-CN" sz="1600" dirty="0" smtClean="0">
                <a:solidFill>
                  <a:srgbClr val="FF0066"/>
                </a:solidFill>
              </a:rPr>
              <a:t>.  She looked back at the table, and there was no sign of her wallet AND no sign of Agnes either.</a:t>
            </a:r>
            <a:r>
              <a:rPr lang="en-US" altLang="zh-CN" sz="1600" dirty="0" smtClean="0"/>
              <a:t>         She shook her head and laughed quietly to herself.  "Never trust strangers," her mother's voice echoed in her head.</a:t>
            </a:r>
            <a:endParaRPr lang="zh-CN" altLang="zh-CN" sz="1600" dirty="0"/>
          </a:p>
        </p:txBody>
      </p:sp>
      <p:pic>
        <p:nvPicPr>
          <p:cNvPr id="3" name="Picture 3" descr="C:\Users\Haiying\Dropbox\CSAL-script\Lesson14\L14-PracticalMedia-11.28.13\IconEvent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6000" y="6248400"/>
            <a:ext cx="254000" cy="25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350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991600" cy="6740307"/>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t>        Rose </a:t>
            </a:r>
            <a:r>
              <a:rPr lang="en-US" altLang="zh-CN" sz="1600" dirty="0"/>
              <a:t>was not one to talk to strangers. </a:t>
            </a:r>
            <a:r>
              <a:rPr lang="en-US" altLang="zh-CN" sz="1600" dirty="0" smtClean="0"/>
              <a:t> She </a:t>
            </a:r>
            <a:r>
              <a:rPr lang="en-US" altLang="zh-CN" sz="1600" dirty="0"/>
              <a:t>was always aware of her surroundings when she walked down the street and cautious about every possible wolf that crossed her path.  </a:t>
            </a:r>
            <a:r>
              <a:rPr lang="en-US" altLang="zh-CN" sz="1600" dirty="0" smtClean="0"/>
              <a:t>  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owners, Diana, suspected </a:t>
            </a:r>
            <a:r>
              <a:rPr lang="en-US" altLang="zh-CN" sz="1600" dirty="0"/>
              <a:t>of pickpocketing. </a:t>
            </a:r>
            <a:r>
              <a:rPr lang="en-US" altLang="zh-CN" sz="1600" dirty="0">
                <a:solidFill>
                  <a:srgbClr val="FF0066"/>
                </a:solidFill>
              </a:rPr>
              <a:t>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solidFill>
                  <a:srgbClr val="FF0066"/>
                </a:solidFill>
              </a:rPr>
              <a:t>        </a:t>
            </a:r>
            <a:r>
              <a:rPr lang="en-US" altLang="zh-CN" sz="1600" dirty="0" smtClean="0">
                <a:solidFill>
                  <a:srgbClr val="0000CC"/>
                </a:solidFill>
              </a:rPr>
              <a:t>"Mind if I sit here, dear?  The tables are all full, and I hate sitting at the counter."  </a:t>
            </a:r>
            <a:r>
              <a:rPr lang="en-US" altLang="zh-CN" sz="1600" dirty="0" smtClean="0"/>
              <a:t>Rose looked up.    </a:t>
            </a:r>
            <a:r>
              <a:rPr lang="en-US" altLang="zh-CN" sz="1600" dirty="0" smtClean="0">
                <a:solidFill>
                  <a:srgbClr val="0000CC"/>
                </a:solidFill>
              </a:rPr>
              <a:t>Agnes, an elderly woman stood in front of her carrying two dirty bags full of clothes and offering a sweet grin.  </a:t>
            </a:r>
            <a:r>
              <a:rPr lang="en-US" altLang="zh-CN" sz="1600" dirty="0" smtClean="0"/>
              <a:t>Rose paused for a minute and considered the potential risk.  </a:t>
            </a:r>
            <a:r>
              <a:rPr lang="en-US" altLang="zh-CN" sz="1600" dirty="0" smtClean="0">
                <a:solidFill>
                  <a:srgbClr val="0000CC"/>
                </a:solidFill>
              </a:rPr>
              <a:t>Before Rose could object, the woman was sliding into the booth opposite her. </a:t>
            </a:r>
            <a:r>
              <a:rPr lang="en-US" altLang="zh-CN" sz="1600" dirty="0" smtClean="0"/>
              <a:t> </a:t>
            </a:r>
            <a:r>
              <a:rPr lang="en-US" altLang="zh-CN" sz="1600" dirty="0" smtClean="0">
                <a:solidFill>
                  <a:srgbClr val="0000CC"/>
                </a:solidFill>
              </a:rPr>
              <a:t>"You remind me of my granddaughter," the older woman smiled.</a:t>
            </a:r>
            <a:endParaRPr lang="zh-CN" altLang="zh-CN" sz="1600" dirty="0" smtClean="0">
              <a:solidFill>
                <a:srgbClr val="0000CC"/>
              </a:solidFill>
            </a:endParaRPr>
          </a:p>
          <a:p>
            <a:r>
              <a:rPr lang="en-US" altLang="zh-CN" sz="1600" dirty="0" smtClean="0"/>
              <a:t>        Rose nodded. She allowed the woman to chat but kept her eyes on the young man returning to his table. </a:t>
            </a:r>
            <a:r>
              <a:rPr lang="en-US" altLang="zh-CN" sz="1600" dirty="0" smtClean="0">
                <a:solidFill>
                  <a:srgbClr val="FF0066"/>
                </a:solidFill>
              </a:rPr>
              <a:t> </a:t>
            </a:r>
            <a:r>
              <a:rPr lang="en-US" altLang="zh-CN" sz="1600" dirty="0" smtClean="0"/>
              <a:t>She was waiting for him to purposely brush up against someone, and then she would take him down.</a:t>
            </a:r>
            <a:endParaRPr lang="zh-CN" altLang="zh-CN" sz="1600" dirty="0" smtClean="0"/>
          </a:p>
          <a:p>
            <a:r>
              <a:rPr lang="en-US" altLang="zh-CN" sz="1600" dirty="0" smtClean="0">
                <a:solidFill>
                  <a:srgbClr val="0000CC"/>
                </a:solidFill>
              </a:rPr>
              <a:t>        "My granddaughter works in business. Do you have a job?" Agnes asked.</a:t>
            </a:r>
            <a:endParaRPr lang="zh-CN" altLang="zh-CN" sz="1600" dirty="0" smtClean="0">
              <a:solidFill>
                <a:srgbClr val="0000CC"/>
              </a:solidFill>
            </a:endParaRPr>
          </a:p>
          <a:p>
            <a:r>
              <a:rPr lang="en-US" altLang="zh-CN" sz="1600" dirty="0" smtClean="0"/>
              <a:t>        "I'm a police officer," Rose confided in a whisper.  </a:t>
            </a:r>
            <a:endParaRPr lang="zh-CN" altLang="zh-CN" sz="1600" dirty="0" smtClean="0"/>
          </a:p>
          <a:p>
            <a:r>
              <a:rPr lang="en-US" altLang="zh-CN" sz="1600" dirty="0" smtClean="0">
                <a:solidFill>
                  <a:srgbClr val="0000CC"/>
                </a:solidFill>
              </a:rPr>
              <a:t>         "Really, how fascinating, but it must be dangerous work" Agnes was impressed.</a:t>
            </a:r>
            <a:endParaRPr lang="zh-CN" altLang="zh-CN" sz="1600" dirty="0" smtClean="0">
              <a:solidFill>
                <a:srgbClr val="0000CC"/>
              </a:solidFill>
            </a:endParaRPr>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a:t>
            </a:r>
            <a:r>
              <a:rPr lang="en-US" altLang="zh-CN" sz="1600" dirty="0" smtClean="0">
                <a:solidFill>
                  <a:srgbClr val="0000CC"/>
                </a:solidFill>
              </a:rPr>
              <a:t>there was no sign of her wallet AND no sign of Agnes either.  </a:t>
            </a:r>
            <a:r>
              <a:rPr lang="en-US" altLang="zh-CN" sz="1600" dirty="0" smtClean="0"/>
              <a:t>She shook her head and laughed quietly to herself.  "Never trust strangers," her mother's voice echoed in her head.</a:t>
            </a:r>
            <a:endParaRPr lang="zh-CN" altLang="zh-CN" sz="1600" dirty="0"/>
          </a:p>
        </p:txBody>
      </p:sp>
    </p:spTree>
    <p:extLst>
      <p:ext uri="{BB962C8B-B14F-4D97-AF65-F5344CB8AC3E}">
        <p14:creationId xmlns:p14="http://schemas.microsoft.com/office/powerpoint/2010/main" xmlns="" val="1452016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rgbClr val="FF0000"/>
                </a:solidFill>
              </a:rPr>
              <a:t>        Rose</a:t>
            </a:r>
            <a:r>
              <a:rPr lang="en-US" altLang="zh-CN" sz="1600" dirty="0" smtClean="0"/>
              <a:t> </a:t>
            </a:r>
            <a:r>
              <a:rPr lang="en-US" altLang="zh-CN" sz="1600" dirty="0"/>
              <a:t>was not one to talk to strangers. </a:t>
            </a:r>
            <a:r>
              <a:rPr lang="en-US" altLang="zh-CN" sz="1600" dirty="0" smtClean="0"/>
              <a:t> 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solidFill>
                  <a:srgbClr val="FF0000"/>
                </a:solidFill>
              </a:rPr>
              <a:t>Joseph</a:t>
            </a:r>
            <a:r>
              <a:rPr lang="en-US" altLang="zh-CN" sz="1600" dirty="0" smtClean="0"/>
              <a:t>, a regular </a:t>
            </a:r>
            <a:r>
              <a:rPr lang="en-US" altLang="zh-CN" sz="1600" dirty="0"/>
              <a:t>customer whom the </a:t>
            </a:r>
            <a:r>
              <a:rPr lang="en-US" altLang="zh-CN" sz="1600" dirty="0" smtClean="0"/>
              <a:t>owner, </a:t>
            </a:r>
            <a:r>
              <a:rPr lang="en-US" altLang="zh-CN" sz="1600" dirty="0" smtClean="0">
                <a:solidFill>
                  <a:srgbClr val="FF0000"/>
                </a:solidFill>
              </a:rPr>
              <a:t>Diana</a:t>
            </a:r>
            <a:r>
              <a:rPr lang="en-US" altLang="zh-CN" sz="1600" dirty="0" smtClean="0"/>
              <a:t>, suspected </a:t>
            </a:r>
            <a:r>
              <a:rPr lang="en-US" altLang="zh-CN" sz="1600" dirty="0"/>
              <a:t>of pickpocketing.  </a:t>
            </a:r>
            <a:endParaRPr lang="en-US" altLang="zh-CN" sz="1600" dirty="0" smtClean="0"/>
          </a:p>
          <a:p>
            <a:r>
              <a:rPr lang="en-US" altLang="zh-CN" sz="1600" dirty="0"/>
              <a:t> </a:t>
            </a:r>
            <a:r>
              <a:rPr lang="en-US" altLang="zh-CN" sz="1600" dirty="0" smtClean="0"/>
              <a:t>       </a:t>
            </a:r>
            <a:r>
              <a:rPr lang="en-US" altLang="zh-CN" sz="1600" dirty="0"/>
              <a:t>Seated comfortably sipping coffee, she watched him quite carefully while pretending to read the newspaper.  Her eyes followed him to the washroom, but he </a:t>
            </a:r>
            <a:r>
              <a:rPr lang="en-US" altLang="zh-CN" sz="1600" dirty="0" smtClean="0"/>
              <a:t>didn't </a:t>
            </a:r>
            <a:r>
              <a:rPr lang="en-US" altLang="zh-CN" sz="1600" dirty="0"/>
              <a:t>have contact with anyone.</a:t>
            </a:r>
            <a:endParaRPr lang="zh-CN" altLang="zh-CN" sz="1600" dirty="0"/>
          </a:p>
          <a:p>
            <a:r>
              <a:rPr lang="en-US" altLang="zh-CN" sz="1600" dirty="0" smtClean="0"/>
              <a:t>        "Mind </a:t>
            </a:r>
            <a:r>
              <a:rPr lang="en-US" altLang="zh-CN" sz="1600" dirty="0"/>
              <a:t>if I sit here, </a:t>
            </a:r>
            <a:r>
              <a:rPr lang="en-US" altLang="zh-CN" sz="1600" dirty="0" smtClean="0"/>
              <a:t>dear?  </a:t>
            </a:r>
            <a:r>
              <a:rPr lang="en-US" altLang="zh-CN" sz="1600" dirty="0"/>
              <a:t>The tables are all full, and I hate sitting at the counter</a:t>
            </a:r>
            <a:r>
              <a:rPr lang="en-US" altLang="zh-CN" sz="1600" dirty="0" smtClean="0"/>
              <a:t>."  </a:t>
            </a:r>
            <a:r>
              <a:rPr lang="en-US" altLang="zh-CN" sz="1600" dirty="0"/>
              <a:t>Rose looked up.  </a:t>
            </a:r>
            <a:r>
              <a:rPr lang="en-US" altLang="zh-CN" sz="1600" dirty="0" smtClean="0">
                <a:solidFill>
                  <a:srgbClr val="FF0000"/>
                </a:solidFill>
              </a:rPr>
              <a:t>Agnes</a:t>
            </a:r>
            <a:r>
              <a:rPr lang="en-US" altLang="zh-CN" sz="1600" dirty="0" smtClean="0"/>
              <a:t>, an </a:t>
            </a:r>
            <a:r>
              <a:rPr lang="en-US" altLang="zh-CN" sz="1600" dirty="0"/>
              <a:t>elderly woman stood in front of her carrying two dirty bags full of clothes and offering a sweet grin. Rose paused for a minute and considered the potential risk. Before Rose could object, the woman was sliding into the booth opposite her.  </a:t>
            </a:r>
            <a:r>
              <a:rPr lang="en-US" altLang="zh-CN" sz="1600" dirty="0" smtClean="0"/>
              <a:t>"You </a:t>
            </a:r>
            <a:r>
              <a:rPr lang="en-US" altLang="zh-CN" sz="1600" dirty="0"/>
              <a:t>remind me of my granddaughter</a:t>
            </a:r>
            <a:r>
              <a:rPr lang="en-US" altLang="zh-CN" sz="1600" dirty="0" smtClean="0"/>
              <a:t>," </a:t>
            </a:r>
            <a:r>
              <a:rPr lang="en-US" altLang="zh-CN" sz="1600" dirty="0"/>
              <a:t>the older woman smiled.</a:t>
            </a:r>
            <a:endParaRPr lang="zh-CN" altLang="zh-CN" sz="1600" dirty="0"/>
          </a:p>
          <a:p>
            <a:r>
              <a:rPr lang="en-US" altLang="zh-CN" sz="1600" dirty="0"/>
              <a:t> </a:t>
            </a:r>
            <a:r>
              <a:rPr lang="en-US" altLang="zh-CN" sz="1600" dirty="0" smtClean="0"/>
              <a:t>       Rose </a:t>
            </a:r>
            <a:r>
              <a:rPr lang="en-US" altLang="zh-CN" sz="1600" dirty="0"/>
              <a:t>nodded. She allowed the </a:t>
            </a:r>
            <a:r>
              <a:rPr lang="en-US" altLang="zh-CN" sz="1600" dirty="0" smtClean="0"/>
              <a:t>woman to </a:t>
            </a:r>
            <a:r>
              <a:rPr lang="en-US" altLang="zh-CN" sz="1600" dirty="0"/>
              <a:t>chat but kept her eyes on the young man returning to his table.  She was waiting for him to purposely brush up against someone, and then she would take him down.</a:t>
            </a:r>
            <a:endParaRPr lang="zh-CN" altLang="zh-CN" sz="1600" dirty="0"/>
          </a:p>
          <a:p>
            <a:r>
              <a:rPr lang="en-US" altLang="zh-CN" sz="1600" dirty="0"/>
              <a:t> </a:t>
            </a:r>
            <a:r>
              <a:rPr lang="en-US" altLang="zh-CN" sz="1600" dirty="0" smtClean="0"/>
              <a:t>       "My </a:t>
            </a:r>
            <a:r>
              <a:rPr lang="en-US" altLang="zh-CN" sz="1600" dirty="0"/>
              <a:t>granddaughter works in business. Do you have a </a:t>
            </a:r>
            <a:r>
              <a:rPr lang="en-US" altLang="zh-CN" sz="1600" dirty="0" smtClean="0"/>
              <a:t>job?" </a:t>
            </a:r>
            <a:r>
              <a:rPr lang="en-US" altLang="zh-CN" sz="1600" dirty="0"/>
              <a:t>Agnes asked.</a:t>
            </a:r>
            <a:endParaRPr lang="zh-CN" altLang="zh-CN" sz="1600" dirty="0"/>
          </a:p>
          <a:p>
            <a:r>
              <a:rPr lang="en-US" altLang="zh-CN" sz="1600" dirty="0"/>
              <a:t> </a:t>
            </a:r>
            <a:r>
              <a:rPr lang="en-US" altLang="zh-CN" sz="1600" dirty="0" smtClean="0"/>
              <a:t>       "I'm </a:t>
            </a:r>
            <a:r>
              <a:rPr lang="en-US" altLang="zh-CN" sz="1600" dirty="0"/>
              <a:t>a police officer</a:t>
            </a:r>
            <a:r>
              <a:rPr lang="en-US" altLang="zh-CN" sz="1600" dirty="0" smtClean="0"/>
              <a:t>," </a:t>
            </a:r>
            <a:r>
              <a:rPr lang="en-US" altLang="zh-CN" sz="1600" dirty="0"/>
              <a:t>Rose confided in a whisper.  </a:t>
            </a:r>
            <a:endParaRPr lang="zh-CN" altLang="zh-CN" sz="1600" dirty="0"/>
          </a:p>
          <a:p>
            <a:r>
              <a:rPr lang="en-US" altLang="zh-CN" sz="1600" dirty="0"/>
              <a:t> </a:t>
            </a:r>
            <a:r>
              <a:rPr lang="en-US" altLang="zh-CN" sz="1600" dirty="0" smtClean="0"/>
              <a:t>        "Really</a:t>
            </a:r>
            <a:r>
              <a:rPr lang="en-US" altLang="zh-CN" sz="1600" dirty="0"/>
              <a:t>, how fascinating, but it must be dangerous </a:t>
            </a:r>
            <a:r>
              <a:rPr lang="en-US" altLang="zh-CN" sz="1600" dirty="0" smtClean="0"/>
              <a:t>work" </a:t>
            </a:r>
            <a:r>
              <a:rPr lang="en-US" altLang="zh-CN" sz="1600" dirty="0"/>
              <a:t>Agnes was impressed.</a:t>
            </a:r>
            <a:endParaRPr lang="zh-CN" altLang="zh-CN" sz="1600" dirty="0"/>
          </a:p>
          <a:p>
            <a:r>
              <a:rPr lang="en-US" altLang="zh-CN" sz="1600" dirty="0"/>
              <a:t> </a:t>
            </a:r>
            <a:r>
              <a:rPr lang="en-US" altLang="zh-CN" sz="1600" dirty="0" smtClean="0"/>
              <a:t>        "I'm </a:t>
            </a:r>
            <a:r>
              <a:rPr lang="en-US" altLang="zh-CN" sz="1600" dirty="0"/>
              <a:t>trailing a guy right now </a:t>
            </a:r>
            <a:r>
              <a:rPr lang="en-US" altLang="zh-CN" sz="1600" dirty="0" smtClean="0"/>
              <a:t>who's </a:t>
            </a:r>
            <a:r>
              <a:rPr lang="en-US" altLang="zh-CN" sz="1600" dirty="0"/>
              <a:t>been stealing from customers</a:t>
            </a:r>
            <a:r>
              <a:rPr lang="en-US" altLang="zh-CN" sz="1600" dirty="0" smtClean="0"/>
              <a:t>."  </a:t>
            </a:r>
            <a:r>
              <a:rPr lang="en-US" altLang="zh-CN" sz="1600" dirty="0"/>
              <a:t>Rose nodded toward the </a:t>
            </a:r>
            <a:r>
              <a:rPr lang="en-US" altLang="zh-CN" sz="1600" dirty="0" smtClean="0"/>
              <a:t>twenty-year-old </a:t>
            </a:r>
            <a:r>
              <a:rPr lang="en-US" altLang="zh-CN" sz="1600" dirty="0"/>
              <a:t>man whom she believed was faking some sort of foot injury to allow him to seem unsteady.  </a:t>
            </a:r>
            <a:r>
              <a:rPr lang="en-US" altLang="zh-CN" sz="1600" dirty="0" smtClean="0"/>
              <a:t>"Listen</a:t>
            </a:r>
            <a:r>
              <a:rPr lang="en-US" altLang="zh-CN" sz="1600" dirty="0"/>
              <a:t>, I would love to stay and chat, Agnes, but I need to follow him</a:t>
            </a:r>
            <a:r>
              <a:rPr lang="en-US" altLang="zh-CN" sz="1600" dirty="0" smtClean="0"/>
              <a:t>."  </a:t>
            </a:r>
            <a:r>
              <a:rPr lang="en-US" altLang="zh-CN" sz="1600" dirty="0"/>
              <a:t>Rose saw the suspect bump into a customer standing at the cashier before he walked out into the street. </a:t>
            </a:r>
            <a:endParaRPr lang="zh-CN" altLang="zh-CN" sz="1600" dirty="0"/>
          </a:p>
          <a:p>
            <a:r>
              <a:rPr lang="en-US" altLang="zh-CN" sz="1600" dirty="0"/>
              <a:t> </a:t>
            </a:r>
            <a:r>
              <a:rPr lang="en-US" altLang="zh-CN" sz="1600" dirty="0" smtClean="0"/>
              <a:t>         She </a:t>
            </a:r>
            <a:r>
              <a:rPr lang="en-US" altLang="zh-CN" sz="1600" dirty="0"/>
              <a:t>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a:t>
            </a:r>
            <a:r>
              <a:rPr lang="en-US" altLang="zh-CN" sz="1600" dirty="0" smtClean="0"/>
              <a:t>"Never </a:t>
            </a:r>
            <a:r>
              <a:rPr lang="en-US" altLang="zh-CN" sz="1600" dirty="0"/>
              <a:t>trust strangers</a:t>
            </a:r>
            <a:r>
              <a:rPr lang="en-US" altLang="zh-CN" sz="1600" dirty="0" smtClean="0"/>
              <a:t>," </a:t>
            </a:r>
            <a:r>
              <a:rPr lang="en-US" altLang="zh-CN" sz="1600" dirty="0"/>
              <a:t>her </a:t>
            </a:r>
            <a:r>
              <a:rPr lang="en-US" altLang="zh-CN" sz="1600" dirty="0" smtClean="0"/>
              <a:t>mother's </a:t>
            </a:r>
            <a:r>
              <a:rPr lang="en-US" altLang="zh-CN" sz="1600" dirty="0"/>
              <a:t>voice echoed in her head</a:t>
            </a:r>
            <a:r>
              <a:rPr lang="en-US" altLang="zh-CN" sz="1600" dirty="0" smtClean="0"/>
              <a:t>.</a:t>
            </a:r>
            <a:endParaRPr lang="zh-CN" altLang="zh-CN" sz="1600" dirty="0"/>
          </a:p>
        </p:txBody>
      </p:sp>
    </p:spTree>
    <p:extLst>
      <p:ext uri="{BB962C8B-B14F-4D97-AF65-F5344CB8AC3E}">
        <p14:creationId xmlns:p14="http://schemas.microsoft.com/office/powerpoint/2010/main" xmlns="" val="274869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rgbClr val="FF0000"/>
                </a:solidFill>
              </a:rPr>
              <a:t>        Rose </a:t>
            </a:r>
            <a:r>
              <a:rPr lang="en-US" altLang="zh-CN" sz="1600" dirty="0">
                <a:solidFill>
                  <a:srgbClr val="FF0000"/>
                </a:solidFill>
              </a:rPr>
              <a:t>was not one to talk to strangers. </a:t>
            </a:r>
            <a:r>
              <a:rPr lang="en-US" altLang="zh-CN" sz="1600" dirty="0" smtClean="0">
                <a:solidFill>
                  <a:srgbClr val="FF0000"/>
                </a:solidFill>
              </a:rPr>
              <a:t> </a:t>
            </a:r>
            <a:r>
              <a:rPr lang="en-US" altLang="zh-CN" sz="1600" dirty="0" smtClean="0"/>
              <a:t>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spTree>
    <p:extLst>
      <p:ext uri="{BB962C8B-B14F-4D97-AF65-F5344CB8AC3E}">
        <p14:creationId xmlns:p14="http://schemas.microsoft.com/office/powerpoint/2010/main" xmlns="" val="1352981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t>        </a:t>
            </a:r>
            <a:r>
              <a:rPr lang="en-US" altLang="zh-CN" sz="1600" dirty="0" smtClean="0">
                <a:solidFill>
                  <a:schemeClr val="accent6">
                    <a:lumMod val="75000"/>
                  </a:schemeClr>
                </a:solidFill>
              </a:rPr>
              <a:t>Rose </a:t>
            </a:r>
            <a:r>
              <a:rPr lang="en-US" altLang="zh-CN" sz="1600" dirty="0">
                <a:solidFill>
                  <a:schemeClr val="accent6">
                    <a:lumMod val="75000"/>
                  </a:schemeClr>
                </a:solidFill>
              </a:rPr>
              <a:t>was not one to talk to strangers. </a:t>
            </a:r>
            <a:r>
              <a:rPr lang="en-US" altLang="zh-CN" sz="1600" dirty="0" smtClean="0">
                <a:solidFill>
                  <a:schemeClr val="accent6">
                    <a:lumMod val="75000"/>
                  </a:schemeClr>
                </a:solidFill>
              </a:rPr>
              <a:t>        </a:t>
            </a:r>
            <a:r>
              <a:rPr lang="en-US" altLang="zh-CN" sz="1600" dirty="0" smtClean="0"/>
              <a:t>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a:t>
            </a:r>
            <a:r>
              <a:rPr lang="en-US" altLang="zh-CN" sz="1600" dirty="0" smtClean="0">
                <a:solidFill>
                  <a:srgbClr val="FF0000"/>
                </a:solidFill>
              </a:rPr>
              <a:t>Rose paused for a minute and considered the potential risk.</a:t>
            </a:r>
            <a:r>
              <a:rPr lang="en-US" altLang="zh-CN" sz="1600" dirty="0" smtClean="0"/>
              <a:t>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3"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81400" y="571062"/>
            <a:ext cx="3556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426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chemeClr val="accent6">
                    <a:lumMod val="75000"/>
                  </a:schemeClr>
                </a:solidFill>
              </a:rPr>
              <a:t>        Rose </a:t>
            </a:r>
            <a:r>
              <a:rPr lang="en-US" altLang="zh-CN" sz="1600" dirty="0">
                <a:solidFill>
                  <a:schemeClr val="accent6">
                    <a:lumMod val="75000"/>
                  </a:schemeClr>
                </a:solidFill>
              </a:rPr>
              <a:t>was not one to talk to strangers. </a:t>
            </a:r>
            <a:r>
              <a:rPr lang="en-US" altLang="zh-CN" sz="1600" dirty="0" smtClean="0">
                <a:solidFill>
                  <a:schemeClr val="accent6">
                    <a:lumMod val="75000"/>
                  </a:schemeClr>
                </a:solidFill>
              </a:rPr>
              <a:t>         </a:t>
            </a:r>
            <a:r>
              <a:rPr lang="en-US" altLang="zh-CN" sz="1600" dirty="0" smtClean="0"/>
              <a:t>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a:t>
            </a:r>
            <a:r>
              <a:rPr lang="en-US" altLang="zh-CN" sz="1600" dirty="0" smtClean="0">
                <a:solidFill>
                  <a:srgbClr val="FF0066"/>
                </a:solidFill>
              </a:rPr>
              <a:t>Rose paused for a minute and considered the potential risk.          </a:t>
            </a:r>
            <a:r>
              <a:rPr lang="en-US" altLang="zh-CN" sz="1600" dirty="0" smtClean="0"/>
              <a:t>Before Rose could object, the woman was sliding into the booth opposite her.  "You remind me of my granddaughter," the older woman smiled.</a:t>
            </a:r>
            <a:endParaRPr lang="zh-CN" altLang="zh-CN" sz="1600" dirty="0" smtClean="0"/>
          </a:p>
          <a:p>
            <a:r>
              <a:rPr lang="en-US" altLang="zh-CN" sz="1600" dirty="0" smtClean="0"/>
              <a:t>        Rose nodded. </a:t>
            </a:r>
            <a:r>
              <a:rPr lang="en-US" altLang="zh-CN" sz="1600" dirty="0" smtClean="0">
                <a:solidFill>
                  <a:srgbClr val="FF0000"/>
                </a:solidFill>
              </a:rPr>
              <a:t>She allowed the woman to chat but kept her eyes on the young man returning to his table</a:t>
            </a:r>
            <a:r>
              <a:rPr lang="en-US" altLang="zh-CN" sz="1600" dirty="0" smtClean="0"/>
              <a:t>.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3"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81400" y="571062"/>
            <a:ext cx="355600" cy="3556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4400" y="2838014"/>
            <a:ext cx="254000" cy="25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2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740307"/>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chemeClr val="accent6">
                    <a:lumMod val="75000"/>
                  </a:schemeClr>
                </a:solidFill>
              </a:rPr>
              <a:t>        Rose </a:t>
            </a:r>
            <a:r>
              <a:rPr lang="en-US" altLang="zh-CN" sz="1600" dirty="0">
                <a:solidFill>
                  <a:schemeClr val="accent6">
                    <a:lumMod val="75000"/>
                  </a:schemeClr>
                </a:solidFill>
              </a:rPr>
              <a:t>was not one to talk to strangers. </a:t>
            </a:r>
            <a:r>
              <a:rPr lang="en-US" altLang="zh-CN" sz="1600" dirty="0" smtClean="0">
                <a:solidFill>
                  <a:schemeClr val="accent6">
                    <a:lumMod val="75000"/>
                  </a:schemeClr>
                </a:solidFill>
              </a:rPr>
              <a:t>        </a:t>
            </a:r>
            <a:r>
              <a:rPr lang="en-US" altLang="zh-CN" sz="1600" dirty="0" smtClean="0"/>
              <a:t>She </a:t>
            </a:r>
            <a:r>
              <a:rPr lang="en-US" altLang="zh-CN" sz="1600" dirty="0"/>
              <a:t>was always aware of her surroundings when she walked down the street and cautious about every possible wolf that crossed her path.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a:t>
            </a:r>
            <a:r>
              <a:rPr lang="en-US" altLang="zh-CN" sz="1600" dirty="0" smtClean="0">
                <a:solidFill>
                  <a:srgbClr val="FF0066"/>
                </a:solidFill>
              </a:rPr>
              <a:t>Rose paused for a minute and considered the potential risk.</a:t>
            </a:r>
            <a:r>
              <a:rPr lang="en-US" altLang="zh-CN" sz="1600" dirty="0" smtClean="0"/>
              <a:t>         Before Rose could object, the woman was sliding into the booth opposite her.  "You remind me of my granddaughter," the older woman smiled.</a:t>
            </a:r>
            <a:endParaRPr lang="zh-CN" altLang="zh-CN" sz="1600" dirty="0" smtClean="0"/>
          </a:p>
          <a:p>
            <a:r>
              <a:rPr lang="en-US" altLang="zh-CN" sz="1600" dirty="0" smtClean="0"/>
              <a:t>        Rose nodded. </a:t>
            </a:r>
            <a:r>
              <a:rPr lang="en-US" altLang="zh-CN" sz="1600" dirty="0" smtClean="0">
                <a:solidFill>
                  <a:srgbClr val="FF0066"/>
                </a:solidFill>
              </a:rPr>
              <a:t>She allowed the woman to chat but kept her eyes on the young man returning to his </a:t>
            </a:r>
          </a:p>
          <a:p>
            <a:r>
              <a:rPr lang="en-US" altLang="zh-CN" sz="1600" dirty="0" smtClean="0">
                <a:solidFill>
                  <a:srgbClr val="FF0066"/>
                </a:solidFill>
              </a:rPr>
              <a:t>table.        </a:t>
            </a:r>
            <a:r>
              <a:rPr lang="en-US" altLang="zh-CN" sz="1600" dirty="0" smtClean="0"/>
              <a:t>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a:t>
            </a:r>
            <a:r>
              <a:rPr lang="en-US" altLang="zh-CN" sz="1600" dirty="0" smtClean="0">
                <a:solidFill>
                  <a:srgbClr val="FF0000"/>
                </a:solidFill>
              </a:rPr>
              <a:t>"I'm a police officer," Rose confided in a whisper.  </a:t>
            </a:r>
            <a:endParaRPr lang="zh-CN" altLang="zh-CN" sz="1600" dirty="0" smtClean="0">
              <a:solidFill>
                <a:srgbClr val="FF0000"/>
              </a:solidFill>
            </a:endParaRPr>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3" name="Picture 3" descr="C:\Users\Haiying\Dropbox\CSAL-script\Lesson14\L14-PracticalMedia-11.28.13\IconEvent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3581400"/>
            <a:ext cx="254000" cy="2540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Haiying\Dropbox\CSAL-script\Lesson14\L14-PracticalMedia-11.28.13\IconChar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81400" y="571062"/>
            <a:ext cx="355600" cy="3556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Haiying\Dropbox\CSAL-script\Lesson14\L14-PracticalMedia-11.28.13\IconEvent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99000" y="2794000"/>
            <a:ext cx="254000" cy="25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6622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6986528"/>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chemeClr val="accent6">
                    <a:lumMod val="75000"/>
                  </a:schemeClr>
                </a:solidFill>
              </a:rPr>
              <a:t>        Rose </a:t>
            </a:r>
            <a:r>
              <a:rPr lang="en-US" altLang="zh-CN" sz="1600" dirty="0">
                <a:solidFill>
                  <a:schemeClr val="accent6">
                    <a:lumMod val="75000"/>
                  </a:schemeClr>
                </a:solidFill>
              </a:rPr>
              <a:t>was not one to talk to strangers. </a:t>
            </a:r>
            <a:r>
              <a:rPr lang="en-US" altLang="zh-CN" sz="1600" dirty="0" smtClean="0">
                <a:solidFill>
                  <a:schemeClr val="accent6">
                    <a:lumMod val="75000"/>
                  </a:schemeClr>
                </a:solidFill>
              </a:rPr>
              <a:t>              </a:t>
            </a:r>
            <a:r>
              <a:rPr lang="en-US" altLang="zh-CN" sz="1600" dirty="0" smtClean="0"/>
              <a:t>She </a:t>
            </a:r>
            <a:r>
              <a:rPr lang="en-US" altLang="zh-CN" sz="1600" dirty="0"/>
              <a:t>was always aware of her surroundings when she walked down the street and cautious about every possible wolf that crossed her </a:t>
            </a:r>
            <a:r>
              <a:rPr lang="en-US" altLang="zh-CN" sz="1600" dirty="0" smtClean="0"/>
              <a:t>path. 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r>
              <a:rPr lang="en-US" altLang="zh-CN" sz="1600" dirty="0">
                <a:solidFill>
                  <a:srgbClr val="FF0066"/>
                </a:solidFill>
              </a:rPr>
              <a:t>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a:t>
            </a:r>
            <a:r>
              <a:rPr lang="en-US" altLang="zh-CN" sz="1600" dirty="0" smtClean="0">
                <a:solidFill>
                  <a:srgbClr val="FF0066"/>
                </a:solidFill>
              </a:rPr>
              <a:t>Rose paused for a minute and considered the potential risk.</a:t>
            </a:r>
            <a:r>
              <a:rPr lang="en-US" altLang="zh-CN" sz="1600" dirty="0" smtClean="0"/>
              <a:t>        Before Rose could object, the woman was sliding into the booth opposite her.  "You remind me of my granddaughter," the older woman smiled.</a:t>
            </a:r>
            <a:endParaRPr lang="zh-CN" altLang="zh-CN" sz="1600" dirty="0" smtClean="0"/>
          </a:p>
          <a:p>
            <a:r>
              <a:rPr lang="en-US" altLang="zh-CN" sz="1600" dirty="0" smtClean="0">
                <a:solidFill>
                  <a:srgbClr val="FF0066"/>
                </a:solidFill>
              </a:rPr>
              <a:t>        </a:t>
            </a:r>
            <a:r>
              <a:rPr lang="en-US" altLang="zh-CN" sz="1600" dirty="0" smtClean="0"/>
              <a:t>Rose nodded. </a:t>
            </a:r>
            <a:r>
              <a:rPr lang="en-US" altLang="zh-CN" sz="1600" dirty="0" smtClean="0">
                <a:solidFill>
                  <a:srgbClr val="FF0066"/>
                </a:solidFill>
              </a:rPr>
              <a:t>She allowed the woman to chat but kept her eyes on the young man returning to his table.        </a:t>
            </a:r>
            <a:r>
              <a:rPr lang="en-US" altLang="zh-CN" sz="1600" dirty="0" smtClean="0"/>
              <a:t>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solidFill>
                  <a:srgbClr val="FF0066"/>
                </a:solidFill>
              </a:rPr>
              <a:t>        "I'm a police officer," Rose confided in a whisper.  </a:t>
            </a:r>
            <a:endParaRPr lang="zh-CN" altLang="zh-CN" sz="1600" dirty="0" smtClean="0">
              <a:solidFill>
                <a:srgbClr val="FF0066"/>
              </a:solidFill>
            </a:endParaRPr>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4"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33800" y="571062"/>
            <a:ext cx="355600" cy="3556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3784600"/>
            <a:ext cx="254000" cy="254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38800" y="2838014"/>
            <a:ext cx="254000" cy="254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3" descr="C:\Users\Haiying\Dropbox\CSAL-script\Lesson14\L14-PracticalMedia-11.28.13\IconEvent0-Smal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53608" y="4495800"/>
            <a:ext cx="254000" cy="25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893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740307"/>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chemeClr val="accent6">
                    <a:lumMod val="75000"/>
                  </a:schemeClr>
                </a:solidFill>
              </a:rPr>
              <a:t>        Rose </a:t>
            </a:r>
            <a:r>
              <a:rPr lang="en-US" altLang="zh-CN" sz="1600" dirty="0">
                <a:solidFill>
                  <a:schemeClr val="accent6">
                    <a:lumMod val="75000"/>
                  </a:schemeClr>
                </a:solidFill>
              </a:rPr>
              <a:t>was not one to talk to strangers. </a:t>
            </a:r>
            <a:r>
              <a:rPr lang="en-US" altLang="zh-CN" sz="1600" dirty="0" smtClean="0">
                <a:solidFill>
                  <a:schemeClr val="accent6">
                    <a:lumMod val="75000"/>
                  </a:schemeClr>
                </a:solidFill>
              </a:rPr>
              <a:t>              </a:t>
            </a:r>
            <a:r>
              <a:rPr lang="en-US" altLang="zh-CN" sz="1600" dirty="0" smtClean="0"/>
              <a:t>She </a:t>
            </a:r>
            <a:r>
              <a:rPr lang="en-US" altLang="zh-CN" sz="1600" dirty="0"/>
              <a:t>was always aware of her surroundings when she walked down the street and cautious about every possible wolf that crossed her path.  </a:t>
            </a:r>
            <a:r>
              <a:rPr lang="en-US" altLang="zh-CN" sz="1600" dirty="0" smtClean="0"/>
              <a:t>Now</a:t>
            </a:r>
            <a:r>
              <a:rPr lang="en-US" altLang="zh-CN" sz="1600" dirty="0"/>
              <a:t>,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r>
              <a:rPr lang="en-US" altLang="zh-CN" sz="1600" dirty="0">
                <a:solidFill>
                  <a:srgbClr val="FF0066"/>
                </a:solidFill>
              </a:rPr>
              <a:t>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pic>
        <p:nvPicPr>
          <p:cNvPr id="4" name="Picture 2" descr="C:\Users\Haiying\Dropbox\CSAL-script\Lesson14\L14-PracticalMedia-11.28.13\IconChar0-Smal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33800" y="571062"/>
            <a:ext cx="3556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259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494085"/>
          </a:xfrm>
          <a:prstGeom prst="rect">
            <a:avLst/>
          </a:prstGeom>
        </p:spPr>
        <p:txBody>
          <a:bodyPr wrap="square">
            <a:spAutoFit/>
          </a:bodyPr>
          <a:lstStyle/>
          <a:p>
            <a:pPr algn="ctr"/>
            <a:r>
              <a:rPr lang="en-US" altLang="zh-CN" sz="1600" dirty="0"/>
              <a:t>Rose  the Cop</a:t>
            </a:r>
            <a:endParaRPr lang="zh-CN" altLang="zh-CN" sz="1600" dirty="0"/>
          </a:p>
          <a:p>
            <a:pPr algn="ctr"/>
            <a:r>
              <a:rPr lang="en-US" altLang="zh-CN" sz="1600" i="1" dirty="0"/>
              <a:t>By Sue Butler </a:t>
            </a:r>
            <a:endParaRPr lang="zh-CN" altLang="zh-CN" sz="1600" dirty="0"/>
          </a:p>
          <a:p>
            <a:r>
              <a:rPr lang="en-US" altLang="zh-CN" sz="1600" dirty="0" smtClean="0">
                <a:solidFill>
                  <a:srgbClr val="FF0000"/>
                </a:solidFill>
              </a:rPr>
              <a:t>        </a:t>
            </a:r>
            <a:r>
              <a:rPr lang="en-US" altLang="zh-CN" sz="1600" dirty="0" smtClean="0"/>
              <a:t>Rose </a:t>
            </a:r>
            <a:r>
              <a:rPr lang="en-US" altLang="zh-CN" sz="1600" dirty="0"/>
              <a:t>was not one to talk to strangers. </a:t>
            </a:r>
            <a:r>
              <a:rPr lang="en-US" altLang="zh-CN" sz="1600" dirty="0" smtClean="0"/>
              <a:t> </a:t>
            </a:r>
            <a:r>
              <a:rPr lang="en-US" altLang="zh-CN" sz="1600" dirty="0" smtClean="0">
                <a:solidFill>
                  <a:srgbClr val="FF0000"/>
                </a:solidFill>
              </a:rPr>
              <a:t>She </a:t>
            </a:r>
            <a:r>
              <a:rPr lang="en-US" altLang="zh-CN" sz="1600" dirty="0">
                <a:solidFill>
                  <a:srgbClr val="FF0000"/>
                </a:solidFill>
              </a:rPr>
              <a:t>was always aware of her surroundings when she walked down the street and cautious about every possible wolf that crossed her path</a:t>
            </a:r>
            <a:r>
              <a:rPr lang="en-US" altLang="zh-CN" sz="1600" dirty="0"/>
              <a:t>.  Now, </a:t>
            </a:r>
            <a:r>
              <a:rPr lang="en-US" altLang="zh-CN" sz="1600" dirty="0" smtClean="0"/>
              <a:t> as a </a:t>
            </a:r>
            <a:r>
              <a:rPr lang="en-US" altLang="zh-CN" sz="1600" dirty="0"/>
              <a:t>police officer, she had a sixth sense about who was telling the truth and who was lying.  It was the same sixth sense that brought her into the café to keep an eye on </a:t>
            </a:r>
            <a:r>
              <a:rPr lang="en-US" altLang="zh-CN" sz="1600" dirty="0" smtClean="0"/>
              <a:t>Joseph, a regular </a:t>
            </a:r>
            <a:r>
              <a:rPr lang="en-US" altLang="zh-CN" sz="1600" dirty="0"/>
              <a:t>customer whom the </a:t>
            </a:r>
            <a:r>
              <a:rPr lang="en-US" altLang="zh-CN" sz="1600" dirty="0" smtClean="0"/>
              <a:t>owner, Diana, suspected </a:t>
            </a:r>
            <a:r>
              <a:rPr lang="en-US" altLang="zh-CN" sz="1600" dirty="0"/>
              <a:t>of pickpocketing.  </a:t>
            </a:r>
          </a:p>
          <a:p>
            <a:r>
              <a:rPr lang="en-US" altLang="zh-CN" sz="1600" dirty="0" smtClean="0"/>
              <a:t>        Seated comfortably sipping coffee, she watched him quite carefully while pretending to read the newspaper.  Her eyes followed him to the washroom, but he didn't have contact with anyone.</a:t>
            </a:r>
            <a:endParaRPr lang="zh-CN" altLang="zh-CN" sz="1600" dirty="0" smtClean="0"/>
          </a:p>
          <a:p>
            <a:r>
              <a:rPr lang="en-US" altLang="zh-CN" sz="1600" dirty="0" smtClean="0"/>
              <a:t>        "Mind if I sit here, dear?  The tables are all full, and I hate sitting at the counter."  Rose looked up.  Agnes, an elderly woman stood in front of her carrying two dirty bags full of clothes and offering a sweet grin. Rose paused for a minute and considered the potential risk. Before Rose could object, the woman was sliding into the booth opposite her.  "You remind me of my granddaughter," the older woman smiled.</a:t>
            </a:r>
            <a:endParaRPr lang="zh-CN" altLang="zh-CN" sz="1600" dirty="0" smtClean="0"/>
          </a:p>
          <a:p>
            <a:r>
              <a:rPr lang="en-US" altLang="zh-CN" sz="1600" dirty="0" smtClean="0"/>
              <a:t>        Rose nodded. She allowed the woman to chat but kept her eyes on the young man returning to his table.  She was waiting for him to purposely brush up against someone, and then she would take him down.</a:t>
            </a:r>
            <a:endParaRPr lang="zh-CN" altLang="zh-CN" sz="1600" dirty="0" smtClean="0"/>
          </a:p>
          <a:p>
            <a:r>
              <a:rPr lang="en-US" altLang="zh-CN" sz="1600" dirty="0" smtClean="0"/>
              <a:t>        "My granddaughter works in business. Do you have a job?" Agnes asked.</a:t>
            </a:r>
            <a:endParaRPr lang="zh-CN" altLang="zh-CN" sz="1600" dirty="0" smtClean="0"/>
          </a:p>
          <a:p>
            <a:r>
              <a:rPr lang="en-US" altLang="zh-CN" sz="1600" dirty="0" smtClean="0"/>
              <a:t>        "I'm a police officer," Rose confided in a whisper.  </a:t>
            </a:r>
            <a:endParaRPr lang="zh-CN" altLang="zh-CN" sz="1600" dirty="0" smtClean="0"/>
          </a:p>
          <a:p>
            <a:r>
              <a:rPr lang="en-US" altLang="zh-CN" sz="1600" dirty="0" smtClean="0"/>
              <a:t>         "Really, how fascinating, but it must be dangerous work" Agnes was impressed.</a:t>
            </a:r>
            <a:endParaRPr lang="zh-CN" altLang="zh-CN" sz="1600" dirty="0" smtClean="0"/>
          </a:p>
          <a:p>
            <a:r>
              <a:rPr lang="en-US" altLang="zh-CN" sz="1600" dirty="0" smtClean="0"/>
              <a:t>         "I'm trailing a guy right now who's been stealing from customers."  Rose nodded toward the twenty-year-old man whom she believed was faking some sort of foot injury to allow him to seem unsteady.  "Listen, I would love to stay and chat, Agnes, but I need to follow him."  Rose saw the suspect bump into a customer standing at the cashier before he walked out into the street. </a:t>
            </a:r>
            <a:endParaRPr lang="zh-CN" altLang="zh-CN" sz="1600" dirty="0" smtClean="0"/>
          </a:p>
          <a:p>
            <a:r>
              <a:rPr lang="en-US" altLang="zh-CN" sz="1600" dirty="0" smtClean="0"/>
              <a:t>          She leapt to her feet, and on her way out decided to throw 20 dollars onto the lunch counter.  As she reached for her wallet, she realized it was not there.  She looked back at the table, and there was no sign of her wallet AND no sign of Agnes either.  She shook her head and laughed quietly to herself.  "Never trust strangers," her mother's voice echoed in her head.</a:t>
            </a:r>
            <a:endParaRPr lang="zh-CN" altLang="zh-CN" sz="1600" dirty="0"/>
          </a:p>
        </p:txBody>
      </p:sp>
    </p:spTree>
    <p:extLst>
      <p:ext uri="{BB962C8B-B14F-4D97-AF65-F5344CB8AC3E}">
        <p14:creationId xmlns:p14="http://schemas.microsoft.com/office/powerpoint/2010/main" xmlns="" val="2072800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413</Words>
  <Application>Microsoft Office PowerPoint</Application>
  <PresentationFormat>On-screen Show (4:3)</PresentationFormat>
  <Paragraphs>226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Haiying</dc:creator>
  <cp:lastModifiedBy>IIS</cp:lastModifiedBy>
  <cp:revision>136</cp:revision>
  <dcterms:created xsi:type="dcterms:W3CDTF">2006-08-16T00:00:00Z</dcterms:created>
  <dcterms:modified xsi:type="dcterms:W3CDTF">2013-12-11T17:46:32Z</dcterms:modified>
</cp:coreProperties>
</file>