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77" r:id="rId3"/>
    <p:sldId id="296" r:id="rId4"/>
    <p:sldId id="276" r:id="rId5"/>
    <p:sldId id="292" r:id="rId6"/>
    <p:sldId id="297" r:id="rId7"/>
    <p:sldId id="279" r:id="rId8"/>
    <p:sldId id="298" r:id="rId9"/>
    <p:sldId id="294" r:id="rId10"/>
    <p:sldId id="280"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24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38513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81933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00141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DDBD7-BAFC-476B-9CB0-BAB3617ED7AB}"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04818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DDBD7-BAFC-476B-9CB0-BAB3617ED7AB}"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58155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DDBD7-BAFC-476B-9CB0-BAB3617ED7AB}"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83816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DDBD7-BAFC-476B-9CB0-BAB3617ED7AB}"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417087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DDBD7-BAFC-476B-9CB0-BAB3617ED7AB}"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342627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DDBD7-BAFC-476B-9CB0-BAB3617ED7AB}"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276389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26744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DDBD7-BAFC-476B-9CB0-BAB3617ED7AB}"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0699-74AA-432D-8DE8-6BDFB15B0F66}" type="slidenum">
              <a:rPr lang="en-US" smtClean="0"/>
              <a:t>‹#›</a:t>
            </a:fld>
            <a:endParaRPr lang="en-US"/>
          </a:p>
        </p:txBody>
      </p:sp>
    </p:spTree>
    <p:extLst>
      <p:ext uri="{BB962C8B-B14F-4D97-AF65-F5344CB8AC3E}">
        <p14:creationId xmlns:p14="http://schemas.microsoft.com/office/powerpoint/2010/main" val="140490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DDBD7-BAFC-476B-9CB0-BAB3617ED7AB}" type="datetimeFigureOut">
              <a:rPr lang="en-US" smtClean="0"/>
              <a:t>12/14/2014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50699-74AA-432D-8DE8-6BDFB15B0F66}" type="slidenum">
              <a:rPr lang="en-US" smtClean="0"/>
              <a:t>‹#›</a:t>
            </a:fld>
            <a:endParaRPr lang="en-US"/>
          </a:p>
        </p:txBody>
      </p:sp>
    </p:spTree>
    <p:extLst>
      <p:ext uri="{BB962C8B-B14F-4D97-AF65-F5344CB8AC3E}">
        <p14:creationId xmlns:p14="http://schemas.microsoft.com/office/powerpoint/2010/main" val="259237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Cancer Nearly as Old as Life Itself, Likely Here to Stay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507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1754326"/>
          </a:xfrm>
          <a:prstGeom prst="rect">
            <a:avLst/>
          </a:prstGeom>
          <a:noFill/>
        </p:spPr>
        <p:txBody>
          <a:bodyPr wrap="square" rtlCol="0">
            <a:spAutoFit/>
          </a:bodyPr>
          <a:lstStyle/>
          <a:p>
            <a:pPr>
              <a:lnSpc>
                <a:spcPct val="150000"/>
              </a:lnSpc>
            </a:pPr>
            <a:r>
              <a:rPr lang="en-US" dirty="0" smtClean="0"/>
              <a:t>	</a:t>
            </a:r>
            <a:r>
              <a:rPr lang="en-US" dirty="0"/>
              <a:t>"</a:t>
            </a:r>
            <a:r>
              <a:rPr lang="en-US" u="sng" dirty="0">
                <a:solidFill>
                  <a:srgbClr val="FF0000"/>
                </a:solidFill>
              </a:rPr>
              <a:t>Knowing your enemy </a:t>
            </a:r>
            <a:r>
              <a:rPr lang="en-US" dirty="0">
                <a:solidFill>
                  <a:srgbClr val="FF0000"/>
                </a:solidFill>
              </a:rPr>
              <a:t>from its origins is the best way to fight it and win many battles</a:t>
            </a:r>
            <a:r>
              <a:rPr lang="en-US" dirty="0"/>
              <a:t>," he said.</a:t>
            </a:r>
          </a:p>
          <a:p>
            <a:pPr>
              <a:lnSpc>
                <a:spcPct val="150000"/>
              </a:lnSpc>
            </a:pPr>
            <a:r>
              <a:rPr lang="en-US" dirty="0" smtClean="0"/>
              <a:t>	Many </a:t>
            </a:r>
            <a:r>
              <a:rPr lang="en-US" dirty="0"/>
              <a:t>cancer cells can be treated. But the cells are unlikely to ever stop forming, Bosch said. Treatments for cancer are improving all the time.</a:t>
            </a:r>
          </a:p>
        </p:txBody>
      </p:sp>
      <p:sp>
        <p:nvSpPr>
          <p:cNvPr id="7" name="TextBox 6"/>
          <p:cNvSpPr txBox="1"/>
          <p:nvPr/>
        </p:nvSpPr>
        <p:spPr>
          <a:xfrm>
            <a:off x="1203157" y="757451"/>
            <a:ext cx="9769642" cy="523220"/>
          </a:xfrm>
          <a:prstGeom prst="rect">
            <a:avLst/>
          </a:prstGeom>
          <a:noFill/>
        </p:spPr>
        <p:txBody>
          <a:bodyPr wrap="square" rtlCol="0">
            <a:spAutoFit/>
          </a:bodyPr>
          <a:lstStyle/>
          <a:p>
            <a:pPr algn="ctr"/>
            <a:r>
              <a:rPr lang="en-US" sz="2800" dirty="0"/>
              <a:t>What does the phrase </a:t>
            </a:r>
            <a:r>
              <a:rPr lang="en-US" sz="2800" dirty="0" smtClean="0"/>
              <a:t>knowing </a:t>
            </a:r>
            <a:r>
              <a:rPr lang="en-US" sz="2800" dirty="0"/>
              <a:t>your </a:t>
            </a:r>
            <a:r>
              <a:rPr lang="en-US" sz="2800" dirty="0" smtClean="0"/>
              <a:t>enemy </a:t>
            </a:r>
            <a:r>
              <a:rPr lang="en-US" sz="2800" dirty="0"/>
              <a:t>try to imply?</a:t>
            </a:r>
            <a:endParaRPr lang="en-US" dirty="0"/>
          </a:p>
        </p:txBody>
      </p:sp>
      <p:sp>
        <p:nvSpPr>
          <p:cNvPr id="10" name="TextBox 9"/>
          <p:cNvSpPr txBox="1"/>
          <p:nvPr/>
        </p:nvSpPr>
        <p:spPr>
          <a:xfrm>
            <a:off x="2253168" y="4308803"/>
            <a:ext cx="7167557" cy="923330"/>
          </a:xfrm>
          <a:prstGeom prst="rect">
            <a:avLst/>
          </a:prstGeom>
          <a:noFill/>
        </p:spPr>
        <p:txBody>
          <a:bodyPr wrap="square" rtlCol="0">
            <a:spAutoFit/>
          </a:bodyPr>
          <a:lstStyle/>
          <a:p>
            <a:pPr marL="342900" indent="-342900">
              <a:buAutoNum type="alphaUcPeriod"/>
            </a:pPr>
            <a:r>
              <a:rPr lang="en-US" dirty="0" smtClean="0">
                <a:solidFill>
                  <a:srgbClr val="0070C0"/>
                </a:solidFill>
              </a:rPr>
              <a:t>We should concentrate on finding our mortal enemies.</a:t>
            </a:r>
          </a:p>
          <a:p>
            <a:pPr marL="342900" indent="-342900">
              <a:buFontTx/>
              <a:buAutoNum type="alphaUcPeriod"/>
            </a:pPr>
            <a:r>
              <a:rPr lang="en-US" dirty="0" smtClean="0">
                <a:solidFill>
                  <a:srgbClr val="0070C0"/>
                </a:solidFill>
              </a:rPr>
              <a:t>We always unjustly call something that can harm us enemies.</a:t>
            </a:r>
          </a:p>
          <a:p>
            <a:pPr marL="342900" indent="-342900">
              <a:buAutoNum type="alphaUcPeriod"/>
            </a:pPr>
            <a:r>
              <a:rPr lang="en-US" dirty="0" smtClean="0">
                <a:solidFill>
                  <a:srgbClr val="FF0000"/>
                </a:solidFill>
              </a:rPr>
              <a:t>We should learn about what harms us to better keep us from harm.</a:t>
            </a:r>
          </a:p>
        </p:txBody>
      </p:sp>
    </p:spTree>
    <p:extLst>
      <p:ext uri="{BB962C8B-B14F-4D97-AF65-F5344CB8AC3E}">
        <p14:creationId xmlns:p14="http://schemas.microsoft.com/office/powerpoint/2010/main" val="411725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1754326"/>
          </a:xfrm>
          <a:prstGeom prst="rect">
            <a:avLst/>
          </a:prstGeom>
          <a:noFill/>
        </p:spPr>
        <p:txBody>
          <a:bodyPr wrap="square" rtlCol="0">
            <a:spAutoFit/>
          </a:bodyPr>
          <a:lstStyle/>
          <a:p>
            <a:pPr>
              <a:lnSpc>
                <a:spcPct val="150000"/>
              </a:lnSpc>
            </a:pPr>
            <a:r>
              <a:rPr lang="en-US" dirty="0" smtClean="0"/>
              <a:t>	</a:t>
            </a:r>
            <a:r>
              <a:rPr lang="en-US" dirty="0"/>
              <a:t>"</a:t>
            </a:r>
            <a:r>
              <a:rPr lang="en-US" dirty="0">
                <a:solidFill>
                  <a:srgbClr val="FF0000"/>
                </a:solidFill>
              </a:rPr>
              <a:t>Knowing your enemy from its origins is the best way to fight it and win many battles</a:t>
            </a:r>
            <a:r>
              <a:rPr lang="en-US" dirty="0"/>
              <a:t>," he said.</a:t>
            </a:r>
          </a:p>
          <a:p>
            <a:pPr>
              <a:lnSpc>
                <a:spcPct val="150000"/>
              </a:lnSpc>
            </a:pPr>
            <a:r>
              <a:rPr lang="en-US" dirty="0" smtClean="0"/>
              <a:t>	Many </a:t>
            </a:r>
            <a:r>
              <a:rPr lang="en-US" dirty="0"/>
              <a:t>cancer cells can be treated. But the cells are unlikely to ever stop forming, Bosch said. </a:t>
            </a:r>
            <a:r>
              <a:rPr lang="en-US" dirty="0">
                <a:solidFill>
                  <a:srgbClr val="FF0000"/>
                </a:solidFill>
              </a:rPr>
              <a:t>Treatments for cancer are improving all the time</a:t>
            </a:r>
            <a:r>
              <a:rPr lang="en-US" dirty="0"/>
              <a:t>.</a:t>
            </a:r>
          </a:p>
        </p:txBody>
      </p:sp>
      <p:sp>
        <p:nvSpPr>
          <p:cNvPr id="7" name="TextBox 6"/>
          <p:cNvSpPr txBox="1"/>
          <p:nvPr/>
        </p:nvSpPr>
        <p:spPr>
          <a:xfrm>
            <a:off x="1203157" y="757451"/>
            <a:ext cx="9769642" cy="523220"/>
          </a:xfrm>
          <a:prstGeom prst="rect">
            <a:avLst/>
          </a:prstGeom>
          <a:noFill/>
        </p:spPr>
        <p:txBody>
          <a:bodyPr wrap="square" rtlCol="0">
            <a:spAutoFit/>
          </a:bodyPr>
          <a:lstStyle/>
          <a:p>
            <a:pPr algn="ctr"/>
            <a:r>
              <a:rPr lang="en-US" sz="2800" dirty="0" smtClean="0"/>
              <a:t>What is the conclusion of this article?</a:t>
            </a:r>
            <a:endParaRPr lang="en-US" dirty="0"/>
          </a:p>
        </p:txBody>
      </p:sp>
      <p:sp>
        <p:nvSpPr>
          <p:cNvPr id="10" name="TextBox 9"/>
          <p:cNvSpPr txBox="1"/>
          <p:nvPr/>
        </p:nvSpPr>
        <p:spPr>
          <a:xfrm>
            <a:off x="2253168" y="4308803"/>
            <a:ext cx="7167557" cy="1754326"/>
          </a:xfrm>
          <a:prstGeom prst="rect">
            <a:avLst/>
          </a:prstGeom>
          <a:noFill/>
        </p:spPr>
        <p:txBody>
          <a:bodyPr wrap="square" rtlCol="0">
            <a:spAutoFit/>
          </a:bodyPr>
          <a:lstStyle/>
          <a:p>
            <a:pPr marL="342900" indent="-342900">
              <a:buAutoNum type="alphaUcPeriod"/>
            </a:pPr>
            <a:r>
              <a:rPr lang="en-US" dirty="0" smtClean="0">
                <a:solidFill>
                  <a:srgbClr val="FF0000"/>
                </a:solidFill>
              </a:rPr>
              <a:t>Cancer might stay for a very long time, but studying it to understand it will help us at least treat those who have cancer.</a:t>
            </a:r>
          </a:p>
          <a:p>
            <a:pPr marL="342900" indent="-342900">
              <a:buFontTx/>
              <a:buAutoNum type="alphaUcPeriod"/>
            </a:pPr>
            <a:r>
              <a:rPr lang="en-US" dirty="0" smtClean="0">
                <a:solidFill>
                  <a:srgbClr val="0070C0"/>
                </a:solidFill>
              </a:rPr>
              <a:t>Cancer is always going to be around as long as there is life, and there is nothing we can do to stop that.</a:t>
            </a:r>
          </a:p>
          <a:p>
            <a:pPr marL="342900" indent="-342900">
              <a:buAutoNum type="alphaUcPeriod"/>
            </a:pPr>
            <a:r>
              <a:rPr lang="en-US" dirty="0" smtClean="0">
                <a:solidFill>
                  <a:srgbClr val="0070C0"/>
                </a:solidFill>
              </a:rPr>
              <a:t>Cancer treatments will only be effective if we study the oldest life forms so we can understand how it evolves over time.</a:t>
            </a:r>
          </a:p>
        </p:txBody>
      </p:sp>
    </p:spTree>
    <p:extLst>
      <p:ext uri="{BB962C8B-B14F-4D97-AF65-F5344CB8AC3E}">
        <p14:creationId xmlns:p14="http://schemas.microsoft.com/office/powerpoint/2010/main" val="310929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1338828"/>
          </a:xfrm>
          <a:prstGeom prst="rect">
            <a:avLst/>
          </a:prstGeom>
          <a:noFill/>
        </p:spPr>
        <p:txBody>
          <a:bodyPr wrap="square" rtlCol="0">
            <a:spAutoFit/>
          </a:bodyPr>
          <a:lstStyle/>
          <a:p>
            <a:pPr>
              <a:lnSpc>
                <a:spcPct val="150000"/>
              </a:lnSpc>
            </a:pPr>
            <a:r>
              <a:rPr lang="en-US" dirty="0" smtClean="0"/>
              <a:t>	</a:t>
            </a:r>
            <a:r>
              <a:rPr lang="en-US" dirty="0"/>
              <a:t>There is bad news in the </a:t>
            </a:r>
            <a:r>
              <a:rPr lang="en-US" dirty="0">
                <a:solidFill>
                  <a:srgbClr val="0070C0"/>
                </a:solidFill>
              </a:rPr>
              <a:t>war against cancer</a:t>
            </a:r>
            <a:r>
              <a:rPr lang="en-US" dirty="0"/>
              <a:t>. It’s a war humans are not likely to win. A recent study shows that </a:t>
            </a:r>
            <a:r>
              <a:rPr lang="en-US" dirty="0">
                <a:solidFill>
                  <a:srgbClr val="FF0000"/>
                </a:solidFill>
              </a:rPr>
              <a:t>cancer is very old</a:t>
            </a:r>
            <a:r>
              <a:rPr lang="en-US" dirty="0"/>
              <a:t>. It has been on Earth ever since life forms started to grow beyond </a:t>
            </a:r>
            <a:r>
              <a:rPr lang="en-US" dirty="0">
                <a:solidFill>
                  <a:srgbClr val="0070C0"/>
                </a:solidFill>
              </a:rPr>
              <a:t>a single cell</a:t>
            </a:r>
            <a:r>
              <a:rPr lang="en-US" dirty="0"/>
              <a:t>.	</a:t>
            </a:r>
          </a:p>
        </p:txBody>
      </p:sp>
      <p:sp>
        <p:nvSpPr>
          <p:cNvPr id="11" name="TextBox 10"/>
          <p:cNvSpPr txBox="1"/>
          <p:nvPr/>
        </p:nvSpPr>
        <p:spPr>
          <a:xfrm>
            <a:off x="1929590" y="899251"/>
            <a:ext cx="8951494" cy="584775"/>
          </a:xfrm>
          <a:prstGeom prst="rect">
            <a:avLst/>
          </a:prstGeom>
          <a:noFill/>
        </p:spPr>
        <p:txBody>
          <a:bodyPr wrap="square" rtlCol="0">
            <a:spAutoFit/>
          </a:bodyPr>
          <a:lstStyle/>
          <a:p>
            <a:pPr algn="ctr"/>
            <a:r>
              <a:rPr lang="en-US" sz="3200" dirty="0" smtClean="0"/>
              <a:t>What is </a:t>
            </a:r>
            <a:r>
              <a:rPr lang="en-US" sz="3200" dirty="0" smtClean="0"/>
              <a:t>the </a:t>
            </a:r>
            <a:r>
              <a:rPr lang="en-US" sz="3200" dirty="0" smtClean="0"/>
              <a:t>topic of this article?</a:t>
            </a:r>
            <a:endParaRPr lang="en-US" sz="3200" dirty="0"/>
          </a:p>
        </p:txBody>
      </p:sp>
    </p:spTree>
    <p:extLst>
      <p:ext uri="{BB962C8B-B14F-4D97-AF65-F5344CB8AC3E}">
        <p14:creationId xmlns:p14="http://schemas.microsoft.com/office/powerpoint/2010/main" val="33057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3817" y="1798132"/>
            <a:ext cx="8998194" cy="1338828"/>
          </a:xfrm>
          <a:prstGeom prst="rect">
            <a:avLst/>
          </a:prstGeom>
          <a:noFill/>
        </p:spPr>
        <p:txBody>
          <a:bodyPr wrap="square" rtlCol="0">
            <a:spAutoFit/>
          </a:bodyPr>
          <a:lstStyle/>
          <a:p>
            <a:pPr>
              <a:lnSpc>
                <a:spcPct val="150000"/>
              </a:lnSpc>
            </a:pPr>
            <a:r>
              <a:rPr lang="en-US" dirty="0" smtClean="0"/>
              <a:t>	</a:t>
            </a:r>
            <a:r>
              <a:rPr lang="en-US" u="sng" dirty="0"/>
              <a:t>According to the World Health Organization</a:t>
            </a:r>
            <a:r>
              <a:rPr lang="en-US" dirty="0"/>
              <a:t>, cancer is the top cause of death on the planet. It can grow in any part of the body. There are many kinds of cancer. They all start when a single cell begins to divide wildly</a:t>
            </a:r>
            <a:r>
              <a:rPr lang="en-US" dirty="0" smtClean="0"/>
              <a:t>. </a:t>
            </a:r>
            <a:r>
              <a:rPr lang="en-US" dirty="0"/>
              <a:t>	</a:t>
            </a:r>
          </a:p>
        </p:txBody>
      </p:sp>
      <p:sp>
        <p:nvSpPr>
          <p:cNvPr id="11" name="TextBox 10"/>
          <p:cNvSpPr txBox="1"/>
          <p:nvPr/>
        </p:nvSpPr>
        <p:spPr>
          <a:xfrm>
            <a:off x="1929590" y="899251"/>
            <a:ext cx="8951494" cy="584775"/>
          </a:xfrm>
          <a:prstGeom prst="rect">
            <a:avLst/>
          </a:prstGeom>
          <a:noFill/>
        </p:spPr>
        <p:txBody>
          <a:bodyPr wrap="square" rtlCol="0">
            <a:spAutoFit/>
          </a:bodyPr>
          <a:lstStyle/>
          <a:p>
            <a:pPr algn="ctr"/>
            <a:r>
              <a:rPr lang="en-US" sz="3200" dirty="0" smtClean="0"/>
              <a:t>What is the purpose of the underlined </a:t>
            </a:r>
            <a:r>
              <a:rPr lang="en-US" sz="3200" dirty="0" smtClean="0"/>
              <a:t>phrase?</a:t>
            </a:r>
            <a:endParaRPr lang="en-US" sz="3200" dirty="0"/>
          </a:p>
        </p:txBody>
      </p:sp>
      <p:sp>
        <p:nvSpPr>
          <p:cNvPr id="7" name="TextBox 6"/>
          <p:cNvSpPr txBox="1"/>
          <p:nvPr/>
        </p:nvSpPr>
        <p:spPr>
          <a:xfrm>
            <a:off x="2610853" y="4383455"/>
            <a:ext cx="6785810" cy="923330"/>
          </a:xfrm>
          <a:prstGeom prst="rect">
            <a:avLst/>
          </a:prstGeom>
          <a:noFill/>
        </p:spPr>
        <p:txBody>
          <a:bodyPr wrap="square" rtlCol="0">
            <a:spAutoFit/>
          </a:bodyPr>
          <a:lstStyle/>
          <a:p>
            <a:pPr marL="342900" indent="-342900">
              <a:buFontTx/>
              <a:buAutoNum type="alphaUcPeriod"/>
            </a:pPr>
            <a:r>
              <a:rPr lang="en-US" dirty="0" smtClean="0">
                <a:solidFill>
                  <a:srgbClr val="0070C0"/>
                </a:solidFill>
              </a:rPr>
              <a:t>To give the impression on how the world cares about cancer</a:t>
            </a:r>
          </a:p>
          <a:p>
            <a:pPr marL="342900" indent="-342900">
              <a:buFontTx/>
              <a:buAutoNum type="alphaUcPeriod"/>
            </a:pPr>
            <a:r>
              <a:rPr lang="en-US" dirty="0" smtClean="0">
                <a:solidFill>
                  <a:srgbClr val="0070C0"/>
                </a:solidFill>
              </a:rPr>
              <a:t>To show how health has influence the world.</a:t>
            </a:r>
          </a:p>
          <a:p>
            <a:pPr marL="342900" indent="-342900">
              <a:buAutoNum type="alphaUcPeriod"/>
            </a:pPr>
            <a:r>
              <a:rPr lang="en-US" dirty="0" smtClean="0">
                <a:solidFill>
                  <a:srgbClr val="FF0000"/>
                </a:solidFill>
              </a:rPr>
              <a:t>To give evidence and support for claims on cancer.</a:t>
            </a:r>
          </a:p>
        </p:txBody>
      </p:sp>
    </p:spTree>
    <p:extLst>
      <p:ext uri="{BB962C8B-B14F-4D97-AF65-F5344CB8AC3E}">
        <p14:creationId xmlns:p14="http://schemas.microsoft.com/office/powerpoint/2010/main" val="353702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469952"/>
            <a:ext cx="9336506" cy="3000821"/>
          </a:xfrm>
          <a:prstGeom prst="rect">
            <a:avLst/>
          </a:prstGeom>
          <a:noFill/>
        </p:spPr>
        <p:txBody>
          <a:bodyPr wrap="square" rtlCol="0">
            <a:spAutoFit/>
          </a:bodyPr>
          <a:lstStyle/>
          <a:p>
            <a:pPr>
              <a:lnSpc>
                <a:spcPct val="150000"/>
              </a:lnSpc>
            </a:pPr>
            <a:r>
              <a:rPr lang="en-US" dirty="0" smtClean="0"/>
              <a:t>	Cells </a:t>
            </a:r>
            <a:r>
              <a:rPr lang="en-US" dirty="0"/>
              <a:t>are the basic building blocks of life. They increase by dividing (one cell splits into two, and so on). All living things are made of cells. Some simple life forms are made of only one cell. Plants and animals are made of many cells. The human body has more than 10 trillion cells.</a:t>
            </a:r>
          </a:p>
          <a:p>
            <a:pPr>
              <a:lnSpc>
                <a:spcPct val="150000"/>
              </a:lnSpc>
            </a:pPr>
            <a:r>
              <a:rPr lang="en-US" dirty="0" smtClean="0"/>
              <a:t>	Genes </a:t>
            </a:r>
            <a:r>
              <a:rPr lang="en-US" dirty="0"/>
              <a:t>are the parts of a cell that control its growth and death. Sometimes </a:t>
            </a:r>
            <a:r>
              <a:rPr lang="en-US" dirty="0">
                <a:solidFill>
                  <a:srgbClr val="FF0000"/>
                </a:solidFill>
              </a:rPr>
              <a:t>genes get damaged, and a cell starts acting the wrong way.</a:t>
            </a:r>
            <a:r>
              <a:rPr lang="en-US" dirty="0"/>
              <a:t> That’s how cancer starts. </a:t>
            </a:r>
            <a:r>
              <a:rPr lang="en-US" dirty="0">
                <a:solidFill>
                  <a:srgbClr val="FF0000"/>
                </a:solidFill>
              </a:rPr>
              <a:t>Cancer cells cannot stop dividing.</a:t>
            </a:r>
          </a:p>
          <a:p>
            <a:pPr>
              <a:lnSpc>
                <a:spcPct val="150000"/>
              </a:lnSpc>
            </a:pPr>
            <a:r>
              <a:rPr lang="en-US" dirty="0"/>
              <a:t>	</a:t>
            </a:r>
          </a:p>
        </p:txBody>
      </p:sp>
      <p:sp>
        <p:nvSpPr>
          <p:cNvPr id="10" name="TextBox 9"/>
          <p:cNvSpPr txBox="1"/>
          <p:nvPr/>
        </p:nvSpPr>
        <p:spPr>
          <a:xfrm>
            <a:off x="1652864" y="509187"/>
            <a:ext cx="8951494" cy="584775"/>
          </a:xfrm>
          <a:prstGeom prst="rect">
            <a:avLst/>
          </a:prstGeom>
          <a:noFill/>
        </p:spPr>
        <p:txBody>
          <a:bodyPr wrap="square" rtlCol="0">
            <a:spAutoFit/>
          </a:bodyPr>
          <a:lstStyle/>
          <a:p>
            <a:pPr algn="ctr"/>
            <a:r>
              <a:rPr lang="en-US" sz="3200" dirty="0" smtClean="0"/>
              <a:t>What is the author telling us here about cancer?</a:t>
            </a:r>
            <a:endParaRPr lang="en-US" sz="3200" dirty="0"/>
          </a:p>
        </p:txBody>
      </p:sp>
      <p:sp>
        <p:nvSpPr>
          <p:cNvPr id="11" name="TextBox 10"/>
          <p:cNvSpPr txBox="1"/>
          <p:nvPr/>
        </p:nvSpPr>
        <p:spPr>
          <a:xfrm>
            <a:off x="2543200" y="4254383"/>
            <a:ext cx="6785810" cy="1754326"/>
          </a:xfrm>
          <a:prstGeom prst="rect">
            <a:avLst/>
          </a:prstGeom>
          <a:noFill/>
        </p:spPr>
        <p:txBody>
          <a:bodyPr wrap="square" rtlCol="0">
            <a:spAutoFit/>
          </a:bodyPr>
          <a:lstStyle/>
          <a:p>
            <a:pPr marL="342900" indent="-342900">
              <a:buAutoNum type="alphaUcPeriod"/>
            </a:pPr>
            <a:r>
              <a:rPr lang="en-US" dirty="0" smtClean="0">
                <a:solidFill>
                  <a:srgbClr val="0070C0"/>
                </a:solidFill>
              </a:rPr>
              <a:t>Cancer is caused by gene division, which starts when genes divides uncontrollably.</a:t>
            </a:r>
          </a:p>
          <a:p>
            <a:pPr marL="342900" indent="-342900">
              <a:buAutoNum type="alphaUcPeriod"/>
            </a:pPr>
            <a:r>
              <a:rPr lang="en-US" dirty="0" smtClean="0">
                <a:solidFill>
                  <a:srgbClr val="FF0000"/>
                </a:solidFill>
              </a:rPr>
              <a:t>Cancer starts when genes get damaged and cells cannot stop dividing.</a:t>
            </a:r>
          </a:p>
          <a:p>
            <a:pPr marL="342900" indent="-342900">
              <a:buAutoNum type="alphaUcPeriod"/>
            </a:pPr>
            <a:r>
              <a:rPr lang="en-US" dirty="0" smtClean="0">
                <a:solidFill>
                  <a:srgbClr val="0070C0"/>
                </a:solidFill>
              </a:rPr>
              <a:t>Cancer is made by simple life forms which affects the human body most since it has more than 10 trillion cells.</a:t>
            </a:r>
          </a:p>
        </p:txBody>
      </p:sp>
    </p:spTree>
    <p:extLst>
      <p:ext uri="{BB962C8B-B14F-4D97-AF65-F5344CB8AC3E}">
        <p14:creationId xmlns:p14="http://schemas.microsoft.com/office/powerpoint/2010/main" val="27371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704901"/>
            <a:ext cx="9336506" cy="2169825"/>
          </a:xfrm>
          <a:prstGeom prst="rect">
            <a:avLst/>
          </a:prstGeom>
          <a:noFill/>
        </p:spPr>
        <p:txBody>
          <a:bodyPr wrap="square" rtlCol="0">
            <a:spAutoFit/>
          </a:bodyPr>
          <a:lstStyle/>
          <a:p>
            <a:pPr>
              <a:lnSpc>
                <a:spcPct val="150000"/>
              </a:lnSpc>
            </a:pPr>
            <a:r>
              <a:rPr lang="en-US" dirty="0" smtClean="0"/>
              <a:t>	</a:t>
            </a:r>
            <a:r>
              <a:rPr lang="en-US" dirty="0"/>
              <a:t>Our body is supposed to kill out-of-control cells. But it won’t do so if certain genes are damaged.</a:t>
            </a:r>
          </a:p>
          <a:p>
            <a:pPr>
              <a:lnSpc>
                <a:spcPct val="150000"/>
              </a:lnSpc>
            </a:pPr>
            <a:r>
              <a:rPr lang="en-US" dirty="0" smtClean="0"/>
              <a:t>	</a:t>
            </a:r>
            <a:r>
              <a:rPr lang="en-US" dirty="0" smtClean="0">
                <a:solidFill>
                  <a:srgbClr val="FF0000"/>
                </a:solidFill>
              </a:rPr>
              <a:t>Cancer </a:t>
            </a:r>
            <a:r>
              <a:rPr lang="en-US" dirty="0">
                <a:solidFill>
                  <a:srgbClr val="FF0000"/>
                </a:solidFill>
              </a:rPr>
              <a:t>cells build up and form a mass, called a </a:t>
            </a:r>
            <a:r>
              <a:rPr lang="en-US" u="sng" dirty="0">
                <a:solidFill>
                  <a:srgbClr val="FF0000"/>
                </a:solidFill>
              </a:rPr>
              <a:t>tumor</a:t>
            </a:r>
            <a:r>
              <a:rPr lang="en-US" dirty="0">
                <a:solidFill>
                  <a:srgbClr val="FF0000"/>
                </a:solidFill>
              </a:rPr>
              <a:t>. The tumor kills healthy cells nearby. </a:t>
            </a:r>
            <a:r>
              <a:rPr lang="en-US" dirty="0"/>
              <a:t>Cancer cells can break off the tumor and travel to other parts of the body. New tumors form. That’s how cancer spreads.</a:t>
            </a:r>
          </a:p>
        </p:txBody>
      </p:sp>
      <p:sp>
        <p:nvSpPr>
          <p:cNvPr id="10" name="TextBox 9"/>
          <p:cNvSpPr txBox="1"/>
          <p:nvPr/>
        </p:nvSpPr>
        <p:spPr>
          <a:xfrm>
            <a:off x="1652864" y="509187"/>
            <a:ext cx="8951494" cy="584775"/>
          </a:xfrm>
          <a:prstGeom prst="rect">
            <a:avLst/>
          </a:prstGeom>
          <a:noFill/>
        </p:spPr>
        <p:txBody>
          <a:bodyPr wrap="square" rtlCol="0">
            <a:spAutoFit/>
          </a:bodyPr>
          <a:lstStyle/>
          <a:p>
            <a:pPr algn="ctr"/>
            <a:r>
              <a:rPr lang="en-US" sz="3200" dirty="0" smtClean="0"/>
              <a:t>According to the text, what is a “</a:t>
            </a:r>
            <a:r>
              <a:rPr lang="en-US" sz="3200" dirty="0" smtClean="0"/>
              <a:t>tumor?”</a:t>
            </a:r>
            <a:endParaRPr lang="en-US" sz="3200" dirty="0"/>
          </a:p>
        </p:txBody>
      </p:sp>
      <p:sp>
        <p:nvSpPr>
          <p:cNvPr id="11" name="TextBox 10"/>
          <p:cNvSpPr txBox="1"/>
          <p:nvPr/>
        </p:nvSpPr>
        <p:spPr>
          <a:xfrm>
            <a:off x="2824566" y="4408720"/>
            <a:ext cx="6785810" cy="923330"/>
          </a:xfrm>
          <a:prstGeom prst="rect">
            <a:avLst/>
          </a:prstGeom>
          <a:noFill/>
        </p:spPr>
        <p:txBody>
          <a:bodyPr wrap="square" rtlCol="0">
            <a:spAutoFit/>
          </a:bodyPr>
          <a:lstStyle/>
          <a:p>
            <a:pPr marL="342900" indent="-342900">
              <a:buFontTx/>
              <a:buAutoNum type="alphaUcPeriod"/>
            </a:pPr>
            <a:r>
              <a:rPr lang="en-US" dirty="0" smtClean="0">
                <a:solidFill>
                  <a:srgbClr val="0070C0"/>
                </a:solidFill>
              </a:rPr>
              <a:t>Healthy cells that kill out-of-control cells.</a:t>
            </a:r>
          </a:p>
          <a:p>
            <a:pPr marL="342900" indent="-342900">
              <a:buAutoNum type="alphaUcPeriod"/>
            </a:pPr>
            <a:r>
              <a:rPr lang="en-US" dirty="0" smtClean="0">
                <a:solidFill>
                  <a:srgbClr val="0070C0"/>
                </a:solidFill>
              </a:rPr>
              <a:t>Parts of the body that breaks off cancer.</a:t>
            </a:r>
          </a:p>
          <a:p>
            <a:pPr marL="342900" indent="-342900">
              <a:buAutoNum type="alphaUcPeriod"/>
            </a:pPr>
            <a:r>
              <a:rPr lang="en-US" dirty="0" smtClean="0">
                <a:solidFill>
                  <a:srgbClr val="FF0000"/>
                </a:solidFill>
              </a:rPr>
              <a:t>Mass from </a:t>
            </a:r>
            <a:r>
              <a:rPr lang="en-US" dirty="0" smtClean="0">
                <a:solidFill>
                  <a:srgbClr val="FF0000"/>
                </a:solidFill>
              </a:rPr>
              <a:t>cancer </a:t>
            </a:r>
            <a:r>
              <a:rPr lang="en-US" dirty="0" smtClean="0">
                <a:solidFill>
                  <a:srgbClr val="FF0000"/>
                </a:solidFill>
              </a:rPr>
              <a:t>that kill healthy cells.</a:t>
            </a:r>
          </a:p>
        </p:txBody>
      </p:sp>
    </p:spTree>
    <p:extLst>
      <p:ext uri="{BB962C8B-B14F-4D97-AF65-F5344CB8AC3E}">
        <p14:creationId xmlns:p14="http://schemas.microsoft.com/office/powerpoint/2010/main" val="233577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704901"/>
            <a:ext cx="9336506" cy="2169825"/>
          </a:xfrm>
          <a:prstGeom prst="rect">
            <a:avLst/>
          </a:prstGeom>
          <a:noFill/>
        </p:spPr>
        <p:txBody>
          <a:bodyPr wrap="square" rtlCol="0">
            <a:spAutoFit/>
          </a:bodyPr>
          <a:lstStyle/>
          <a:p>
            <a:pPr>
              <a:lnSpc>
                <a:spcPct val="150000"/>
              </a:lnSpc>
            </a:pPr>
            <a:r>
              <a:rPr lang="en-US" dirty="0" smtClean="0"/>
              <a:t>	</a:t>
            </a:r>
            <a:r>
              <a:rPr lang="en-US" dirty="0"/>
              <a:t>Our body is supposed to kill out-of-control cells. But it won’t do so if certain genes are damaged.</a:t>
            </a:r>
          </a:p>
          <a:p>
            <a:pPr>
              <a:lnSpc>
                <a:spcPct val="150000"/>
              </a:lnSpc>
            </a:pPr>
            <a:r>
              <a:rPr lang="en-US" dirty="0" smtClean="0"/>
              <a:t>	</a:t>
            </a:r>
            <a:r>
              <a:rPr lang="en-US" dirty="0" smtClean="0">
                <a:solidFill>
                  <a:srgbClr val="FF0000"/>
                </a:solidFill>
              </a:rPr>
              <a:t>Cancer </a:t>
            </a:r>
            <a:r>
              <a:rPr lang="en-US" dirty="0">
                <a:solidFill>
                  <a:srgbClr val="FF0000"/>
                </a:solidFill>
              </a:rPr>
              <a:t>cells build up and form a mass, called a </a:t>
            </a:r>
            <a:r>
              <a:rPr lang="en-US" u="sng" dirty="0">
                <a:solidFill>
                  <a:srgbClr val="FF0000"/>
                </a:solidFill>
              </a:rPr>
              <a:t>tumor</a:t>
            </a:r>
            <a:r>
              <a:rPr lang="en-US" dirty="0">
                <a:solidFill>
                  <a:srgbClr val="FF0000"/>
                </a:solidFill>
              </a:rPr>
              <a:t>. The tumor kills healthy cells nearby. </a:t>
            </a:r>
            <a:r>
              <a:rPr lang="en-US" dirty="0"/>
              <a:t>Cancer cells can break off the tumor and travel to other parts of the body. New tumors form. That’s how cancer spreads.</a:t>
            </a:r>
          </a:p>
        </p:txBody>
      </p:sp>
      <p:sp>
        <p:nvSpPr>
          <p:cNvPr id="10" name="TextBox 9"/>
          <p:cNvSpPr txBox="1"/>
          <p:nvPr/>
        </p:nvSpPr>
        <p:spPr>
          <a:xfrm>
            <a:off x="1652864" y="509187"/>
            <a:ext cx="8951494" cy="584775"/>
          </a:xfrm>
          <a:prstGeom prst="rect">
            <a:avLst/>
          </a:prstGeom>
          <a:noFill/>
        </p:spPr>
        <p:txBody>
          <a:bodyPr wrap="square" rtlCol="0">
            <a:spAutoFit/>
          </a:bodyPr>
          <a:lstStyle/>
          <a:p>
            <a:pPr algn="ctr"/>
            <a:r>
              <a:rPr lang="en-US" sz="3200" dirty="0" smtClean="0"/>
              <a:t>How </a:t>
            </a:r>
            <a:r>
              <a:rPr lang="en-US" sz="3200" dirty="0"/>
              <a:t>does this information connect </a:t>
            </a:r>
            <a:r>
              <a:rPr lang="en-US" sz="3200" dirty="0" smtClean="0"/>
              <a:t>to the topic?</a:t>
            </a:r>
            <a:endParaRPr lang="en-US" sz="3200" dirty="0"/>
          </a:p>
        </p:txBody>
      </p:sp>
      <p:sp>
        <p:nvSpPr>
          <p:cNvPr id="11" name="TextBox 10"/>
          <p:cNvSpPr txBox="1"/>
          <p:nvPr/>
        </p:nvSpPr>
        <p:spPr>
          <a:xfrm>
            <a:off x="2824566" y="4408720"/>
            <a:ext cx="6785810" cy="923330"/>
          </a:xfrm>
          <a:prstGeom prst="rect">
            <a:avLst/>
          </a:prstGeom>
          <a:noFill/>
        </p:spPr>
        <p:txBody>
          <a:bodyPr wrap="square" rtlCol="0">
            <a:spAutoFit/>
          </a:bodyPr>
          <a:lstStyle/>
          <a:p>
            <a:pPr marL="342900" indent="-342900">
              <a:buFontTx/>
              <a:buAutoNum type="alphaUcPeriod"/>
            </a:pPr>
            <a:r>
              <a:rPr lang="en-US" dirty="0" smtClean="0">
                <a:solidFill>
                  <a:srgbClr val="0070C0"/>
                </a:solidFill>
              </a:rPr>
              <a:t>It talks about how our body then fights cancer once it starts.</a:t>
            </a:r>
          </a:p>
          <a:p>
            <a:pPr marL="342900" indent="-342900">
              <a:buFontTx/>
              <a:buAutoNum type="alphaUcPeriod"/>
            </a:pPr>
            <a:r>
              <a:rPr lang="en-US" dirty="0">
                <a:solidFill>
                  <a:srgbClr val="FF0000"/>
                </a:solidFill>
              </a:rPr>
              <a:t>It explains how cancer would spread once it starts</a:t>
            </a:r>
            <a:r>
              <a:rPr lang="en-US" dirty="0" smtClean="0">
                <a:solidFill>
                  <a:srgbClr val="FF0000"/>
                </a:solidFill>
              </a:rPr>
              <a:t>.</a:t>
            </a:r>
            <a:endParaRPr lang="en-US" dirty="0" smtClean="0">
              <a:solidFill>
                <a:srgbClr val="0070C0"/>
              </a:solidFill>
            </a:endParaRPr>
          </a:p>
          <a:p>
            <a:pPr marL="342900" indent="-342900">
              <a:buAutoNum type="alphaUcPeriod"/>
            </a:pPr>
            <a:r>
              <a:rPr lang="en-US" dirty="0" smtClean="0">
                <a:solidFill>
                  <a:srgbClr val="0070C0"/>
                </a:solidFill>
              </a:rPr>
              <a:t>It expands on the specifics regarding how cancer starts.</a:t>
            </a:r>
          </a:p>
        </p:txBody>
      </p:sp>
    </p:spTree>
    <p:extLst>
      <p:ext uri="{BB962C8B-B14F-4D97-AF65-F5344CB8AC3E}">
        <p14:creationId xmlns:p14="http://schemas.microsoft.com/office/powerpoint/2010/main" val="255398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a:t>
            </a:r>
            <a:r>
              <a:rPr lang="en-US" dirty="0">
                <a:solidFill>
                  <a:srgbClr val="FF0000"/>
                </a:solidFill>
              </a:rPr>
              <a:t>Thomas Bosch, from Germany, led the recent research effort</a:t>
            </a:r>
            <a:r>
              <a:rPr lang="en-US" dirty="0"/>
              <a:t>. Bosch and his team studied a very old life form called a hydra. It lives in ponds and lakes. It is one of the simplest many-celled animals.</a:t>
            </a:r>
          </a:p>
          <a:p>
            <a:pPr>
              <a:lnSpc>
                <a:spcPct val="150000"/>
              </a:lnSpc>
            </a:pPr>
            <a:r>
              <a:rPr lang="en-US" dirty="0" smtClean="0"/>
              <a:t>	</a:t>
            </a:r>
            <a:r>
              <a:rPr lang="en-US" dirty="0" smtClean="0">
                <a:solidFill>
                  <a:srgbClr val="FF0000"/>
                </a:solidFill>
              </a:rPr>
              <a:t>Experts </a:t>
            </a:r>
            <a:r>
              <a:rPr lang="en-US" dirty="0">
                <a:solidFill>
                  <a:srgbClr val="FF0000"/>
                </a:solidFill>
              </a:rPr>
              <a:t>knew that hydras carry genes that can cause cancer in humans</a:t>
            </a:r>
            <a:r>
              <a:rPr lang="en-US" dirty="0"/>
              <a:t>. But Bosch’s team proved that hydras can also grow tumors. The tumors are like those that affect humans. </a:t>
            </a:r>
            <a:r>
              <a:rPr lang="en-US" dirty="0">
                <a:solidFill>
                  <a:srgbClr val="FF0000"/>
                </a:solidFill>
              </a:rPr>
              <a:t>The findings show that cancer is as old as many-celled life.</a:t>
            </a:r>
          </a:p>
        </p:txBody>
      </p:sp>
      <p:sp>
        <p:nvSpPr>
          <p:cNvPr id="11" name="TextBox 10"/>
          <p:cNvSpPr txBox="1"/>
          <p:nvPr/>
        </p:nvSpPr>
        <p:spPr>
          <a:xfrm>
            <a:off x="1203157" y="757451"/>
            <a:ext cx="9769642" cy="523220"/>
          </a:xfrm>
          <a:prstGeom prst="rect">
            <a:avLst/>
          </a:prstGeom>
          <a:noFill/>
        </p:spPr>
        <p:txBody>
          <a:bodyPr wrap="square" rtlCol="0">
            <a:spAutoFit/>
          </a:bodyPr>
          <a:lstStyle/>
          <a:p>
            <a:pPr algn="ctr"/>
            <a:r>
              <a:rPr lang="en-US" sz="2800" dirty="0" smtClean="0"/>
              <a:t>Why is the following information important?</a:t>
            </a:r>
            <a:endParaRPr lang="en-US" dirty="0"/>
          </a:p>
        </p:txBody>
      </p:sp>
      <p:sp>
        <p:nvSpPr>
          <p:cNvPr id="5" name="TextBox 4"/>
          <p:cNvSpPr txBox="1"/>
          <p:nvPr/>
        </p:nvSpPr>
        <p:spPr>
          <a:xfrm>
            <a:off x="2253168" y="4308803"/>
            <a:ext cx="7179589" cy="923330"/>
          </a:xfrm>
          <a:prstGeom prst="rect">
            <a:avLst/>
          </a:prstGeom>
          <a:noFill/>
        </p:spPr>
        <p:txBody>
          <a:bodyPr wrap="square" rtlCol="0">
            <a:spAutoFit/>
          </a:bodyPr>
          <a:lstStyle/>
          <a:p>
            <a:pPr marL="342900" indent="-342900">
              <a:buAutoNum type="alphaUcPeriod"/>
            </a:pPr>
            <a:r>
              <a:rPr lang="en-US" dirty="0" smtClean="0">
                <a:solidFill>
                  <a:srgbClr val="FF0000"/>
                </a:solidFill>
              </a:rPr>
              <a:t>We found out from research that cancer is as old as many-celled life.</a:t>
            </a:r>
          </a:p>
          <a:p>
            <a:pPr marL="342900" indent="-342900">
              <a:buFontTx/>
              <a:buAutoNum type="alphaUcPeriod"/>
            </a:pPr>
            <a:r>
              <a:rPr lang="en-US" dirty="0" smtClean="0">
                <a:solidFill>
                  <a:srgbClr val="0070C0"/>
                </a:solidFill>
              </a:rPr>
              <a:t>If we study hydra, it would lead us to find a cure for cancer.</a:t>
            </a:r>
          </a:p>
          <a:p>
            <a:pPr marL="342900" indent="-342900">
              <a:buAutoNum type="alphaUcPeriod"/>
            </a:pPr>
            <a:r>
              <a:rPr lang="en-US" dirty="0" smtClean="0">
                <a:solidFill>
                  <a:srgbClr val="0070C0"/>
                </a:solidFill>
              </a:rPr>
              <a:t>How research can prove cancerous tumors can grow in other ways.</a:t>
            </a:r>
          </a:p>
        </p:txBody>
      </p:sp>
    </p:spTree>
    <p:extLst>
      <p:ext uri="{BB962C8B-B14F-4D97-AF65-F5344CB8AC3E}">
        <p14:creationId xmlns:p14="http://schemas.microsoft.com/office/powerpoint/2010/main" val="89680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a:t>
            </a:r>
            <a:r>
              <a:rPr lang="en-US" dirty="0"/>
              <a:t>Thomas Bosch, from Germany, led the recent research effort. Bosch and his team studied a very old life form called a hydra. It lives in ponds and lakes. It is one of the simplest many-celled animals.</a:t>
            </a:r>
          </a:p>
          <a:p>
            <a:pPr>
              <a:lnSpc>
                <a:spcPct val="150000"/>
              </a:lnSpc>
            </a:pPr>
            <a:r>
              <a:rPr lang="en-US" dirty="0" smtClean="0"/>
              <a:t>	</a:t>
            </a:r>
            <a:r>
              <a:rPr lang="en-US" dirty="0" smtClean="0">
                <a:solidFill>
                  <a:srgbClr val="FF0000"/>
                </a:solidFill>
              </a:rPr>
              <a:t>Experts </a:t>
            </a:r>
            <a:r>
              <a:rPr lang="en-US" dirty="0">
                <a:solidFill>
                  <a:srgbClr val="FF0000"/>
                </a:solidFill>
              </a:rPr>
              <a:t>knew that hydras carry genes that can cause cancer in humans. But Bosch’s team proved that hydras can also grow tumors. The tumors are like those that affect humans. </a:t>
            </a:r>
            <a:r>
              <a:rPr lang="en-US" dirty="0"/>
              <a:t>The findings show that cancer is as old as many-celled life.</a:t>
            </a:r>
          </a:p>
        </p:txBody>
      </p:sp>
      <p:sp>
        <p:nvSpPr>
          <p:cNvPr id="11" name="TextBox 10"/>
          <p:cNvSpPr txBox="1"/>
          <p:nvPr/>
        </p:nvSpPr>
        <p:spPr>
          <a:xfrm>
            <a:off x="1203157" y="757451"/>
            <a:ext cx="9769642" cy="523220"/>
          </a:xfrm>
          <a:prstGeom prst="rect">
            <a:avLst/>
          </a:prstGeom>
          <a:noFill/>
        </p:spPr>
        <p:txBody>
          <a:bodyPr wrap="square" rtlCol="0">
            <a:spAutoFit/>
          </a:bodyPr>
          <a:lstStyle/>
          <a:p>
            <a:pPr algn="ctr"/>
            <a:r>
              <a:rPr lang="en-US" sz="2800" dirty="0"/>
              <a:t>W</a:t>
            </a:r>
            <a:r>
              <a:rPr lang="en-US" sz="2800" dirty="0" smtClean="0"/>
              <a:t>hat have we learned about </a:t>
            </a:r>
            <a:r>
              <a:rPr lang="en-US" sz="2800" dirty="0" smtClean="0"/>
              <a:t>the role of hydras in humans?</a:t>
            </a:r>
            <a:endParaRPr lang="en-US" dirty="0"/>
          </a:p>
        </p:txBody>
      </p:sp>
      <p:sp>
        <p:nvSpPr>
          <p:cNvPr id="5" name="TextBox 4"/>
          <p:cNvSpPr txBox="1"/>
          <p:nvPr/>
        </p:nvSpPr>
        <p:spPr>
          <a:xfrm>
            <a:off x="2253168" y="4308803"/>
            <a:ext cx="7179589" cy="923330"/>
          </a:xfrm>
          <a:prstGeom prst="rect">
            <a:avLst/>
          </a:prstGeom>
          <a:noFill/>
        </p:spPr>
        <p:txBody>
          <a:bodyPr wrap="square" rtlCol="0">
            <a:spAutoFit/>
          </a:bodyPr>
          <a:lstStyle/>
          <a:p>
            <a:pPr marL="342900" indent="-342900">
              <a:buAutoNum type="alphaUcPeriod"/>
            </a:pPr>
            <a:r>
              <a:rPr lang="en-US" dirty="0" smtClean="0">
                <a:solidFill>
                  <a:srgbClr val="0070C0"/>
                </a:solidFill>
              </a:rPr>
              <a:t>A simplest multi-celled animal that lives in ponds and lakes.</a:t>
            </a:r>
          </a:p>
          <a:p>
            <a:pPr marL="342900" indent="-342900">
              <a:buFontTx/>
              <a:buAutoNum type="alphaUcPeriod"/>
            </a:pPr>
            <a:r>
              <a:rPr lang="en-US" dirty="0" smtClean="0">
                <a:solidFill>
                  <a:srgbClr val="0070C0"/>
                </a:solidFill>
              </a:rPr>
              <a:t>A multi-celled organism that live in ponds and lakes.</a:t>
            </a:r>
          </a:p>
          <a:p>
            <a:pPr marL="342900" indent="-342900">
              <a:buAutoNum type="alphaUcPeriod"/>
            </a:pPr>
            <a:r>
              <a:rPr lang="en-US" dirty="0" smtClean="0">
                <a:solidFill>
                  <a:srgbClr val="FF0000"/>
                </a:solidFill>
              </a:rPr>
              <a:t>A multi-celled animal that can cause cancer by growing tumors. </a:t>
            </a:r>
          </a:p>
        </p:txBody>
      </p:sp>
    </p:spTree>
    <p:extLst>
      <p:ext uri="{BB962C8B-B14F-4D97-AF65-F5344CB8AC3E}">
        <p14:creationId xmlns:p14="http://schemas.microsoft.com/office/powerpoint/2010/main" val="213895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7358" y="0"/>
            <a:ext cx="10972800" cy="6528094"/>
          </a:xfrm>
          <a:prstGeom prst="rect">
            <a:avLst/>
          </a:prstGeom>
        </p:spPr>
      </p:pic>
      <p:sp>
        <p:nvSpPr>
          <p:cNvPr id="3" name="Right Arrow 2"/>
          <p:cNvSpPr/>
          <p:nvPr/>
        </p:nvSpPr>
        <p:spPr>
          <a:xfrm>
            <a:off x="10984832" y="6363141"/>
            <a:ext cx="782052" cy="39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204537" y="6304547"/>
            <a:ext cx="914400" cy="5534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03157" y="1484026"/>
            <a:ext cx="4732948" cy="464871"/>
          </a:xfrm>
          <a:prstGeom prst="rect">
            <a:avLst/>
          </a:prstGeom>
          <a:noFill/>
        </p:spPr>
        <p:txBody>
          <a:bodyPr wrap="square" rtlCol="0">
            <a:spAutoFit/>
          </a:bodyPr>
          <a:lstStyle/>
          <a:p>
            <a:pPr>
              <a:lnSpc>
                <a:spcPct val="150000"/>
              </a:lnSpc>
            </a:pPr>
            <a:r>
              <a:rPr lang="en-US" dirty="0" smtClean="0"/>
              <a:t>	</a:t>
            </a:r>
            <a:endParaRPr lang="en-US" dirty="0"/>
          </a:p>
        </p:txBody>
      </p:sp>
      <p:sp>
        <p:nvSpPr>
          <p:cNvPr id="9" name="TextBox 8"/>
          <p:cNvSpPr txBox="1"/>
          <p:nvPr/>
        </p:nvSpPr>
        <p:spPr>
          <a:xfrm>
            <a:off x="1267852" y="1591165"/>
            <a:ext cx="9336506" cy="2585323"/>
          </a:xfrm>
          <a:prstGeom prst="rect">
            <a:avLst/>
          </a:prstGeom>
          <a:noFill/>
        </p:spPr>
        <p:txBody>
          <a:bodyPr wrap="square" rtlCol="0">
            <a:spAutoFit/>
          </a:bodyPr>
          <a:lstStyle/>
          <a:p>
            <a:pPr>
              <a:lnSpc>
                <a:spcPct val="150000"/>
              </a:lnSpc>
            </a:pPr>
            <a:r>
              <a:rPr lang="en-US" dirty="0" smtClean="0"/>
              <a:t>	</a:t>
            </a:r>
            <a:r>
              <a:rPr lang="en-US" u="sng" dirty="0"/>
              <a:t>In the U.S., President Richard Nixon declared war on cancer 43 years ago. Since then the country has spent more than $100 billion on the fight. But people started fighting about 1 billion years too late.</a:t>
            </a:r>
          </a:p>
          <a:p>
            <a:pPr>
              <a:lnSpc>
                <a:spcPct val="150000"/>
              </a:lnSpc>
            </a:pPr>
            <a:r>
              <a:rPr lang="en-US" dirty="0" smtClean="0"/>
              <a:t>	"</a:t>
            </a:r>
            <a:r>
              <a:rPr lang="en-US" dirty="0"/>
              <a:t>Our study … makes it unlikely that the war on cancer [declared] in the 1970s can ever be won," Bosch said. He thinks cancer will always exist on Earth. But he did point out a bright side to the new findings.</a:t>
            </a:r>
          </a:p>
        </p:txBody>
      </p:sp>
      <p:sp>
        <p:nvSpPr>
          <p:cNvPr id="11" name="TextBox 10"/>
          <p:cNvSpPr txBox="1"/>
          <p:nvPr/>
        </p:nvSpPr>
        <p:spPr>
          <a:xfrm>
            <a:off x="1203157" y="757451"/>
            <a:ext cx="9769642" cy="523220"/>
          </a:xfrm>
          <a:prstGeom prst="rect">
            <a:avLst/>
          </a:prstGeom>
          <a:noFill/>
        </p:spPr>
        <p:txBody>
          <a:bodyPr wrap="square" rtlCol="0">
            <a:spAutoFit/>
          </a:bodyPr>
          <a:lstStyle/>
          <a:p>
            <a:pPr algn="ctr"/>
            <a:r>
              <a:rPr lang="en-US" sz="2800" dirty="0" smtClean="0"/>
              <a:t>What is the </a:t>
            </a:r>
            <a:r>
              <a:rPr lang="en-US" sz="2800" dirty="0" smtClean="0"/>
              <a:t>author</a:t>
            </a:r>
            <a:r>
              <a:rPr lang="en-US" sz="2800" dirty="0" smtClean="0"/>
              <a:t> </a:t>
            </a:r>
            <a:r>
              <a:rPr lang="en-US" sz="2800" dirty="0" smtClean="0"/>
              <a:t>trying to convey in the underlined paragraph?</a:t>
            </a:r>
            <a:endParaRPr lang="en-US" dirty="0"/>
          </a:p>
        </p:txBody>
      </p:sp>
      <p:sp>
        <p:nvSpPr>
          <p:cNvPr id="5" name="TextBox 4"/>
          <p:cNvSpPr txBox="1"/>
          <p:nvPr/>
        </p:nvSpPr>
        <p:spPr>
          <a:xfrm>
            <a:off x="2253168" y="4308803"/>
            <a:ext cx="7913515" cy="1200329"/>
          </a:xfrm>
          <a:prstGeom prst="rect">
            <a:avLst/>
          </a:prstGeom>
          <a:noFill/>
        </p:spPr>
        <p:txBody>
          <a:bodyPr wrap="square" rtlCol="0">
            <a:spAutoFit/>
          </a:bodyPr>
          <a:lstStyle/>
          <a:p>
            <a:pPr marL="342900" indent="-342900">
              <a:buAutoNum type="alphaUcPeriod"/>
            </a:pPr>
            <a:r>
              <a:rPr lang="en-US" dirty="0" smtClean="0">
                <a:solidFill>
                  <a:srgbClr val="0070C0"/>
                </a:solidFill>
              </a:rPr>
              <a:t>President Nixon is responsible for people having lost the war on cancer </a:t>
            </a:r>
          </a:p>
          <a:p>
            <a:pPr marL="342900" indent="-342900">
              <a:buFontTx/>
              <a:buAutoNum type="alphaUcPeriod"/>
            </a:pPr>
            <a:r>
              <a:rPr lang="en-US" dirty="0" smtClean="0">
                <a:solidFill>
                  <a:srgbClr val="0070C0"/>
                </a:solidFill>
              </a:rPr>
              <a:t>The battle for cancer is way too expensive, so it is unlikely that we would have the resources to win against cancer.</a:t>
            </a:r>
          </a:p>
          <a:p>
            <a:pPr marL="342900" indent="-342900">
              <a:buAutoNum type="alphaUcPeriod"/>
            </a:pPr>
            <a:r>
              <a:rPr lang="en-US" dirty="0" smtClean="0">
                <a:solidFill>
                  <a:srgbClr val="FF0000"/>
                </a:solidFill>
              </a:rPr>
              <a:t>People are investing a lot in fighting against cancer, but we started way too late.</a:t>
            </a:r>
          </a:p>
        </p:txBody>
      </p:sp>
    </p:spTree>
    <p:extLst>
      <p:ext uri="{BB962C8B-B14F-4D97-AF65-F5344CB8AC3E}">
        <p14:creationId xmlns:p14="http://schemas.microsoft.com/office/powerpoint/2010/main" val="3355531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13443</TotalTime>
  <Words>479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Cancer Nearly as Old as Life Itself, Likely Here to Stay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Memphis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sfeng</dc:creator>
  <cp:lastModifiedBy>sfeng</cp:lastModifiedBy>
  <cp:revision>98</cp:revision>
  <dcterms:created xsi:type="dcterms:W3CDTF">2014-08-13T01:57:26Z</dcterms:created>
  <dcterms:modified xsi:type="dcterms:W3CDTF">2014-12-15T03:53:24Z</dcterms:modified>
</cp:coreProperties>
</file>