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57" r:id="rId3"/>
    <p:sldId id="284" r:id="rId4"/>
    <p:sldId id="297" r:id="rId5"/>
    <p:sldId id="298" r:id="rId6"/>
    <p:sldId id="285" r:id="rId7"/>
    <p:sldId id="286" r:id="rId8"/>
    <p:sldId id="299" r:id="rId9"/>
    <p:sldId id="287" r:id="rId10"/>
    <p:sldId id="288" r:id="rId11"/>
    <p:sldId id="289" r:id="rId12"/>
    <p:sldId id="290" r:id="rId13"/>
    <p:sldId id="291" r:id="rId14"/>
    <p:sldId id="296" r:id="rId15"/>
    <p:sldId id="292" r:id="rId16"/>
    <p:sldId id="293" r:id="rId17"/>
    <p:sldId id="294" r:id="rId18"/>
    <p:sldId id="295" r:id="rId19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21"/>
      <p:bold r:id="rId22"/>
    </p:embeddedFont>
    <p:embeddedFont>
      <p:font typeface="微軟正黑體" panose="020B0604030504040204" pitchFamily="34" charset="-120"/>
      <p:regular r:id="rId21"/>
      <p:bold r:id="rId22"/>
    </p:embeddedFont>
    <p:embeddedFont>
      <p:font typeface="Proxima Nova" panose="02020500000000000000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15C7CB-02E3-4B29-B4DC-FDCEDB0122A7}">
  <a:tblStyle styleId="{EF15C7CB-02E3-4B29-B4DC-FDCEDB0122A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3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137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065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59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987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044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571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078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719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189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74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713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072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697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828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118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398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cpc.global/worldfinals/on-site-registr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rry25031069/NTPU_codeboo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texworks.mirro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ithub.com/openmaptiles/fonts/blob/master/noto-sans/NotoSansCJKtc-Regular.ot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iktex.org/downloa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/ git tutorial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making and git basic usage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making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63731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打開被你解壓縮的資料夾內部 </a:t>
            </a:r>
            <a:r>
              <a:rPr lang="en-US" altLang="zh-TW" dirty="0">
                <a:solidFill>
                  <a:schemeClr val="tx1"/>
                </a:solidFill>
              </a:rPr>
              <a:t>&gt; </a:t>
            </a:r>
            <a:r>
              <a:rPr lang="zh-TW" altLang="en-US" dirty="0">
                <a:solidFill>
                  <a:schemeClr val="tx1"/>
                </a:solidFill>
              </a:rPr>
              <a:t>把「顯示副檔名」的設定打開 </a:t>
            </a:r>
            <a:r>
              <a:rPr lang="en-US" altLang="zh-TW" dirty="0">
                <a:solidFill>
                  <a:schemeClr val="tx1"/>
                </a:solidFill>
              </a:rPr>
              <a:t>&gt; </a:t>
            </a:r>
            <a:r>
              <a:rPr lang="zh-TW" altLang="en-US" dirty="0">
                <a:solidFill>
                  <a:schemeClr val="tx1"/>
                </a:solidFill>
              </a:rPr>
              <a:t>用</a:t>
            </a:r>
            <a:r>
              <a:rPr lang="en-US" altLang="zh-TW" dirty="0">
                <a:solidFill>
                  <a:schemeClr val="tx1"/>
                </a:solidFill>
              </a:rPr>
              <a:t>texwork</a:t>
            </a:r>
            <a:r>
              <a:rPr lang="zh-TW" altLang="en-US" dirty="0">
                <a:solidFill>
                  <a:schemeClr val="tx1"/>
                </a:solidFill>
              </a:rPr>
              <a:t>打開</a:t>
            </a:r>
            <a:r>
              <a:rPr lang="en-US" altLang="zh-TW" dirty="0" err="1">
                <a:solidFill>
                  <a:schemeClr val="tx1"/>
                </a:solidFill>
              </a:rPr>
              <a:t>codebook.tex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會出現一個一左一右的畫面，左邊是</a:t>
            </a:r>
            <a:r>
              <a:rPr lang="en-US" altLang="zh-TW" dirty="0">
                <a:solidFill>
                  <a:schemeClr val="tx1"/>
                </a:solidFill>
              </a:rPr>
              <a:t>script</a:t>
            </a:r>
            <a:r>
              <a:rPr lang="zh-TW" altLang="en-US" dirty="0">
                <a:solidFill>
                  <a:schemeClr val="tx1"/>
                </a:solidFill>
              </a:rPr>
              <a:t>，右邊是目前的</a:t>
            </a:r>
            <a:r>
              <a:rPr lang="en-US" altLang="zh-TW" dirty="0">
                <a:solidFill>
                  <a:schemeClr val="tx1"/>
                </a:solidFill>
              </a:rPr>
              <a:t>pdf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選擇</a:t>
            </a:r>
            <a:r>
              <a:rPr lang="en-US" altLang="zh-TW" dirty="0" err="1">
                <a:solidFill>
                  <a:schemeClr val="tx1"/>
                </a:solidFill>
              </a:rPr>
              <a:t>Xelatex</a:t>
            </a:r>
            <a:r>
              <a:rPr lang="zh-TW" altLang="en-US" dirty="0">
                <a:solidFill>
                  <a:schemeClr val="tx1"/>
                </a:solidFill>
              </a:rPr>
              <a:t>，然後按 </a:t>
            </a:r>
            <a:r>
              <a:rPr lang="en-US" altLang="zh-TW" dirty="0">
                <a:solidFill>
                  <a:schemeClr val="tx1"/>
                </a:solidFill>
              </a:rPr>
              <a:t>texwork </a:t>
            </a:r>
            <a:r>
              <a:rPr lang="zh-TW" altLang="en-US" dirty="0">
                <a:solidFill>
                  <a:schemeClr val="tx1"/>
                </a:solidFill>
              </a:rPr>
              <a:t>的播放，過程中出現彈跳視窗要你裝就給他裝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完事右邊會出現新的 </a:t>
            </a:r>
            <a:r>
              <a:rPr lang="en-US" altLang="zh-TW" dirty="0">
                <a:solidFill>
                  <a:schemeClr val="tx1"/>
                </a:solidFill>
              </a:rPr>
              <a:t>codebook</a:t>
            </a:r>
            <a:r>
              <a:rPr lang="zh-TW" altLang="en-US" dirty="0">
                <a:solidFill>
                  <a:schemeClr val="tx1"/>
                </a:solidFill>
              </a:rPr>
              <a:t>，檢查一下出來的 </a:t>
            </a:r>
            <a:r>
              <a:rPr lang="en-US" altLang="zh-TW" dirty="0">
                <a:solidFill>
                  <a:schemeClr val="tx1"/>
                </a:solidFill>
              </a:rPr>
              <a:t>pdf </a:t>
            </a:r>
            <a:r>
              <a:rPr lang="zh-TW" altLang="en-US" dirty="0">
                <a:solidFill>
                  <a:schemeClr val="tx1"/>
                </a:solidFill>
              </a:rPr>
              <a:t>右上角是不是今天日期。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有時候會出現跑出來的 </a:t>
            </a:r>
            <a:r>
              <a:rPr lang="en-US" altLang="zh-TW" dirty="0">
                <a:solidFill>
                  <a:schemeClr val="tx1"/>
                </a:solidFill>
              </a:rPr>
              <a:t>codebook </a:t>
            </a:r>
            <a:r>
              <a:rPr lang="zh-TW" altLang="en-US" dirty="0">
                <a:solidFill>
                  <a:schemeClr val="tx1"/>
                </a:solidFill>
              </a:rPr>
              <a:t>沒有目錄的情形，重跑就好。</a:t>
            </a:r>
            <a:r>
              <a:rPr lang="en-US" altLang="zh-TW" dirty="0">
                <a:solidFill>
                  <a:schemeClr val="tx1"/>
                </a:solidFill>
              </a:rPr>
              <a:t>	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89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editing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42969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打開專案資料夾的 </a:t>
            </a:r>
            <a:r>
              <a:rPr lang="en-US" altLang="zh-TW" dirty="0" err="1">
                <a:solidFill>
                  <a:schemeClr val="tx1"/>
                </a:solidFill>
              </a:rPr>
              <a:t>content.tex</a:t>
            </a:r>
            <a:endParaRPr lang="en-US" altLang="zh-TW" dirty="0">
              <a:solidFill>
                <a:schemeClr val="tx1"/>
              </a:solidFill>
            </a:endParaRPr>
          </a:p>
          <a:p>
            <a:pPr lvl="0"/>
            <a:r>
              <a:rPr lang="en-US" altLang="zh-TW" dirty="0">
                <a:solidFill>
                  <a:schemeClr val="tx1"/>
                </a:solidFill>
              </a:rPr>
              <a:t>\section </a:t>
            </a:r>
            <a:r>
              <a:rPr lang="zh-TW" altLang="en-US" dirty="0">
                <a:solidFill>
                  <a:schemeClr val="tx1"/>
                </a:solidFill>
              </a:rPr>
              <a:t>就是大主題，</a:t>
            </a:r>
            <a:r>
              <a:rPr lang="en-US" altLang="zh-TW" dirty="0">
                <a:solidFill>
                  <a:schemeClr val="tx1"/>
                </a:solidFill>
              </a:rPr>
              <a:t>\subsection</a:t>
            </a:r>
            <a:r>
              <a:rPr lang="zh-TW" altLang="en-US" dirty="0">
                <a:solidFill>
                  <a:schemeClr val="tx1"/>
                </a:solidFill>
              </a:rPr>
              <a:t>就是每個小概念 </a:t>
            </a:r>
            <a:r>
              <a:rPr lang="en-US" altLang="zh-TW" dirty="0" err="1">
                <a:solidFill>
                  <a:schemeClr val="tx1"/>
                </a:solidFill>
              </a:rPr>
              <a:t>templete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的名字，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/>
              <a:t>\</a:t>
            </a:r>
            <a:r>
              <a:rPr lang="en-US" altLang="zh-TW" dirty="0" err="1"/>
              <a:t>lstinputlisting</a:t>
            </a:r>
            <a:r>
              <a:rPr lang="en-US" altLang="zh-TW" dirty="0"/>
              <a:t> </a:t>
            </a:r>
            <a:r>
              <a:rPr lang="zh-TW" altLang="en-US" dirty="0"/>
              <a:t>就是要開哪個資料夾的哪個檔案</a:t>
            </a:r>
            <a:endParaRPr lang="en-US" altLang="zh-TW" dirty="0"/>
          </a:p>
          <a:p>
            <a:pPr lvl="0"/>
            <a:r>
              <a:rPr lang="zh-TW" altLang="en-US" dirty="0">
                <a:solidFill>
                  <a:schemeClr val="tx1"/>
                </a:solidFill>
              </a:rPr>
              <a:t>所以記得相對應的檔案要在正確的資料夾存在，否則會跑不出來</a:t>
            </a:r>
            <a:endParaRPr lang="en-US" altLang="zh-TW" dirty="0">
              <a:solidFill>
                <a:schemeClr val="tx1"/>
              </a:solidFill>
            </a:endParaRPr>
          </a:p>
          <a:p>
            <a:pPr lvl="0"/>
            <a:r>
              <a:rPr lang="zh-TW" altLang="en-US" dirty="0">
                <a:solidFill>
                  <a:schemeClr val="tx1"/>
                </a:solidFill>
              </a:rPr>
              <a:t>你也可以先將你自己習慣的程式碼放進其他資料夾裡面，然後不要</a:t>
            </a:r>
            <a:r>
              <a:rPr lang="en-US" altLang="zh-TW" dirty="0"/>
              <a:t>\</a:t>
            </a:r>
            <a:r>
              <a:rPr lang="en-US" altLang="zh-TW" dirty="0" err="1"/>
              <a:t>lstinputlisting</a:t>
            </a:r>
            <a:r>
              <a:rPr lang="zh-TW" altLang="en-US" dirty="0"/>
              <a:t>，等到有需要再調整就好</a:t>
            </a:r>
            <a:endParaRPr lang="en-US" altLang="zh-TW" dirty="0"/>
          </a:p>
          <a:p>
            <a:pPr lvl="0"/>
            <a:r>
              <a:rPr lang="en-US" altLang="zh-TW" dirty="0" err="1">
                <a:solidFill>
                  <a:schemeClr val="tx1"/>
                </a:solidFill>
              </a:rPr>
              <a:t>content.tex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chemeClr val="tx1"/>
                </a:solidFill>
              </a:rPr>
              <a:t>改完就存檔就好，不用播放，也放不出來</a:t>
            </a:r>
            <a:endParaRPr lang="en-US" altLang="zh-TW" dirty="0">
              <a:solidFill>
                <a:schemeClr val="tx1"/>
              </a:solidFill>
            </a:endParaRPr>
          </a:p>
          <a:p>
            <a:pPr lvl="0"/>
            <a:r>
              <a:rPr lang="en-US" altLang="zh-TW" dirty="0" err="1">
                <a:solidFill>
                  <a:srgbClr val="FF0000"/>
                </a:solidFill>
              </a:rPr>
              <a:t>codebook.tex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改</a:t>
            </a:r>
            <a:r>
              <a:rPr lang="en-US" altLang="zh-TW" dirty="0">
                <a:solidFill>
                  <a:srgbClr val="FF0000"/>
                </a:solidFill>
              </a:rPr>
              <a:t>codebook</a:t>
            </a:r>
            <a:r>
              <a:rPr lang="zh-TW" altLang="en-US" dirty="0">
                <a:solidFill>
                  <a:srgbClr val="FF0000"/>
                </a:solidFill>
              </a:rPr>
              <a:t>格式，</a:t>
            </a:r>
            <a:r>
              <a:rPr lang="en-US" altLang="zh-TW" dirty="0" err="1">
                <a:solidFill>
                  <a:srgbClr val="FF0000"/>
                </a:solidFill>
              </a:rPr>
              <a:t>content.tex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改編排順序</a:t>
            </a:r>
            <a:endParaRPr lang="en-US" altLang="zh-TW" dirty="0"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6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000" dirty="0">
                <a:latin typeface="Microsoft JhengHei"/>
                <a:ea typeface="Microsoft JhengHei"/>
                <a:cs typeface="Microsoft JhengHei"/>
                <a:sym typeface="Microsoft JhengHei"/>
              </a:rPr>
              <a:t>Git basic usage</a:t>
            </a:r>
            <a:endParaRPr sz="4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510449" y="3186752"/>
            <a:ext cx="765091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903965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Git and </a:t>
            </a:r>
            <a:r>
              <a:rPr lang="en-US" altLang="zh-TW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Github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 intro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65876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Git </a:t>
            </a:r>
            <a:r>
              <a:rPr lang="zh-TW" altLang="en-US" dirty="0"/>
              <a:t>是一個分散式版本控制軟體，而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則是透過 </a:t>
            </a:r>
            <a:r>
              <a:rPr lang="en-US" altLang="zh-TW" dirty="0"/>
              <a:t>Git </a:t>
            </a:r>
            <a:r>
              <a:rPr lang="zh-TW" altLang="en-US" dirty="0"/>
              <a:t>來保管程式碼的平臺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只要會用 </a:t>
            </a:r>
            <a:r>
              <a:rPr lang="en-US" altLang="zh-TW" dirty="0"/>
              <a:t>Git</a:t>
            </a:r>
            <a:r>
              <a:rPr lang="zh-TW" altLang="en-US" dirty="0"/>
              <a:t>，就可以在本地端測試完你要的功能，然後再同步到雲端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以下將介紹基本 </a:t>
            </a:r>
            <a:r>
              <a:rPr lang="en-US" altLang="zh-TW" dirty="0"/>
              <a:t>Git </a:t>
            </a:r>
            <a:r>
              <a:rPr lang="zh-TW" altLang="en-US" dirty="0"/>
              <a:t>的使用方法，以方便各位更新 </a:t>
            </a:r>
            <a:r>
              <a:rPr lang="en-US" altLang="zh-TW" dirty="0"/>
              <a:t>codebook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首先，先辦一支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帳號，並且下載 </a:t>
            </a:r>
            <a:r>
              <a:rPr lang="en-US" altLang="zh-TW" dirty="0">
                <a:hlinkClick r:id="rId3"/>
              </a:rPr>
              <a:t>Git for windows</a:t>
            </a:r>
            <a:r>
              <a:rPr lang="en-US" altLang="zh-TW" dirty="0"/>
              <a:t> </a:t>
            </a:r>
            <a:r>
              <a:rPr lang="zh-TW" altLang="en-US" dirty="0"/>
              <a:t>且安裝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11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Download </a:t>
            </a:r>
            <a:r>
              <a:rPr lang="en-US" altLang="zh-TW" dirty="0"/>
              <a:t>git and generate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SSH key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4"/>
            <a:ext cx="8758882" cy="379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 err="1"/>
              <a:t>Github</a:t>
            </a:r>
            <a:r>
              <a:rPr lang="zh-TW" altLang="en-US" dirty="0"/>
              <a:t>有三個模式，</a:t>
            </a:r>
            <a:r>
              <a:rPr lang="en-US" altLang="zh-TW" dirty="0"/>
              <a:t>https / SSH / </a:t>
            </a:r>
            <a:r>
              <a:rPr lang="en-US" altLang="zh-TW" dirty="0" err="1"/>
              <a:t>Github</a:t>
            </a:r>
            <a:r>
              <a:rPr lang="en-US" altLang="zh-TW" dirty="0"/>
              <a:t> CLI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https mode</a:t>
            </a:r>
            <a:r>
              <a:rPr lang="zh-TW" altLang="en-US" dirty="0"/>
              <a:t>每次推送上去跟同步下來都需要輸入帳號密碼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SSH</a:t>
            </a:r>
            <a:r>
              <a:rPr lang="zh-TW" altLang="en-US" dirty="0"/>
              <a:t>會直接對照，事先生成的</a:t>
            </a:r>
            <a:r>
              <a:rPr lang="en-US" altLang="zh-TW" dirty="0"/>
              <a:t>Key</a:t>
            </a:r>
            <a:r>
              <a:rPr lang="zh-TW" altLang="en-US" dirty="0"/>
              <a:t>，因此這次要先教如何生成一個</a:t>
            </a:r>
            <a:r>
              <a:rPr lang="en-US" altLang="zh-TW" dirty="0"/>
              <a:t>SSH key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sz="16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原理：電腦生 </a:t>
            </a:r>
            <a:r>
              <a:rPr lang="en-US" altLang="zh-TW" dirty="0"/>
              <a:t>SSH key -&gt;</a:t>
            </a:r>
            <a:r>
              <a:rPr lang="zh-TW" altLang="en-US" dirty="0"/>
              <a:t>將 </a:t>
            </a:r>
            <a:r>
              <a:rPr lang="en-US" altLang="zh-TW" dirty="0"/>
              <a:t>SSH key </a:t>
            </a:r>
            <a:r>
              <a:rPr lang="zh-TW" altLang="en-US" dirty="0"/>
              <a:t>跟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帳號綁在一起</a:t>
            </a:r>
            <a:r>
              <a:rPr lang="en-US" altLang="zh-TW" dirty="0"/>
              <a:t> -&gt;git </a:t>
            </a:r>
            <a:r>
              <a:rPr lang="zh-TW" altLang="en-US" dirty="0"/>
              <a:t>操作的時候會拿 </a:t>
            </a:r>
            <a:r>
              <a:rPr lang="en-US" altLang="zh-TW" dirty="0"/>
              <a:t>SSH key</a:t>
            </a:r>
            <a:r>
              <a:rPr lang="zh-TW" altLang="en-US" dirty="0"/>
              <a:t> 跟 </a:t>
            </a:r>
            <a:r>
              <a:rPr lang="en-US" altLang="zh-TW" dirty="0"/>
              <a:t>private repo </a:t>
            </a:r>
            <a:r>
              <a:rPr lang="zh-TW" altLang="en-US" dirty="0"/>
              <a:t>的</a:t>
            </a:r>
            <a:r>
              <a:rPr lang="en-US" altLang="zh-TW" dirty="0"/>
              <a:t> members’ SSH keys </a:t>
            </a:r>
            <a:r>
              <a:rPr lang="zh-TW" altLang="en-US" dirty="0"/>
              <a:t>做比對</a:t>
            </a:r>
            <a:endParaRPr lang="en-US" altLang="zh-TW" dirty="0"/>
          </a:p>
          <a:p>
            <a:pPr lvl="0"/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21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Download </a:t>
            </a:r>
            <a:r>
              <a:rPr lang="en-US" altLang="zh-TW" dirty="0"/>
              <a:t>git and generate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SSH key(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續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4"/>
            <a:ext cx="8758882" cy="379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dirty="0"/>
              <a:t>隨便一個地方右鍵</a:t>
            </a:r>
            <a:r>
              <a:rPr lang="en-US" altLang="zh-TW" dirty="0"/>
              <a:t>git bash here</a:t>
            </a:r>
          </a:p>
          <a:p>
            <a:pPr lvl="0"/>
            <a:r>
              <a:rPr lang="zh-TW" altLang="en-US" dirty="0"/>
              <a:t>輸入</a:t>
            </a:r>
            <a:r>
              <a:rPr lang="en-US" altLang="zh-TW" dirty="0" err="1"/>
              <a:t>ssh</a:t>
            </a:r>
            <a:r>
              <a:rPr lang="en-US" altLang="zh-TW" dirty="0"/>
              <a:t>-keygen -t </a:t>
            </a:r>
            <a:r>
              <a:rPr lang="en-US" altLang="zh-TW" dirty="0" err="1"/>
              <a:t>rsa</a:t>
            </a:r>
            <a:r>
              <a:rPr lang="en-US" altLang="zh-TW" dirty="0"/>
              <a:t> -b 4096 -C [YOUR_EMAIL_ADDRESS]</a:t>
            </a:r>
            <a:r>
              <a:rPr lang="zh-TW" altLang="en-US" dirty="0"/>
              <a:t> </a:t>
            </a:r>
            <a:endParaRPr lang="en-US" altLang="zh-TW" dirty="0"/>
          </a:p>
          <a:p>
            <a:pPr lvl="0"/>
            <a:r>
              <a:rPr lang="zh-TW" altLang="en-US" dirty="0"/>
              <a:t>系統接著會問你存</a:t>
            </a:r>
            <a:r>
              <a:rPr lang="en-US" altLang="zh-TW" dirty="0"/>
              <a:t>key</a:t>
            </a:r>
            <a:r>
              <a:rPr lang="zh-TW" altLang="en-US" dirty="0"/>
              <a:t>的地方跟要不要設定密碼，我懶所以直接</a:t>
            </a:r>
            <a:r>
              <a:rPr lang="en-US" altLang="zh-TW" dirty="0"/>
              <a:t>enter</a:t>
            </a:r>
            <a:r>
              <a:rPr lang="zh-TW" altLang="en-US" dirty="0"/>
              <a:t>兩次跳過</a:t>
            </a:r>
            <a:endParaRPr lang="en-US" altLang="zh-TW" dirty="0"/>
          </a:p>
          <a:p>
            <a:pPr lvl="0"/>
            <a:r>
              <a:rPr lang="zh-TW" altLang="en-US" dirty="0"/>
              <a:t>輸入</a:t>
            </a:r>
            <a:r>
              <a:rPr lang="en-US" altLang="zh-TW" dirty="0"/>
              <a:t>cat ~/.</a:t>
            </a:r>
            <a:r>
              <a:rPr lang="en-US" altLang="zh-TW" dirty="0" err="1"/>
              <a:t>ssh</a:t>
            </a:r>
            <a:r>
              <a:rPr lang="en-US" altLang="zh-TW" dirty="0"/>
              <a:t>/id_rsa.pub</a:t>
            </a:r>
            <a:r>
              <a:rPr lang="zh-TW" altLang="en-US" dirty="0"/>
              <a:t>，將出來的結果複製起來</a:t>
            </a:r>
            <a:r>
              <a:rPr lang="en-US" altLang="zh-TW" dirty="0"/>
              <a:t>(</a:t>
            </a:r>
            <a:r>
              <a:rPr lang="zh-TW" altLang="en-US" dirty="0"/>
              <a:t>整個複製，拉到整個</a:t>
            </a:r>
            <a:r>
              <a:rPr lang="en-US" altLang="zh-TW" dirty="0"/>
              <a:t>email</a:t>
            </a:r>
            <a:r>
              <a:rPr lang="zh-TW" altLang="en-US" dirty="0"/>
              <a:t>都反白為止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登入 </a:t>
            </a:r>
            <a:r>
              <a:rPr lang="en-US" altLang="zh-TW" dirty="0" err="1"/>
              <a:t>Github</a:t>
            </a:r>
            <a:r>
              <a:rPr lang="en-US" altLang="zh-TW" dirty="0"/>
              <a:t> &gt; </a:t>
            </a:r>
            <a:r>
              <a:rPr lang="zh-TW" altLang="en-US" dirty="0"/>
              <a:t>右上角 </a:t>
            </a:r>
            <a:r>
              <a:rPr lang="en-US" altLang="zh-TW" dirty="0"/>
              <a:t>Settings &gt; </a:t>
            </a:r>
            <a:r>
              <a:rPr lang="zh-TW" altLang="en-US" dirty="0"/>
              <a:t>左邊 </a:t>
            </a:r>
            <a:r>
              <a:rPr lang="en-US" altLang="zh-TW" dirty="0"/>
              <a:t>SSH and GPG keys &gt; </a:t>
            </a:r>
            <a:r>
              <a:rPr lang="zh-TW" altLang="en-US" dirty="0"/>
              <a:t>右邊 </a:t>
            </a:r>
            <a:r>
              <a:rPr lang="en-US" altLang="zh-TW" dirty="0"/>
              <a:t>New SSH key</a:t>
            </a:r>
          </a:p>
          <a:p>
            <a:r>
              <a:rPr lang="zh-TW" altLang="en-US" dirty="0"/>
              <a:t>取一個賞心悅目的名字（建議跟擁有該 </a:t>
            </a:r>
            <a:r>
              <a:rPr lang="en-US" altLang="zh-TW" dirty="0"/>
              <a:t>SSH key </a:t>
            </a:r>
            <a:r>
              <a:rPr lang="zh-TW" altLang="en-US" dirty="0"/>
              <a:t>的 </a:t>
            </a:r>
            <a:r>
              <a:rPr lang="en-US" altLang="zh-TW" dirty="0"/>
              <a:t>PC </a:t>
            </a:r>
            <a:r>
              <a:rPr lang="zh-TW" altLang="en-US" dirty="0"/>
              <a:t>有關係的名字，比如</a:t>
            </a:r>
            <a:r>
              <a:rPr lang="en-US" altLang="zh-TW" dirty="0"/>
              <a:t> Lab 518 PC</a:t>
            </a:r>
            <a:r>
              <a:rPr lang="zh-TW" altLang="en-US" dirty="0"/>
              <a:t>），然後將剛剛那串貼上送出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endParaRPr lang="en-US" altLang="zh-TW" sz="1600" dirty="0"/>
          </a:p>
          <a:p>
            <a:pPr lvl="0"/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2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basic intro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8" y="1152474"/>
            <a:ext cx="8592021" cy="379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下圖為</a:t>
            </a:r>
            <a:r>
              <a:rPr lang="en-US" altLang="zh-TW" dirty="0"/>
              <a:t>Git</a:t>
            </a:r>
            <a:r>
              <a:rPr lang="zh-TW" altLang="en-US" dirty="0"/>
              <a:t>的基本流程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第一次抓別人的專案下來需要</a:t>
            </a:r>
            <a:r>
              <a:rPr lang="en-US" altLang="zh-TW" dirty="0"/>
              <a:t>git clone</a:t>
            </a:r>
            <a:r>
              <a:rPr lang="zh-TW" altLang="en-US" dirty="0"/>
              <a:t>以創建一個</a:t>
            </a:r>
            <a:r>
              <a:rPr lang="en-US" altLang="zh-TW" dirty="0"/>
              <a:t>local repository</a:t>
            </a:r>
            <a:r>
              <a:rPr lang="zh-TW" altLang="en-US" dirty="0"/>
              <a:t>，之後只要</a:t>
            </a:r>
            <a:r>
              <a:rPr lang="en-US" altLang="zh-TW" dirty="0"/>
              <a:t>git pull</a:t>
            </a:r>
            <a:r>
              <a:rPr lang="zh-TW" altLang="en-US" dirty="0"/>
              <a:t>更新就好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要送上去要過 </a:t>
            </a:r>
            <a:r>
              <a:rPr lang="en-US" altLang="zh-TW" dirty="0"/>
              <a:t>git add &gt; git commit &gt; git push</a:t>
            </a:r>
            <a:r>
              <a:rPr lang="zh-TW" altLang="en-US" dirty="0"/>
              <a:t>三個步驟，不可省略。</a:t>
            </a:r>
            <a:endParaRPr lang="en-US" altLang="zh-TW" dirty="0"/>
          </a:p>
          <a:p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lvl="0"/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2052" name="Picture 4" descr="http://dic.vbird.tw/network_project/images/git_procedure.png">
            <a:extLst>
              <a:ext uri="{FF2B5EF4-FFF2-40B4-BE49-F238E27FC236}">
                <a16:creationId xmlns:a16="http://schemas.microsoft.com/office/drawing/2014/main" id="{04877AFF-0755-4B71-BD2A-26F8B520C0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" t="3617" r="4930" b="6539"/>
          <a:stretch/>
        </p:blipFill>
        <p:spPr bwMode="auto">
          <a:xfrm>
            <a:off x="737591" y="2821999"/>
            <a:ext cx="3945173" cy="218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625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basic intro(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8" y="1152474"/>
            <a:ext cx="8520599" cy="379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/>
              <a:t>回到剛剛我的 </a:t>
            </a:r>
            <a:r>
              <a:rPr lang="en-US" altLang="zh-TW" dirty="0"/>
              <a:t>repository</a:t>
            </a:r>
            <a:r>
              <a:rPr lang="zh-TW" altLang="en-US" dirty="0"/>
              <a:t>（下稱 </a:t>
            </a:r>
            <a:r>
              <a:rPr lang="en-US" altLang="zh-TW" dirty="0"/>
              <a:t>repo</a:t>
            </a:r>
            <a:r>
              <a:rPr lang="zh-TW" altLang="en-US" dirty="0"/>
              <a:t>），然後如右圖按下複製</a:t>
            </a:r>
            <a:endParaRPr lang="en-US" altLang="zh-TW" dirty="0"/>
          </a:p>
          <a:p>
            <a:r>
              <a:rPr lang="zh-TW" altLang="en-US" dirty="0"/>
              <a:t>桌面打開 </a:t>
            </a:r>
            <a:r>
              <a:rPr lang="en-US" altLang="zh-TW" dirty="0"/>
              <a:t>git bash</a:t>
            </a:r>
            <a:r>
              <a:rPr lang="zh-TW" altLang="en-US" dirty="0"/>
              <a:t>，輸入</a:t>
            </a:r>
            <a:r>
              <a:rPr lang="en-US" altLang="zh-TW" dirty="0"/>
              <a:t>git clone</a:t>
            </a:r>
            <a:r>
              <a:rPr lang="zh-TW" altLang="en-US" dirty="0"/>
              <a:t>，然後隔一個空白鍵貼上剛剛那串後 </a:t>
            </a:r>
            <a:r>
              <a:rPr lang="en-US" altLang="zh-TW" dirty="0"/>
              <a:t>Enter</a:t>
            </a:r>
          </a:p>
          <a:p>
            <a:r>
              <a:rPr lang="zh-TW" altLang="en-US" dirty="0"/>
              <a:t>跑一下，就會在你開 </a:t>
            </a:r>
            <a:r>
              <a:rPr lang="en-US" altLang="zh-TW" dirty="0"/>
              <a:t>bash </a:t>
            </a:r>
            <a:r>
              <a:rPr lang="zh-TW" altLang="en-US" dirty="0"/>
              <a:t>的地方出現一個 </a:t>
            </a:r>
            <a:r>
              <a:rPr lang="en-US" altLang="zh-TW" dirty="0"/>
              <a:t>local repo</a:t>
            </a:r>
          </a:p>
          <a:p>
            <a:r>
              <a:rPr lang="zh-TW" altLang="en-US" dirty="0"/>
              <a:t>然後就可以大改特改啦</a:t>
            </a:r>
            <a:r>
              <a:rPr lang="en-US" altLang="zh-TW" dirty="0"/>
              <a:t>~</a:t>
            </a:r>
          </a:p>
          <a:p>
            <a:r>
              <a:rPr lang="zh-TW" altLang="en-US" dirty="0"/>
              <a:t>如果已經有這專案的 </a:t>
            </a:r>
            <a:r>
              <a:rPr lang="en-US" altLang="zh-TW" dirty="0"/>
              <a:t>local repo</a:t>
            </a:r>
            <a:r>
              <a:rPr lang="zh-TW" altLang="en-US" dirty="0"/>
              <a:t>，想要同步進度的話，只要輸入</a:t>
            </a:r>
            <a:r>
              <a:rPr lang="en-US" altLang="zh-TW" dirty="0"/>
              <a:t>git pull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出現異常訊息那就要處理 </a:t>
            </a:r>
            <a:r>
              <a:rPr lang="en-US" altLang="zh-TW" dirty="0">
                <a:solidFill>
                  <a:schemeClr val="tx2">
                    <a:lumMod val="75000"/>
                  </a:schemeClr>
                </a:solidFill>
              </a:rPr>
              <a:t>git conflict 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了（詳情請往後翻）</a:t>
            </a:r>
            <a:endParaRPr lang="en-US" altLang="zh-TW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lvl="0"/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0FAB0D0-6585-4756-9777-5F0F0D49B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516" y="2955509"/>
            <a:ext cx="2669781" cy="174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17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Git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8" y="1152474"/>
            <a:ext cx="8520599" cy="379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大改特改之後，想要上傳至雲端資料夾要經過三個步驟：</a:t>
            </a:r>
            <a:r>
              <a:rPr lang="en-US" altLang="zh-TW" dirty="0"/>
              <a:t>add, commit, push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solidFill>
                  <a:srgbClr val="FF0000"/>
                </a:solidFill>
              </a:rPr>
              <a:t>git add --all </a:t>
            </a:r>
            <a:r>
              <a:rPr lang="zh-TW" altLang="en-US" dirty="0">
                <a:solidFill>
                  <a:schemeClr val="tx1"/>
                </a:solidFill>
              </a:rPr>
              <a:t>或者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git add 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solidFill>
                  <a:srgbClr val="FF0000"/>
                </a:solidFill>
              </a:rPr>
              <a:t>git commit -m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SOME MESSAGE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 push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add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代表將檔案加入索引，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--all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則是將所有檔案加進索引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commit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代表對這個版本下個簡單的註解，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message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，然後含兩個雙引號將訊息打進去。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push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顧名思義就是將這個版本推上去。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dirty="0"/>
              <a:t>此外，如果要看更動的話，那可以輸入 </a:t>
            </a:r>
            <a:r>
              <a:rPr lang="en-US" altLang="zh-TW" dirty="0">
                <a:solidFill>
                  <a:srgbClr val="FF0000"/>
                </a:solidFill>
              </a:rPr>
              <a:t>git log</a:t>
            </a:r>
          </a:p>
          <a:p>
            <a:pPr lvl="0"/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這些指令後面可以加別的參數，會有不同效果</a:t>
            </a:r>
            <a:endParaRPr lang="en-US" altLang="zh-TW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altLang="en-US" sz="4000" dirty="0">
                <a:latin typeface="Microsoft JhengHei"/>
                <a:ea typeface="Microsoft JhengHei"/>
                <a:cs typeface="Microsoft JhengHei"/>
                <a:sym typeface="Microsoft JhengHei"/>
              </a:rPr>
              <a:t>課前廢話</a:t>
            </a:r>
            <a:endParaRPr sz="4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510449" y="3186752"/>
            <a:ext cx="765091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課前廢話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42969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rgbClr val="FF0000"/>
                </a:solidFill>
              </a:rPr>
              <a:t>重要的紅色</a:t>
            </a:r>
            <a:r>
              <a:rPr lang="zh-TW" altLang="en-US" dirty="0">
                <a:solidFill>
                  <a:schemeClr val="tx1"/>
                </a:solidFill>
              </a:rPr>
              <a:t>，正常的敘述黑色，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額外補充、對當前不太重要的綠色</a:t>
            </a:r>
            <a:endParaRPr lang="en-US" altLang="zh-TW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如果有色弱或者紅綠色盲的我很抱歉，</a:t>
            </a:r>
            <a:r>
              <a:rPr lang="zh-TW" altLang="en-US" b="1" dirty="0">
                <a:solidFill>
                  <a:schemeClr val="accent5"/>
                </a:solidFill>
              </a:rPr>
              <a:t>但我還是不會改</a:t>
            </a:r>
            <a:endParaRPr b="1" dirty="0">
              <a:solidFill>
                <a:schemeClr val="accent5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000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making</a:t>
            </a:r>
            <a:endParaRPr sz="4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510449" y="3186752"/>
            <a:ext cx="765091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20996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intro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42969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ICPC</a:t>
            </a:r>
            <a:r>
              <a:rPr lang="zh-TW" altLang="en-US" dirty="0"/>
              <a:t>規定每個隊伍可以帶</a:t>
            </a:r>
            <a:r>
              <a:rPr lang="en-US" altLang="zh-TW" dirty="0"/>
              <a:t>25</a:t>
            </a:r>
            <a:r>
              <a:rPr lang="zh-TW" altLang="en-US" dirty="0"/>
              <a:t>頁的參考資料，但要滿足以下</a:t>
            </a:r>
            <a:r>
              <a:rPr lang="zh-TW" altLang="en-US" dirty="0">
                <a:hlinkClick r:id="rId3"/>
              </a:rPr>
              <a:t>條件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25 </a:t>
            </a:r>
            <a:r>
              <a:rPr lang="zh-TW" altLang="en-US" dirty="0"/>
              <a:t>頁單頁，左上註明隊伍跟所屬學校，右上註明頁數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要視力正常的人離 </a:t>
            </a:r>
            <a:r>
              <a:rPr lang="en-US" altLang="zh-TW" dirty="0"/>
              <a:t>codebook 50 </a:t>
            </a:r>
            <a:r>
              <a:rPr lang="zh-TW" altLang="en-US" dirty="0"/>
              <a:t>公分處，在不仰賴輔具的情況下閱讀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可以手寫或更正在紙上面，但僅限正面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文件要放進有學校名稱的筆記本或資料夾裡，但這句話從來沒有被執行過，都只有用訂書機訂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517B23E-4BAD-45CE-BCDB-7D215BE08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4" y="1609269"/>
            <a:ext cx="8786846" cy="70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9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intro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42969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所以為了省事情，北大以往的 </a:t>
            </a:r>
            <a:r>
              <a:rPr lang="en-US" altLang="zh-TW" dirty="0"/>
              <a:t>codebook </a:t>
            </a:r>
            <a:r>
              <a:rPr lang="zh-TW" altLang="en-US" dirty="0"/>
              <a:t>都是從交大竹狐那邊抄來的，在此感謝 </a:t>
            </a:r>
            <a:r>
              <a:rPr lang="en-US" altLang="zh-TW" dirty="0" err="1"/>
              <a:t>NCTU_Tmprry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所以接下來的課程要介紹如何更改他們的 </a:t>
            </a:r>
            <a:r>
              <a:rPr lang="en-US" altLang="zh-TW" dirty="0"/>
              <a:t>codebook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206054-3E93-4C67-BB60-FC27E0AF4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67" y="2387648"/>
            <a:ext cx="8343066" cy="182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0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making (</a:t>
            </a:r>
            <a:r>
              <a:rPr lang="zh-TW" altLang="en-US" dirty="0"/>
              <a:t>複製</a:t>
            </a:r>
            <a:r>
              <a:rPr lang="en-US" altLang="zh-TW" dirty="0"/>
              <a:t>Codebook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42969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去</a:t>
            </a:r>
            <a:r>
              <a:rPr lang="zh-TW" altLang="en-US" dirty="0">
                <a:hlinkClick r:id="rId3"/>
              </a:rPr>
              <a:t>這裡</a:t>
            </a:r>
            <a:r>
              <a:rPr lang="zh-TW" altLang="en-US" dirty="0"/>
              <a:t>下載整個專案，然後解壓縮</a:t>
            </a:r>
            <a:r>
              <a:rPr lang="en-US" altLang="zh-TW" dirty="0"/>
              <a:t>(</a:t>
            </a:r>
            <a:r>
              <a:rPr lang="zh-TW" altLang="en-US" dirty="0"/>
              <a:t>下圖，後面有進階作法</a:t>
            </a:r>
            <a:r>
              <a:rPr lang="en-US" altLang="zh-TW" dirty="0"/>
              <a:t>)</a:t>
            </a:r>
            <a:endParaRPr lang="en-US" altLang="zh-TW" dirty="0"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2A94108-B896-4D52-8841-96C5C5F16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17" y="1660251"/>
            <a:ext cx="5588517" cy="230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5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making (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下載編輯器跟字體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42969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下載 </a:t>
            </a:r>
            <a:r>
              <a:rPr lang="en-US" altLang="zh-TW" dirty="0">
                <a:hlinkClick r:id="rId3"/>
              </a:rPr>
              <a:t>texwork</a:t>
            </a:r>
            <a:r>
              <a:rPr lang="en-US" altLang="zh-TW" dirty="0"/>
              <a:t> </a:t>
            </a:r>
            <a:r>
              <a:rPr lang="zh-TW" altLang="en-US" dirty="0"/>
              <a:t>跟 </a:t>
            </a:r>
            <a:r>
              <a:rPr lang="en-US" altLang="zh-TW" sz="1800" b="0" i="0" dirty="0">
                <a:solidFill>
                  <a:srgbClr val="61616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pitchFamily="34" charset="-120"/>
                <a:hlinkClick r:id="rId4"/>
              </a:rPr>
              <a:t>NotoSansCJKtc-Regular.otf</a:t>
            </a:r>
            <a:r>
              <a:rPr lang="zh-TW" altLang="en-US" sz="1800" b="0" i="0" dirty="0">
                <a:solidFill>
                  <a:srgbClr val="61616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pitchFamily="34" charset="-120"/>
              </a:rPr>
              <a:t>，如果超連結失效就自己 </a:t>
            </a:r>
            <a:r>
              <a:rPr lang="en-US" altLang="zh-TW" sz="1800" b="0" i="0" dirty="0">
                <a:solidFill>
                  <a:srgbClr val="61616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Google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sz="1800" b="0" i="0" dirty="0">
                <a:solidFill>
                  <a:srgbClr val="61616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Google Fonts </a:t>
            </a:r>
            <a:r>
              <a:rPr lang="zh-TW" altLang="en-US" sz="1800" b="0" i="0" dirty="0">
                <a:solidFill>
                  <a:srgbClr val="61616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pitchFamily="34" charset="-120"/>
              </a:rPr>
              <a:t>有這字體，應該不會出大事情</a:t>
            </a:r>
            <a:endParaRPr lang="en-US" altLang="zh-TW" sz="1800" b="0" i="0" dirty="0">
              <a:solidFill>
                <a:srgbClr val="61616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Microsoft JhengHei" panose="020B0604030504040204" pitchFamily="34" charset="-12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86756F8-9D88-4550-8EFB-F8E588C911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201"/>
          <a:stretch/>
        </p:blipFill>
        <p:spPr>
          <a:xfrm>
            <a:off x="570699" y="2262279"/>
            <a:ext cx="5930153" cy="230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7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Codebook making (</a:t>
            </a:r>
            <a:r>
              <a:rPr lang="en-US" altLang="zh-TW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Miktex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0945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去</a:t>
            </a:r>
            <a:r>
              <a:rPr lang="zh-TW" altLang="en-US" dirty="0">
                <a:hlinkClick r:id="rId3"/>
              </a:rPr>
              <a:t>官網</a:t>
            </a:r>
            <a:r>
              <a:rPr lang="zh-TW" altLang="en-US" dirty="0">
                <a:solidFill>
                  <a:schemeClr val="tx1"/>
                </a:solidFill>
              </a:rPr>
              <a:t>下載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miktex</a:t>
            </a:r>
            <a:r>
              <a:rPr lang="zh-TW" altLang="en-US" dirty="0">
                <a:solidFill>
                  <a:schemeClr val="tx1"/>
                </a:solidFill>
              </a:rPr>
              <a:t>，安裝過程按「下一步」到底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solidFill>
                  <a:schemeClr val="tx1"/>
                </a:solidFill>
              </a:rPr>
              <a:t>Windows </a:t>
            </a:r>
            <a:r>
              <a:rPr lang="zh-TW" altLang="en-US" dirty="0">
                <a:solidFill>
                  <a:schemeClr val="tx1"/>
                </a:solidFill>
              </a:rPr>
              <a:t>開始 </a:t>
            </a:r>
            <a:r>
              <a:rPr lang="en-US" altLang="zh-TW" dirty="0">
                <a:solidFill>
                  <a:schemeClr val="tx1"/>
                </a:solidFill>
              </a:rPr>
              <a:t>&gt; </a:t>
            </a:r>
            <a:r>
              <a:rPr lang="zh-TW" altLang="en-US" dirty="0">
                <a:solidFill>
                  <a:schemeClr val="tx1"/>
                </a:solidFill>
              </a:rPr>
              <a:t>輸入 </a:t>
            </a:r>
            <a:r>
              <a:rPr lang="en-US" altLang="zh-TW" dirty="0" err="1">
                <a:solidFill>
                  <a:schemeClr val="tx1"/>
                </a:solidFill>
              </a:rPr>
              <a:t>Miktex</a:t>
            </a:r>
            <a:r>
              <a:rPr lang="en-US" altLang="zh-TW" dirty="0">
                <a:solidFill>
                  <a:schemeClr val="tx1"/>
                </a:solidFill>
              </a:rPr>
              <a:t> console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如果沒蹦出畫面，找找 </a:t>
            </a:r>
            <a:r>
              <a:rPr lang="en-US" altLang="zh-TW" dirty="0">
                <a:solidFill>
                  <a:schemeClr val="tx1"/>
                </a:solidFill>
              </a:rPr>
              <a:t>Windows </a:t>
            </a:r>
            <a:r>
              <a:rPr lang="zh-TW" altLang="en-US" dirty="0">
                <a:solidFill>
                  <a:schemeClr val="tx1"/>
                </a:solidFill>
              </a:rPr>
              <a:t>右下方工具列有沒有 </a:t>
            </a:r>
            <a:r>
              <a:rPr lang="en-US" altLang="zh-TW" dirty="0" err="1">
                <a:solidFill>
                  <a:schemeClr val="tx1"/>
                </a:solidFill>
              </a:rPr>
              <a:t>Miktex</a:t>
            </a:r>
            <a:r>
              <a:rPr lang="en-US" altLang="zh-TW" dirty="0">
                <a:solidFill>
                  <a:schemeClr val="tx1"/>
                </a:solidFill>
              </a:rPr>
              <a:t> icon</a:t>
            </a:r>
            <a:r>
              <a:rPr lang="zh-TW" altLang="en-US" dirty="0">
                <a:solidFill>
                  <a:schemeClr val="tx1"/>
                </a:solidFill>
              </a:rPr>
              <a:t>，有就點開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第一次</a:t>
            </a:r>
            <a:r>
              <a:rPr lang="en-US" altLang="zh-TW" dirty="0" err="1">
                <a:solidFill>
                  <a:schemeClr val="tx1"/>
                </a:solidFill>
              </a:rPr>
              <a:t>Miktex</a:t>
            </a:r>
            <a:r>
              <a:rPr lang="en-US" altLang="zh-TW" dirty="0">
                <a:solidFill>
                  <a:schemeClr val="tx1"/>
                </a:solidFill>
              </a:rPr>
              <a:t> console &gt; package</a:t>
            </a:r>
            <a:r>
              <a:rPr lang="zh-TW" altLang="en-US" dirty="0">
                <a:solidFill>
                  <a:schemeClr val="tx1"/>
                </a:solidFill>
              </a:rPr>
              <a:t>需要加載，等個一分鐘應該就會好了，之後點</a:t>
            </a:r>
            <a:r>
              <a:rPr lang="en-US" altLang="zh-TW" dirty="0">
                <a:solidFill>
                  <a:schemeClr val="tx1"/>
                </a:solidFill>
              </a:rPr>
              <a:t>package&gt;</a:t>
            </a:r>
            <a:r>
              <a:rPr lang="zh-TW" altLang="en-US" dirty="0">
                <a:solidFill>
                  <a:schemeClr val="tx1"/>
                </a:solidFill>
              </a:rPr>
              <a:t>對話框搜尋</a:t>
            </a:r>
            <a:r>
              <a:rPr lang="en-US" altLang="zh-TW" dirty="0" err="1">
                <a:solidFill>
                  <a:schemeClr val="tx1"/>
                </a:solidFill>
              </a:rPr>
              <a:t>xecjk</a:t>
            </a:r>
            <a:r>
              <a:rPr lang="zh-TW" altLang="en-US" dirty="0">
                <a:solidFill>
                  <a:schemeClr val="tx1"/>
                </a:solidFill>
              </a:rPr>
              <a:t>之後安裝他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也有可能它幫你裝好了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C071B12-E415-42DF-91D9-A50B5C4D3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99" y="3576629"/>
            <a:ext cx="1143160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15890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1141</Words>
  <Application>Microsoft Office PowerPoint</Application>
  <PresentationFormat>如螢幕大小 (16:9)</PresentationFormat>
  <Paragraphs>130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微軟正黑體</vt:lpstr>
      <vt:lpstr>Arial</vt:lpstr>
      <vt:lpstr>Proxima Nova</vt:lpstr>
      <vt:lpstr>Times New Roman</vt:lpstr>
      <vt:lpstr>微軟正黑體</vt:lpstr>
      <vt:lpstr>Spearmint</vt:lpstr>
      <vt:lpstr>Codebook / git tutorial </vt:lpstr>
      <vt:lpstr>課前廢話</vt:lpstr>
      <vt:lpstr>課前廢話</vt:lpstr>
      <vt:lpstr>Codebook making</vt:lpstr>
      <vt:lpstr>Codebook intro</vt:lpstr>
      <vt:lpstr>Codebook intro</vt:lpstr>
      <vt:lpstr>Codebook making (複製Codebook)</vt:lpstr>
      <vt:lpstr>Codebook making (下載編輯器跟字體)</vt:lpstr>
      <vt:lpstr>Codebook making (Miktex)</vt:lpstr>
      <vt:lpstr>Codebook making</vt:lpstr>
      <vt:lpstr>Codebook editing</vt:lpstr>
      <vt:lpstr>Git basic usage</vt:lpstr>
      <vt:lpstr>Git and Github intro</vt:lpstr>
      <vt:lpstr>Download git and generate SSH key</vt:lpstr>
      <vt:lpstr>Download git and generate SSH key(續)</vt:lpstr>
      <vt:lpstr>Git basic intro</vt:lpstr>
      <vt:lpstr>Git basic intro(續)</vt:lpstr>
      <vt:lpstr>Git push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上學期複習</dc:title>
  <cp:lastModifiedBy>user</cp:lastModifiedBy>
  <cp:revision>68</cp:revision>
  <dcterms:modified xsi:type="dcterms:W3CDTF">2022-09-23T09:38:02Z</dcterms:modified>
</cp:coreProperties>
</file>