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57" r:id="rId5"/>
    <p:sldId id="258" r:id="rId6"/>
    <p:sldId id="266" r:id="rId7"/>
    <p:sldId id="260" r:id="rId8"/>
    <p:sldId id="267"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8" autoAdjust="0"/>
    <p:restoredTop sz="94660"/>
  </p:normalViewPr>
  <p:slideViewPr>
    <p:cSldViewPr snapToGrid="0">
      <p:cViewPr varScale="1">
        <p:scale>
          <a:sx n="61" d="100"/>
          <a:sy n="61" d="100"/>
        </p:scale>
        <p:origin x="8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D2DD41-58C6-4D60-96ED-A4551D0D098C}" type="doc">
      <dgm:prSet loTypeId="urn:microsoft.com/office/officeart/2008/layout/LinedList" loCatId="list" qsTypeId="urn:microsoft.com/office/officeart/2005/8/quickstyle/simple2" qsCatId="simple" csTypeId="urn:microsoft.com/office/officeart/2005/8/colors/accent0_2" csCatId="mainScheme" phldr="1"/>
      <dgm:spPr/>
      <dgm:t>
        <a:bodyPr/>
        <a:lstStyle/>
        <a:p>
          <a:endParaRPr lang="en-US"/>
        </a:p>
      </dgm:t>
    </dgm:pt>
    <dgm:pt modelId="{3711D0F4-4C76-4813-B8C5-CA7248BBBA30}">
      <dgm:prSet/>
      <dgm:spPr/>
      <dgm:t>
        <a:bodyPr/>
        <a:lstStyle/>
        <a:p>
          <a:r>
            <a:rPr lang="en-US" dirty="0"/>
            <a:t>Citizens can request service, report non-emergency concerns</a:t>
          </a:r>
        </a:p>
      </dgm:t>
    </dgm:pt>
    <dgm:pt modelId="{02FC5CF2-CE88-4CD8-9060-BAB475F81437}" type="parTrans" cxnId="{DA1B3D25-DCDA-4D63-BDA2-426087699CAA}">
      <dgm:prSet/>
      <dgm:spPr/>
      <dgm:t>
        <a:bodyPr/>
        <a:lstStyle/>
        <a:p>
          <a:endParaRPr lang="en-US"/>
        </a:p>
      </dgm:t>
    </dgm:pt>
    <dgm:pt modelId="{3D8DFA74-9CC5-497D-AE2A-0FD2E949FC87}" type="sibTrans" cxnId="{DA1B3D25-DCDA-4D63-BDA2-426087699CAA}">
      <dgm:prSet/>
      <dgm:spPr/>
      <dgm:t>
        <a:bodyPr/>
        <a:lstStyle/>
        <a:p>
          <a:endParaRPr lang="en-US"/>
        </a:p>
      </dgm:t>
    </dgm:pt>
    <dgm:pt modelId="{C6DEB008-FDEA-4A56-9918-9FA693E52C00}">
      <dgm:prSet/>
      <dgm:spPr/>
      <dgm:t>
        <a:bodyPr/>
        <a:lstStyle/>
        <a:p>
          <a:r>
            <a:rPr lang="en-US" dirty="0"/>
            <a:t>Government could spot trends and anticipate future citizen needs</a:t>
          </a:r>
        </a:p>
      </dgm:t>
    </dgm:pt>
    <dgm:pt modelId="{DA95ED6B-8DC9-4D9D-ACC8-19C44AA40E22}" type="parTrans" cxnId="{17D947B9-76A9-4441-9F90-A6ED43BE6CD1}">
      <dgm:prSet/>
      <dgm:spPr/>
      <dgm:t>
        <a:bodyPr/>
        <a:lstStyle/>
        <a:p>
          <a:endParaRPr lang="en-US"/>
        </a:p>
      </dgm:t>
    </dgm:pt>
    <dgm:pt modelId="{3221E9D9-9895-4D4A-AE35-058A0EB5A001}" type="sibTrans" cxnId="{17D947B9-76A9-4441-9F90-A6ED43BE6CD1}">
      <dgm:prSet/>
      <dgm:spPr/>
      <dgm:t>
        <a:bodyPr/>
        <a:lstStyle/>
        <a:p>
          <a:endParaRPr lang="en-US"/>
        </a:p>
      </dgm:t>
    </dgm:pt>
    <dgm:pt modelId="{343BABFE-2B03-4D17-9595-E6DF473391DF}">
      <dgm:prSet/>
      <dgm:spPr/>
      <dgm:t>
        <a:bodyPr/>
        <a:lstStyle/>
        <a:p>
          <a:r>
            <a:rPr lang="en-US" dirty="0"/>
            <a:t>Predict request volume to reduce operation costs and improve customer experiences  </a:t>
          </a:r>
        </a:p>
      </dgm:t>
    </dgm:pt>
    <dgm:pt modelId="{CC49F87C-3135-4107-B85E-9530F21028E8}" type="parTrans" cxnId="{7D7CA44C-B369-4CA3-9261-7F3B89CB8C6C}">
      <dgm:prSet/>
      <dgm:spPr/>
      <dgm:t>
        <a:bodyPr/>
        <a:lstStyle/>
        <a:p>
          <a:endParaRPr lang="en-US"/>
        </a:p>
      </dgm:t>
    </dgm:pt>
    <dgm:pt modelId="{5BA374FE-74F4-4204-ABB2-0E2E01018884}" type="sibTrans" cxnId="{7D7CA44C-B369-4CA3-9261-7F3B89CB8C6C}">
      <dgm:prSet/>
      <dgm:spPr/>
      <dgm:t>
        <a:bodyPr/>
        <a:lstStyle/>
        <a:p>
          <a:endParaRPr lang="en-US"/>
        </a:p>
      </dgm:t>
    </dgm:pt>
    <dgm:pt modelId="{809B2545-A824-454E-9E1A-D85222D4EB80}" type="pres">
      <dgm:prSet presAssocID="{C5D2DD41-58C6-4D60-96ED-A4551D0D098C}" presName="vert0" presStyleCnt="0">
        <dgm:presLayoutVars>
          <dgm:dir/>
          <dgm:animOne val="branch"/>
          <dgm:animLvl val="lvl"/>
        </dgm:presLayoutVars>
      </dgm:prSet>
      <dgm:spPr/>
    </dgm:pt>
    <dgm:pt modelId="{427B1796-785D-4B29-B257-B15E7C29FFC1}" type="pres">
      <dgm:prSet presAssocID="{3711D0F4-4C76-4813-B8C5-CA7248BBBA30}" presName="thickLine" presStyleLbl="alignNode1" presStyleIdx="0" presStyleCnt="3"/>
      <dgm:spPr/>
    </dgm:pt>
    <dgm:pt modelId="{A0AC4A44-BE13-431E-BA0E-B67D21A15EF6}" type="pres">
      <dgm:prSet presAssocID="{3711D0F4-4C76-4813-B8C5-CA7248BBBA30}" presName="horz1" presStyleCnt="0"/>
      <dgm:spPr/>
    </dgm:pt>
    <dgm:pt modelId="{48BC59B1-0ABB-4C49-93BF-E7A6AAAAB3BF}" type="pres">
      <dgm:prSet presAssocID="{3711D0F4-4C76-4813-B8C5-CA7248BBBA30}" presName="tx1" presStyleLbl="revTx" presStyleIdx="0" presStyleCnt="3"/>
      <dgm:spPr/>
    </dgm:pt>
    <dgm:pt modelId="{A74F395C-5B52-4066-BE99-008971FD457C}" type="pres">
      <dgm:prSet presAssocID="{3711D0F4-4C76-4813-B8C5-CA7248BBBA30}" presName="vert1" presStyleCnt="0"/>
      <dgm:spPr/>
    </dgm:pt>
    <dgm:pt modelId="{0FF9D5F5-521D-4D31-A9F6-8DC8D90DAAD4}" type="pres">
      <dgm:prSet presAssocID="{C6DEB008-FDEA-4A56-9918-9FA693E52C00}" presName="thickLine" presStyleLbl="alignNode1" presStyleIdx="1" presStyleCnt="3"/>
      <dgm:spPr/>
    </dgm:pt>
    <dgm:pt modelId="{8A6EF7E7-3FE2-4806-9805-90CCB05BF0E4}" type="pres">
      <dgm:prSet presAssocID="{C6DEB008-FDEA-4A56-9918-9FA693E52C00}" presName="horz1" presStyleCnt="0"/>
      <dgm:spPr/>
    </dgm:pt>
    <dgm:pt modelId="{BB6DC3E1-1321-43FF-9332-E726D282650C}" type="pres">
      <dgm:prSet presAssocID="{C6DEB008-FDEA-4A56-9918-9FA693E52C00}" presName="tx1" presStyleLbl="revTx" presStyleIdx="1" presStyleCnt="3"/>
      <dgm:spPr/>
    </dgm:pt>
    <dgm:pt modelId="{802FCC3A-3247-40D1-8771-DFB4E34A7424}" type="pres">
      <dgm:prSet presAssocID="{C6DEB008-FDEA-4A56-9918-9FA693E52C00}" presName="vert1" presStyleCnt="0"/>
      <dgm:spPr/>
    </dgm:pt>
    <dgm:pt modelId="{068BB220-6614-45B8-8D6C-6638431CC300}" type="pres">
      <dgm:prSet presAssocID="{343BABFE-2B03-4D17-9595-E6DF473391DF}" presName="thickLine" presStyleLbl="alignNode1" presStyleIdx="2" presStyleCnt="3"/>
      <dgm:spPr/>
    </dgm:pt>
    <dgm:pt modelId="{2B147810-A549-4092-A6DF-3974155C220B}" type="pres">
      <dgm:prSet presAssocID="{343BABFE-2B03-4D17-9595-E6DF473391DF}" presName="horz1" presStyleCnt="0"/>
      <dgm:spPr/>
    </dgm:pt>
    <dgm:pt modelId="{F25A30E3-505D-4475-A2AA-A6F8ED4013AA}" type="pres">
      <dgm:prSet presAssocID="{343BABFE-2B03-4D17-9595-E6DF473391DF}" presName="tx1" presStyleLbl="revTx" presStyleIdx="2" presStyleCnt="3"/>
      <dgm:spPr/>
    </dgm:pt>
    <dgm:pt modelId="{32199CC4-634D-4480-AC91-A82D879AFE4E}" type="pres">
      <dgm:prSet presAssocID="{343BABFE-2B03-4D17-9595-E6DF473391DF}" presName="vert1" presStyleCnt="0"/>
      <dgm:spPr/>
    </dgm:pt>
  </dgm:ptLst>
  <dgm:cxnLst>
    <dgm:cxn modelId="{DA1B3D25-DCDA-4D63-BDA2-426087699CAA}" srcId="{C5D2DD41-58C6-4D60-96ED-A4551D0D098C}" destId="{3711D0F4-4C76-4813-B8C5-CA7248BBBA30}" srcOrd="0" destOrd="0" parTransId="{02FC5CF2-CE88-4CD8-9060-BAB475F81437}" sibTransId="{3D8DFA74-9CC5-497D-AE2A-0FD2E949FC87}"/>
    <dgm:cxn modelId="{377E0626-DA5A-470C-A08E-5AF7D9AA0B8F}" type="presOf" srcId="{C6DEB008-FDEA-4A56-9918-9FA693E52C00}" destId="{BB6DC3E1-1321-43FF-9332-E726D282650C}" srcOrd="0" destOrd="0" presId="urn:microsoft.com/office/officeart/2008/layout/LinedList"/>
    <dgm:cxn modelId="{2A6C9840-8E95-4394-8916-7A513DE14973}" type="presOf" srcId="{343BABFE-2B03-4D17-9595-E6DF473391DF}" destId="{F25A30E3-505D-4475-A2AA-A6F8ED4013AA}" srcOrd="0" destOrd="0" presId="urn:microsoft.com/office/officeart/2008/layout/LinedList"/>
    <dgm:cxn modelId="{7D7CA44C-B369-4CA3-9261-7F3B89CB8C6C}" srcId="{C5D2DD41-58C6-4D60-96ED-A4551D0D098C}" destId="{343BABFE-2B03-4D17-9595-E6DF473391DF}" srcOrd="2" destOrd="0" parTransId="{CC49F87C-3135-4107-B85E-9530F21028E8}" sibTransId="{5BA374FE-74F4-4204-ABB2-0E2E01018884}"/>
    <dgm:cxn modelId="{17D947B9-76A9-4441-9F90-A6ED43BE6CD1}" srcId="{C5D2DD41-58C6-4D60-96ED-A4551D0D098C}" destId="{C6DEB008-FDEA-4A56-9918-9FA693E52C00}" srcOrd="1" destOrd="0" parTransId="{DA95ED6B-8DC9-4D9D-ACC8-19C44AA40E22}" sibTransId="{3221E9D9-9895-4D4A-AE35-058A0EB5A001}"/>
    <dgm:cxn modelId="{8AA438CA-70DC-492F-BBBF-D0C2BB5E8131}" type="presOf" srcId="{3711D0F4-4C76-4813-B8C5-CA7248BBBA30}" destId="{48BC59B1-0ABB-4C49-93BF-E7A6AAAAB3BF}" srcOrd="0" destOrd="0" presId="urn:microsoft.com/office/officeart/2008/layout/LinedList"/>
    <dgm:cxn modelId="{E2F1F7FF-B317-4F11-BA19-333D966C9101}" type="presOf" srcId="{C5D2DD41-58C6-4D60-96ED-A4551D0D098C}" destId="{809B2545-A824-454E-9E1A-D85222D4EB80}" srcOrd="0" destOrd="0" presId="urn:microsoft.com/office/officeart/2008/layout/LinedList"/>
    <dgm:cxn modelId="{4CC38645-359A-4711-BD72-0D9EE08570C3}" type="presParOf" srcId="{809B2545-A824-454E-9E1A-D85222D4EB80}" destId="{427B1796-785D-4B29-B257-B15E7C29FFC1}" srcOrd="0" destOrd="0" presId="urn:microsoft.com/office/officeart/2008/layout/LinedList"/>
    <dgm:cxn modelId="{4874C24F-AF68-46C6-A952-77EEEDB61541}" type="presParOf" srcId="{809B2545-A824-454E-9E1A-D85222D4EB80}" destId="{A0AC4A44-BE13-431E-BA0E-B67D21A15EF6}" srcOrd="1" destOrd="0" presId="urn:microsoft.com/office/officeart/2008/layout/LinedList"/>
    <dgm:cxn modelId="{B36D10CC-CD33-4601-8044-04259FF21D35}" type="presParOf" srcId="{A0AC4A44-BE13-431E-BA0E-B67D21A15EF6}" destId="{48BC59B1-0ABB-4C49-93BF-E7A6AAAAB3BF}" srcOrd="0" destOrd="0" presId="urn:microsoft.com/office/officeart/2008/layout/LinedList"/>
    <dgm:cxn modelId="{5E06773C-5B57-45C4-AB59-0199574AE4D2}" type="presParOf" srcId="{A0AC4A44-BE13-431E-BA0E-B67D21A15EF6}" destId="{A74F395C-5B52-4066-BE99-008971FD457C}" srcOrd="1" destOrd="0" presId="urn:microsoft.com/office/officeart/2008/layout/LinedList"/>
    <dgm:cxn modelId="{AECD2CF8-7FF5-4D9F-AF02-9F7F243B58EC}" type="presParOf" srcId="{809B2545-A824-454E-9E1A-D85222D4EB80}" destId="{0FF9D5F5-521D-4D31-A9F6-8DC8D90DAAD4}" srcOrd="2" destOrd="0" presId="urn:microsoft.com/office/officeart/2008/layout/LinedList"/>
    <dgm:cxn modelId="{2E4365D7-973B-4BDA-B843-EB570D2FBFB2}" type="presParOf" srcId="{809B2545-A824-454E-9E1A-D85222D4EB80}" destId="{8A6EF7E7-3FE2-4806-9805-90CCB05BF0E4}" srcOrd="3" destOrd="0" presId="urn:microsoft.com/office/officeart/2008/layout/LinedList"/>
    <dgm:cxn modelId="{27DF34B2-6C2B-4AD3-BE5B-A1BC98F358F7}" type="presParOf" srcId="{8A6EF7E7-3FE2-4806-9805-90CCB05BF0E4}" destId="{BB6DC3E1-1321-43FF-9332-E726D282650C}" srcOrd="0" destOrd="0" presId="urn:microsoft.com/office/officeart/2008/layout/LinedList"/>
    <dgm:cxn modelId="{7703E8CC-7443-4CC6-9A92-1D5090836E1B}" type="presParOf" srcId="{8A6EF7E7-3FE2-4806-9805-90CCB05BF0E4}" destId="{802FCC3A-3247-40D1-8771-DFB4E34A7424}" srcOrd="1" destOrd="0" presId="urn:microsoft.com/office/officeart/2008/layout/LinedList"/>
    <dgm:cxn modelId="{ECD0CA1C-F7E4-4DC2-B952-A35BEC3B1040}" type="presParOf" srcId="{809B2545-A824-454E-9E1A-D85222D4EB80}" destId="{068BB220-6614-45B8-8D6C-6638431CC300}" srcOrd="4" destOrd="0" presId="urn:microsoft.com/office/officeart/2008/layout/LinedList"/>
    <dgm:cxn modelId="{8C1398D9-1AD7-41BE-8CDE-97E6888A1901}" type="presParOf" srcId="{809B2545-A824-454E-9E1A-D85222D4EB80}" destId="{2B147810-A549-4092-A6DF-3974155C220B}" srcOrd="5" destOrd="0" presId="urn:microsoft.com/office/officeart/2008/layout/LinedList"/>
    <dgm:cxn modelId="{71433FC8-733E-4CE8-8CE2-DBF3F6050694}" type="presParOf" srcId="{2B147810-A549-4092-A6DF-3974155C220B}" destId="{F25A30E3-505D-4475-A2AA-A6F8ED4013AA}" srcOrd="0" destOrd="0" presId="urn:microsoft.com/office/officeart/2008/layout/LinedList"/>
    <dgm:cxn modelId="{71BC2A15-C411-41D5-9697-9EC151251F28}" type="presParOf" srcId="{2B147810-A549-4092-A6DF-3974155C220B}" destId="{32199CC4-634D-4480-AC91-A82D879AFE4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B1796-785D-4B29-B257-B15E7C29FFC1}">
      <dsp:nvSpPr>
        <dsp:cNvPr id="0" name=""/>
        <dsp:cNvSpPr/>
      </dsp:nvSpPr>
      <dsp:spPr>
        <a:xfrm>
          <a:off x="0" y="1992"/>
          <a:ext cx="10515600" cy="0"/>
        </a:xfrm>
        <a:prstGeom prst="lin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8BC59B1-0ABB-4C49-93BF-E7A6AAAAB3BF}">
      <dsp:nvSpPr>
        <dsp:cNvPr id="0" name=""/>
        <dsp:cNvSpPr/>
      </dsp:nvSpPr>
      <dsp:spPr>
        <a:xfrm>
          <a:off x="0" y="1992"/>
          <a:ext cx="10515600" cy="1358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Citizens can request service, report non-emergency concerns</a:t>
          </a:r>
        </a:p>
      </dsp:txBody>
      <dsp:txXfrm>
        <a:off x="0" y="1992"/>
        <a:ext cx="10515600" cy="1358996"/>
      </dsp:txXfrm>
    </dsp:sp>
    <dsp:sp modelId="{0FF9D5F5-521D-4D31-A9F6-8DC8D90DAAD4}">
      <dsp:nvSpPr>
        <dsp:cNvPr id="0" name=""/>
        <dsp:cNvSpPr/>
      </dsp:nvSpPr>
      <dsp:spPr>
        <a:xfrm>
          <a:off x="0" y="1360988"/>
          <a:ext cx="10515600" cy="0"/>
        </a:xfrm>
        <a:prstGeom prst="lin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B6DC3E1-1321-43FF-9332-E726D282650C}">
      <dsp:nvSpPr>
        <dsp:cNvPr id="0" name=""/>
        <dsp:cNvSpPr/>
      </dsp:nvSpPr>
      <dsp:spPr>
        <a:xfrm>
          <a:off x="0" y="1360988"/>
          <a:ext cx="10515600" cy="1358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Government could spot trends and anticipate future citizen needs</a:t>
          </a:r>
        </a:p>
      </dsp:txBody>
      <dsp:txXfrm>
        <a:off x="0" y="1360988"/>
        <a:ext cx="10515600" cy="1358996"/>
      </dsp:txXfrm>
    </dsp:sp>
    <dsp:sp modelId="{068BB220-6614-45B8-8D6C-6638431CC300}">
      <dsp:nvSpPr>
        <dsp:cNvPr id="0" name=""/>
        <dsp:cNvSpPr/>
      </dsp:nvSpPr>
      <dsp:spPr>
        <a:xfrm>
          <a:off x="0" y="2719985"/>
          <a:ext cx="10515600" cy="0"/>
        </a:xfrm>
        <a:prstGeom prst="lin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25A30E3-505D-4475-A2AA-A6F8ED4013AA}">
      <dsp:nvSpPr>
        <dsp:cNvPr id="0" name=""/>
        <dsp:cNvSpPr/>
      </dsp:nvSpPr>
      <dsp:spPr>
        <a:xfrm>
          <a:off x="0" y="2719985"/>
          <a:ext cx="10515600" cy="1358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Predict request volume to reduce operation costs and improve customer experiences  </a:t>
          </a:r>
        </a:p>
      </dsp:txBody>
      <dsp:txXfrm>
        <a:off x="0" y="2719985"/>
        <a:ext cx="10515600" cy="13589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9157-78E3-4439-8FDA-74DBD22D7E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084392-7E46-47A2-B79F-DCD5390AF0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FB3E3-3834-4873-9EFC-B4F08BF9CF02}"/>
              </a:ext>
            </a:extLst>
          </p:cNvPr>
          <p:cNvSpPr>
            <a:spLocks noGrp="1"/>
          </p:cNvSpPr>
          <p:nvPr>
            <p:ph type="dt" sz="half" idx="10"/>
          </p:nvPr>
        </p:nvSpPr>
        <p:spPr/>
        <p:txBody>
          <a:bodyPr/>
          <a:lstStyle/>
          <a:p>
            <a:fld id="{292B5EE8-D43A-4FCC-95F5-87622354886D}" type="datetimeFigureOut">
              <a:rPr lang="en-US" smtClean="0"/>
              <a:t>5/15/2018</a:t>
            </a:fld>
            <a:endParaRPr lang="en-US"/>
          </a:p>
        </p:txBody>
      </p:sp>
      <p:sp>
        <p:nvSpPr>
          <p:cNvPr id="5" name="Footer Placeholder 4">
            <a:extLst>
              <a:ext uri="{FF2B5EF4-FFF2-40B4-BE49-F238E27FC236}">
                <a16:creationId xmlns:a16="http://schemas.microsoft.com/office/drawing/2014/main" id="{D75D000A-5294-485C-B0CF-EB263B804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DD4E7-5753-4A70-9A06-53F463A8596A}"/>
              </a:ext>
            </a:extLst>
          </p:cNvPr>
          <p:cNvSpPr>
            <a:spLocks noGrp="1"/>
          </p:cNvSpPr>
          <p:nvPr>
            <p:ph type="sldNum" sz="quarter" idx="12"/>
          </p:nvPr>
        </p:nvSpPr>
        <p:spPr/>
        <p:txBody>
          <a:bodyPr/>
          <a:lstStyle/>
          <a:p>
            <a:fld id="{E56FB27C-4E6D-4780-AD5C-8B08949C483A}" type="slidenum">
              <a:rPr lang="en-US" smtClean="0"/>
              <a:t>‹#›</a:t>
            </a:fld>
            <a:endParaRPr lang="en-US"/>
          </a:p>
        </p:txBody>
      </p:sp>
    </p:spTree>
    <p:extLst>
      <p:ext uri="{BB962C8B-B14F-4D97-AF65-F5344CB8AC3E}">
        <p14:creationId xmlns:p14="http://schemas.microsoft.com/office/powerpoint/2010/main" val="35747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0CF2-61F2-4617-B57A-7B6A605B77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5B8C77-BF5F-429F-9213-9F4F2B278F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84D2C-2643-4B28-B1B1-1942E4560623}"/>
              </a:ext>
            </a:extLst>
          </p:cNvPr>
          <p:cNvSpPr>
            <a:spLocks noGrp="1"/>
          </p:cNvSpPr>
          <p:nvPr>
            <p:ph type="dt" sz="half" idx="10"/>
          </p:nvPr>
        </p:nvSpPr>
        <p:spPr/>
        <p:txBody>
          <a:bodyPr/>
          <a:lstStyle/>
          <a:p>
            <a:fld id="{292B5EE8-D43A-4FCC-95F5-87622354886D}" type="datetimeFigureOut">
              <a:rPr lang="en-US" smtClean="0"/>
              <a:t>5/15/2018</a:t>
            </a:fld>
            <a:endParaRPr lang="en-US"/>
          </a:p>
        </p:txBody>
      </p:sp>
      <p:sp>
        <p:nvSpPr>
          <p:cNvPr id="5" name="Footer Placeholder 4">
            <a:extLst>
              <a:ext uri="{FF2B5EF4-FFF2-40B4-BE49-F238E27FC236}">
                <a16:creationId xmlns:a16="http://schemas.microsoft.com/office/drawing/2014/main" id="{B3DEC6F1-4DF5-4324-AF61-B6E5B0A2B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35650-A761-4C93-BB93-5A37CE70E150}"/>
              </a:ext>
            </a:extLst>
          </p:cNvPr>
          <p:cNvSpPr>
            <a:spLocks noGrp="1"/>
          </p:cNvSpPr>
          <p:nvPr>
            <p:ph type="sldNum" sz="quarter" idx="12"/>
          </p:nvPr>
        </p:nvSpPr>
        <p:spPr/>
        <p:txBody>
          <a:bodyPr/>
          <a:lstStyle/>
          <a:p>
            <a:fld id="{E56FB27C-4E6D-4780-AD5C-8B08949C483A}" type="slidenum">
              <a:rPr lang="en-US" smtClean="0"/>
              <a:t>‹#›</a:t>
            </a:fld>
            <a:endParaRPr lang="en-US"/>
          </a:p>
        </p:txBody>
      </p:sp>
    </p:spTree>
    <p:extLst>
      <p:ext uri="{BB962C8B-B14F-4D97-AF65-F5344CB8AC3E}">
        <p14:creationId xmlns:p14="http://schemas.microsoft.com/office/powerpoint/2010/main" val="3690425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74B751-4603-4A0A-B99C-AD06EB3749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6D9508-956E-4525-B36B-254A70F7C0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01148-3C56-4103-A5E5-BB2F6F7667B5}"/>
              </a:ext>
            </a:extLst>
          </p:cNvPr>
          <p:cNvSpPr>
            <a:spLocks noGrp="1"/>
          </p:cNvSpPr>
          <p:nvPr>
            <p:ph type="dt" sz="half" idx="10"/>
          </p:nvPr>
        </p:nvSpPr>
        <p:spPr/>
        <p:txBody>
          <a:bodyPr/>
          <a:lstStyle/>
          <a:p>
            <a:fld id="{292B5EE8-D43A-4FCC-95F5-87622354886D}" type="datetimeFigureOut">
              <a:rPr lang="en-US" smtClean="0"/>
              <a:t>5/15/2018</a:t>
            </a:fld>
            <a:endParaRPr lang="en-US"/>
          </a:p>
        </p:txBody>
      </p:sp>
      <p:sp>
        <p:nvSpPr>
          <p:cNvPr id="5" name="Footer Placeholder 4">
            <a:extLst>
              <a:ext uri="{FF2B5EF4-FFF2-40B4-BE49-F238E27FC236}">
                <a16:creationId xmlns:a16="http://schemas.microsoft.com/office/drawing/2014/main" id="{BCD3D8FE-F40F-4CC5-AAE4-2E4593568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0930C-F0FC-4DF1-A6C9-8738CEA6B952}"/>
              </a:ext>
            </a:extLst>
          </p:cNvPr>
          <p:cNvSpPr>
            <a:spLocks noGrp="1"/>
          </p:cNvSpPr>
          <p:nvPr>
            <p:ph type="sldNum" sz="quarter" idx="12"/>
          </p:nvPr>
        </p:nvSpPr>
        <p:spPr/>
        <p:txBody>
          <a:bodyPr/>
          <a:lstStyle/>
          <a:p>
            <a:fld id="{E56FB27C-4E6D-4780-AD5C-8B08949C483A}" type="slidenum">
              <a:rPr lang="en-US" smtClean="0"/>
              <a:t>‹#›</a:t>
            </a:fld>
            <a:endParaRPr lang="en-US"/>
          </a:p>
        </p:txBody>
      </p:sp>
    </p:spTree>
    <p:extLst>
      <p:ext uri="{BB962C8B-B14F-4D97-AF65-F5344CB8AC3E}">
        <p14:creationId xmlns:p14="http://schemas.microsoft.com/office/powerpoint/2010/main" val="160310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65AC-99CC-43D1-80B5-B3FE63C8B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B1403D-52D4-4887-B89C-B03081D523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4D8F8-304D-461D-9D1F-DBCDA19E1097}"/>
              </a:ext>
            </a:extLst>
          </p:cNvPr>
          <p:cNvSpPr>
            <a:spLocks noGrp="1"/>
          </p:cNvSpPr>
          <p:nvPr>
            <p:ph type="dt" sz="half" idx="10"/>
          </p:nvPr>
        </p:nvSpPr>
        <p:spPr/>
        <p:txBody>
          <a:bodyPr/>
          <a:lstStyle/>
          <a:p>
            <a:fld id="{292B5EE8-D43A-4FCC-95F5-87622354886D}" type="datetimeFigureOut">
              <a:rPr lang="en-US" smtClean="0"/>
              <a:t>5/15/2018</a:t>
            </a:fld>
            <a:endParaRPr lang="en-US"/>
          </a:p>
        </p:txBody>
      </p:sp>
      <p:sp>
        <p:nvSpPr>
          <p:cNvPr id="5" name="Footer Placeholder 4">
            <a:extLst>
              <a:ext uri="{FF2B5EF4-FFF2-40B4-BE49-F238E27FC236}">
                <a16:creationId xmlns:a16="http://schemas.microsoft.com/office/drawing/2014/main" id="{86E0D5AE-D403-4CFF-90D3-3B8FC6E9B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26357-EAC9-4CA7-846A-075A4A104024}"/>
              </a:ext>
            </a:extLst>
          </p:cNvPr>
          <p:cNvSpPr>
            <a:spLocks noGrp="1"/>
          </p:cNvSpPr>
          <p:nvPr>
            <p:ph type="sldNum" sz="quarter" idx="12"/>
          </p:nvPr>
        </p:nvSpPr>
        <p:spPr/>
        <p:txBody>
          <a:bodyPr/>
          <a:lstStyle/>
          <a:p>
            <a:fld id="{E56FB27C-4E6D-4780-AD5C-8B08949C483A}" type="slidenum">
              <a:rPr lang="en-US" smtClean="0"/>
              <a:t>‹#›</a:t>
            </a:fld>
            <a:endParaRPr lang="en-US"/>
          </a:p>
        </p:txBody>
      </p:sp>
    </p:spTree>
    <p:extLst>
      <p:ext uri="{BB962C8B-B14F-4D97-AF65-F5344CB8AC3E}">
        <p14:creationId xmlns:p14="http://schemas.microsoft.com/office/powerpoint/2010/main" val="120469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E2C9-3B5D-490C-A6D4-048A5A30DC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E6AD25-008E-4304-B283-C50D15BFE7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6EAEB7-B602-4723-920F-D523940CDF59}"/>
              </a:ext>
            </a:extLst>
          </p:cNvPr>
          <p:cNvSpPr>
            <a:spLocks noGrp="1"/>
          </p:cNvSpPr>
          <p:nvPr>
            <p:ph type="dt" sz="half" idx="10"/>
          </p:nvPr>
        </p:nvSpPr>
        <p:spPr/>
        <p:txBody>
          <a:bodyPr/>
          <a:lstStyle/>
          <a:p>
            <a:fld id="{292B5EE8-D43A-4FCC-95F5-87622354886D}" type="datetimeFigureOut">
              <a:rPr lang="en-US" smtClean="0"/>
              <a:t>5/15/2018</a:t>
            </a:fld>
            <a:endParaRPr lang="en-US"/>
          </a:p>
        </p:txBody>
      </p:sp>
      <p:sp>
        <p:nvSpPr>
          <p:cNvPr id="5" name="Footer Placeholder 4">
            <a:extLst>
              <a:ext uri="{FF2B5EF4-FFF2-40B4-BE49-F238E27FC236}">
                <a16:creationId xmlns:a16="http://schemas.microsoft.com/office/drawing/2014/main" id="{E1E3069A-FD06-49EF-A0B1-A0EE749A6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09EE1-771D-48F8-AFDC-DED03EDF02EA}"/>
              </a:ext>
            </a:extLst>
          </p:cNvPr>
          <p:cNvSpPr>
            <a:spLocks noGrp="1"/>
          </p:cNvSpPr>
          <p:nvPr>
            <p:ph type="sldNum" sz="quarter" idx="12"/>
          </p:nvPr>
        </p:nvSpPr>
        <p:spPr/>
        <p:txBody>
          <a:bodyPr/>
          <a:lstStyle/>
          <a:p>
            <a:fld id="{E56FB27C-4E6D-4780-AD5C-8B08949C483A}" type="slidenum">
              <a:rPr lang="en-US" smtClean="0"/>
              <a:t>‹#›</a:t>
            </a:fld>
            <a:endParaRPr lang="en-US"/>
          </a:p>
        </p:txBody>
      </p:sp>
    </p:spTree>
    <p:extLst>
      <p:ext uri="{BB962C8B-B14F-4D97-AF65-F5344CB8AC3E}">
        <p14:creationId xmlns:p14="http://schemas.microsoft.com/office/powerpoint/2010/main" val="353865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30C4-DA0A-4A50-9E1D-3290F5C88E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E26A4-A924-4717-BF39-840CD33271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D5722-3C5D-455A-B7DA-48569351AA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7ED856-0A48-4602-942A-6AC59D170217}"/>
              </a:ext>
            </a:extLst>
          </p:cNvPr>
          <p:cNvSpPr>
            <a:spLocks noGrp="1"/>
          </p:cNvSpPr>
          <p:nvPr>
            <p:ph type="dt" sz="half" idx="10"/>
          </p:nvPr>
        </p:nvSpPr>
        <p:spPr/>
        <p:txBody>
          <a:bodyPr/>
          <a:lstStyle/>
          <a:p>
            <a:fld id="{292B5EE8-D43A-4FCC-95F5-87622354886D}" type="datetimeFigureOut">
              <a:rPr lang="en-US" smtClean="0"/>
              <a:t>5/15/2018</a:t>
            </a:fld>
            <a:endParaRPr lang="en-US"/>
          </a:p>
        </p:txBody>
      </p:sp>
      <p:sp>
        <p:nvSpPr>
          <p:cNvPr id="6" name="Footer Placeholder 5">
            <a:extLst>
              <a:ext uri="{FF2B5EF4-FFF2-40B4-BE49-F238E27FC236}">
                <a16:creationId xmlns:a16="http://schemas.microsoft.com/office/drawing/2014/main" id="{DEE9F802-B2DF-4825-9CA6-0E4F7BD2D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987315-B58B-4B43-A63F-95A8CF213F7B}"/>
              </a:ext>
            </a:extLst>
          </p:cNvPr>
          <p:cNvSpPr>
            <a:spLocks noGrp="1"/>
          </p:cNvSpPr>
          <p:nvPr>
            <p:ph type="sldNum" sz="quarter" idx="12"/>
          </p:nvPr>
        </p:nvSpPr>
        <p:spPr/>
        <p:txBody>
          <a:bodyPr/>
          <a:lstStyle/>
          <a:p>
            <a:fld id="{E56FB27C-4E6D-4780-AD5C-8B08949C483A}" type="slidenum">
              <a:rPr lang="en-US" smtClean="0"/>
              <a:t>‹#›</a:t>
            </a:fld>
            <a:endParaRPr lang="en-US"/>
          </a:p>
        </p:txBody>
      </p:sp>
    </p:spTree>
    <p:extLst>
      <p:ext uri="{BB962C8B-B14F-4D97-AF65-F5344CB8AC3E}">
        <p14:creationId xmlns:p14="http://schemas.microsoft.com/office/powerpoint/2010/main" val="40595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87AC-2B50-4611-B06C-F143055155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A0097F-A9F8-4587-9328-8B78177A3A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BC66BF0-1DAA-4AE1-8089-16ADB2D15C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F81130-97B2-4DB1-9897-6177AB6E78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69615D-76B1-4DC1-B3E7-C498090FBB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A0D23D-52C4-4140-A4ED-C8ECF342CB3D}"/>
              </a:ext>
            </a:extLst>
          </p:cNvPr>
          <p:cNvSpPr>
            <a:spLocks noGrp="1"/>
          </p:cNvSpPr>
          <p:nvPr>
            <p:ph type="dt" sz="half" idx="10"/>
          </p:nvPr>
        </p:nvSpPr>
        <p:spPr/>
        <p:txBody>
          <a:bodyPr/>
          <a:lstStyle/>
          <a:p>
            <a:fld id="{292B5EE8-D43A-4FCC-95F5-87622354886D}" type="datetimeFigureOut">
              <a:rPr lang="en-US" smtClean="0"/>
              <a:t>5/15/2018</a:t>
            </a:fld>
            <a:endParaRPr lang="en-US"/>
          </a:p>
        </p:txBody>
      </p:sp>
      <p:sp>
        <p:nvSpPr>
          <p:cNvPr id="8" name="Footer Placeholder 7">
            <a:extLst>
              <a:ext uri="{FF2B5EF4-FFF2-40B4-BE49-F238E27FC236}">
                <a16:creationId xmlns:a16="http://schemas.microsoft.com/office/drawing/2014/main" id="{6E7BFEFA-0B20-4BAE-ACE1-297B212653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CF7582-702F-49C8-866C-57FA8E46BA9C}"/>
              </a:ext>
            </a:extLst>
          </p:cNvPr>
          <p:cNvSpPr>
            <a:spLocks noGrp="1"/>
          </p:cNvSpPr>
          <p:nvPr>
            <p:ph type="sldNum" sz="quarter" idx="12"/>
          </p:nvPr>
        </p:nvSpPr>
        <p:spPr/>
        <p:txBody>
          <a:bodyPr/>
          <a:lstStyle/>
          <a:p>
            <a:fld id="{E56FB27C-4E6D-4780-AD5C-8B08949C483A}" type="slidenum">
              <a:rPr lang="en-US" smtClean="0"/>
              <a:t>‹#›</a:t>
            </a:fld>
            <a:endParaRPr lang="en-US"/>
          </a:p>
        </p:txBody>
      </p:sp>
    </p:spTree>
    <p:extLst>
      <p:ext uri="{BB962C8B-B14F-4D97-AF65-F5344CB8AC3E}">
        <p14:creationId xmlns:p14="http://schemas.microsoft.com/office/powerpoint/2010/main" val="2452157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60B2-1F7B-4EC0-B8D6-E5537B73C3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3CBE21-142B-4A7E-9EBD-E1F2E2CA7B6A}"/>
              </a:ext>
            </a:extLst>
          </p:cNvPr>
          <p:cNvSpPr>
            <a:spLocks noGrp="1"/>
          </p:cNvSpPr>
          <p:nvPr>
            <p:ph type="dt" sz="half" idx="10"/>
          </p:nvPr>
        </p:nvSpPr>
        <p:spPr/>
        <p:txBody>
          <a:bodyPr/>
          <a:lstStyle/>
          <a:p>
            <a:fld id="{292B5EE8-D43A-4FCC-95F5-87622354886D}" type="datetimeFigureOut">
              <a:rPr lang="en-US" smtClean="0"/>
              <a:t>5/15/2018</a:t>
            </a:fld>
            <a:endParaRPr lang="en-US"/>
          </a:p>
        </p:txBody>
      </p:sp>
      <p:sp>
        <p:nvSpPr>
          <p:cNvPr id="4" name="Footer Placeholder 3">
            <a:extLst>
              <a:ext uri="{FF2B5EF4-FFF2-40B4-BE49-F238E27FC236}">
                <a16:creationId xmlns:a16="http://schemas.microsoft.com/office/drawing/2014/main" id="{69283AB2-A438-42B3-A824-0DF2E94D7B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FB2694-1A63-47F0-A226-96201576529D}"/>
              </a:ext>
            </a:extLst>
          </p:cNvPr>
          <p:cNvSpPr>
            <a:spLocks noGrp="1"/>
          </p:cNvSpPr>
          <p:nvPr>
            <p:ph type="sldNum" sz="quarter" idx="12"/>
          </p:nvPr>
        </p:nvSpPr>
        <p:spPr/>
        <p:txBody>
          <a:bodyPr/>
          <a:lstStyle/>
          <a:p>
            <a:fld id="{E56FB27C-4E6D-4780-AD5C-8B08949C483A}" type="slidenum">
              <a:rPr lang="en-US" smtClean="0"/>
              <a:t>‹#›</a:t>
            </a:fld>
            <a:endParaRPr lang="en-US"/>
          </a:p>
        </p:txBody>
      </p:sp>
    </p:spTree>
    <p:extLst>
      <p:ext uri="{BB962C8B-B14F-4D97-AF65-F5344CB8AC3E}">
        <p14:creationId xmlns:p14="http://schemas.microsoft.com/office/powerpoint/2010/main" val="173459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35E80-3D3B-487F-B14E-82BE15DA4521}"/>
              </a:ext>
            </a:extLst>
          </p:cNvPr>
          <p:cNvSpPr>
            <a:spLocks noGrp="1"/>
          </p:cNvSpPr>
          <p:nvPr>
            <p:ph type="dt" sz="half" idx="10"/>
          </p:nvPr>
        </p:nvSpPr>
        <p:spPr/>
        <p:txBody>
          <a:bodyPr/>
          <a:lstStyle/>
          <a:p>
            <a:fld id="{292B5EE8-D43A-4FCC-95F5-87622354886D}" type="datetimeFigureOut">
              <a:rPr lang="en-US" smtClean="0"/>
              <a:t>5/15/2018</a:t>
            </a:fld>
            <a:endParaRPr lang="en-US"/>
          </a:p>
        </p:txBody>
      </p:sp>
      <p:sp>
        <p:nvSpPr>
          <p:cNvPr id="3" name="Footer Placeholder 2">
            <a:extLst>
              <a:ext uri="{FF2B5EF4-FFF2-40B4-BE49-F238E27FC236}">
                <a16:creationId xmlns:a16="http://schemas.microsoft.com/office/drawing/2014/main" id="{F45F2941-42BF-4C08-83C8-83DA79B29B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3799D7-2B58-42FF-9F4A-521F868BC138}"/>
              </a:ext>
            </a:extLst>
          </p:cNvPr>
          <p:cNvSpPr>
            <a:spLocks noGrp="1"/>
          </p:cNvSpPr>
          <p:nvPr>
            <p:ph type="sldNum" sz="quarter" idx="12"/>
          </p:nvPr>
        </p:nvSpPr>
        <p:spPr/>
        <p:txBody>
          <a:bodyPr/>
          <a:lstStyle/>
          <a:p>
            <a:fld id="{E56FB27C-4E6D-4780-AD5C-8B08949C483A}" type="slidenum">
              <a:rPr lang="en-US" smtClean="0"/>
              <a:t>‹#›</a:t>
            </a:fld>
            <a:endParaRPr lang="en-US"/>
          </a:p>
        </p:txBody>
      </p:sp>
    </p:spTree>
    <p:extLst>
      <p:ext uri="{BB962C8B-B14F-4D97-AF65-F5344CB8AC3E}">
        <p14:creationId xmlns:p14="http://schemas.microsoft.com/office/powerpoint/2010/main" val="250183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A2BF-759E-4506-8D4F-30CEDC6CF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2C9ED8-7838-4733-8E96-480E81EE2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511BA9-A576-4EDA-9CAB-83317AAE5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8AB1C1-1890-4272-99E6-A758A8174DDC}"/>
              </a:ext>
            </a:extLst>
          </p:cNvPr>
          <p:cNvSpPr>
            <a:spLocks noGrp="1"/>
          </p:cNvSpPr>
          <p:nvPr>
            <p:ph type="dt" sz="half" idx="10"/>
          </p:nvPr>
        </p:nvSpPr>
        <p:spPr/>
        <p:txBody>
          <a:bodyPr/>
          <a:lstStyle/>
          <a:p>
            <a:fld id="{292B5EE8-D43A-4FCC-95F5-87622354886D}" type="datetimeFigureOut">
              <a:rPr lang="en-US" smtClean="0"/>
              <a:t>5/15/2018</a:t>
            </a:fld>
            <a:endParaRPr lang="en-US"/>
          </a:p>
        </p:txBody>
      </p:sp>
      <p:sp>
        <p:nvSpPr>
          <p:cNvPr id="6" name="Footer Placeholder 5">
            <a:extLst>
              <a:ext uri="{FF2B5EF4-FFF2-40B4-BE49-F238E27FC236}">
                <a16:creationId xmlns:a16="http://schemas.microsoft.com/office/drawing/2014/main" id="{FE8E45EB-792B-4ABC-9270-59D4326194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0A90C5-C46F-4036-88CF-948D271ED29E}"/>
              </a:ext>
            </a:extLst>
          </p:cNvPr>
          <p:cNvSpPr>
            <a:spLocks noGrp="1"/>
          </p:cNvSpPr>
          <p:nvPr>
            <p:ph type="sldNum" sz="quarter" idx="12"/>
          </p:nvPr>
        </p:nvSpPr>
        <p:spPr/>
        <p:txBody>
          <a:bodyPr/>
          <a:lstStyle/>
          <a:p>
            <a:fld id="{E56FB27C-4E6D-4780-AD5C-8B08949C483A}" type="slidenum">
              <a:rPr lang="en-US" smtClean="0"/>
              <a:t>‹#›</a:t>
            </a:fld>
            <a:endParaRPr lang="en-US"/>
          </a:p>
        </p:txBody>
      </p:sp>
    </p:spTree>
    <p:extLst>
      <p:ext uri="{BB962C8B-B14F-4D97-AF65-F5344CB8AC3E}">
        <p14:creationId xmlns:p14="http://schemas.microsoft.com/office/powerpoint/2010/main" val="156872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7273-4751-43F2-A5FF-56F47843C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FF2620-6522-43EF-870D-72E3324E34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9008C2-E970-4017-878A-0009EF20A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5C6B8F-BADF-4CF5-AFB4-C1BE03031B1E}"/>
              </a:ext>
            </a:extLst>
          </p:cNvPr>
          <p:cNvSpPr>
            <a:spLocks noGrp="1"/>
          </p:cNvSpPr>
          <p:nvPr>
            <p:ph type="dt" sz="half" idx="10"/>
          </p:nvPr>
        </p:nvSpPr>
        <p:spPr/>
        <p:txBody>
          <a:bodyPr/>
          <a:lstStyle/>
          <a:p>
            <a:fld id="{292B5EE8-D43A-4FCC-95F5-87622354886D}" type="datetimeFigureOut">
              <a:rPr lang="en-US" smtClean="0"/>
              <a:t>5/15/2018</a:t>
            </a:fld>
            <a:endParaRPr lang="en-US"/>
          </a:p>
        </p:txBody>
      </p:sp>
      <p:sp>
        <p:nvSpPr>
          <p:cNvPr id="6" name="Footer Placeholder 5">
            <a:extLst>
              <a:ext uri="{FF2B5EF4-FFF2-40B4-BE49-F238E27FC236}">
                <a16:creationId xmlns:a16="http://schemas.microsoft.com/office/drawing/2014/main" id="{6937CC5A-6FD8-42B6-968F-27988099B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C4DBB-2A4F-4988-A615-6A0EC2ABAFD3}"/>
              </a:ext>
            </a:extLst>
          </p:cNvPr>
          <p:cNvSpPr>
            <a:spLocks noGrp="1"/>
          </p:cNvSpPr>
          <p:nvPr>
            <p:ph type="sldNum" sz="quarter" idx="12"/>
          </p:nvPr>
        </p:nvSpPr>
        <p:spPr/>
        <p:txBody>
          <a:bodyPr/>
          <a:lstStyle/>
          <a:p>
            <a:fld id="{E56FB27C-4E6D-4780-AD5C-8B08949C483A}" type="slidenum">
              <a:rPr lang="en-US" smtClean="0"/>
              <a:t>‹#›</a:t>
            </a:fld>
            <a:endParaRPr lang="en-US"/>
          </a:p>
        </p:txBody>
      </p:sp>
    </p:spTree>
    <p:extLst>
      <p:ext uri="{BB962C8B-B14F-4D97-AF65-F5344CB8AC3E}">
        <p14:creationId xmlns:p14="http://schemas.microsoft.com/office/powerpoint/2010/main" val="127427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9617EF-AC3E-43E6-9E4D-C36D31F785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21612A-7BB8-4702-825D-D5927ECB9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8F250-1737-472C-8FF6-AA922B6C9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B5EE8-D43A-4FCC-95F5-87622354886D}" type="datetimeFigureOut">
              <a:rPr lang="en-US" smtClean="0"/>
              <a:t>5/15/2018</a:t>
            </a:fld>
            <a:endParaRPr lang="en-US"/>
          </a:p>
        </p:txBody>
      </p:sp>
      <p:sp>
        <p:nvSpPr>
          <p:cNvPr id="5" name="Footer Placeholder 4">
            <a:extLst>
              <a:ext uri="{FF2B5EF4-FFF2-40B4-BE49-F238E27FC236}">
                <a16:creationId xmlns:a16="http://schemas.microsoft.com/office/drawing/2014/main" id="{24392276-0E90-40F0-B793-8B29FF48CE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AB8738-6EF8-40DD-841E-1C4B200B37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FB27C-4E6D-4780-AD5C-8B08949C483A}" type="slidenum">
              <a:rPr lang="en-US" smtClean="0"/>
              <a:t>‹#›</a:t>
            </a:fld>
            <a:endParaRPr lang="en-US"/>
          </a:p>
        </p:txBody>
      </p:sp>
    </p:spTree>
    <p:extLst>
      <p:ext uri="{BB962C8B-B14F-4D97-AF65-F5344CB8AC3E}">
        <p14:creationId xmlns:p14="http://schemas.microsoft.com/office/powerpoint/2010/main" val="1714910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5">
            <a:extLst>
              <a:ext uri="{FF2B5EF4-FFF2-40B4-BE49-F238E27FC236}">
                <a16:creationId xmlns:a16="http://schemas.microsoft.com/office/drawing/2014/main" id="{0482A7D0-DB09-4EBA-8D52-E6A5934B66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37">
            <a:extLst>
              <a:ext uri="{FF2B5EF4-FFF2-40B4-BE49-F238E27FC236}">
                <a16:creationId xmlns:a16="http://schemas.microsoft.com/office/drawing/2014/main" id="{1A3688C8-DFCE-4CCD-BCF0-5FB239E50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0" name="Straight Connector 39">
            <a:extLst>
              <a:ext uri="{FF2B5EF4-FFF2-40B4-BE49-F238E27FC236}">
                <a16:creationId xmlns:a16="http://schemas.microsoft.com/office/drawing/2014/main" id="{D598FBE3-48D2-40A2-B7E6-F485834C821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Oval 41">
            <a:extLst>
              <a:ext uri="{FF2B5EF4-FFF2-40B4-BE49-F238E27FC236}">
                <a16:creationId xmlns:a16="http://schemas.microsoft.com/office/drawing/2014/main" id="{8482FDCF-45F3-40F1-8751-19B7AFB3C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69392F-54A8-4858-9420-A80E09D9D7A8}"/>
              </a:ext>
            </a:extLst>
          </p:cNvPr>
          <p:cNvSpPr>
            <a:spLocks noGrp="1"/>
          </p:cNvSpPr>
          <p:nvPr>
            <p:ph type="ctrTitle"/>
          </p:nvPr>
        </p:nvSpPr>
        <p:spPr>
          <a:xfrm>
            <a:off x="1158240" y="1122363"/>
            <a:ext cx="6339840" cy="2387600"/>
          </a:xfrm>
        </p:spPr>
        <p:txBody>
          <a:bodyPr>
            <a:normAutofit/>
          </a:bodyPr>
          <a:lstStyle/>
          <a:p>
            <a:pPr algn="l"/>
            <a:r>
              <a:rPr lang="en-US" sz="5100">
                <a:solidFill>
                  <a:schemeClr val="tx1">
                    <a:lumMod val="85000"/>
                    <a:lumOff val="15000"/>
                  </a:schemeClr>
                </a:solidFill>
              </a:rPr>
              <a:t>Analyzing and predicting 311 requests of SF</a:t>
            </a:r>
          </a:p>
        </p:txBody>
      </p:sp>
      <p:sp>
        <p:nvSpPr>
          <p:cNvPr id="3" name="Subtitle 2">
            <a:extLst>
              <a:ext uri="{FF2B5EF4-FFF2-40B4-BE49-F238E27FC236}">
                <a16:creationId xmlns:a16="http://schemas.microsoft.com/office/drawing/2014/main" id="{9B776DCA-3348-4241-A222-4A1885FFCA84}"/>
              </a:ext>
            </a:extLst>
          </p:cNvPr>
          <p:cNvSpPr>
            <a:spLocks noGrp="1"/>
          </p:cNvSpPr>
          <p:nvPr>
            <p:ph type="subTitle" idx="1"/>
          </p:nvPr>
        </p:nvSpPr>
        <p:spPr>
          <a:xfrm>
            <a:off x="1158240" y="4700588"/>
            <a:ext cx="5252288" cy="1655762"/>
          </a:xfrm>
        </p:spPr>
        <p:txBody>
          <a:bodyPr>
            <a:normAutofit/>
          </a:bodyPr>
          <a:lstStyle/>
          <a:p>
            <a:pPr algn="l"/>
            <a:r>
              <a:rPr lang="en-US">
                <a:solidFill>
                  <a:schemeClr val="tx1">
                    <a:lumMod val="85000"/>
                    <a:lumOff val="15000"/>
                  </a:schemeClr>
                </a:solidFill>
              </a:rPr>
              <a:t>Liang Chen</a:t>
            </a:r>
          </a:p>
          <a:p>
            <a:pPr algn="l"/>
            <a:r>
              <a:rPr lang="en-US">
                <a:solidFill>
                  <a:schemeClr val="tx1">
                    <a:lumMod val="85000"/>
                    <a:lumOff val="15000"/>
                  </a:schemeClr>
                </a:solidFill>
              </a:rPr>
              <a:t>The data incubator</a:t>
            </a:r>
          </a:p>
        </p:txBody>
      </p:sp>
    </p:spTree>
    <p:extLst>
      <p:ext uri="{BB962C8B-B14F-4D97-AF65-F5344CB8AC3E}">
        <p14:creationId xmlns:p14="http://schemas.microsoft.com/office/powerpoint/2010/main" val="292897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5C9B8F0-FF66-4C15-BD05-E86B87331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4BC77-F6B4-4E8C-9420-7141111F7806}"/>
              </a:ext>
            </a:extLst>
          </p:cNvPr>
          <p:cNvSpPr>
            <a:spLocks noGrp="1"/>
          </p:cNvSpPr>
          <p:nvPr>
            <p:ph type="title"/>
          </p:nvPr>
        </p:nvSpPr>
        <p:spPr>
          <a:xfrm>
            <a:off x="838200" y="5529884"/>
            <a:ext cx="7719381" cy="1096331"/>
          </a:xfrm>
        </p:spPr>
        <p:txBody>
          <a:bodyPr>
            <a:normAutofit/>
          </a:bodyPr>
          <a:lstStyle/>
          <a:p>
            <a:r>
              <a:rPr lang="en-US" dirty="0"/>
              <a:t>Motivation</a:t>
            </a:r>
          </a:p>
        </p:txBody>
      </p:sp>
      <p:graphicFrame>
        <p:nvGraphicFramePr>
          <p:cNvPr id="5" name="Content Placeholder 2">
            <a:extLst>
              <a:ext uri="{FF2B5EF4-FFF2-40B4-BE49-F238E27FC236}">
                <a16:creationId xmlns:a16="http://schemas.microsoft.com/office/drawing/2014/main" id="{7AC9405C-8846-47C5-8847-902A0F19B9C5}"/>
              </a:ext>
            </a:extLst>
          </p:cNvPr>
          <p:cNvGraphicFramePr>
            <a:graphicFrameLocks noGrp="1"/>
          </p:cNvGraphicFramePr>
          <p:nvPr>
            <p:ph idx="1"/>
            <p:extLst>
              <p:ext uri="{D42A27DB-BD31-4B8C-83A1-F6EECF244321}">
                <p14:modId xmlns:p14="http://schemas.microsoft.com/office/powerpoint/2010/main" val="3333749662"/>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40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5C9B8F0-FF66-4C15-BD05-E86B87331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4505C23-674B-4195-81D6-0C127FEAE3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9CD54-4B85-424D-B2D2-72C9C17668A0}"/>
              </a:ext>
            </a:extLst>
          </p:cNvPr>
          <p:cNvSpPr>
            <a:spLocks noGrp="1"/>
          </p:cNvSpPr>
          <p:nvPr>
            <p:ph type="title"/>
          </p:nvPr>
        </p:nvSpPr>
        <p:spPr>
          <a:xfrm>
            <a:off x="838200" y="5529884"/>
            <a:ext cx="7719381" cy="1096331"/>
          </a:xfrm>
        </p:spPr>
        <p:txBody>
          <a:bodyPr>
            <a:normAutofit/>
          </a:bodyPr>
          <a:lstStyle/>
          <a:p>
            <a:r>
              <a:rPr lang="en-US" dirty="0"/>
              <a:t>Data source</a:t>
            </a:r>
          </a:p>
        </p:txBody>
      </p:sp>
      <p:graphicFrame>
        <p:nvGraphicFramePr>
          <p:cNvPr id="4" name="Content Placeholder 3">
            <a:extLst>
              <a:ext uri="{FF2B5EF4-FFF2-40B4-BE49-F238E27FC236}">
                <a16:creationId xmlns:a16="http://schemas.microsoft.com/office/drawing/2014/main" id="{8D75E45B-F010-4739-B7D9-05FF20E3AC84}"/>
              </a:ext>
            </a:extLst>
          </p:cNvPr>
          <p:cNvGraphicFramePr>
            <a:graphicFrameLocks noGrp="1"/>
          </p:cNvGraphicFramePr>
          <p:nvPr>
            <p:ph idx="1"/>
            <p:extLst>
              <p:ext uri="{D42A27DB-BD31-4B8C-83A1-F6EECF244321}">
                <p14:modId xmlns:p14="http://schemas.microsoft.com/office/powerpoint/2010/main" val="118801637"/>
              </p:ext>
            </p:extLst>
          </p:nvPr>
        </p:nvGraphicFramePr>
        <p:xfrm>
          <a:off x="838200" y="880968"/>
          <a:ext cx="10515598" cy="3963489"/>
        </p:xfrm>
        <a:graphic>
          <a:graphicData uri="http://schemas.openxmlformats.org/drawingml/2006/table">
            <a:tbl>
              <a:tblPr firstRow="1" firstCol="1" bandRow="1">
                <a:tableStyleId>{8799B23B-EC83-4686-B30A-512413B5E67A}</a:tableStyleId>
              </a:tblPr>
              <a:tblGrid>
                <a:gridCol w="3285479">
                  <a:extLst>
                    <a:ext uri="{9D8B030D-6E8A-4147-A177-3AD203B41FA5}">
                      <a16:colId xmlns:a16="http://schemas.microsoft.com/office/drawing/2014/main" val="3649333433"/>
                    </a:ext>
                  </a:extLst>
                </a:gridCol>
                <a:gridCol w="2394360">
                  <a:extLst>
                    <a:ext uri="{9D8B030D-6E8A-4147-A177-3AD203B41FA5}">
                      <a16:colId xmlns:a16="http://schemas.microsoft.com/office/drawing/2014/main" val="524556191"/>
                    </a:ext>
                  </a:extLst>
                </a:gridCol>
                <a:gridCol w="1868528">
                  <a:extLst>
                    <a:ext uri="{9D8B030D-6E8A-4147-A177-3AD203B41FA5}">
                      <a16:colId xmlns:a16="http://schemas.microsoft.com/office/drawing/2014/main" val="1711689697"/>
                    </a:ext>
                  </a:extLst>
                </a:gridCol>
                <a:gridCol w="2967231">
                  <a:extLst>
                    <a:ext uri="{9D8B030D-6E8A-4147-A177-3AD203B41FA5}">
                      <a16:colId xmlns:a16="http://schemas.microsoft.com/office/drawing/2014/main" val="1767634262"/>
                    </a:ext>
                  </a:extLst>
                </a:gridCol>
              </a:tblGrid>
              <a:tr h="409185">
                <a:tc>
                  <a:txBody>
                    <a:bodyPr/>
                    <a:lstStyle/>
                    <a:p>
                      <a:pPr marL="0" marR="0">
                        <a:lnSpc>
                          <a:spcPct val="107000"/>
                        </a:lnSpc>
                        <a:spcBef>
                          <a:spcPts val="0"/>
                        </a:spcBef>
                        <a:spcAft>
                          <a:spcPts val="0"/>
                        </a:spcAft>
                      </a:pPr>
                      <a:r>
                        <a:rPr lang="en-US" sz="2400">
                          <a:effectLst/>
                        </a:rPr>
                        <a:t>Data</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a:effectLst/>
                        </a:rPr>
                        <a:t>Find location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a:effectLst/>
                        </a:rPr>
                        <a:t>How to get</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a:effectLst/>
                        </a:rPr>
                        <a:t>size</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extLst>
                  <a:ext uri="{0D108BD9-81ED-4DB2-BD59-A6C34878D82A}">
                    <a16:rowId xmlns:a16="http://schemas.microsoft.com/office/drawing/2014/main" val="4020643866"/>
                  </a:ext>
                </a:extLst>
              </a:tr>
              <a:tr h="799196">
                <a:tc>
                  <a:txBody>
                    <a:bodyPr/>
                    <a:lstStyle/>
                    <a:p>
                      <a:pPr marL="0" marR="0">
                        <a:lnSpc>
                          <a:spcPct val="107000"/>
                        </a:lnSpc>
                        <a:spcBef>
                          <a:spcPts val="0"/>
                        </a:spcBef>
                        <a:spcAft>
                          <a:spcPts val="0"/>
                        </a:spcAft>
                      </a:pPr>
                      <a:r>
                        <a:rPr lang="en-US" sz="2400">
                          <a:effectLst/>
                        </a:rPr>
                        <a:t>San Francisco 311 data</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a:effectLst/>
                        </a:rPr>
                        <a:t>data.sfgov.org      </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a:effectLst/>
                        </a:rPr>
                        <a:t>Api</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a:effectLst/>
                        </a:rPr>
                        <a:t>2.92M rows, 19 columns, 961MB</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extLst>
                  <a:ext uri="{0D108BD9-81ED-4DB2-BD59-A6C34878D82A}">
                    <a16:rowId xmlns:a16="http://schemas.microsoft.com/office/drawing/2014/main" val="480848127"/>
                  </a:ext>
                </a:extLst>
              </a:tr>
              <a:tr h="799196">
                <a:tc>
                  <a:txBody>
                    <a:bodyPr/>
                    <a:lstStyle/>
                    <a:p>
                      <a:pPr marL="0" marR="0">
                        <a:lnSpc>
                          <a:spcPct val="107000"/>
                        </a:lnSpc>
                        <a:spcBef>
                          <a:spcPts val="0"/>
                        </a:spcBef>
                        <a:spcAft>
                          <a:spcPts val="0"/>
                        </a:spcAft>
                      </a:pPr>
                      <a:r>
                        <a:rPr lang="en-US" sz="2400">
                          <a:effectLst/>
                        </a:rPr>
                        <a:t>San Francisco crime rate</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a:effectLst/>
                        </a:rPr>
                        <a:t>data.sfgov.org      </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a:effectLst/>
                        </a:rPr>
                        <a:t>Api</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a:effectLst/>
                        </a:rPr>
                        <a:t>2.2M rows, 13 columns, 442 MB</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extLst>
                  <a:ext uri="{0D108BD9-81ED-4DB2-BD59-A6C34878D82A}">
                    <a16:rowId xmlns:a16="http://schemas.microsoft.com/office/drawing/2014/main" val="4152192344"/>
                  </a:ext>
                </a:extLst>
              </a:tr>
              <a:tr h="799196">
                <a:tc>
                  <a:txBody>
                    <a:bodyPr/>
                    <a:lstStyle/>
                    <a:p>
                      <a:pPr marL="0" marR="0">
                        <a:lnSpc>
                          <a:spcPct val="107000"/>
                        </a:lnSpc>
                        <a:spcBef>
                          <a:spcPts val="0"/>
                        </a:spcBef>
                        <a:spcAft>
                          <a:spcPts val="0"/>
                        </a:spcAft>
                      </a:pPr>
                      <a:r>
                        <a:rPr lang="en-US" sz="2400">
                          <a:effectLst/>
                        </a:rPr>
                        <a:t>San Francisco historical weather </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a:effectLst/>
                        </a:rPr>
                        <a:t>NOAA</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a:effectLst/>
                        </a:rPr>
                        <a:t>Download cvs</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dirty="0">
                          <a:effectLst/>
                        </a:rPr>
                        <a:t>0.2M rows, 23 columns, 9.5MB</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extLst>
                  <a:ext uri="{0D108BD9-81ED-4DB2-BD59-A6C34878D82A}">
                    <a16:rowId xmlns:a16="http://schemas.microsoft.com/office/drawing/2014/main" val="4268195136"/>
                  </a:ext>
                </a:extLst>
              </a:tr>
              <a:tr h="799196">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2400" dirty="0">
                          <a:effectLst/>
                        </a:rPr>
                        <a:t>National holiday</a:t>
                      </a:r>
                    </a:p>
                    <a:p>
                      <a:pPr marL="0" marR="0">
                        <a:lnSpc>
                          <a:spcPct val="107000"/>
                        </a:lnSpc>
                        <a:spcBef>
                          <a:spcPts val="0"/>
                        </a:spcBef>
                        <a:spcAft>
                          <a:spcPts val="0"/>
                        </a:spcAft>
                      </a:pP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a:effectLst/>
                        </a:rPr>
                        <a:t>US calendar</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a:lnSpc>
                          <a:spcPct val="107000"/>
                        </a:lnSpc>
                        <a:spcBef>
                          <a:spcPts val="0"/>
                        </a:spcBef>
                        <a:spcAft>
                          <a:spcPts val="0"/>
                        </a:spcAft>
                      </a:pPr>
                      <a:r>
                        <a:rPr lang="en-US" sz="2400">
                          <a:effectLst/>
                        </a:rPr>
                        <a:t>Download cvs</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2400" dirty="0">
                          <a:effectLst/>
                        </a:rPr>
                        <a:t>60 rows, 3 columns, 3KB</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345" marR="68345" marT="0" marB="0"/>
                </a:tc>
                <a:extLst>
                  <a:ext uri="{0D108BD9-81ED-4DB2-BD59-A6C34878D82A}">
                    <a16:rowId xmlns:a16="http://schemas.microsoft.com/office/drawing/2014/main" val="827924214"/>
                  </a:ext>
                </a:extLst>
              </a:tr>
            </a:tbl>
          </a:graphicData>
        </a:graphic>
      </p:graphicFrame>
    </p:spTree>
    <p:extLst>
      <p:ext uri="{BB962C8B-B14F-4D97-AF65-F5344CB8AC3E}">
        <p14:creationId xmlns:p14="http://schemas.microsoft.com/office/powerpoint/2010/main" val="267392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3FCEB7-CD02-4399-BA74-12D9191D6F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E2E0AF9-B2F1-4B4E-B2CC-6AEB3F549EF8}"/>
              </a:ext>
            </a:extLst>
          </p:cNvPr>
          <p:cNvPicPr>
            <a:picLocks noChangeAspect="1"/>
          </p:cNvPicPr>
          <p:nvPr/>
        </p:nvPicPr>
        <p:blipFill rotWithShape="1">
          <a:blip r:embed="rId2">
            <a:extLst>
              <a:ext uri="{28A0092B-C50C-407E-A947-70E740481C1C}">
                <a14:useLocalDpi xmlns:a14="http://schemas.microsoft.com/office/drawing/2010/main" val="0"/>
              </a:ext>
            </a:extLst>
          </a:blip>
          <a:srcRect t="566" r="-1" b="-1"/>
          <a:stretch/>
        </p:blipFill>
        <p:spPr>
          <a:xfrm>
            <a:off x="5198753" y="492573"/>
            <a:ext cx="6463683" cy="5880796"/>
          </a:xfrm>
          <a:prstGeom prst="rect">
            <a:avLst/>
          </a:prstGeom>
        </p:spPr>
      </p:pic>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162B72-1EA6-48A1-86CA-0405BCBAFDF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600" kern="1200" dirty="0">
                <a:solidFill>
                  <a:srgbClr val="FFFFFF"/>
                </a:solidFill>
                <a:latin typeface="+mj-lt"/>
                <a:ea typeface="+mj-ea"/>
                <a:cs typeface="+mj-cs"/>
              </a:rPr>
              <a:t>Percentage by Complaint Type</a:t>
            </a:r>
            <a:br>
              <a:rPr lang="en-US" sz="1900" dirty="0">
                <a:solidFill>
                  <a:srgbClr val="FFFFFF"/>
                </a:solidFill>
              </a:rPr>
            </a:br>
            <a:r>
              <a:rPr lang="en-US" sz="1900" kern="1200" dirty="0">
                <a:solidFill>
                  <a:srgbClr val="FFFFFF"/>
                </a:solidFill>
                <a:latin typeface="+mj-lt"/>
                <a:ea typeface="+mj-ea"/>
                <a:cs typeface="+mj-cs"/>
              </a:rPr>
              <a:t> </a:t>
            </a:r>
            <a:r>
              <a:rPr lang="en-US" sz="2000" kern="1200" dirty="0">
                <a:solidFill>
                  <a:srgbClr val="FFFFFF"/>
                </a:solidFill>
                <a:latin typeface="+mj-lt"/>
                <a:ea typeface="+mj-ea"/>
                <a:cs typeface="+mj-cs"/>
              </a:rPr>
              <a:t>Note that only the top 19 complaint types are displayed, the sum of the rest types is displayed as Others.</a:t>
            </a:r>
          </a:p>
        </p:txBody>
      </p:sp>
    </p:spTree>
    <p:extLst>
      <p:ext uri="{BB962C8B-B14F-4D97-AF65-F5344CB8AC3E}">
        <p14:creationId xmlns:p14="http://schemas.microsoft.com/office/powerpoint/2010/main" val="38722453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3FCEB7-CD02-4399-BA74-12D9191D6F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C9F38C0-767A-4A69-8F03-51EE7F518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171" y="492573"/>
            <a:ext cx="6374846" cy="5880796"/>
          </a:xfrm>
          <a:prstGeom prst="rect">
            <a:avLst/>
          </a:prstGeom>
        </p:spPr>
      </p:pic>
      <p:sp>
        <p:nvSpPr>
          <p:cNvPr id="14" name="Rectangle 13">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28753E1-9392-4F11-B18C-A9874DB7582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400" kern="1200" dirty="0">
                <a:solidFill>
                  <a:srgbClr val="FFFFFF"/>
                </a:solidFill>
                <a:latin typeface="+mj-lt"/>
                <a:ea typeface="+mj-ea"/>
                <a:cs typeface="+mj-cs"/>
              </a:rPr>
              <a:t>The request volumes of the top six complaint types distributed over days of the week. </a:t>
            </a:r>
          </a:p>
        </p:txBody>
      </p:sp>
    </p:spTree>
    <p:extLst>
      <p:ext uri="{BB962C8B-B14F-4D97-AF65-F5344CB8AC3E}">
        <p14:creationId xmlns:p14="http://schemas.microsoft.com/office/powerpoint/2010/main" val="399675292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3FCEB7-CD02-4399-BA74-12D9191D6F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6F7B8E9A-05C3-4A47-8BF6-1B4DF8ECF1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07" r="-1" b="-1"/>
          <a:stretch/>
        </p:blipFill>
        <p:spPr>
          <a:xfrm>
            <a:off x="5198770" y="492573"/>
            <a:ext cx="6463648" cy="5880796"/>
          </a:xfrm>
          <a:prstGeom prst="rect">
            <a:avLst/>
          </a:prstGeom>
        </p:spPr>
      </p:pic>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C9B2FB9-6F01-4858-A2FD-9E756DB0EAB8}"/>
              </a:ext>
            </a:extLst>
          </p:cNvPr>
          <p:cNvSpPr>
            <a:spLocks noGrp="1"/>
          </p:cNvSpPr>
          <p:nvPr>
            <p:ph type="title"/>
          </p:nvPr>
        </p:nvSpPr>
        <p:spPr>
          <a:xfrm>
            <a:off x="674237" y="914400"/>
            <a:ext cx="3657600" cy="2887579"/>
          </a:xfrm>
        </p:spPr>
        <p:txBody>
          <a:bodyPr vert="horz" lIns="91440" tIns="45720" rIns="91440" bIns="45720" rtlCol="0" anchor="b">
            <a:normAutofit fontScale="90000"/>
          </a:bodyPr>
          <a:lstStyle/>
          <a:p>
            <a:pPr algn="ctr"/>
            <a:r>
              <a:rPr lang="en-US" sz="4800" kern="1200" dirty="0">
                <a:solidFill>
                  <a:srgbClr val="FFFFFF"/>
                </a:solidFill>
                <a:latin typeface="+mj-lt"/>
                <a:ea typeface="+mj-ea"/>
                <a:cs typeface="+mj-cs"/>
              </a:rPr>
              <a:t>Police incidents may not explain the number of 311 requests </a:t>
            </a:r>
          </a:p>
        </p:txBody>
      </p:sp>
    </p:spTree>
    <p:extLst>
      <p:ext uri="{BB962C8B-B14F-4D97-AF65-F5344CB8AC3E}">
        <p14:creationId xmlns:p14="http://schemas.microsoft.com/office/powerpoint/2010/main" val="41208343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2987D1C-50C5-4114-900E-EA1775085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95203"/>
            <a:ext cx="11496821" cy="3822692"/>
          </a:xfrm>
          <a:prstGeom prst="rect">
            <a:avLst/>
          </a:prstGeom>
        </p:spPr>
      </p:pic>
      <p:sp>
        <p:nvSpPr>
          <p:cNvPr id="2" name="Title 1">
            <a:extLst>
              <a:ext uri="{FF2B5EF4-FFF2-40B4-BE49-F238E27FC236}">
                <a16:creationId xmlns:a16="http://schemas.microsoft.com/office/drawing/2014/main" id="{9F3E5C41-1258-4D93-86F4-58BF40CA8629}"/>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2700" kern="1200" dirty="0">
                <a:solidFill>
                  <a:srgbClr val="FFFFFF"/>
                </a:solidFill>
                <a:latin typeface="+mj-lt"/>
                <a:ea typeface="+mj-ea"/>
                <a:cs typeface="+mj-cs"/>
              </a:rPr>
              <a:t>Comparison between the prediction of the daily request of 2017 and the reality</a:t>
            </a:r>
            <a:br>
              <a:rPr lang="en-US" sz="1800" kern="1200" dirty="0">
                <a:solidFill>
                  <a:srgbClr val="FFFFFF"/>
                </a:solidFill>
                <a:latin typeface="+mj-lt"/>
                <a:ea typeface="+mj-ea"/>
                <a:cs typeface="+mj-cs"/>
              </a:rPr>
            </a:br>
            <a:r>
              <a:rPr lang="en-US" sz="1800" kern="1200" dirty="0">
                <a:solidFill>
                  <a:srgbClr val="FFFFFF"/>
                </a:solidFill>
                <a:latin typeface="+mj-lt"/>
                <a:ea typeface="+mj-ea"/>
                <a:cs typeface="+mj-cs"/>
              </a:rPr>
              <a:t>The solid point shows the request volumes in the real data, and the circle represents the one from the prediction.</a:t>
            </a:r>
          </a:p>
        </p:txBody>
      </p:sp>
    </p:spTree>
    <p:extLst>
      <p:ext uri="{BB962C8B-B14F-4D97-AF65-F5344CB8AC3E}">
        <p14:creationId xmlns:p14="http://schemas.microsoft.com/office/powerpoint/2010/main" val="302091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9503B6-87E2-41EE-8C23-F640E84E0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874" y="427581"/>
            <a:ext cx="3770693" cy="4325634"/>
          </a:xfrm>
          <a:prstGeom prst="rect">
            <a:avLst/>
          </a:prstGeom>
        </p:spPr>
      </p:pic>
      <p:pic>
        <p:nvPicPr>
          <p:cNvPr id="5" name="Picture 4">
            <a:extLst>
              <a:ext uri="{FF2B5EF4-FFF2-40B4-BE49-F238E27FC236}">
                <a16:creationId xmlns:a16="http://schemas.microsoft.com/office/drawing/2014/main" id="{DEC24430-4A9E-4842-B2B4-73A329D12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139" y="427581"/>
            <a:ext cx="4008374" cy="4368800"/>
          </a:xfrm>
          <a:prstGeom prst="rect">
            <a:avLst/>
          </a:prstGeom>
        </p:spPr>
      </p:pic>
      <p:graphicFrame>
        <p:nvGraphicFramePr>
          <p:cNvPr id="11" name="Table 10">
            <a:extLst>
              <a:ext uri="{FF2B5EF4-FFF2-40B4-BE49-F238E27FC236}">
                <a16:creationId xmlns:a16="http://schemas.microsoft.com/office/drawing/2014/main" id="{95A297D5-57F9-422B-8BDF-855566A3CCD5}"/>
              </a:ext>
            </a:extLst>
          </p:cNvPr>
          <p:cNvGraphicFramePr>
            <a:graphicFrameLocks noGrp="1"/>
          </p:cNvGraphicFramePr>
          <p:nvPr>
            <p:extLst>
              <p:ext uri="{D42A27DB-BD31-4B8C-83A1-F6EECF244321}">
                <p14:modId xmlns:p14="http://schemas.microsoft.com/office/powerpoint/2010/main" val="2778103103"/>
              </p:ext>
            </p:extLst>
          </p:nvPr>
        </p:nvGraphicFramePr>
        <p:xfrm>
          <a:off x="2095500" y="4936914"/>
          <a:ext cx="7577668" cy="1294309"/>
        </p:xfrm>
        <a:graphic>
          <a:graphicData uri="http://schemas.openxmlformats.org/drawingml/2006/table">
            <a:tbl>
              <a:tblPr firstRow="1" bandRow="1">
                <a:tableStyleId>{C083E6E3-FA7D-4D7B-A595-EF9225AFEA82}</a:tableStyleId>
              </a:tblPr>
              <a:tblGrid>
                <a:gridCol w="2836333">
                  <a:extLst>
                    <a:ext uri="{9D8B030D-6E8A-4147-A177-3AD203B41FA5}">
                      <a16:colId xmlns:a16="http://schemas.microsoft.com/office/drawing/2014/main" val="393743477"/>
                    </a:ext>
                  </a:extLst>
                </a:gridCol>
                <a:gridCol w="2129285">
                  <a:extLst>
                    <a:ext uri="{9D8B030D-6E8A-4147-A177-3AD203B41FA5}">
                      <a16:colId xmlns:a16="http://schemas.microsoft.com/office/drawing/2014/main" val="2414422196"/>
                    </a:ext>
                  </a:extLst>
                </a:gridCol>
                <a:gridCol w="2612050">
                  <a:extLst>
                    <a:ext uri="{9D8B030D-6E8A-4147-A177-3AD203B41FA5}">
                      <a16:colId xmlns:a16="http://schemas.microsoft.com/office/drawing/2014/main" val="3720532280"/>
                    </a:ext>
                  </a:extLst>
                </a:gridCol>
              </a:tblGrid>
              <a:tr h="329504">
                <a:tc>
                  <a:txBody>
                    <a:bodyPr/>
                    <a:lstStyle/>
                    <a:p>
                      <a:endParaRPr lang="en-US" dirty="0"/>
                    </a:p>
                  </a:txBody>
                  <a:tcPr/>
                </a:tc>
                <a:tc>
                  <a:txBody>
                    <a:bodyPr/>
                    <a:lstStyle/>
                    <a:p>
                      <a:r>
                        <a:rPr lang="en-US" dirty="0"/>
                        <a:t>% variant explained</a:t>
                      </a:r>
                    </a:p>
                  </a:txBody>
                  <a:tcPr/>
                </a:tc>
                <a:tc>
                  <a:txBody>
                    <a:bodyPr/>
                    <a:lstStyle/>
                    <a:p>
                      <a:r>
                        <a:rPr lang="en-US" dirty="0"/>
                        <a:t>Prediction R square</a:t>
                      </a:r>
                    </a:p>
                  </a:txBody>
                  <a:tcPr/>
                </a:tc>
                <a:extLst>
                  <a:ext uri="{0D108BD9-81ED-4DB2-BD59-A6C34878D82A}">
                    <a16:rowId xmlns:a16="http://schemas.microsoft.com/office/drawing/2014/main" val="2997042093"/>
                  </a:ext>
                </a:extLst>
              </a:tr>
              <a:tr h="562789">
                <a:tc>
                  <a:txBody>
                    <a:bodyPr/>
                    <a:lstStyle/>
                    <a:p>
                      <a:r>
                        <a:rPr lang="en-US" dirty="0"/>
                        <a:t>Street and sidewalk cleaning</a:t>
                      </a:r>
                    </a:p>
                  </a:txBody>
                  <a:tcPr/>
                </a:tc>
                <a:tc>
                  <a:txBody>
                    <a:bodyPr/>
                    <a:lstStyle/>
                    <a:p>
                      <a:r>
                        <a:rPr lang="en-US" dirty="0"/>
                        <a:t>0.8633</a:t>
                      </a:r>
                    </a:p>
                  </a:txBody>
                  <a:tcPr/>
                </a:tc>
                <a:tc>
                  <a:txBody>
                    <a:bodyPr/>
                    <a:lstStyle/>
                    <a:p>
                      <a:r>
                        <a:rPr lang="en-US" dirty="0"/>
                        <a:t>0.6414</a:t>
                      </a:r>
                    </a:p>
                  </a:txBody>
                  <a:tcPr/>
                </a:tc>
                <a:extLst>
                  <a:ext uri="{0D108BD9-81ED-4DB2-BD59-A6C34878D82A}">
                    <a16:rowId xmlns:a16="http://schemas.microsoft.com/office/drawing/2014/main" val="81191226"/>
                  </a:ext>
                </a:extLst>
              </a:tr>
              <a:tr h="326060">
                <a:tc>
                  <a:txBody>
                    <a:bodyPr/>
                    <a:lstStyle/>
                    <a:p>
                      <a:r>
                        <a:rPr lang="en-US" dirty="0"/>
                        <a:t>Graffiti</a:t>
                      </a:r>
                    </a:p>
                  </a:txBody>
                  <a:tcPr/>
                </a:tc>
                <a:tc>
                  <a:txBody>
                    <a:bodyPr/>
                    <a:lstStyle/>
                    <a:p>
                      <a:r>
                        <a:rPr lang="en-US" dirty="0"/>
                        <a:t>0.3691</a:t>
                      </a:r>
                    </a:p>
                  </a:txBody>
                  <a:tcPr/>
                </a:tc>
                <a:tc>
                  <a:txBody>
                    <a:bodyPr/>
                    <a:lstStyle/>
                    <a:p>
                      <a:r>
                        <a:rPr lang="en-US" dirty="0"/>
                        <a:t>0.2748</a:t>
                      </a:r>
                    </a:p>
                  </a:txBody>
                  <a:tcPr/>
                </a:tc>
                <a:extLst>
                  <a:ext uri="{0D108BD9-81ED-4DB2-BD59-A6C34878D82A}">
                    <a16:rowId xmlns:a16="http://schemas.microsoft.com/office/drawing/2014/main" val="173469802"/>
                  </a:ext>
                </a:extLst>
              </a:tr>
            </a:tbl>
          </a:graphicData>
        </a:graphic>
      </p:graphicFrame>
    </p:spTree>
    <p:extLst>
      <p:ext uri="{BB962C8B-B14F-4D97-AF65-F5344CB8AC3E}">
        <p14:creationId xmlns:p14="http://schemas.microsoft.com/office/powerpoint/2010/main" val="406251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3FCEB7-CD02-4399-BA74-12D9191D6F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0B824BF-2422-4ED4-9596-E26F3B483A5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377" r="1" b="1"/>
          <a:stretch/>
        </p:blipFill>
        <p:spPr>
          <a:xfrm>
            <a:off x="5198760" y="492573"/>
            <a:ext cx="6463668" cy="5880796"/>
          </a:xfrm>
          <a:prstGeom prst="rect">
            <a:avLst/>
          </a:prstGeom>
        </p:spPr>
      </p:pic>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B705371-8852-40E2-A6BD-D8CDEF0DB17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000" kern="1200">
                <a:solidFill>
                  <a:srgbClr val="FFFFFF"/>
                </a:solidFill>
                <a:latin typeface="+mj-lt"/>
                <a:ea typeface="+mj-ea"/>
                <a:cs typeface="+mj-cs"/>
              </a:rPr>
              <a:t>The prediction of the yearly accumulated 311 request volumes of the top 50 complaint types from 2012 to 2017</a:t>
            </a:r>
          </a:p>
        </p:txBody>
      </p:sp>
    </p:spTree>
    <p:extLst>
      <p:ext uri="{BB962C8B-B14F-4D97-AF65-F5344CB8AC3E}">
        <p14:creationId xmlns:p14="http://schemas.microsoft.com/office/powerpoint/2010/main" val="17012719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189</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DengXian</vt:lpstr>
      <vt:lpstr>Arial</vt:lpstr>
      <vt:lpstr>Calibri</vt:lpstr>
      <vt:lpstr>Calibri Light</vt:lpstr>
      <vt:lpstr>Times New Roman</vt:lpstr>
      <vt:lpstr>Office Theme</vt:lpstr>
      <vt:lpstr>Analyzing and predicting 311 requests of SF</vt:lpstr>
      <vt:lpstr>Motivation</vt:lpstr>
      <vt:lpstr>Data source</vt:lpstr>
      <vt:lpstr>Percentage by Complaint Type  Note that only the top 19 complaint types are displayed, the sum of the rest types is displayed as Others.</vt:lpstr>
      <vt:lpstr>The request volumes of the top six complaint types distributed over days of the week. </vt:lpstr>
      <vt:lpstr>Police incidents may not explain the number of 311 requests </vt:lpstr>
      <vt:lpstr>Comparison between the prediction of the daily request of 2017 and the reality The solid point shows the request volumes in the real data, and the circle represents the one from the prediction.</vt:lpstr>
      <vt:lpstr>PowerPoint Presentation</vt:lpstr>
      <vt:lpstr>The prediction of the yearly accumulated 311 request volumes of the top 50 complaint types from 2012 to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Liang Chen</dc:creator>
  <cp:lastModifiedBy>Liang Chen</cp:lastModifiedBy>
  <cp:revision>22</cp:revision>
  <dcterms:created xsi:type="dcterms:W3CDTF">2018-05-14T22:38:55Z</dcterms:created>
  <dcterms:modified xsi:type="dcterms:W3CDTF">2018-05-15T16:48:52Z</dcterms:modified>
</cp:coreProperties>
</file>